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906000" cy="6858000" type="A4"/>
  <p:notesSz cx="9906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2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sz="2400" b="1" i="0">
                <a:solidFill>
                  <a:schemeClr val="tx1"/>
                </a:solidFill>
                <a:latin typeface="Yu Gothic UI"/>
                <a:cs typeface="Yu Gothic UI"/>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sz="1100" b="0" i="0">
                <a:solidFill>
                  <a:schemeClr val="tx1"/>
                </a:solidFill>
                <a:latin typeface="Yu Gothic UI"/>
                <a:cs typeface="Yu Gothic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Yu Gothic UI"/>
                <a:cs typeface="Yu Gothic UI"/>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Yu Gothic UI"/>
                <a:cs typeface="Yu Gothic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Yu Gothic UI"/>
                <a:cs typeface="Yu Gothic UI"/>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Yu Gothic UI"/>
                <a:cs typeface="Yu Gothic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34464" y="253746"/>
            <a:ext cx="7035800" cy="391159"/>
          </a:xfrm>
          <a:prstGeom prst="rect">
            <a:avLst/>
          </a:prstGeom>
        </p:spPr>
        <p:txBody>
          <a:bodyPr wrap="square" lIns="0" tIns="0" rIns="0" bIns="0">
            <a:spAutoFit/>
          </a:bodyPr>
          <a:lstStyle>
            <a:lvl1pPr>
              <a:defRPr sz="2400" b="1" i="0">
                <a:solidFill>
                  <a:schemeClr val="tx1"/>
                </a:solidFill>
                <a:latin typeface="Yu Gothic UI"/>
                <a:cs typeface="Yu Gothic UI"/>
              </a:defRPr>
            </a:lvl1pPr>
          </a:lstStyle>
          <a:p>
            <a:endParaRPr/>
          </a:p>
        </p:txBody>
      </p:sp>
      <p:sp>
        <p:nvSpPr>
          <p:cNvPr id="3" name="Holder 3"/>
          <p:cNvSpPr>
            <a:spLocks noGrp="1"/>
          </p:cNvSpPr>
          <p:nvPr>
            <p:ph type="body" idx="1"/>
          </p:nvPr>
        </p:nvSpPr>
        <p:spPr>
          <a:xfrm>
            <a:off x="5188458" y="2052294"/>
            <a:ext cx="4439920" cy="4523740"/>
          </a:xfrm>
          <a:prstGeom prst="rect">
            <a:avLst/>
          </a:prstGeom>
        </p:spPr>
        <p:txBody>
          <a:bodyPr wrap="square" lIns="0" tIns="0" rIns="0" bIns="0">
            <a:spAutoFit/>
          </a:bodyPr>
          <a:lstStyle>
            <a:lvl1pPr>
              <a:defRPr sz="1100" b="0" i="0">
                <a:solidFill>
                  <a:schemeClr val="tx1"/>
                </a:solidFill>
                <a:latin typeface="Yu Gothic UI"/>
                <a:cs typeface="Yu Gothic UI"/>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3/15/2026</a:t>
            </a:fld>
            <a:endParaRPr lang="en-US"/>
          </a:p>
        </p:txBody>
      </p:sp>
      <p:sp>
        <p:nvSpPr>
          <p:cNvPr id="6" name="Holder 6"/>
          <p:cNvSpPr>
            <a:spLocks noGrp="1"/>
          </p:cNvSpPr>
          <p:nvPr>
            <p:ph type="sldNum" sz="quarter" idx="7"/>
          </p:nvPr>
        </p:nvSpPr>
        <p:spPr>
          <a:xfrm>
            <a:off x="9429622" y="6573037"/>
            <a:ext cx="436879" cy="283209"/>
          </a:xfrm>
          <a:prstGeom prst="rect">
            <a:avLst/>
          </a:prstGeom>
        </p:spPr>
        <p:txBody>
          <a:bodyPr wrap="square" lIns="0" tIns="0" rIns="0" bIns="0">
            <a:spAutoFit/>
          </a:bodyPr>
          <a:lstStyle>
            <a:lvl1pPr>
              <a:defRPr sz="1800" b="1" i="0">
                <a:solidFill>
                  <a:schemeClr val="tx1"/>
                </a:solidFill>
                <a:latin typeface="Calibri"/>
                <a:cs typeface="Calibri"/>
              </a:defRPr>
            </a:lvl1pPr>
          </a:lstStyle>
          <a:p>
            <a:pPr marL="153670">
              <a:lnSpc>
                <a:spcPts val="181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11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youtube.com/playlist?list=PLMG33RKISnWgSb6dLP4zmNropige5BoOp" TargetMode="External"/><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3.jpg"/></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1.bp.blogspot.com/-jASHTjY6Ln0/ViipCXLrrUI/AAAAAAAAzuM/kStbjG9nErA/s800/medical_haisya_building.png"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8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5.xml"/><Relationship Id="rId4" Type="http://schemas.openxmlformats.org/officeDocument/2006/relationships/image" Target="../media/image6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67964"/>
            <a:ext cx="9906000" cy="1062990"/>
          </a:xfrm>
          <a:custGeom>
            <a:avLst/>
            <a:gdLst/>
            <a:ahLst/>
            <a:cxnLst/>
            <a:rect l="l" t="t" r="r" b="b"/>
            <a:pathLst>
              <a:path w="9906000" h="1062989">
                <a:moveTo>
                  <a:pt x="9906000" y="0"/>
                </a:moveTo>
                <a:lnTo>
                  <a:pt x="0" y="0"/>
                </a:lnTo>
                <a:lnTo>
                  <a:pt x="0" y="1062481"/>
                </a:lnTo>
                <a:lnTo>
                  <a:pt x="9906000" y="1062481"/>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454020" y="2843275"/>
            <a:ext cx="5001260" cy="878840"/>
          </a:xfrm>
          <a:prstGeom prst="rect">
            <a:avLst/>
          </a:prstGeom>
        </p:spPr>
        <p:txBody>
          <a:bodyPr vert="horz" wrap="square" lIns="0" tIns="12065" rIns="0" bIns="0" rtlCol="0">
            <a:spAutoFit/>
          </a:bodyPr>
          <a:lstStyle/>
          <a:p>
            <a:pPr algn="ctr">
              <a:lnSpc>
                <a:spcPct val="100000"/>
              </a:lnSpc>
              <a:spcBef>
                <a:spcPts val="95"/>
              </a:spcBef>
            </a:pPr>
            <a:r>
              <a:rPr sz="2800" spc="-5" dirty="0"/>
              <a:t>令和８年度診療報酬改定の概要</a:t>
            </a:r>
            <a:endParaRPr sz="2800"/>
          </a:p>
          <a:p>
            <a:pPr algn="ctr">
              <a:lnSpc>
                <a:spcPct val="100000"/>
              </a:lnSpc>
            </a:pPr>
            <a:r>
              <a:rPr sz="2800" spc="660" dirty="0"/>
              <a:t>【歯科】</a:t>
            </a:r>
            <a:endParaRPr sz="2800"/>
          </a:p>
        </p:txBody>
      </p:sp>
      <p:sp>
        <p:nvSpPr>
          <p:cNvPr id="4" name="object 4"/>
          <p:cNvSpPr txBox="1"/>
          <p:nvPr/>
        </p:nvSpPr>
        <p:spPr>
          <a:xfrm>
            <a:off x="2987801" y="4376115"/>
            <a:ext cx="3931920" cy="452120"/>
          </a:xfrm>
          <a:prstGeom prst="rect">
            <a:avLst/>
          </a:prstGeom>
        </p:spPr>
        <p:txBody>
          <a:bodyPr vert="horz" wrap="square" lIns="0" tIns="12065" rIns="0" bIns="0" rtlCol="0">
            <a:spAutoFit/>
          </a:bodyPr>
          <a:lstStyle/>
          <a:p>
            <a:pPr marL="12700">
              <a:lnSpc>
                <a:spcPct val="100000"/>
              </a:lnSpc>
              <a:spcBef>
                <a:spcPts val="95"/>
              </a:spcBef>
            </a:pPr>
            <a:r>
              <a:rPr sz="2800" spc="-45" dirty="0">
                <a:latin typeface="Yu Gothic UI"/>
                <a:cs typeface="Yu Gothic UI"/>
              </a:rPr>
              <a:t>厚生労働省保険局医療課</a:t>
            </a:r>
            <a:endParaRPr sz="2800">
              <a:latin typeface="Yu Gothic UI"/>
              <a:cs typeface="Yu Gothic UI"/>
            </a:endParaRPr>
          </a:p>
        </p:txBody>
      </p:sp>
      <p:sp>
        <p:nvSpPr>
          <p:cNvPr id="5" name="object 5"/>
          <p:cNvSpPr txBox="1"/>
          <p:nvPr/>
        </p:nvSpPr>
        <p:spPr>
          <a:xfrm>
            <a:off x="8055356" y="75437"/>
            <a:ext cx="163068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Yu Gothic UI"/>
                <a:cs typeface="Yu Gothic UI"/>
              </a:rPr>
              <a:t>令和８年３月５日版</a:t>
            </a:r>
            <a:endParaRPr sz="1400">
              <a:latin typeface="Yu Gothic UI"/>
              <a:cs typeface="Yu Gothic UI"/>
            </a:endParaRPr>
          </a:p>
        </p:txBody>
      </p:sp>
      <p:sp>
        <p:nvSpPr>
          <p:cNvPr id="6" name="object 6"/>
          <p:cNvSpPr txBox="1"/>
          <p:nvPr/>
        </p:nvSpPr>
        <p:spPr>
          <a:xfrm>
            <a:off x="314629" y="5286984"/>
            <a:ext cx="9276715" cy="862330"/>
          </a:xfrm>
          <a:prstGeom prst="rect">
            <a:avLst/>
          </a:prstGeom>
          <a:ln w="9525">
            <a:solidFill>
              <a:srgbClr val="000000"/>
            </a:solidFill>
          </a:ln>
        </p:spPr>
        <p:txBody>
          <a:bodyPr vert="horz" wrap="square" lIns="0" tIns="54610" rIns="0" bIns="0" rtlCol="0">
            <a:spAutoFit/>
          </a:bodyPr>
          <a:lstStyle/>
          <a:p>
            <a:pPr marL="91440">
              <a:lnSpc>
                <a:spcPct val="100000"/>
              </a:lnSpc>
              <a:spcBef>
                <a:spcPts val="430"/>
              </a:spcBef>
              <a:tabLst>
                <a:tab pos="498475" algn="l"/>
              </a:tabLst>
            </a:pPr>
            <a:r>
              <a:rPr sz="1600" spc="-50" dirty="0">
                <a:latin typeface="Yu Gothic UI"/>
                <a:cs typeface="Yu Gothic UI"/>
              </a:rPr>
              <a:t>※</a:t>
            </a:r>
            <a:r>
              <a:rPr sz="1600" dirty="0">
                <a:latin typeface="Yu Gothic UI"/>
                <a:cs typeface="Yu Gothic UI"/>
              </a:rPr>
              <a:t>	</a:t>
            </a:r>
            <a:r>
              <a:rPr sz="1600" spc="100" dirty="0">
                <a:latin typeface="Yu Gothic UI"/>
                <a:cs typeface="Yu Gothic UI"/>
              </a:rPr>
              <a:t>本資料は現時点での改定の概要をご紹介するためのものであり、算定要件・施設基準等の詳細</a:t>
            </a:r>
            <a:endParaRPr sz="1600">
              <a:latin typeface="Yu Gothic UI"/>
              <a:cs typeface="Yu Gothic UI"/>
            </a:endParaRPr>
          </a:p>
          <a:p>
            <a:pPr marL="356235">
              <a:lnSpc>
                <a:spcPct val="100000"/>
              </a:lnSpc>
              <a:spcBef>
                <a:spcPts val="35"/>
              </a:spcBef>
            </a:pPr>
            <a:r>
              <a:rPr sz="1600" spc="195" dirty="0">
                <a:latin typeface="Yu Gothic UI"/>
                <a:cs typeface="Yu Gothic UI"/>
              </a:rPr>
              <a:t>については、今後正式に発出される告示・通知等をご確認ください。</a:t>
            </a:r>
            <a:endParaRPr sz="1600">
              <a:latin typeface="Yu Gothic UI"/>
              <a:cs typeface="Yu Gothic UI"/>
            </a:endParaRPr>
          </a:p>
          <a:p>
            <a:pPr marL="91440">
              <a:lnSpc>
                <a:spcPct val="100000"/>
              </a:lnSpc>
              <a:spcBef>
                <a:spcPts val="40"/>
              </a:spcBef>
              <a:tabLst>
                <a:tab pos="498475" algn="l"/>
              </a:tabLst>
            </a:pPr>
            <a:r>
              <a:rPr sz="1600" spc="-50" dirty="0">
                <a:latin typeface="MS Gothic"/>
                <a:cs typeface="MS Gothic"/>
              </a:rPr>
              <a:t>※</a:t>
            </a:r>
            <a:r>
              <a:rPr sz="1600" dirty="0">
                <a:latin typeface="MS Gothic"/>
                <a:cs typeface="MS Gothic"/>
              </a:rPr>
              <a:t>	</a:t>
            </a:r>
            <a:r>
              <a:rPr sz="1600" spc="155" dirty="0">
                <a:latin typeface="Yu Gothic UI"/>
                <a:cs typeface="Yu Gothic UI"/>
              </a:rPr>
              <a:t>本資料は、ＨＰ掲載時に適宜修正する場合がありますのでご留意ください。</a:t>
            </a:r>
            <a:endParaRPr sz="1600">
              <a:latin typeface="Yu Gothic UI"/>
              <a:cs typeface="Yu Gothic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3128" y="911529"/>
            <a:ext cx="9519920" cy="889000"/>
          </a:xfrm>
          <a:prstGeom prst="rect">
            <a:avLst/>
          </a:prstGeom>
          <a:ln w="9525">
            <a:solidFill>
              <a:srgbClr val="000000"/>
            </a:solidFill>
          </a:ln>
        </p:spPr>
        <p:txBody>
          <a:bodyPr vert="horz" wrap="square" lIns="0" tIns="19050" rIns="0" bIns="0" rtlCol="0">
            <a:spAutoFit/>
          </a:bodyPr>
          <a:lstStyle/>
          <a:p>
            <a:pPr marL="377825" marR="80010" indent="-287020" algn="just">
              <a:lnSpc>
                <a:spcPct val="100000"/>
              </a:lnSpc>
              <a:spcBef>
                <a:spcPts val="150"/>
              </a:spcBef>
              <a:buFont typeface="Wingdings"/>
              <a:buChar char=""/>
              <a:tabLst>
                <a:tab pos="377825" algn="l"/>
              </a:tabLst>
            </a:pPr>
            <a:r>
              <a:rPr sz="1400" spc="65" dirty="0">
                <a:latin typeface="Yu Gothic UI"/>
                <a:cs typeface="Yu Gothic UI"/>
              </a:rPr>
              <a:t>歯科外来医療又は在宅医療を実施している医療機関における賃上げ対応は、①新たな賃上げ目標に対応するため</a:t>
            </a:r>
            <a:r>
              <a:rPr sz="1400" spc="105" dirty="0">
                <a:latin typeface="Yu Gothic UI"/>
                <a:cs typeface="Yu Gothic UI"/>
              </a:rPr>
              <a:t>の歯科外来・在宅ベースアップ評価料の水準等の見直し、②令和６年度改定の歯科外来・在宅ベースアップ評価</a:t>
            </a:r>
            <a:r>
              <a:rPr sz="1400" spc="110" dirty="0">
                <a:latin typeface="Yu Gothic UI"/>
                <a:cs typeface="Yu Gothic UI"/>
              </a:rPr>
              <a:t>料に相当する追加的評価の新設の２つの観点から、対応を行う。</a:t>
            </a:r>
            <a:endParaRPr sz="1400">
              <a:latin typeface="Yu Gothic UI"/>
              <a:cs typeface="Yu Gothic UI"/>
            </a:endParaRPr>
          </a:p>
          <a:p>
            <a:pPr marL="377825" indent="-286385" algn="just">
              <a:lnSpc>
                <a:spcPct val="100000"/>
              </a:lnSpc>
              <a:buFont typeface="Wingdings"/>
              <a:buChar char=""/>
              <a:tabLst>
                <a:tab pos="377825" algn="l"/>
              </a:tabLst>
            </a:pPr>
            <a:r>
              <a:rPr sz="1400" spc="125" dirty="0">
                <a:latin typeface="Yu Gothic UI"/>
                <a:cs typeface="Yu Gothic UI"/>
              </a:rPr>
              <a:t>令和９年度においては、①に相当する点数を倍増する。</a:t>
            </a:r>
            <a:endParaRPr sz="1400">
              <a:latin typeface="Yu Gothic UI"/>
              <a:cs typeface="Yu Gothic UI"/>
            </a:endParaRPr>
          </a:p>
        </p:txBody>
      </p:sp>
      <p:sp>
        <p:nvSpPr>
          <p:cNvPr id="3" name="object 3"/>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a:spLocks noGrp="1"/>
          </p:cNvSpPr>
          <p:nvPr>
            <p:ph type="title"/>
          </p:nvPr>
        </p:nvSpPr>
        <p:spPr>
          <a:xfrm>
            <a:off x="82397" y="402716"/>
            <a:ext cx="9780905" cy="391160"/>
          </a:xfrm>
          <a:prstGeom prst="rect">
            <a:avLst/>
          </a:prstGeom>
        </p:spPr>
        <p:txBody>
          <a:bodyPr vert="horz" wrap="square" lIns="0" tIns="12700" rIns="0" bIns="0" rtlCol="0">
            <a:spAutoFit/>
          </a:bodyPr>
          <a:lstStyle/>
          <a:p>
            <a:pPr marL="12700">
              <a:lnSpc>
                <a:spcPct val="100000"/>
              </a:lnSpc>
              <a:spcBef>
                <a:spcPts val="100"/>
              </a:spcBef>
            </a:pPr>
            <a:r>
              <a:rPr spc="180" dirty="0"/>
              <a:t>令和８年度改定における賃上げに係る評価のイメージ【歯科外来・在宅】</a:t>
            </a:r>
          </a:p>
        </p:txBody>
      </p:sp>
      <p:sp>
        <p:nvSpPr>
          <p:cNvPr id="5" name="object 5"/>
          <p:cNvSpPr txBox="1"/>
          <p:nvPr/>
        </p:nvSpPr>
        <p:spPr>
          <a:xfrm>
            <a:off x="78739" y="64134"/>
            <a:ext cx="4497705" cy="208279"/>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Ⅰ－２－１</a:t>
            </a:r>
            <a:r>
              <a:rPr sz="1200" spc="195" dirty="0">
                <a:latin typeface="Yu Gothic UI"/>
                <a:cs typeface="Yu Gothic UI"/>
              </a:rPr>
              <a:t> </a:t>
            </a:r>
            <a:r>
              <a:rPr sz="1200" dirty="0">
                <a:latin typeface="Yu Gothic UI"/>
                <a:cs typeface="Yu Gothic UI"/>
              </a:rPr>
              <a:t>医療従事者の処遇改善</a:t>
            </a:r>
            <a:r>
              <a:rPr sz="1200" spc="-25" dirty="0">
                <a:latin typeface="Yu Gothic UI"/>
                <a:cs typeface="Yu Gothic UI"/>
              </a:rPr>
              <a:t>－①</a:t>
            </a:r>
            <a:endParaRPr sz="1200">
              <a:latin typeface="Yu Gothic UI"/>
              <a:cs typeface="Yu Gothic UI"/>
            </a:endParaRPr>
          </a:p>
        </p:txBody>
      </p:sp>
      <p:grpSp>
        <p:nvGrpSpPr>
          <p:cNvPr id="6" name="object 6"/>
          <p:cNvGrpSpPr/>
          <p:nvPr/>
        </p:nvGrpSpPr>
        <p:grpSpPr>
          <a:xfrm>
            <a:off x="444754" y="4671999"/>
            <a:ext cx="1330325" cy="913130"/>
            <a:chOff x="444754" y="4671999"/>
            <a:chExt cx="1330325" cy="913130"/>
          </a:xfrm>
        </p:grpSpPr>
        <p:sp>
          <p:nvSpPr>
            <p:cNvPr id="7" name="object 7"/>
            <p:cNvSpPr/>
            <p:nvPr/>
          </p:nvSpPr>
          <p:spPr>
            <a:xfrm>
              <a:off x="451104" y="4678349"/>
              <a:ext cx="1317625" cy="900430"/>
            </a:xfrm>
            <a:custGeom>
              <a:avLst/>
              <a:gdLst/>
              <a:ahLst/>
              <a:cxnLst/>
              <a:rect l="l" t="t" r="r" b="b"/>
              <a:pathLst>
                <a:path w="1317625" h="900429">
                  <a:moveTo>
                    <a:pt x="1317625" y="0"/>
                  </a:moveTo>
                  <a:lnTo>
                    <a:pt x="0" y="0"/>
                  </a:lnTo>
                  <a:lnTo>
                    <a:pt x="0" y="899998"/>
                  </a:lnTo>
                  <a:lnTo>
                    <a:pt x="1317625" y="899998"/>
                  </a:lnTo>
                  <a:lnTo>
                    <a:pt x="1317625" y="0"/>
                  </a:lnTo>
                  <a:close/>
                </a:path>
              </a:pathLst>
            </a:custGeom>
            <a:solidFill>
              <a:srgbClr val="A9C2E7"/>
            </a:solidFill>
          </p:spPr>
          <p:txBody>
            <a:bodyPr wrap="square" lIns="0" tIns="0" rIns="0" bIns="0" rtlCol="0"/>
            <a:lstStyle/>
            <a:p>
              <a:endParaRPr/>
            </a:p>
          </p:txBody>
        </p:sp>
        <p:sp>
          <p:nvSpPr>
            <p:cNvPr id="8" name="object 8"/>
            <p:cNvSpPr/>
            <p:nvPr/>
          </p:nvSpPr>
          <p:spPr>
            <a:xfrm>
              <a:off x="451104" y="4678349"/>
              <a:ext cx="1317625" cy="900430"/>
            </a:xfrm>
            <a:custGeom>
              <a:avLst/>
              <a:gdLst/>
              <a:ahLst/>
              <a:cxnLst/>
              <a:rect l="l" t="t" r="r" b="b"/>
              <a:pathLst>
                <a:path w="1317625" h="900429">
                  <a:moveTo>
                    <a:pt x="0" y="899998"/>
                  </a:moveTo>
                  <a:lnTo>
                    <a:pt x="1317625" y="899998"/>
                  </a:lnTo>
                  <a:lnTo>
                    <a:pt x="1317625" y="0"/>
                  </a:lnTo>
                  <a:lnTo>
                    <a:pt x="0" y="0"/>
                  </a:lnTo>
                  <a:lnTo>
                    <a:pt x="0" y="899998"/>
                  </a:lnTo>
                  <a:close/>
                </a:path>
              </a:pathLst>
            </a:custGeom>
            <a:ln w="12699">
              <a:solidFill>
                <a:srgbClr val="000000"/>
              </a:solidFill>
            </a:ln>
          </p:spPr>
          <p:txBody>
            <a:bodyPr wrap="square" lIns="0" tIns="0" rIns="0" bIns="0" rtlCol="0"/>
            <a:lstStyle/>
            <a:p>
              <a:endParaRPr/>
            </a:p>
          </p:txBody>
        </p:sp>
      </p:grpSp>
      <p:sp>
        <p:nvSpPr>
          <p:cNvPr id="9" name="object 9"/>
          <p:cNvSpPr txBox="1"/>
          <p:nvPr/>
        </p:nvSpPr>
        <p:spPr>
          <a:xfrm>
            <a:off x="494791" y="4793360"/>
            <a:ext cx="1231265" cy="666750"/>
          </a:xfrm>
          <a:prstGeom prst="rect">
            <a:avLst/>
          </a:prstGeom>
        </p:spPr>
        <p:txBody>
          <a:bodyPr vert="horz" wrap="square" lIns="0" tIns="13335" rIns="0" bIns="0" rtlCol="0">
            <a:spAutoFit/>
          </a:bodyPr>
          <a:lstStyle/>
          <a:p>
            <a:pPr marL="146685" marR="5080" indent="-134620">
              <a:lnSpc>
                <a:spcPct val="100000"/>
              </a:lnSpc>
              <a:spcBef>
                <a:spcPts val="105"/>
              </a:spcBef>
            </a:pPr>
            <a:r>
              <a:rPr sz="1050" dirty="0">
                <a:latin typeface="Yu Gothic UI"/>
                <a:cs typeface="Yu Gothic UI"/>
              </a:rPr>
              <a:t>（</a:t>
            </a:r>
            <a:r>
              <a:rPr sz="1050" spc="-5" dirty="0">
                <a:latin typeface="Yu Gothic UI"/>
                <a:cs typeface="Yu Gothic UI"/>
              </a:rPr>
              <a:t>令和６年度改定</a:t>
            </a:r>
            <a:r>
              <a:rPr sz="1050" dirty="0">
                <a:latin typeface="Yu Gothic UI"/>
                <a:cs typeface="Yu Gothic UI"/>
              </a:rPr>
              <a:t>）</a:t>
            </a:r>
            <a:r>
              <a:rPr sz="1050" spc="70" dirty="0">
                <a:latin typeface="Yu Gothic UI"/>
                <a:cs typeface="Yu Gothic UI"/>
              </a:rPr>
              <a:t>歯科外来・在宅</a:t>
            </a:r>
            <a:r>
              <a:rPr sz="1050" spc="265" dirty="0">
                <a:latin typeface="Yu Gothic UI"/>
                <a:cs typeface="Yu Gothic UI"/>
              </a:rPr>
              <a:t>ベースアップ</a:t>
            </a:r>
            <a:endParaRPr sz="1050">
              <a:latin typeface="Yu Gothic UI"/>
              <a:cs typeface="Yu Gothic UI"/>
            </a:endParaRPr>
          </a:p>
          <a:p>
            <a:pPr marL="94615">
              <a:lnSpc>
                <a:spcPct val="100000"/>
              </a:lnSpc>
            </a:pPr>
            <a:r>
              <a:rPr sz="1050" spc="90" dirty="0">
                <a:latin typeface="Yu Gothic UI"/>
                <a:cs typeface="Yu Gothic UI"/>
              </a:rPr>
              <a:t>評価料(Ⅰ)・(Ⅱ)</a:t>
            </a:r>
            <a:endParaRPr sz="1050">
              <a:latin typeface="Yu Gothic UI"/>
              <a:cs typeface="Yu Gothic UI"/>
            </a:endParaRPr>
          </a:p>
        </p:txBody>
      </p:sp>
      <p:grpSp>
        <p:nvGrpSpPr>
          <p:cNvPr id="10" name="object 10"/>
          <p:cNvGrpSpPr/>
          <p:nvPr/>
        </p:nvGrpSpPr>
        <p:grpSpPr>
          <a:xfrm>
            <a:off x="2291079" y="3686809"/>
            <a:ext cx="1346200" cy="1898014"/>
            <a:chOff x="2291079" y="3686809"/>
            <a:chExt cx="1346200" cy="1898014"/>
          </a:xfrm>
        </p:grpSpPr>
        <p:sp>
          <p:nvSpPr>
            <p:cNvPr id="11" name="object 11"/>
            <p:cNvSpPr/>
            <p:nvPr/>
          </p:nvSpPr>
          <p:spPr>
            <a:xfrm>
              <a:off x="2297429" y="3693159"/>
              <a:ext cx="1333500" cy="985519"/>
            </a:xfrm>
            <a:custGeom>
              <a:avLst/>
              <a:gdLst/>
              <a:ahLst/>
              <a:cxnLst/>
              <a:rect l="l" t="t" r="r" b="b"/>
              <a:pathLst>
                <a:path w="1333500" h="985520">
                  <a:moveTo>
                    <a:pt x="0" y="985189"/>
                  </a:moveTo>
                  <a:lnTo>
                    <a:pt x="1333499" y="985189"/>
                  </a:lnTo>
                  <a:lnTo>
                    <a:pt x="1333499" y="0"/>
                  </a:lnTo>
                  <a:lnTo>
                    <a:pt x="0" y="0"/>
                  </a:lnTo>
                  <a:lnTo>
                    <a:pt x="0" y="985189"/>
                  </a:lnTo>
                  <a:close/>
                </a:path>
              </a:pathLst>
            </a:custGeom>
            <a:solidFill>
              <a:srgbClr val="CDFFDC"/>
            </a:solidFill>
          </p:spPr>
          <p:txBody>
            <a:bodyPr wrap="square" lIns="0" tIns="0" rIns="0" bIns="0" rtlCol="0"/>
            <a:lstStyle/>
            <a:p>
              <a:endParaRPr/>
            </a:p>
          </p:txBody>
        </p:sp>
        <p:sp>
          <p:nvSpPr>
            <p:cNvPr id="12" name="object 12"/>
            <p:cNvSpPr/>
            <p:nvPr/>
          </p:nvSpPr>
          <p:spPr>
            <a:xfrm>
              <a:off x="2297429" y="3693159"/>
              <a:ext cx="1333500" cy="1885314"/>
            </a:xfrm>
            <a:custGeom>
              <a:avLst/>
              <a:gdLst/>
              <a:ahLst/>
              <a:cxnLst/>
              <a:rect l="l" t="t" r="r" b="b"/>
              <a:pathLst>
                <a:path w="1333500" h="1885314">
                  <a:moveTo>
                    <a:pt x="0" y="1885188"/>
                  </a:moveTo>
                  <a:lnTo>
                    <a:pt x="1333499" y="1885188"/>
                  </a:lnTo>
                  <a:lnTo>
                    <a:pt x="1333499" y="0"/>
                  </a:lnTo>
                  <a:lnTo>
                    <a:pt x="0" y="0"/>
                  </a:lnTo>
                  <a:lnTo>
                    <a:pt x="0" y="1885188"/>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2303779" y="3730497"/>
            <a:ext cx="1316355" cy="940435"/>
          </a:xfrm>
          <a:prstGeom prst="rect">
            <a:avLst/>
          </a:prstGeom>
        </p:spPr>
        <p:txBody>
          <a:bodyPr vert="horz" wrap="square" lIns="0" tIns="12700" rIns="0" bIns="0" rtlCol="0">
            <a:spAutoFit/>
          </a:bodyPr>
          <a:lstStyle/>
          <a:p>
            <a:pPr marL="5080" algn="ctr">
              <a:lnSpc>
                <a:spcPct val="100000"/>
              </a:lnSpc>
              <a:spcBef>
                <a:spcPts val="100"/>
              </a:spcBef>
            </a:pPr>
            <a:r>
              <a:rPr sz="1200" b="1" spc="-15" dirty="0">
                <a:latin typeface="Yu Gothic UI"/>
                <a:cs typeface="Yu Gothic UI"/>
              </a:rPr>
              <a:t>新水準の</a:t>
            </a:r>
            <a:endParaRPr sz="1200">
              <a:latin typeface="Yu Gothic UI"/>
              <a:cs typeface="Yu Gothic UI"/>
            </a:endParaRPr>
          </a:p>
          <a:p>
            <a:pPr marL="127000" marR="113664" algn="ctr">
              <a:lnSpc>
                <a:spcPct val="100000"/>
              </a:lnSpc>
            </a:pPr>
            <a:r>
              <a:rPr sz="1200" b="1" spc="55" dirty="0">
                <a:latin typeface="Yu Gothic UI"/>
                <a:cs typeface="Yu Gothic UI"/>
              </a:rPr>
              <a:t>歯科外来・在宅</a:t>
            </a:r>
            <a:r>
              <a:rPr sz="1200" b="1" spc="265" dirty="0">
                <a:latin typeface="Yu Gothic UI"/>
                <a:cs typeface="Yu Gothic UI"/>
              </a:rPr>
              <a:t>ベースアップ</a:t>
            </a:r>
            <a:r>
              <a:rPr sz="1200" b="1" spc="240" dirty="0">
                <a:latin typeface="Yu Gothic UI"/>
                <a:cs typeface="Yu Gothic UI"/>
              </a:rPr>
              <a:t> </a:t>
            </a:r>
            <a:r>
              <a:rPr sz="1200" b="1" spc="-20" dirty="0">
                <a:latin typeface="Yu Gothic UI"/>
                <a:cs typeface="Yu Gothic UI"/>
              </a:rPr>
              <a:t>評価料</a:t>
            </a:r>
            <a:endParaRPr sz="1200">
              <a:latin typeface="Yu Gothic UI"/>
              <a:cs typeface="Yu Gothic UI"/>
            </a:endParaRPr>
          </a:p>
          <a:p>
            <a:pPr marL="5080" algn="ctr">
              <a:lnSpc>
                <a:spcPct val="100000"/>
              </a:lnSpc>
            </a:pPr>
            <a:r>
              <a:rPr sz="1200" b="1" dirty="0">
                <a:latin typeface="Yu Gothic UI"/>
                <a:cs typeface="Yu Gothic UI"/>
              </a:rPr>
              <a:t>（Ⅰ）</a:t>
            </a:r>
            <a:r>
              <a:rPr sz="1200" b="1" spc="195" dirty="0">
                <a:latin typeface="Yu Gothic UI"/>
                <a:cs typeface="Yu Gothic UI"/>
              </a:rPr>
              <a:t>・</a:t>
            </a:r>
            <a:r>
              <a:rPr sz="1200" b="1" spc="105" dirty="0">
                <a:latin typeface="Yu Gothic UI"/>
                <a:cs typeface="Yu Gothic UI"/>
              </a:rPr>
              <a:t>（Ⅱ）</a:t>
            </a:r>
            <a:endParaRPr sz="1200">
              <a:latin typeface="Yu Gothic UI"/>
              <a:cs typeface="Yu Gothic UI"/>
            </a:endParaRPr>
          </a:p>
        </p:txBody>
      </p:sp>
      <p:sp>
        <p:nvSpPr>
          <p:cNvPr id="14" name="object 14"/>
          <p:cNvSpPr txBox="1"/>
          <p:nvPr/>
        </p:nvSpPr>
        <p:spPr>
          <a:xfrm>
            <a:off x="449973" y="5674702"/>
            <a:ext cx="1317625" cy="634365"/>
          </a:xfrm>
          <a:prstGeom prst="rect">
            <a:avLst/>
          </a:prstGeom>
          <a:solidFill>
            <a:srgbClr val="E7EDF8"/>
          </a:solidFill>
          <a:ln w="12700">
            <a:solidFill>
              <a:srgbClr val="000000"/>
            </a:solidFill>
          </a:ln>
        </p:spPr>
        <p:txBody>
          <a:bodyPr vert="horz" wrap="square" lIns="0" tIns="173355" rIns="0" bIns="0" rtlCol="0">
            <a:spAutoFit/>
          </a:bodyPr>
          <a:lstStyle/>
          <a:p>
            <a:pPr marL="152400">
              <a:lnSpc>
                <a:spcPct val="100000"/>
              </a:lnSpc>
              <a:spcBef>
                <a:spcPts val="1365"/>
              </a:spcBef>
            </a:pPr>
            <a:r>
              <a:rPr sz="1600" b="1" spc="130" dirty="0">
                <a:latin typeface="Yu Gothic UI"/>
                <a:cs typeface="Yu Gothic UI"/>
              </a:rPr>
              <a:t>初・再診料</a:t>
            </a:r>
            <a:endParaRPr sz="1600">
              <a:latin typeface="Yu Gothic UI"/>
              <a:cs typeface="Yu Gothic UI"/>
            </a:endParaRPr>
          </a:p>
        </p:txBody>
      </p:sp>
      <p:sp>
        <p:nvSpPr>
          <p:cNvPr id="15" name="object 15"/>
          <p:cNvSpPr/>
          <p:nvPr/>
        </p:nvSpPr>
        <p:spPr>
          <a:xfrm>
            <a:off x="2221102" y="2444623"/>
            <a:ext cx="1698625" cy="1257300"/>
          </a:xfrm>
          <a:custGeom>
            <a:avLst/>
            <a:gdLst/>
            <a:ahLst/>
            <a:cxnLst/>
            <a:rect l="l" t="t" r="r" b="b"/>
            <a:pathLst>
              <a:path w="1698625" h="1257300">
                <a:moveTo>
                  <a:pt x="0" y="130555"/>
                </a:moveTo>
                <a:lnTo>
                  <a:pt x="10255" y="79724"/>
                </a:lnTo>
                <a:lnTo>
                  <a:pt x="38227" y="38226"/>
                </a:lnTo>
                <a:lnTo>
                  <a:pt x="79724" y="10255"/>
                </a:lnTo>
                <a:lnTo>
                  <a:pt x="130556" y="0"/>
                </a:lnTo>
                <a:lnTo>
                  <a:pt x="990727" y="0"/>
                </a:lnTo>
                <a:lnTo>
                  <a:pt x="1415288" y="0"/>
                </a:lnTo>
                <a:lnTo>
                  <a:pt x="1567814" y="0"/>
                </a:lnTo>
                <a:lnTo>
                  <a:pt x="1618593" y="10255"/>
                </a:lnTo>
                <a:lnTo>
                  <a:pt x="1660096" y="38226"/>
                </a:lnTo>
                <a:lnTo>
                  <a:pt x="1688097" y="79724"/>
                </a:lnTo>
                <a:lnTo>
                  <a:pt x="1698371" y="130555"/>
                </a:lnTo>
                <a:lnTo>
                  <a:pt x="1698371" y="456818"/>
                </a:lnTo>
                <a:lnTo>
                  <a:pt x="1698371" y="652652"/>
                </a:lnTo>
                <a:lnTo>
                  <a:pt x="1688097" y="703484"/>
                </a:lnTo>
                <a:lnTo>
                  <a:pt x="1660096" y="744981"/>
                </a:lnTo>
                <a:lnTo>
                  <a:pt x="1618593" y="772953"/>
                </a:lnTo>
                <a:lnTo>
                  <a:pt x="1567814" y="783209"/>
                </a:lnTo>
                <a:lnTo>
                  <a:pt x="1415288" y="783209"/>
                </a:lnTo>
                <a:lnTo>
                  <a:pt x="1688464" y="1257300"/>
                </a:lnTo>
                <a:lnTo>
                  <a:pt x="990727" y="783209"/>
                </a:lnTo>
                <a:lnTo>
                  <a:pt x="130556" y="783209"/>
                </a:lnTo>
                <a:lnTo>
                  <a:pt x="79724" y="772953"/>
                </a:lnTo>
                <a:lnTo>
                  <a:pt x="38226" y="744982"/>
                </a:lnTo>
                <a:lnTo>
                  <a:pt x="10255" y="703484"/>
                </a:lnTo>
                <a:lnTo>
                  <a:pt x="0" y="652652"/>
                </a:lnTo>
                <a:lnTo>
                  <a:pt x="0" y="456818"/>
                </a:lnTo>
                <a:lnTo>
                  <a:pt x="0" y="130555"/>
                </a:lnTo>
                <a:close/>
              </a:path>
            </a:pathLst>
          </a:custGeom>
          <a:ln w="9525">
            <a:solidFill>
              <a:srgbClr val="000000"/>
            </a:solidFill>
            <a:prstDash val="sysDash"/>
          </a:ln>
        </p:spPr>
        <p:txBody>
          <a:bodyPr wrap="square" lIns="0" tIns="0" rIns="0" bIns="0" rtlCol="0"/>
          <a:lstStyle/>
          <a:p>
            <a:endParaRPr/>
          </a:p>
        </p:txBody>
      </p:sp>
      <p:sp>
        <p:nvSpPr>
          <p:cNvPr id="16" name="object 16"/>
          <p:cNvSpPr txBox="1"/>
          <p:nvPr/>
        </p:nvSpPr>
        <p:spPr>
          <a:xfrm>
            <a:off x="2361692" y="2498217"/>
            <a:ext cx="1417320" cy="635000"/>
          </a:xfrm>
          <a:prstGeom prst="rect">
            <a:avLst/>
          </a:prstGeom>
        </p:spPr>
        <p:txBody>
          <a:bodyPr vert="horz" wrap="square" lIns="0" tIns="12065" rIns="0" bIns="0" rtlCol="0">
            <a:spAutoFit/>
          </a:bodyPr>
          <a:lstStyle/>
          <a:p>
            <a:pPr marL="12700" marR="5080" indent="1270" algn="ctr">
              <a:lnSpc>
                <a:spcPct val="100000"/>
              </a:lnSpc>
              <a:spcBef>
                <a:spcPts val="95"/>
              </a:spcBef>
            </a:pPr>
            <a:r>
              <a:rPr sz="1000" spc="30" dirty="0">
                <a:latin typeface="Yu Gothic UI"/>
                <a:cs typeface="Yu Gothic UI"/>
              </a:rPr>
              <a:t>令和９年度は、歯科外</a:t>
            </a:r>
            <a:r>
              <a:rPr sz="1000" spc="170" dirty="0">
                <a:latin typeface="Yu Gothic UI"/>
                <a:cs typeface="Yu Gothic UI"/>
              </a:rPr>
              <a:t>来・在宅ベースアップ評</a:t>
            </a:r>
            <a:r>
              <a:rPr sz="1000" spc="95" dirty="0">
                <a:latin typeface="Yu Gothic UI"/>
                <a:cs typeface="Yu Gothic UI"/>
              </a:rPr>
              <a:t>価料で得られる額が倍に</a:t>
            </a:r>
            <a:r>
              <a:rPr sz="1000" spc="170" dirty="0">
                <a:latin typeface="Yu Gothic UI"/>
                <a:cs typeface="Yu Gothic UI"/>
              </a:rPr>
              <a:t>なるよう設定。</a:t>
            </a:r>
            <a:endParaRPr sz="1000">
              <a:latin typeface="Yu Gothic UI"/>
              <a:cs typeface="Yu Gothic UI"/>
            </a:endParaRPr>
          </a:p>
        </p:txBody>
      </p:sp>
      <p:sp>
        <p:nvSpPr>
          <p:cNvPr id="17" name="object 17"/>
          <p:cNvSpPr txBox="1"/>
          <p:nvPr/>
        </p:nvSpPr>
        <p:spPr>
          <a:xfrm>
            <a:off x="385673" y="6400596"/>
            <a:ext cx="1444625" cy="269240"/>
          </a:xfrm>
          <a:prstGeom prst="rect">
            <a:avLst/>
          </a:prstGeom>
        </p:spPr>
        <p:txBody>
          <a:bodyPr vert="horz" wrap="square" lIns="0" tIns="12065" rIns="0" bIns="0" rtlCol="0">
            <a:spAutoFit/>
          </a:bodyPr>
          <a:lstStyle/>
          <a:p>
            <a:pPr marL="12700">
              <a:lnSpc>
                <a:spcPct val="100000"/>
              </a:lnSpc>
              <a:spcBef>
                <a:spcPts val="95"/>
              </a:spcBef>
            </a:pPr>
            <a:r>
              <a:rPr sz="1600" spc="90" dirty="0">
                <a:latin typeface="Yu Gothic UI"/>
                <a:cs typeface="Yu Gothic UI"/>
              </a:rPr>
              <a:t>令和６・７年度</a:t>
            </a:r>
            <a:endParaRPr sz="1600">
              <a:latin typeface="Yu Gothic UI"/>
              <a:cs typeface="Yu Gothic UI"/>
            </a:endParaRPr>
          </a:p>
        </p:txBody>
      </p:sp>
      <p:grpSp>
        <p:nvGrpSpPr>
          <p:cNvPr id="18" name="object 18"/>
          <p:cNvGrpSpPr/>
          <p:nvPr/>
        </p:nvGrpSpPr>
        <p:grpSpPr>
          <a:xfrm>
            <a:off x="2297176" y="4671999"/>
            <a:ext cx="1330325" cy="913130"/>
            <a:chOff x="2297176" y="4671999"/>
            <a:chExt cx="1330325" cy="913130"/>
          </a:xfrm>
        </p:grpSpPr>
        <p:pic>
          <p:nvPicPr>
            <p:cNvPr id="19" name="object 19"/>
            <p:cNvPicPr/>
            <p:nvPr/>
          </p:nvPicPr>
          <p:blipFill>
            <a:blip r:embed="rId2" cstate="print"/>
            <a:stretch>
              <a:fillRect/>
            </a:stretch>
          </p:blipFill>
          <p:spPr>
            <a:xfrm>
              <a:off x="2303526" y="4678349"/>
              <a:ext cx="1317625" cy="899998"/>
            </a:xfrm>
            <a:prstGeom prst="rect">
              <a:avLst/>
            </a:prstGeom>
          </p:spPr>
        </p:pic>
        <p:sp>
          <p:nvSpPr>
            <p:cNvPr id="20" name="object 20"/>
            <p:cNvSpPr/>
            <p:nvPr/>
          </p:nvSpPr>
          <p:spPr>
            <a:xfrm>
              <a:off x="2303526" y="4678349"/>
              <a:ext cx="1317625" cy="900430"/>
            </a:xfrm>
            <a:custGeom>
              <a:avLst/>
              <a:gdLst/>
              <a:ahLst/>
              <a:cxnLst/>
              <a:rect l="l" t="t" r="r" b="b"/>
              <a:pathLst>
                <a:path w="1317625" h="900429">
                  <a:moveTo>
                    <a:pt x="0" y="899998"/>
                  </a:moveTo>
                  <a:lnTo>
                    <a:pt x="1317625" y="899998"/>
                  </a:lnTo>
                  <a:lnTo>
                    <a:pt x="1317625" y="0"/>
                  </a:lnTo>
                  <a:lnTo>
                    <a:pt x="0" y="0"/>
                  </a:lnTo>
                  <a:lnTo>
                    <a:pt x="0" y="899998"/>
                  </a:lnTo>
                  <a:close/>
                </a:path>
              </a:pathLst>
            </a:custGeom>
            <a:ln w="12699">
              <a:solidFill>
                <a:srgbClr val="000000"/>
              </a:solidFill>
              <a:prstDash val="sysDash"/>
            </a:ln>
          </p:spPr>
          <p:txBody>
            <a:bodyPr wrap="square" lIns="0" tIns="0" rIns="0" bIns="0" rtlCol="0"/>
            <a:lstStyle/>
            <a:p>
              <a:endParaRPr/>
            </a:p>
          </p:txBody>
        </p:sp>
      </p:grpSp>
      <p:sp>
        <p:nvSpPr>
          <p:cNvPr id="21" name="object 21"/>
          <p:cNvSpPr txBox="1"/>
          <p:nvPr/>
        </p:nvSpPr>
        <p:spPr>
          <a:xfrm>
            <a:off x="2306827" y="4713477"/>
            <a:ext cx="1308100" cy="826769"/>
          </a:xfrm>
          <a:prstGeom prst="rect">
            <a:avLst/>
          </a:prstGeom>
        </p:spPr>
        <p:txBody>
          <a:bodyPr vert="horz" wrap="square" lIns="0" tIns="13335" rIns="0" bIns="0" rtlCol="0">
            <a:spAutoFit/>
          </a:bodyPr>
          <a:lstStyle/>
          <a:p>
            <a:pPr marL="53340" marR="40640" algn="ctr">
              <a:lnSpc>
                <a:spcPct val="100000"/>
              </a:lnSpc>
              <a:spcBef>
                <a:spcPts val="105"/>
              </a:spcBef>
            </a:pPr>
            <a:r>
              <a:rPr sz="1050" spc="10" dirty="0">
                <a:latin typeface="Yu Gothic UI"/>
                <a:cs typeface="Yu Gothic UI"/>
              </a:rPr>
              <a:t>令和６年度改定の</a:t>
            </a:r>
            <a:r>
              <a:rPr sz="1050" spc="135" dirty="0">
                <a:latin typeface="Yu Gothic UI"/>
                <a:cs typeface="Yu Gothic UI"/>
              </a:rPr>
              <a:t> </a:t>
            </a:r>
            <a:r>
              <a:rPr sz="1050" spc="110" dirty="0">
                <a:latin typeface="Yu Gothic UI"/>
                <a:cs typeface="Yu Gothic UI"/>
              </a:rPr>
              <a:t>歯科外来・在宅ベー</a:t>
            </a:r>
            <a:r>
              <a:rPr sz="1050" spc="254" dirty="0">
                <a:latin typeface="Yu Gothic UI"/>
                <a:cs typeface="Yu Gothic UI"/>
              </a:rPr>
              <a:t>スアップ</a:t>
            </a:r>
            <a:endParaRPr sz="1050">
              <a:latin typeface="Yu Gothic UI"/>
              <a:cs typeface="Yu Gothic UI"/>
            </a:endParaRPr>
          </a:p>
          <a:p>
            <a:pPr marL="135890" marR="123825" algn="ctr">
              <a:lnSpc>
                <a:spcPct val="100000"/>
              </a:lnSpc>
            </a:pPr>
            <a:r>
              <a:rPr sz="1050" spc="90" dirty="0">
                <a:latin typeface="Yu Gothic UI"/>
                <a:cs typeface="Yu Gothic UI"/>
              </a:rPr>
              <a:t>評価料(Ⅰ)・(Ⅱ)</a:t>
            </a:r>
            <a:r>
              <a:rPr sz="1050" spc="65" dirty="0">
                <a:latin typeface="Yu Gothic UI"/>
                <a:cs typeface="Yu Gothic UI"/>
              </a:rPr>
              <a:t>相当分を含む</a:t>
            </a:r>
            <a:endParaRPr sz="1050">
              <a:latin typeface="Yu Gothic UI"/>
              <a:cs typeface="Yu Gothic UI"/>
            </a:endParaRPr>
          </a:p>
        </p:txBody>
      </p:sp>
      <p:sp>
        <p:nvSpPr>
          <p:cNvPr id="22" name="object 22"/>
          <p:cNvSpPr txBox="1"/>
          <p:nvPr/>
        </p:nvSpPr>
        <p:spPr>
          <a:xfrm>
            <a:off x="2313177" y="5673356"/>
            <a:ext cx="1317625" cy="634365"/>
          </a:xfrm>
          <a:prstGeom prst="rect">
            <a:avLst/>
          </a:prstGeom>
          <a:solidFill>
            <a:srgbClr val="E7EDF8"/>
          </a:solidFill>
          <a:ln w="12700">
            <a:solidFill>
              <a:srgbClr val="000000"/>
            </a:solidFill>
          </a:ln>
        </p:spPr>
        <p:txBody>
          <a:bodyPr vert="horz" wrap="square" lIns="0" tIns="172720" rIns="0" bIns="0" rtlCol="0">
            <a:spAutoFit/>
          </a:bodyPr>
          <a:lstStyle/>
          <a:p>
            <a:pPr marL="152400">
              <a:lnSpc>
                <a:spcPct val="100000"/>
              </a:lnSpc>
              <a:spcBef>
                <a:spcPts val="1360"/>
              </a:spcBef>
            </a:pPr>
            <a:r>
              <a:rPr sz="1600" b="1" spc="130" dirty="0">
                <a:latin typeface="Yu Gothic UI"/>
                <a:cs typeface="Yu Gothic UI"/>
              </a:rPr>
              <a:t>初・再診料</a:t>
            </a:r>
            <a:endParaRPr sz="1600">
              <a:latin typeface="Yu Gothic UI"/>
              <a:cs typeface="Yu Gothic UI"/>
            </a:endParaRPr>
          </a:p>
        </p:txBody>
      </p:sp>
      <p:sp>
        <p:nvSpPr>
          <p:cNvPr id="23" name="object 23"/>
          <p:cNvSpPr txBox="1"/>
          <p:nvPr/>
        </p:nvSpPr>
        <p:spPr>
          <a:xfrm>
            <a:off x="4090796" y="5673356"/>
            <a:ext cx="1317625" cy="634365"/>
          </a:xfrm>
          <a:prstGeom prst="rect">
            <a:avLst/>
          </a:prstGeom>
          <a:solidFill>
            <a:srgbClr val="E7EDF8"/>
          </a:solidFill>
          <a:ln w="12700">
            <a:solidFill>
              <a:srgbClr val="000000"/>
            </a:solidFill>
          </a:ln>
        </p:spPr>
        <p:txBody>
          <a:bodyPr vert="horz" wrap="square" lIns="0" tIns="172720" rIns="0" bIns="0" rtlCol="0">
            <a:spAutoFit/>
          </a:bodyPr>
          <a:lstStyle/>
          <a:p>
            <a:pPr marL="153035">
              <a:lnSpc>
                <a:spcPct val="100000"/>
              </a:lnSpc>
              <a:spcBef>
                <a:spcPts val="1360"/>
              </a:spcBef>
            </a:pPr>
            <a:r>
              <a:rPr sz="1600" b="1" spc="130" dirty="0">
                <a:latin typeface="Yu Gothic UI"/>
                <a:cs typeface="Yu Gothic UI"/>
              </a:rPr>
              <a:t>初・再診料</a:t>
            </a:r>
            <a:endParaRPr sz="1600">
              <a:latin typeface="Yu Gothic UI"/>
              <a:cs typeface="Yu Gothic UI"/>
            </a:endParaRPr>
          </a:p>
        </p:txBody>
      </p:sp>
      <p:sp>
        <p:nvSpPr>
          <p:cNvPr id="24" name="object 24"/>
          <p:cNvSpPr/>
          <p:nvPr/>
        </p:nvSpPr>
        <p:spPr>
          <a:xfrm>
            <a:off x="4105783" y="2741295"/>
            <a:ext cx="1333500" cy="2837180"/>
          </a:xfrm>
          <a:custGeom>
            <a:avLst/>
            <a:gdLst/>
            <a:ahLst/>
            <a:cxnLst/>
            <a:rect l="l" t="t" r="r" b="b"/>
            <a:pathLst>
              <a:path w="1333500" h="2837179">
                <a:moveTo>
                  <a:pt x="0" y="2837053"/>
                </a:moveTo>
                <a:lnTo>
                  <a:pt x="1333500" y="2837053"/>
                </a:lnTo>
                <a:lnTo>
                  <a:pt x="1333500" y="0"/>
                </a:lnTo>
                <a:lnTo>
                  <a:pt x="0" y="0"/>
                </a:lnTo>
                <a:lnTo>
                  <a:pt x="0" y="2837053"/>
                </a:lnTo>
                <a:close/>
              </a:path>
            </a:pathLst>
          </a:custGeom>
          <a:ln w="12700">
            <a:solidFill>
              <a:srgbClr val="000000"/>
            </a:solidFill>
          </a:ln>
        </p:spPr>
        <p:txBody>
          <a:bodyPr wrap="square" lIns="0" tIns="0" rIns="0" bIns="0" rtlCol="0"/>
          <a:lstStyle/>
          <a:p>
            <a:endParaRPr/>
          </a:p>
        </p:txBody>
      </p:sp>
      <p:sp>
        <p:nvSpPr>
          <p:cNvPr id="25" name="object 25"/>
          <p:cNvSpPr txBox="1"/>
          <p:nvPr/>
        </p:nvSpPr>
        <p:spPr>
          <a:xfrm>
            <a:off x="4105783" y="2741295"/>
            <a:ext cx="1333500" cy="1937385"/>
          </a:xfrm>
          <a:prstGeom prst="rect">
            <a:avLst/>
          </a:prstGeom>
          <a:solidFill>
            <a:srgbClr val="CDFFDC"/>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70"/>
              </a:spcBef>
            </a:pPr>
            <a:endParaRPr sz="1200">
              <a:latin typeface="Times New Roman"/>
              <a:cs typeface="Times New Roman"/>
            </a:endParaRPr>
          </a:p>
          <a:p>
            <a:pPr marL="1270" algn="ctr">
              <a:lnSpc>
                <a:spcPct val="100000"/>
              </a:lnSpc>
              <a:spcBef>
                <a:spcPts val="5"/>
              </a:spcBef>
            </a:pPr>
            <a:r>
              <a:rPr sz="1200" b="1" spc="-15" dirty="0">
                <a:latin typeface="Yu Gothic UI"/>
                <a:cs typeface="Yu Gothic UI"/>
              </a:rPr>
              <a:t>新水準の</a:t>
            </a:r>
            <a:endParaRPr sz="1200">
              <a:latin typeface="Yu Gothic UI"/>
              <a:cs typeface="Yu Gothic UI"/>
            </a:endParaRPr>
          </a:p>
          <a:p>
            <a:pPr marL="133350" marR="125730" algn="ctr">
              <a:lnSpc>
                <a:spcPct val="100000"/>
              </a:lnSpc>
            </a:pPr>
            <a:r>
              <a:rPr sz="1200" b="1" spc="55" dirty="0">
                <a:latin typeface="Yu Gothic UI"/>
                <a:cs typeface="Yu Gothic UI"/>
              </a:rPr>
              <a:t>歯科外来・在宅</a:t>
            </a:r>
            <a:r>
              <a:rPr sz="1200" b="1" spc="265" dirty="0">
                <a:latin typeface="Yu Gothic UI"/>
                <a:cs typeface="Yu Gothic UI"/>
              </a:rPr>
              <a:t>ベースアップ</a:t>
            </a:r>
            <a:r>
              <a:rPr sz="1200" b="1" spc="240" dirty="0">
                <a:latin typeface="Yu Gothic UI"/>
                <a:cs typeface="Yu Gothic UI"/>
              </a:rPr>
              <a:t> </a:t>
            </a:r>
            <a:r>
              <a:rPr sz="1200" b="1" spc="-20" dirty="0">
                <a:latin typeface="Yu Gothic UI"/>
                <a:cs typeface="Yu Gothic UI"/>
              </a:rPr>
              <a:t>評価料</a:t>
            </a:r>
            <a:endParaRPr sz="1200">
              <a:latin typeface="Yu Gothic UI"/>
              <a:cs typeface="Yu Gothic UI"/>
            </a:endParaRPr>
          </a:p>
          <a:p>
            <a:pPr marL="1270" algn="ctr">
              <a:lnSpc>
                <a:spcPct val="100000"/>
              </a:lnSpc>
            </a:pPr>
            <a:r>
              <a:rPr sz="1200" b="1" dirty="0">
                <a:latin typeface="Yu Gothic UI"/>
                <a:cs typeface="Yu Gothic UI"/>
              </a:rPr>
              <a:t>（Ⅰ）</a:t>
            </a:r>
            <a:r>
              <a:rPr sz="1200" b="1" spc="195" dirty="0">
                <a:latin typeface="Yu Gothic UI"/>
                <a:cs typeface="Yu Gothic UI"/>
              </a:rPr>
              <a:t>・</a:t>
            </a:r>
            <a:r>
              <a:rPr sz="1200" b="1" spc="105" dirty="0">
                <a:latin typeface="Yu Gothic UI"/>
                <a:cs typeface="Yu Gothic UI"/>
              </a:rPr>
              <a:t>（Ⅱ）</a:t>
            </a:r>
            <a:endParaRPr sz="1200">
              <a:latin typeface="Yu Gothic UI"/>
              <a:cs typeface="Yu Gothic UI"/>
            </a:endParaRPr>
          </a:p>
        </p:txBody>
      </p:sp>
      <p:grpSp>
        <p:nvGrpSpPr>
          <p:cNvPr id="26" name="object 26"/>
          <p:cNvGrpSpPr/>
          <p:nvPr/>
        </p:nvGrpSpPr>
        <p:grpSpPr>
          <a:xfrm>
            <a:off x="4105528" y="4671999"/>
            <a:ext cx="1330325" cy="913130"/>
            <a:chOff x="4105528" y="4671999"/>
            <a:chExt cx="1330325" cy="913130"/>
          </a:xfrm>
        </p:grpSpPr>
        <p:pic>
          <p:nvPicPr>
            <p:cNvPr id="27" name="object 27"/>
            <p:cNvPicPr/>
            <p:nvPr/>
          </p:nvPicPr>
          <p:blipFill>
            <a:blip r:embed="rId3" cstate="print"/>
            <a:stretch>
              <a:fillRect/>
            </a:stretch>
          </p:blipFill>
          <p:spPr>
            <a:xfrm>
              <a:off x="4111878" y="4678349"/>
              <a:ext cx="1317625" cy="899998"/>
            </a:xfrm>
            <a:prstGeom prst="rect">
              <a:avLst/>
            </a:prstGeom>
          </p:spPr>
        </p:pic>
        <p:sp>
          <p:nvSpPr>
            <p:cNvPr id="28" name="object 28"/>
            <p:cNvSpPr/>
            <p:nvPr/>
          </p:nvSpPr>
          <p:spPr>
            <a:xfrm>
              <a:off x="4111878" y="4678349"/>
              <a:ext cx="1317625" cy="900430"/>
            </a:xfrm>
            <a:custGeom>
              <a:avLst/>
              <a:gdLst/>
              <a:ahLst/>
              <a:cxnLst/>
              <a:rect l="l" t="t" r="r" b="b"/>
              <a:pathLst>
                <a:path w="1317625" h="900429">
                  <a:moveTo>
                    <a:pt x="0" y="899998"/>
                  </a:moveTo>
                  <a:lnTo>
                    <a:pt x="1317625" y="899998"/>
                  </a:lnTo>
                  <a:lnTo>
                    <a:pt x="1317625" y="0"/>
                  </a:lnTo>
                  <a:lnTo>
                    <a:pt x="0" y="0"/>
                  </a:lnTo>
                  <a:lnTo>
                    <a:pt x="0" y="899998"/>
                  </a:lnTo>
                  <a:close/>
                </a:path>
              </a:pathLst>
            </a:custGeom>
            <a:ln w="12699">
              <a:solidFill>
                <a:srgbClr val="000000"/>
              </a:solidFill>
              <a:prstDash val="sysDash"/>
            </a:ln>
          </p:spPr>
          <p:txBody>
            <a:bodyPr wrap="square" lIns="0" tIns="0" rIns="0" bIns="0" rtlCol="0"/>
            <a:lstStyle/>
            <a:p>
              <a:endParaRPr/>
            </a:p>
          </p:txBody>
        </p:sp>
      </p:grpSp>
      <p:sp>
        <p:nvSpPr>
          <p:cNvPr id="29" name="object 29"/>
          <p:cNvSpPr txBox="1"/>
          <p:nvPr/>
        </p:nvSpPr>
        <p:spPr>
          <a:xfrm>
            <a:off x="4115180" y="4713477"/>
            <a:ext cx="1308100" cy="826769"/>
          </a:xfrm>
          <a:prstGeom prst="rect">
            <a:avLst/>
          </a:prstGeom>
        </p:spPr>
        <p:txBody>
          <a:bodyPr vert="horz" wrap="square" lIns="0" tIns="13335" rIns="0" bIns="0" rtlCol="0">
            <a:spAutoFit/>
          </a:bodyPr>
          <a:lstStyle/>
          <a:p>
            <a:pPr marL="53340" marR="40640" algn="ctr">
              <a:lnSpc>
                <a:spcPct val="100000"/>
              </a:lnSpc>
              <a:spcBef>
                <a:spcPts val="105"/>
              </a:spcBef>
            </a:pPr>
            <a:r>
              <a:rPr sz="1050" spc="15" dirty="0">
                <a:latin typeface="Yu Gothic UI"/>
                <a:cs typeface="Yu Gothic UI"/>
              </a:rPr>
              <a:t>令和６年度改定の</a:t>
            </a:r>
            <a:r>
              <a:rPr sz="1050" spc="110" dirty="0">
                <a:latin typeface="Yu Gothic UI"/>
                <a:cs typeface="Yu Gothic UI"/>
              </a:rPr>
              <a:t>歯科外来・在宅ベー</a:t>
            </a:r>
            <a:r>
              <a:rPr sz="1050" spc="265" dirty="0">
                <a:latin typeface="Yu Gothic UI"/>
                <a:cs typeface="Yu Gothic UI"/>
              </a:rPr>
              <a:t>スアップ</a:t>
            </a:r>
            <a:endParaRPr sz="1050">
              <a:latin typeface="Yu Gothic UI"/>
              <a:cs typeface="Yu Gothic UI"/>
            </a:endParaRPr>
          </a:p>
          <a:p>
            <a:pPr marL="135890" marR="123825" algn="ctr">
              <a:lnSpc>
                <a:spcPct val="100000"/>
              </a:lnSpc>
            </a:pPr>
            <a:r>
              <a:rPr sz="1050" spc="90" dirty="0">
                <a:latin typeface="Yu Gothic UI"/>
                <a:cs typeface="Yu Gothic UI"/>
              </a:rPr>
              <a:t>評価料(Ⅰ)・(Ⅱ)</a:t>
            </a:r>
            <a:r>
              <a:rPr sz="1050" spc="65" dirty="0">
                <a:latin typeface="Yu Gothic UI"/>
                <a:cs typeface="Yu Gothic UI"/>
              </a:rPr>
              <a:t>相当分を含む</a:t>
            </a:r>
            <a:endParaRPr sz="1050">
              <a:latin typeface="Yu Gothic UI"/>
              <a:cs typeface="Yu Gothic UI"/>
            </a:endParaRPr>
          </a:p>
        </p:txBody>
      </p:sp>
      <p:grpSp>
        <p:nvGrpSpPr>
          <p:cNvPr id="30" name="object 30"/>
          <p:cNvGrpSpPr/>
          <p:nvPr/>
        </p:nvGrpSpPr>
        <p:grpSpPr>
          <a:xfrm>
            <a:off x="215150" y="2731770"/>
            <a:ext cx="3851910" cy="2106930"/>
            <a:chOff x="215150" y="2731770"/>
            <a:chExt cx="3851910" cy="2106930"/>
          </a:xfrm>
        </p:grpSpPr>
        <p:sp>
          <p:nvSpPr>
            <p:cNvPr id="31" name="object 31"/>
            <p:cNvSpPr/>
            <p:nvPr/>
          </p:nvSpPr>
          <p:spPr>
            <a:xfrm>
              <a:off x="3688715" y="2741295"/>
              <a:ext cx="368935" cy="1947545"/>
            </a:xfrm>
            <a:custGeom>
              <a:avLst/>
              <a:gdLst/>
              <a:ahLst/>
              <a:cxnLst/>
              <a:rect l="l" t="t" r="r" b="b"/>
              <a:pathLst>
                <a:path w="368935" h="1947545">
                  <a:moveTo>
                    <a:pt x="0" y="979042"/>
                  </a:moveTo>
                  <a:lnTo>
                    <a:pt x="22103" y="979799"/>
                  </a:lnTo>
                  <a:lnTo>
                    <a:pt x="40147" y="981852"/>
                  </a:lnTo>
                  <a:lnTo>
                    <a:pt x="52310" y="984883"/>
                  </a:lnTo>
                  <a:lnTo>
                    <a:pt x="56769" y="988567"/>
                  </a:lnTo>
                  <a:lnTo>
                    <a:pt x="56769" y="1453641"/>
                  </a:lnTo>
                  <a:lnTo>
                    <a:pt x="61247" y="1457326"/>
                  </a:lnTo>
                  <a:lnTo>
                    <a:pt x="73453" y="1460357"/>
                  </a:lnTo>
                  <a:lnTo>
                    <a:pt x="91541" y="1462410"/>
                  </a:lnTo>
                  <a:lnTo>
                    <a:pt x="113664" y="1463166"/>
                  </a:lnTo>
                  <a:lnTo>
                    <a:pt x="91541" y="1463903"/>
                  </a:lnTo>
                  <a:lnTo>
                    <a:pt x="73453" y="1465913"/>
                  </a:lnTo>
                  <a:lnTo>
                    <a:pt x="61247" y="1468899"/>
                  </a:lnTo>
                  <a:lnTo>
                    <a:pt x="56769" y="1472564"/>
                  </a:lnTo>
                  <a:lnTo>
                    <a:pt x="56769" y="1937765"/>
                  </a:lnTo>
                  <a:lnTo>
                    <a:pt x="52310" y="1941431"/>
                  </a:lnTo>
                  <a:lnTo>
                    <a:pt x="40147" y="1944417"/>
                  </a:lnTo>
                  <a:lnTo>
                    <a:pt x="22103" y="1946427"/>
                  </a:lnTo>
                  <a:lnTo>
                    <a:pt x="0" y="1947163"/>
                  </a:lnTo>
                </a:path>
                <a:path w="368935" h="1947545">
                  <a:moveTo>
                    <a:pt x="368808" y="0"/>
                  </a:moveTo>
                  <a:lnTo>
                    <a:pt x="348136" y="692"/>
                  </a:lnTo>
                  <a:lnTo>
                    <a:pt x="331263" y="2587"/>
                  </a:lnTo>
                  <a:lnTo>
                    <a:pt x="319891" y="5411"/>
                  </a:lnTo>
                  <a:lnTo>
                    <a:pt x="315722" y="8889"/>
                  </a:lnTo>
                  <a:lnTo>
                    <a:pt x="315722" y="959738"/>
                  </a:lnTo>
                  <a:lnTo>
                    <a:pt x="311534" y="963144"/>
                  </a:lnTo>
                  <a:lnTo>
                    <a:pt x="300132" y="965930"/>
                  </a:lnTo>
                  <a:lnTo>
                    <a:pt x="283253" y="967811"/>
                  </a:lnTo>
                  <a:lnTo>
                    <a:pt x="262636" y="968501"/>
                  </a:lnTo>
                  <a:lnTo>
                    <a:pt x="283253" y="969194"/>
                  </a:lnTo>
                  <a:lnTo>
                    <a:pt x="300132" y="971089"/>
                  </a:lnTo>
                  <a:lnTo>
                    <a:pt x="311534" y="973913"/>
                  </a:lnTo>
                  <a:lnTo>
                    <a:pt x="315722" y="977391"/>
                  </a:lnTo>
                  <a:lnTo>
                    <a:pt x="315722" y="1928240"/>
                  </a:lnTo>
                  <a:lnTo>
                    <a:pt x="319891" y="1931646"/>
                  </a:lnTo>
                  <a:lnTo>
                    <a:pt x="331263" y="1934432"/>
                  </a:lnTo>
                  <a:lnTo>
                    <a:pt x="348136" y="1936313"/>
                  </a:lnTo>
                  <a:lnTo>
                    <a:pt x="368808" y="1937003"/>
                  </a:lnTo>
                </a:path>
              </a:pathLst>
            </a:custGeom>
            <a:ln w="19050">
              <a:solidFill>
                <a:srgbClr val="000000"/>
              </a:solidFill>
            </a:ln>
          </p:spPr>
          <p:txBody>
            <a:bodyPr wrap="square" lIns="0" tIns="0" rIns="0" bIns="0" rtlCol="0"/>
            <a:lstStyle/>
            <a:p>
              <a:endParaRPr/>
            </a:p>
          </p:txBody>
        </p:sp>
        <p:sp>
          <p:nvSpPr>
            <p:cNvPr id="32" name="object 32"/>
            <p:cNvSpPr/>
            <p:nvPr/>
          </p:nvSpPr>
          <p:spPr>
            <a:xfrm>
              <a:off x="219913" y="3429000"/>
              <a:ext cx="2249805" cy="1404620"/>
            </a:xfrm>
            <a:custGeom>
              <a:avLst/>
              <a:gdLst/>
              <a:ahLst/>
              <a:cxnLst/>
              <a:rect l="l" t="t" r="r" b="b"/>
              <a:pathLst>
                <a:path w="2249805" h="1404620">
                  <a:moveTo>
                    <a:pt x="0" y="158876"/>
                  </a:moveTo>
                  <a:lnTo>
                    <a:pt x="8102" y="108655"/>
                  </a:lnTo>
                  <a:lnTo>
                    <a:pt x="30664" y="65041"/>
                  </a:lnTo>
                  <a:lnTo>
                    <a:pt x="65065" y="30650"/>
                  </a:lnTo>
                  <a:lnTo>
                    <a:pt x="108689" y="8098"/>
                  </a:lnTo>
                  <a:lnTo>
                    <a:pt x="158915" y="0"/>
                  </a:lnTo>
                  <a:lnTo>
                    <a:pt x="1024991" y="0"/>
                  </a:lnTo>
                  <a:lnTo>
                    <a:pt x="1464233" y="0"/>
                  </a:lnTo>
                  <a:lnTo>
                    <a:pt x="1598218" y="0"/>
                  </a:lnTo>
                  <a:lnTo>
                    <a:pt x="1648440" y="8098"/>
                  </a:lnTo>
                  <a:lnTo>
                    <a:pt x="1692054" y="30650"/>
                  </a:lnTo>
                  <a:lnTo>
                    <a:pt x="1726445" y="65041"/>
                  </a:lnTo>
                  <a:lnTo>
                    <a:pt x="1748997" y="108655"/>
                  </a:lnTo>
                  <a:lnTo>
                    <a:pt x="1757095" y="158876"/>
                  </a:lnTo>
                  <a:lnTo>
                    <a:pt x="1757095" y="556132"/>
                  </a:lnTo>
                  <a:lnTo>
                    <a:pt x="1757095" y="794512"/>
                  </a:lnTo>
                  <a:lnTo>
                    <a:pt x="1748997" y="844747"/>
                  </a:lnTo>
                  <a:lnTo>
                    <a:pt x="1726445" y="888392"/>
                  </a:lnTo>
                  <a:lnTo>
                    <a:pt x="1692054" y="922820"/>
                  </a:lnTo>
                  <a:lnTo>
                    <a:pt x="1648440" y="945404"/>
                  </a:lnTo>
                  <a:lnTo>
                    <a:pt x="1598218" y="953516"/>
                  </a:lnTo>
                  <a:lnTo>
                    <a:pt x="1464233" y="953516"/>
                  </a:lnTo>
                  <a:lnTo>
                    <a:pt x="2249474" y="1404620"/>
                  </a:lnTo>
                  <a:lnTo>
                    <a:pt x="1024991" y="953516"/>
                  </a:lnTo>
                  <a:lnTo>
                    <a:pt x="158915" y="953516"/>
                  </a:lnTo>
                  <a:lnTo>
                    <a:pt x="108689" y="945404"/>
                  </a:lnTo>
                  <a:lnTo>
                    <a:pt x="65065" y="922820"/>
                  </a:lnTo>
                  <a:lnTo>
                    <a:pt x="30664" y="888392"/>
                  </a:lnTo>
                  <a:lnTo>
                    <a:pt x="8102" y="844747"/>
                  </a:lnTo>
                  <a:lnTo>
                    <a:pt x="0" y="794512"/>
                  </a:lnTo>
                  <a:lnTo>
                    <a:pt x="0" y="556132"/>
                  </a:lnTo>
                  <a:lnTo>
                    <a:pt x="0" y="158876"/>
                  </a:lnTo>
                  <a:close/>
                </a:path>
              </a:pathLst>
            </a:custGeom>
            <a:ln w="9525">
              <a:solidFill>
                <a:srgbClr val="000000"/>
              </a:solidFill>
              <a:prstDash val="sysDash"/>
            </a:ln>
          </p:spPr>
          <p:txBody>
            <a:bodyPr wrap="square" lIns="0" tIns="0" rIns="0" bIns="0" rtlCol="0"/>
            <a:lstStyle/>
            <a:p>
              <a:endParaRPr/>
            </a:p>
          </p:txBody>
        </p:sp>
      </p:grpSp>
      <p:sp>
        <p:nvSpPr>
          <p:cNvPr id="33" name="object 33"/>
          <p:cNvSpPr txBox="1"/>
          <p:nvPr/>
        </p:nvSpPr>
        <p:spPr>
          <a:xfrm>
            <a:off x="323799" y="3490671"/>
            <a:ext cx="1548130" cy="787400"/>
          </a:xfrm>
          <a:prstGeom prst="rect">
            <a:avLst/>
          </a:prstGeom>
        </p:spPr>
        <p:txBody>
          <a:bodyPr vert="horz" wrap="square" lIns="0" tIns="12065" rIns="0" bIns="0" rtlCol="0">
            <a:spAutoFit/>
          </a:bodyPr>
          <a:lstStyle/>
          <a:p>
            <a:pPr marL="12700" marR="5080" indent="43815">
              <a:lnSpc>
                <a:spcPct val="100000"/>
              </a:lnSpc>
              <a:spcBef>
                <a:spcPts val="95"/>
              </a:spcBef>
            </a:pPr>
            <a:r>
              <a:rPr sz="1000" spc="114" dirty="0">
                <a:solidFill>
                  <a:srgbClr val="FF0000"/>
                </a:solidFill>
                <a:latin typeface="Yu Gothic UI"/>
                <a:cs typeface="Yu Gothic UI"/>
              </a:rPr>
              <a:t>継続して賃上げを行って</a:t>
            </a:r>
            <a:r>
              <a:rPr sz="1000" spc="55" dirty="0">
                <a:solidFill>
                  <a:srgbClr val="FF0000"/>
                </a:solidFill>
                <a:latin typeface="Yu Gothic UI"/>
                <a:cs typeface="Yu Gothic UI"/>
              </a:rPr>
              <a:t>いる医療機関</a:t>
            </a:r>
            <a:r>
              <a:rPr sz="1000" spc="204" dirty="0">
                <a:latin typeface="Yu Gothic UI"/>
                <a:cs typeface="Yu Gothic UI"/>
              </a:rPr>
              <a:t>については、</a:t>
            </a:r>
            <a:r>
              <a:rPr sz="1000" spc="70" dirty="0">
                <a:latin typeface="Yu Gothic UI"/>
                <a:cs typeface="Yu Gothic UI"/>
              </a:rPr>
              <a:t>引き続き賃上げを実施で</a:t>
            </a:r>
            <a:r>
              <a:rPr sz="1000" spc="500" dirty="0">
                <a:latin typeface="Yu Gothic UI"/>
                <a:cs typeface="Yu Gothic UI"/>
              </a:rPr>
              <a:t> </a:t>
            </a:r>
            <a:r>
              <a:rPr sz="1000" spc="105" dirty="0">
                <a:latin typeface="Yu Gothic UI"/>
                <a:cs typeface="Yu Gothic UI"/>
              </a:rPr>
              <a:t>きるよう追加の評価を行</a:t>
            </a:r>
            <a:endParaRPr sz="1000">
              <a:latin typeface="Yu Gothic UI"/>
              <a:cs typeface="Yu Gothic UI"/>
            </a:endParaRPr>
          </a:p>
          <a:p>
            <a:pPr marL="689610">
              <a:lnSpc>
                <a:spcPct val="100000"/>
              </a:lnSpc>
              <a:spcBef>
                <a:spcPts val="5"/>
              </a:spcBef>
            </a:pPr>
            <a:r>
              <a:rPr sz="1000" spc="280" dirty="0">
                <a:latin typeface="Yu Gothic UI"/>
                <a:cs typeface="Yu Gothic UI"/>
              </a:rPr>
              <a:t>う</a:t>
            </a:r>
            <a:endParaRPr sz="1000">
              <a:latin typeface="Yu Gothic UI"/>
              <a:cs typeface="Yu Gothic UI"/>
            </a:endParaRPr>
          </a:p>
        </p:txBody>
      </p:sp>
      <p:sp>
        <p:nvSpPr>
          <p:cNvPr id="34" name="object 34"/>
          <p:cNvSpPr txBox="1"/>
          <p:nvPr/>
        </p:nvSpPr>
        <p:spPr>
          <a:xfrm>
            <a:off x="2434208" y="6399072"/>
            <a:ext cx="1038860" cy="269240"/>
          </a:xfrm>
          <a:prstGeom prst="rect">
            <a:avLst/>
          </a:prstGeom>
        </p:spPr>
        <p:txBody>
          <a:bodyPr vert="horz" wrap="square" lIns="0" tIns="12065" rIns="0" bIns="0" rtlCol="0">
            <a:spAutoFit/>
          </a:bodyPr>
          <a:lstStyle/>
          <a:p>
            <a:pPr marL="12700">
              <a:lnSpc>
                <a:spcPct val="100000"/>
              </a:lnSpc>
              <a:spcBef>
                <a:spcPts val="95"/>
              </a:spcBef>
            </a:pPr>
            <a:r>
              <a:rPr sz="1600" spc="-30" dirty="0">
                <a:latin typeface="Yu Gothic UI"/>
                <a:cs typeface="Yu Gothic UI"/>
              </a:rPr>
              <a:t>令和８年度</a:t>
            </a:r>
            <a:endParaRPr sz="1600">
              <a:latin typeface="Yu Gothic UI"/>
              <a:cs typeface="Yu Gothic UI"/>
            </a:endParaRPr>
          </a:p>
        </p:txBody>
      </p:sp>
      <p:sp>
        <p:nvSpPr>
          <p:cNvPr id="35" name="object 35"/>
          <p:cNvSpPr txBox="1"/>
          <p:nvPr/>
        </p:nvSpPr>
        <p:spPr>
          <a:xfrm>
            <a:off x="4218559" y="6396024"/>
            <a:ext cx="1038860" cy="269240"/>
          </a:xfrm>
          <a:prstGeom prst="rect">
            <a:avLst/>
          </a:prstGeom>
        </p:spPr>
        <p:txBody>
          <a:bodyPr vert="horz" wrap="square" lIns="0" tIns="12065" rIns="0" bIns="0" rtlCol="0">
            <a:spAutoFit/>
          </a:bodyPr>
          <a:lstStyle/>
          <a:p>
            <a:pPr marL="12700">
              <a:lnSpc>
                <a:spcPct val="100000"/>
              </a:lnSpc>
              <a:spcBef>
                <a:spcPts val="95"/>
              </a:spcBef>
            </a:pPr>
            <a:r>
              <a:rPr sz="1600" spc="-35" dirty="0">
                <a:latin typeface="Yu Gothic UI"/>
                <a:cs typeface="Yu Gothic UI"/>
              </a:rPr>
              <a:t>令和９年度</a:t>
            </a:r>
            <a:endParaRPr sz="1600">
              <a:latin typeface="Yu Gothic UI"/>
              <a:cs typeface="Yu Gothic UI"/>
            </a:endParaRPr>
          </a:p>
        </p:txBody>
      </p:sp>
      <p:sp>
        <p:nvSpPr>
          <p:cNvPr id="36" name="object 36"/>
          <p:cNvSpPr txBox="1"/>
          <p:nvPr/>
        </p:nvSpPr>
        <p:spPr>
          <a:xfrm>
            <a:off x="449973" y="1989404"/>
            <a:ext cx="4999990" cy="307975"/>
          </a:xfrm>
          <a:prstGeom prst="rect">
            <a:avLst/>
          </a:prstGeom>
          <a:solidFill>
            <a:srgbClr val="FFF0C5"/>
          </a:solidFill>
        </p:spPr>
        <p:txBody>
          <a:bodyPr vert="horz" wrap="square" lIns="0" tIns="33020" rIns="0" bIns="0" rtlCol="0">
            <a:spAutoFit/>
          </a:bodyPr>
          <a:lstStyle/>
          <a:p>
            <a:pPr marL="91440">
              <a:lnSpc>
                <a:spcPct val="100000"/>
              </a:lnSpc>
              <a:spcBef>
                <a:spcPts val="260"/>
              </a:spcBef>
            </a:pPr>
            <a:r>
              <a:rPr sz="1400" b="1" u="sng" spc="-20" dirty="0">
                <a:uFill>
                  <a:solidFill>
                    <a:srgbClr val="000000"/>
                  </a:solidFill>
                </a:uFill>
                <a:latin typeface="Yu Gothic"/>
                <a:cs typeface="Yu Gothic"/>
              </a:rPr>
              <a:t>令和７年度以前から継続して賃上げを行っている医療機関</a:t>
            </a:r>
            <a:endParaRPr sz="1400">
              <a:latin typeface="Yu Gothic"/>
              <a:cs typeface="Yu Gothic"/>
            </a:endParaRPr>
          </a:p>
        </p:txBody>
      </p:sp>
      <p:sp>
        <p:nvSpPr>
          <p:cNvPr id="37" name="object 37"/>
          <p:cNvSpPr txBox="1"/>
          <p:nvPr/>
        </p:nvSpPr>
        <p:spPr>
          <a:xfrm>
            <a:off x="6272276" y="3695814"/>
            <a:ext cx="1333500" cy="985519"/>
          </a:xfrm>
          <a:prstGeom prst="rect">
            <a:avLst/>
          </a:prstGeom>
          <a:solidFill>
            <a:srgbClr val="CDFFDC"/>
          </a:solidFill>
          <a:ln w="12700">
            <a:solidFill>
              <a:srgbClr val="000000"/>
            </a:solidFill>
          </a:ln>
        </p:spPr>
        <p:txBody>
          <a:bodyPr vert="horz" wrap="square" lIns="0" tIns="50165" rIns="0" bIns="0" rtlCol="0">
            <a:spAutoFit/>
          </a:bodyPr>
          <a:lstStyle/>
          <a:p>
            <a:pPr marL="1905" algn="ctr">
              <a:lnSpc>
                <a:spcPct val="100000"/>
              </a:lnSpc>
              <a:spcBef>
                <a:spcPts val="395"/>
              </a:spcBef>
            </a:pPr>
            <a:r>
              <a:rPr sz="1200" b="1" spc="-15" dirty="0">
                <a:latin typeface="Yu Gothic UI"/>
                <a:cs typeface="Yu Gothic UI"/>
              </a:rPr>
              <a:t>新水準の</a:t>
            </a:r>
            <a:endParaRPr sz="1200">
              <a:latin typeface="Yu Gothic UI"/>
              <a:cs typeface="Yu Gothic UI"/>
            </a:endParaRPr>
          </a:p>
          <a:p>
            <a:pPr marL="133985" marR="124460" algn="ctr">
              <a:lnSpc>
                <a:spcPct val="100000"/>
              </a:lnSpc>
            </a:pPr>
            <a:r>
              <a:rPr sz="1200" b="1" spc="55" dirty="0">
                <a:latin typeface="Yu Gothic UI"/>
                <a:cs typeface="Yu Gothic UI"/>
              </a:rPr>
              <a:t>歯科外来・在宅</a:t>
            </a:r>
            <a:r>
              <a:rPr sz="1200" b="1" spc="265" dirty="0">
                <a:latin typeface="Yu Gothic UI"/>
                <a:cs typeface="Yu Gothic UI"/>
              </a:rPr>
              <a:t>ベースアップ</a:t>
            </a:r>
            <a:r>
              <a:rPr sz="1200" b="1" spc="240" dirty="0">
                <a:latin typeface="Yu Gothic UI"/>
                <a:cs typeface="Yu Gothic UI"/>
              </a:rPr>
              <a:t> </a:t>
            </a:r>
            <a:r>
              <a:rPr sz="1200" b="1" spc="-20" dirty="0">
                <a:latin typeface="Yu Gothic UI"/>
                <a:cs typeface="Yu Gothic UI"/>
              </a:rPr>
              <a:t>評価料</a:t>
            </a:r>
            <a:endParaRPr sz="1200">
              <a:latin typeface="Yu Gothic UI"/>
              <a:cs typeface="Yu Gothic UI"/>
            </a:endParaRPr>
          </a:p>
          <a:p>
            <a:pPr marL="1905" algn="ctr">
              <a:lnSpc>
                <a:spcPct val="100000"/>
              </a:lnSpc>
            </a:pPr>
            <a:r>
              <a:rPr sz="1200" b="1" dirty="0">
                <a:latin typeface="Yu Gothic UI"/>
                <a:cs typeface="Yu Gothic UI"/>
              </a:rPr>
              <a:t>（Ⅰ）</a:t>
            </a:r>
            <a:r>
              <a:rPr sz="1200" b="1" spc="195" dirty="0">
                <a:latin typeface="Yu Gothic UI"/>
                <a:cs typeface="Yu Gothic UI"/>
              </a:rPr>
              <a:t>・</a:t>
            </a:r>
            <a:r>
              <a:rPr sz="1200" b="1" spc="105" dirty="0">
                <a:latin typeface="Yu Gothic UI"/>
                <a:cs typeface="Yu Gothic UI"/>
              </a:rPr>
              <a:t>（Ⅱ）</a:t>
            </a:r>
            <a:endParaRPr sz="1200">
              <a:latin typeface="Yu Gothic UI"/>
              <a:cs typeface="Yu Gothic UI"/>
            </a:endParaRPr>
          </a:p>
        </p:txBody>
      </p:sp>
      <p:sp>
        <p:nvSpPr>
          <p:cNvPr id="38" name="object 38"/>
          <p:cNvSpPr txBox="1"/>
          <p:nvPr/>
        </p:nvSpPr>
        <p:spPr>
          <a:xfrm>
            <a:off x="8080502" y="2743835"/>
            <a:ext cx="1333500" cy="1937385"/>
          </a:xfrm>
          <a:prstGeom prst="rect">
            <a:avLst/>
          </a:prstGeom>
          <a:solidFill>
            <a:srgbClr val="CDFFDC"/>
          </a:solidFill>
          <a:ln w="12700">
            <a:solidFill>
              <a:srgbClr val="000000"/>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70"/>
              </a:spcBef>
            </a:pPr>
            <a:endParaRPr sz="1200">
              <a:latin typeface="Times New Roman"/>
              <a:cs typeface="Times New Roman"/>
            </a:endParaRPr>
          </a:p>
          <a:p>
            <a:pPr marL="2540" algn="ctr">
              <a:lnSpc>
                <a:spcPct val="100000"/>
              </a:lnSpc>
            </a:pPr>
            <a:r>
              <a:rPr sz="1200" b="1" spc="-15" dirty="0">
                <a:latin typeface="Yu Gothic UI"/>
                <a:cs typeface="Yu Gothic UI"/>
              </a:rPr>
              <a:t>新水準の</a:t>
            </a:r>
            <a:endParaRPr sz="1200">
              <a:latin typeface="Yu Gothic UI"/>
              <a:cs typeface="Yu Gothic UI"/>
            </a:endParaRPr>
          </a:p>
          <a:p>
            <a:pPr marL="134620" marR="123825" algn="ctr">
              <a:lnSpc>
                <a:spcPct val="100000"/>
              </a:lnSpc>
            </a:pPr>
            <a:r>
              <a:rPr sz="1200" b="1" spc="55" dirty="0">
                <a:latin typeface="Yu Gothic UI"/>
                <a:cs typeface="Yu Gothic UI"/>
              </a:rPr>
              <a:t>歯科外来・在宅</a:t>
            </a:r>
            <a:r>
              <a:rPr sz="1200" b="1" spc="265" dirty="0">
                <a:latin typeface="Yu Gothic UI"/>
                <a:cs typeface="Yu Gothic UI"/>
              </a:rPr>
              <a:t>ベースアップ</a:t>
            </a:r>
            <a:r>
              <a:rPr sz="1200" b="1" spc="240" dirty="0">
                <a:latin typeface="Yu Gothic UI"/>
                <a:cs typeface="Yu Gothic UI"/>
              </a:rPr>
              <a:t> </a:t>
            </a:r>
            <a:r>
              <a:rPr sz="1200" b="1" spc="-20" dirty="0">
                <a:latin typeface="Yu Gothic UI"/>
                <a:cs typeface="Yu Gothic UI"/>
              </a:rPr>
              <a:t>評価料</a:t>
            </a:r>
            <a:endParaRPr sz="1200">
              <a:latin typeface="Yu Gothic UI"/>
              <a:cs typeface="Yu Gothic UI"/>
            </a:endParaRPr>
          </a:p>
          <a:p>
            <a:pPr marL="2540" algn="ctr">
              <a:lnSpc>
                <a:spcPct val="100000"/>
              </a:lnSpc>
              <a:spcBef>
                <a:spcPts val="5"/>
              </a:spcBef>
            </a:pPr>
            <a:r>
              <a:rPr sz="1200" b="1" dirty="0">
                <a:latin typeface="Yu Gothic UI"/>
                <a:cs typeface="Yu Gothic UI"/>
              </a:rPr>
              <a:t>（Ⅰ）</a:t>
            </a:r>
            <a:r>
              <a:rPr sz="1200" b="1" spc="195" dirty="0">
                <a:latin typeface="Yu Gothic UI"/>
                <a:cs typeface="Yu Gothic UI"/>
              </a:rPr>
              <a:t>・</a:t>
            </a:r>
            <a:r>
              <a:rPr sz="1200" b="1" spc="105" dirty="0">
                <a:latin typeface="Yu Gothic UI"/>
                <a:cs typeface="Yu Gothic UI"/>
              </a:rPr>
              <a:t>（Ⅱ）</a:t>
            </a:r>
            <a:endParaRPr sz="1200">
              <a:latin typeface="Yu Gothic UI"/>
              <a:cs typeface="Yu Gothic UI"/>
            </a:endParaRPr>
          </a:p>
        </p:txBody>
      </p:sp>
      <p:sp>
        <p:nvSpPr>
          <p:cNvPr id="39" name="object 39"/>
          <p:cNvSpPr txBox="1"/>
          <p:nvPr/>
        </p:nvSpPr>
        <p:spPr>
          <a:xfrm>
            <a:off x="6288023" y="5648248"/>
            <a:ext cx="1317625" cy="634365"/>
          </a:xfrm>
          <a:prstGeom prst="rect">
            <a:avLst/>
          </a:prstGeom>
          <a:solidFill>
            <a:srgbClr val="E7EDF8"/>
          </a:solidFill>
          <a:ln w="12700">
            <a:solidFill>
              <a:srgbClr val="000000"/>
            </a:solidFill>
          </a:ln>
        </p:spPr>
        <p:txBody>
          <a:bodyPr vert="horz" wrap="square" lIns="0" tIns="173355" rIns="0" bIns="0" rtlCol="0">
            <a:spAutoFit/>
          </a:bodyPr>
          <a:lstStyle/>
          <a:p>
            <a:pPr marL="153670">
              <a:lnSpc>
                <a:spcPct val="100000"/>
              </a:lnSpc>
              <a:spcBef>
                <a:spcPts val="1365"/>
              </a:spcBef>
            </a:pPr>
            <a:r>
              <a:rPr sz="1600" b="1" spc="130" dirty="0">
                <a:latin typeface="Yu Gothic UI"/>
                <a:cs typeface="Yu Gothic UI"/>
              </a:rPr>
              <a:t>初・再診料</a:t>
            </a:r>
            <a:endParaRPr sz="1600">
              <a:latin typeface="Yu Gothic UI"/>
              <a:cs typeface="Yu Gothic UI"/>
            </a:endParaRPr>
          </a:p>
        </p:txBody>
      </p:sp>
      <p:sp>
        <p:nvSpPr>
          <p:cNvPr id="40" name="object 40"/>
          <p:cNvSpPr txBox="1"/>
          <p:nvPr/>
        </p:nvSpPr>
        <p:spPr>
          <a:xfrm>
            <a:off x="8080502" y="5657443"/>
            <a:ext cx="1317625" cy="634365"/>
          </a:xfrm>
          <a:prstGeom prst="rect">
            <a:avLst/>
          </a:prstGeom>
          <a:solidFill>
            <a:srgbClr val="E7EDF8"/>
          </a:solidFill>
          <a:ln w="12700">
            <a:solidFill>
              <a:srgbClr val="000000"/>
            </a:solidFill>
          </a:ln>
        </p:spPr>
        <p:txBody>
          <a:bodyPr vert="horz" wrap="square" lIns="0" tIns="172720" rIns="0" bIns="0" rtlCol="0">
            <a:spAutoFit/>
          </a:bodyPr>
          <a:lstStyle/>
          <a:p>
            <a:pPr marL="153670">
              <a:lnSpc>
                <a:spcPct val="100000"/>
              </a:lnSpc>
              <a:spcBef>
                <a:spcPts val="1360"/>
              </a:spcBef>
            </a:pPr>
            <a:r>
              <a:rPr sz="1600" b="1" spc="130" dirty="0">
                <a:latin typeface="Yu Gothic UI"/>
                <a:cs typeface="Yu Gothic UI"/>
              </a:rPr>
              <a:t>初・再診料</a:t>
            </a:r>
            <a:endParaRPr sz="1600">
              <a:latin typeface="Yu Gothic UI"/>
              <a:cs typeface="Yu Gothic UI"/>
            </a:endParaRPr>
          </a:p>
        </p:txBody>
      </p:sp>
      <p:sp>
        <p:nvSpPr>
          <p:cNvPr id="41" name="object 41"/>
          <p:cNvSpPr txBox="1"/>
          <p:nvPr/>
        </p:nvSpPr>
        <p:spPr>
          <a:xfrm>
            <a:off x="6395084" y="6399072"/>
            <a:ext cx="1040765" cy="269240"/>
          </a:xfrm>
          <a:prstGeom prst="rect">
            <a:avLst/>
          </a:prstGeom>
        </p:spPr>
        <p:txBody>
          <a:bodyPr vert="horz" wrap="square" lIns="0" tIns="12065" rIns="0" bIns="0" rtlCol="0">
            <a:spAutoFit/>
          </a:bodyPr>
          <a:lstStyle/>
          <a:p>
            <a:pPr marL="12700">
              <a:lnSpc>
                <a:spcPct val="100000"/>
              </a:lnSpc>
              <a:spcBef>
                <a:spcPts val="95"/>
              </a:spcBef>
            </a:pPr>
            <a:r>
              <a:rPr sz="1600" spc="-30" dirty="0">
                <a:latin typeface="Yu Gothic UI"/>
                <a:cs typeface="Yu Gothic UI"/>
              </a:rPr>
              <a:t>令和８年度</a:t>
            </a:r>
            <a:endParaRPr sz="1600">
              <a:latin typeface="Yu Gothic UI"/>
              <a:cs typeface="Yu Gothic UI"/>
            </a:endParaRPr>
          </a:p>
        </p:txBody>
      </p:sp>
      <p:sp>
        <p:nvSpPr>
          <p:cNvPr id="42" name="object 42"/>
          <p:cNvSpPr txBox="1"/>
          <p:nvPr/>
        </p:nvSpPr>
        <p:spPr>
          <a:xfrm>
            <a:off x="8179689" y="6396024"/>
            <a:ext cx="1038860" cy="269240"/>
          </a:xfrm>
          <a:prstGeom prst="rect">
            <a:avLst/>
          </a:prstGeom>
        </p:spPr>
        <p:txBody>
          <a:bodyPr vert="horz" wrap="square" lIns="0" tIns="12065" rIns="0" bIns="0" rtlCol="0">
            <a:spAutoFit/>
          </a:bodyPr>
          <a:lstStyle/>
          <a:p>
            <a:pPr marL="12700">
              <a:lnSpc>
                <a:spcPct val="100000"/>
              </a:lnSpc>
              <a:spcBef>
                <a:spcPts val="95"/>
              </a:spcBef>
            </a:pPr>
            <a:r>
              <a:rPr sz="1600" spc="-35" dirty="0">
                <a:latin typeface="Yu Gothic UI"/>
                <a:cs typeface="Yu Gothic UI"/>
              </a:rPr>
              <a:t>令和９年度</a:t>
            </a:r>
            <a:endParaRPr sz="1600">
              <a:latin typeface="Yu Gothic UI"/>
              <a:cs typeface="Yu Gothic UI"/>
            </a:endParaRPr>
          </a:p>
        </p:txBody>
      </p:sp>
      <p:sp>
        <p:nvSpPr>
          <p:cNvPr id="43" name="object 43"/>
          <p:cNvSpPr/>
          <p:nvPr/>
        </p:nvSpPr>
        <p:spPr>
          <a:xfrm>
            <a:off x="5934583" y="1964182"/>
            <a:ext cx="3817620" cy="4840605"/>
          </a:xfrm>
          <a:custGeom>
            <a:avLst/>
            <a:gdLst/>
            <a:ahLst/>
            <a:cxnLst/>
            <a:rect l="l" t="t" r="r" b="b"/>
            <a:pathLst>
              <a:path w="3817620" h="4840605">
                <a:moveTo>
                  <a:pt x="0" y="233806"/>
                </a:moveTo>
                <a:lnTo>
                  <a:pt x="4748" y="186677"/>
                </a:lnTo>
                <a:lnTo>
                  <a:pt x="18369" y="142785"/>
                </a:lnTo>
                <a:lnTo>
                  <a:pt x="39922" y="103069"/>
                </a:lnTo>
                <a:lnTo>
                  <a:pt x="68468" y="68468"/>
                </a:lnTo>
                <a:lnTo>
                  <a:pt x="103069" y="39922"/>
                </a:lnTo>
                <a:lnTo>
                  <a:pt x="142785" y="18369"/>
                </a:lnTo>
                <a:lnTo>
                  <a:pt x="186677" y="4748"/>
                </a:lnTo>
                <a:lnTo>
                  <a:pt x="233806" y="0"/>
                </a:lnTo>
                <a:lnTo>
                  <a:pt x="3583559" y="0"/>
                </a:lnTo>
                <a:lnTo>
                  <a:pt x="3630646" y="4748"/>
                </a:lnTo>
                <a:lnTo>
                  <a:pt x="3674506" y="18369"/>
                </a:lnTo>
                <a:lnTo>
                  <a:pt x="3714200" y="39922"/>
                </a:lnTo>
                <a:lnTo>
                  <a:pt x="3748786" y="68468"/>
                </a:lnTo>
                <a:lnTo>
                  <a:pt x="3777323" y="103069"/>
                </a:lnTo>
                <a:lnTo>
                  <a:pt x="3798871" y="142785"/>
                </a:lnTo>
                <a:lnTo>
                  <a:pt x="3812490" y="186677"/>
                </a:lnTo>
                <a:lnTo>
                  <a:pt x="3817239" y="233806"/>
                </a:lnTo>
                <a:lnTo>
                  <a:pt x="3817239" y="4606251"/>
                </a:lnTo>
                <a:lnTo>
                  <a:pt x="3812490" y="4653365"/>
                </a:lnTo>
                <a:lnTo>
                  <a:pt x="3798871" y="4697247"/>
                </a:lnTo>
                <a:lnTo>
                  <a:pt x="3777323" y="4736957"/>
                </a:lnTo>
                <a:lnTo>
                  <a:pt x="3748786" y="4771555"/>
                </a:lnTo>
                <a:lnTo>
                  <a:pt x="3714200" y="4800102"/>
                </a:lnTo>
                <a:lnTo>
                  <a:pt x="3674506" y="4821656"/>
                </a:lnTo>
                <a:lnTo>
                  <a:pt x="3630646" y="4835278"/>
                </a:lnTo>
                <a:lnTo>
                  <a:pt x="3583559" y="4840028"/>
                </a:lnTo>
                <a:lnTo>
                  <a:pt x="233806" y="4840028"/>
                </a:lnTo>
                <a:lnTo>
                  <a:pt x="186677" y="4835278"/>
                </a:lnTo>
                <a:lnTo>
                  <a:pt x="142785" y="4821656"/>
                </a:lnTo>
                <a:lnTo>
                  <a:pt x="103069" y="4800102"/>
                </a:lnTo>
                <a:lnTo>
                  <a:pt x="68468" y="4771555"/>
                </a:lnTo>
                <a:lnTo>
                  <a:pt x="39922" y="4736957"/>
                </a:lnTo>
                <a:lnTo>
                  <a:pt x="18369" y="4697247"/>
                </a:lnTo>
                <a:lnTo>
                  <a:pt x="4748" y="4653365"/>
                </a:lnTo>
                <a:lnTo>
                  <a:pt x="0" y="4606251"/>
                </a:lnTo>
                <a:lnTo>
                  <a:pt x="0" y="233806"/>
                </a:lnTo>
                <a:close/>
              </a:path>
            </a:pathLst>
          </a:custGeom>
          <a:ln w="9525">
            <a:solidFill>
              <a:srgbClr val="1C334E"/>
            </a:solidFill>
            <a:prstDash val="sysDash"/>
          </a:ln>
        </p:spPr>
        <p:txBody>
          <a:bodyPr wrap="square" lIns="0" tIns="0" rIns="0" bIns="0" rtlCol="0"/>
          <a:lstStyle/>
          <a:p>
            <a:endParaRPr/>
          </a:p>
        </p:txBody>
      </p:sp>
      <p:sp>
        <p:nvSpPr>
          <p:cNvPr id="44" name="object 44"/>
          <p:cNvSpPr txBox="1"/>
          <p:nvPr/>
        </p:nvSpPr>
        <p:spPr>
          <a:xfrm>
            <a:off x="6139434" y="1989404"/>
            <a:ext cx="3316604" cy="307975"/>
          </a:xfrm>
          <a:prstGeom prst="rect">
            <a:avLst/>
          </a:prstGeom>
          <a:solidFill>
            <a:srgbClr val="FFF0C5"/>
          </a:solidFill>
        </p:spPr>
        <p:txBody>
          <a:bodyPr vert="horz" wrap="square" lIns="0" tIns="33020" rIns="0" bIns="0" rtlCol="0">
            <a:spAutoFit/>
          </a:bodyPr>
          <a:lstStyle/>
          <a:p>
            <a:pPr marL="92075">
              <a:lnSpc>
                <a:spcPct val="100000"/>
              </a:lnSpc>
              <a:spcBef>
                <a:spcPts val="260"/>
              </a:spcBef>
            </a:pPr>
            <a:r>
              <a:rPr sz="1400" b="1" u="sng" spc="-15" dirty="0">
                <a:uFill>
                  <a:solidFill>
                    <a:srgbClr val="000000"/>
                  </a:solidFill>
                </a:uFill>
                <a:latin typeface="Yu Gothic"/>
                <a:cs typeface="Yu Gothic"/>
              </a:rPr>
              <a:t>令和８年度から賃上げを行う医療機関</a:t>
            </a:r>
            <a:endParaRPr sz="1400">
              <a:latin typeface="Yu Gothic"/>
              <a:cs typeface="Yu Gothic"/>
            </a:endParaRPr>
          </a:p>
        </p:txBody>
      </p:sp>
      <p:sp>
        <p:nvSpPr>
          <p:cNvPr id="45" name="object 45"/>
          <p:cNvSpPr/>
          <p:nvPr/>
        </p:nvSpPr>
        <p:spPr>
          <a:xfrm>
            <a:off x="6182995" y="2444623"/>
            <a:ext cx="1698625" cy="1257300"/>
          </a:xfrm>
          <a:custGeom>
            <a:avLst/>
            <a:gdLst/>
            <a:ahLst/>
            <a:cxnLst/>
            <a:rect l="l" t="t" r="r" b="b"/>
            <a:pathLst>
              <a:path w="1698625" h="1257300">
                <a:moveTo>
                  <a:pt x="0" y="130555"/>
                </a:moveTo>
                <a:lnTo>
                  <a:pt x="10255" y="79724"/>
                </a:lnTo>
                <a:lnTo>
                  <a:pt x="38226" y="38226"/>
                </a:lnTo>
                <a:lnTo>
                  <a:pt x="79724" y="10255"/>
                </a:lnTo>
                <a:lnTo>
                  <a:pt x="130555" y="0"/>
                </a:lnTo>
                <a:lnTo>
                  <a:pt x="990726" y="0"/>
                </a:lnTo>
                <a:lnTo>
                  <a:pt x="1415287" y="0"/>
                </a:lnTo>
                <a:lnTo>
                  <a:pt x="1567814" y="0"/>
                </a:lnTo>
                <a:lnTo>
                  <a:pt x="1618646" y="10255"/>
                </a:lnTo>
                <a:lnTo>
                  <a:pt x="1660144" y="38226"/>
                </a:lnTo>
                <a:lnTo>
                  <a:pt x="1688115" y="79724"/>
                </a:lnTo>
                <a:lnTo>
                  <a:pt x="1698371" y="130555"/>
                </a:lnTo>
                <a:lnTo>
                  <a:pt x="1698371" y="456818"/>
                </a:lnTo>
                <a:lnTo>
                  <a:pt x="1698371" y="652652"/>
                </a:lnTo>
                <a:lnTo>
                  <a:pt x="1688115" y="703484"/>
                </a:lnTo>
                <a:lnTo>
                  <a:pt x="1660144" y="744981"/>
                </a:lnTo>
                <a:lnTo>
                  <a:pt x="1618646" y="772953"/>
                </a:lnTo>
                <a:lnTo>
                  <a:pt x="1567814" y="783209"/>
                </a:lnTo>
                <a:lnTo>
                  <a:pt x="1415287" y="783209"/>
                </a:lnTo>
                <a:lnTo>
                  <a:pt x="1688464" y="1257300"/>
                </a:lnTo>
                <a:lnTo>
                  <a:pt x="990726" y="783209"/>
                </a:lnTo>
                <a:lnTo>
                  <a:pt x="130555" y="783209"/>
                </a:lnTo>
                <a:lnTo>
                  <a:pt x="79724" y="772953"/>
                </a:lnTo>
                <a:lnTo>
                  <a:pt x="38226" y="744982"/>
                </a:lnTo>
                <a:lnTo>
                  <a:pt x="10255" y="703484"/>
                </a:lnTo>
                <a:lnTo>
                  <a:pt x="0" y="652652"/>
                </a:lnTo>
                <a:lnTo>
                  <a:pt x="0" y="456818"/>
                </a:lnTo>
                <a:lnTo>
                  <a:pt x="0" y="130555"/>
                </a:lnTo>
                <a:close/>
              </a:path>
            </a:pathLst>
          </a:custGeom>
          <a:ln w="9525">
            <a:solidFill>
              <a:srgbClr val="000000"/>
            </a:solidFill>
            <a:prstDash val="sysDash"/>
          </a:ln>
        </p:spPr>
        <p:txBody>
          <a:bodyPr wrap="square" lIns="0" tIns="0" rIns="0" bIns="0" rtlCol="0"/>
          <a:lstStyle/>
          <a:p>
            <a:endParaRPr/>
          </a:p>
        </p:txBody>
      </p:sp>
      <p:sp>
        <p:nvSpPr>
          <p:cNvPr id="46" name="object 46"/>
          <p:cNvSpPr txBox="1"/>
          <p:nvPr/>
        </p:nvSpPr>
        <p:spPr>
          <a:xfrm>
            <a:off x="6324346" y="2498217"/>
            <a:ext cx="1417320" cy="635000"/>
          </a:xfrm>
          <a:prstGeom prst="rect">
            <a:avLst/>
          </a:prstGeom>
        </p:spPr>
        <p:txBody>
          <a:bodyPr vert="horz" wrap="square" lIns="0" tIns="12065" rIns="0" bIns="0" rtlCol="0">
            <a:spAutoFit/>
          </a:bodyPr>
          <a:lstStyle/>
          <a:p>
            <a:pPr marL="12700" marR="5080" indent="1270" algn="ctr">
              <a:lnSpc>
                <a:spcPct val="100000"/>
              </a:lnSpc>
              <a:spcBef>
                <a:spcPts val="95"/>
              </a:spcBef>
            </a:pPr>
            <a:r>
              <a:rPr sz="1000" spc="30" dirty="0">
                <a:latin typeface="Yu Gothic UI"/>
                <a:cs typeface="Yu Gothic UI"/>
              </a:rPr>
              <a:t>令和９年度は、歯科外</a:t>
            </a:r>
            <a:r>
              <a:rPr sz="1000" spc="170" dirty="0">
                <a:latin typeface="Yu Gothic UI"/>
                <a:cs typeface="Yu Gothic UI"/>
              </a:rPr>
              <a:t>来・在宅ベースアップ評</a:t>
            </a:r>
            <a:r>
              <a:rPr sz="1000" spc="95" dirty="0">
                <a:latin typeface="Yu Gothic UI"/>
                <a:cs typeface="Yu Gothic UI"/>
              </a:rPr>
              <a:t>価料で得られる額が倍に</a:t>
            </a:r>
            <a:r>
              <a:rPr sz="1000" spc="170" dirty="0">
                <a:latin typeface="Yu Gothic UI"/>
                <a:cs typeface="Yu Gothic UI"/>
              </a:rPr>
              <a:t>なるよう設定。</a:t>
            </a:r>
            <a:endParaRPr sz="1000">
              <a:latin typeface="Yu Gothic UI"/>
              <a:cs typeface="Yu Gothic UI"/>
            </a:endParaRPr>
          </a:p>
        </p:txBody>
      </p:sp>
      <p:sp>
        <p:nvSpPr>
          <p:cNvPr id="47" name="object 47"/>
          <p:cNvSpPr/>
          <p:nvPr/>
        </p:nvSpPr>
        <p:spPr>
          <a:xfrm>
            <a:off x="7650733" y="2741295"/>
            <a:ext cx="368935" cy="1947545"/>
          </a:xfrm>
          <a:custGeom>
            <a:avLst/>
            <a:gdLst/>
            <a:ahLst/>
            <a:cxnLst/>
            <a:rect l="l" t="t" r="r" b="b"/>
            <a:pathLst>
              <a:path w="368934" h="1947545">
                <a:moveTo>
                  <a:pt x="0" y="979042"/>
                </a:moveTo>
                <a:lnTo>
                  <a:pt x="22103" y="979799"/>
                </a:lnTo>
                <a:lnTo>
                  <a:pt x="40147" y="981852"/>
                </a:lnTo>
                <a:lnTo>
                  <a:pt x="52310" y="984883"/>
                </a:lnTo>
                <a:lnTo>
                  <a:pt x="56769" y="988567"/>
                </a:lnTo>
                <a:lnTo>
                  <a:pt x="56769" y="1453641"/>
                </a:lnTo>
                <a:lnTo>
                  <a:pt x="61227" y="1457326"/>
                </a:lnTo>
                <a:lnTo>
                  <a:pt x="73390" y="1460357"/>
                </a:lnTo>
                <a:lnTo>
                  <a:pt x="91434" y="1462410"/>
                </a:lnTo>
                <a:lnTo>
                  <a:pt x="113538" y="1463166"/>
                </a:lnTo>
                <a:lnTo>
                  <a:pt x="91434" y="1463903"/>
                </a:lnTo>
                <a:lnTo>
                  <a:pt x="73390" y="1465913"/>
                </a:lnTo>
                <a:lnTo>
                  <a:pt x="61227" y="1468899"/>
                </a:lnTo>
                <a:lnTo>
                  <a:pt x="56769" y="1472564"/>
                </a:lnTo>
                <a:lnTo>
                  <a:pt x="56769" y="1937765"/>
                </a:lnTo>
                <a:lnTo>
                  <a:pt x="52310" y="1941431"/>
                </a:lnTo>
                <a:lnTo>
                  <a:pt x="40147" y="1944417"/>
                </a:lnTo>
                <a:lnTo>
                  <a:pt x="22103" y="1946427"/>
                </a:lnTo>
                <a:lnTo>
                  <a:pt x="0" y="1947163"/>
                </a:lnTo>
              </a:path>
              <a:path w="368934" h="1947545">
                <a:moveTo>
                  <a:pt x="368681" y="0"/>
                </a:moveTo>
                <a:lnTo>
                  <a:pt x="348009" y="692"/>
                </a:lnTo>
                <a:lnTo>
                  <a:pt x="331136" y="2587"/>
                </a:lnTo>
                <a:lnTo>
                  <a:pt x="319764" y="5411"/>
                </a:lnTo>
                <a:lnTo>
                  <a:pt x="315595" y="8889"/>
                </a:lnTo>
                <a:lnTo>
                  <a:pt x="315595" y="959738"/>
                </a:lnTo>
                <a:lnTo>
                  <a:pt x="311425" y="963144"/>
                </a:lnTo>
                <a:lnTo>
                  <a:pt x="300053" y="965930"/>
                </a:lnTo>
                <a:lnTo>
                  <a:pt x="283180" y="967811"/>
                </a:lnTo>
                <a:lnTo>
                  <a:pt x="262509" y="968501"/>
                </a:lnTo>
                <a:lnTo>
                  <a:pt x="283180" y="969194"/>
                </a:lnTo>
                <a:lnTo>
                  <a:pt x="300053" y="971089"/>
                </a:lnTo>
                <a:lnTo>
                  <a:pt x="311425" y="973913"/>
                </a:lnTo>
                <a:lnTo>
                  <a:pt x="315595" y="977391"/>
                </a:lnTo>
                <a:lnTo>
                  <a:pt x="315595" y="1928240"/>
                </a:lnTo>
                <a:lnTo>
                  <a:pt x="319764" y="1931646"/>
                </a:lnTo>
                <a:lnTo>
                  <a:pt x="331136" y="1934432"/>
                </a:lnTo>
                <a:lnTo>
                  <a:pt x="348009" y="1936313"/>
                </a:lnTo>
                <a:lnTo>
                  <a:pt x="368681" y="1937003"/>
                </a:lnTo>
              </a:path>
            </a:pathLst>
          </a:custGeom>
          <a:ln w="19050">
            <a:solidFill>
              <a:srgbClr val="000000"/>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86740"/>
            <a:ext cx="9906000" cy="478790"/>
          </a:xfrm>
          <a:prstGeom prst="rect">
            <a:avLst/>
          </a:prstGeom>
          <a:solidFill>
            <a:srgbClr val="CDFFDC"/>
          </a:solidFill>
        </p:spPr>
        <p:txBody>
          <a:bodyPr vert="horz" wrap="square" lIns="0" tIns="28575" rIns="0" bIns="0" rtlCol="0">
            <a:spAutoFit/>
          </a:bodyPr>
          <a:lstStyle/>
          <a:p>
            <a:pPr marL="532130">
              <a:lnSpc>
                <a:spcPct val="100000"/>
              </a:lnSpc>
              <a:spcBef>
                <a:spcPts val="225"/>
              </a:spcBef>
            </a:pPr>
            <a:r>
              <a:rPr spc="250" dirty="0"/>
              <a:t>リハビリテーション・栄養管理・口腔管理の一体的取組の全体像</a:t>
            </a:r>
          </a:p>
        </p:txBody>
      </p:sp>
      <p:graphicFrame>
        <p:nvGraphicFramePr>
          <p:cNvPr id="3" name="object 3"/>
          <p:cNvGraphicFramePr>
            <a:graphicFrameLocks noGrp="1"/>
          </p:cNvGraphicFramePr>
          <p:nvPr/>
        </p:nvGraphicFramePr>
        <p:xfrm>
          <a:off x="121335" y="932561"/>
          <a:ext cx="9785350" cy="5782945"/>
        </p:xfrm>
        <a:graphic>
          <a:graphicData uri="http://schemas.openxmlformats.org/drawingml/2006/table">
            <a:tbl>
              <a:tblPr firstRow="1" bandRow="1">
                <a:tableStyleId>{2D5ABB26-0587-4C30-8999-92F81FD0307C}</a:tableStyleId>
              </a:tblPr>
              <a:tblGrid>
                <a:gridCol w="1190625">
                  <a:extLst>
                    <a:ext uri="{9D8B030D-6E8A-4147-A177-3AD203B41FA5}">
                      <a16:colId xmlns:a16="http://schemas.microsoft.com/office/drawing/2014/main" val="20000"/>
                    </a:ext>
                  </a:extLst>
                </a:gridCol>
                <a:gridCol w="1835785">
                  <a:extLst>
                    <a:ext uri="{9D8B030D-6E8A-4147-A177-3AD203B41FA5}">
                      <a16:colId xmlns:a16="http://schemas.microsoft.com/office/drawing/2014/main" val="20001"/>
                    </a:ext>
                  </a:extLst>
                </a:gridCol>
                <a:gridCol w="1835785">
                  <a:extLst>
                    <a:ext uri="{9D8B030D-6E8A-4147-A177-3AD203B41FA5}">
                      <a16:colId xmlns:a16="http://schemas.microsoft.com/office/drawing/2014/main" val="20002"/>
                    </a:ext>
                  </a:extLst>
                </a:gridCol>
                <a:gridCol w="1187450">
                  <a:extLst>
                    <a:ext uri="{9D8B030D-6E8A-4147-A177-3AD203B41FA5}">
                      <a16:colId xmlns:a16="http://schemas.microsoft.com/office/drawing/2014/main" val="20003"/>
                    </a:ext>
                  </a:extLst>
                </a:gridCol>
                <a:gridCol w="1187450">
                  <a:extLst>
                    <a:ext uri="{9D8B030D-6E8A-4147-A177-3AD203B41FA5}">
                      <a16:colId xmlns:a16="http://schemas.microsoft.com/office/drawing/2014/main" val="20004"/>
                    </a:ext>
                  </a:extLst>
                </a:gridCol>
                <a:gridCol w="2457449">
                  <a:extLst>
                    <a:ext uri="{9D8B030D-6E8A-4147-A177-3AD203B41FA5}">
                      <a16:colId xmlns:a16="http://schemas.microsoft.com/office/drawing/2014/main" val="20005"/>
                    </a:ext>
                  </a:extLst>
                </a:gridCol>
              </a:tblGrid>
              <a:tr h="610870">
                <a:tc row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9525">
                      <a:solidFill>
                        <a:srgbClr val="00AF50"/>
                      </a:solidFill>
                      <a:prstDash val="solid"/>
                    </a:lnR>
                    <a:lnT w="12700">
                      <a:solidFill>
                        <a:srgbClr val="FFFFFF"/>
                      </a:solidFill>
                      <a:prstDash val="solid"/>
                    </a:lnT>
                    <a:lnB w="9525">
                      <a:solidFill>
                        <a:srgbClr val="00AF50"/>
                      </a:solidFill>
                      <a:prstDash val="solid"/>
                    </a:lnB>
                  </a:tcPr>
                </a:tc>
                <a:tc gridSpan="2">
                  <a:txBody>
                    <a:bodyPr/>
                    <a:lstStyle/>
                    <a:p>
                      <a:pPr>
                        <a:lnSpc>
                          <a:spcPct val="100000"/>
                        </a:lnSpc>
                        <a:spcBef>
                          <a:spcPts val="459"/>
                        </a:spcBef>
                      </a:pPr>
                      <a:endParaRPr sz="1100">
                        <a:latin typeface="Times New Roman"/>
                        <a:cs typeface="Times New Roman"/>
                      </a:endParaRPr>
                    </a:p>
                    <a:p>
                      <a:pPr marL="102870">
                        <a:lnSpc>
                          <a:spcPct val="100000"/>
                        </a:lnSpc>
                        <a:tabLst>
                          <a:tab pos="631825" algn="l"/>
                        </a:tabLst>
                      </a:pPr>
                      <a:r>
                        <a:rPr sz="1100" b="1" spc="90" dirty="0">
                          <a:latin typeface="Yu Gothic UI"/>
                          <a:cs typeface="Yu Gothic UI"/>
                        </a:rPr>
                        <a:t>A233</a:t>
                      </a:r>
                      <a:r>
                        <a:rPr sz="1100" b="1" dirty="0">
                          <a:latin typeface="Yu Gothic UI"/>
                          <a:cs typeface="Yu Gothic UI"/>
                        </a:rPr>
                        <a:t>	</a:t>
                      </a:r>
                      <a:r>
                        <a:rPr sz="1100" b="1" spc="155" dirty="0">
                          <a:latin typeface="Yu Gothic UI"/>
                          <a:cs typeface="Yu Gothic UI"/>
                        </a:rPr>
                        <a:t>リハビリテーション・栄養・口腔連携体制加算</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hMerge="1">
                  <a:txBody>
                    <a:bodyPr/>
                    <a:lstStyle/>
                    <a:p>
                      <a:endParaRPr/>
                    </a:p>
                  </a:txBody>
                  <a:tcPr marL="0" marR="0" marT="0" marB="0"/>
                </a:tc>
                <a:tc gridSpan="2">
                  <a:txBody>
                    <a:bodyPr/>
                    <a:lstStyle/>
                    <a:p>
                      <a:pPr marL="278130" marR="267970" algn="ctr">
                        <a:lnSpc>
                          <a:spcPct val="100000"/>
                        </a:lnSpc>
                        <a:spcBef>
                          <a:spcPts val="405"/>
                        </a:spcBef>
                        <a:tabLst>
                          <a:tab pos="807085" algn="l"/>
                        </a:tabLst>
                      </a:pPr>
                      <a:r>
                        <a:rPr sz="1100" b="1" spc="85" dirty="0">
                          <a:latin typeface="Yu Gothic UI"/>
                          <a:cs typeface="Yu Gothic UI"/>
                        </a:rPr>
                        <a:t>A304</a:t>
                      </a:r>
                      <a:r>
                        <a:rPr sz="1100" b="1" dirty="0">
                          <a:latin typeface="Yu Gothic UI"/>
                          <a:cs typeface="Yu Gothic UI"/>
                        </a:rPr>
                        <a:t>	</a:t>
                      </a:r>
                      <a:r>
                        <a:rPr sz="1100" b="1" spc="-10" dirty="0">
                          <a:latin typeface="Yu Gothic UI"/>
                          <a:cs typeface="Yu Gothic UI"/>
                        </a:rPr>
                        <a:t>地域包括医療病棟</a:t>
                      </a:r>
                      <a:r>
                        <a:rPr sz="1100" b="1" spc="280" dirty="0">
                          <a:latin typeface="Yu Gothic UI"/>
                          <a:cs typeface="Yu Gothic UI"/>
                        </a:rPr>
                        <a:t> </a:t>
                      </a:r>
                      <a:r>
                        <a:rPr sz="1100" b="1" spc="270" dirty="0">
                          <a:latin typeface="Yu Gothic UI"/>
                          <a:cs typeface="Yu Gothic UI"/>
                        </a:rPr>
                        <a:t>リハビリテーション・栄養・</a:t>
                      </a:r>
                      <a:r>
                        <a:rPr sz="1100" b="1" spc="-10" dirty="0">
                          <a:latin typeface="Yu Gothic UI"/>
                          <a:cs typeface="Yu Gothic UI"/>
                        </a:rPr>
                        <a:t>口腔連携加算</a:t>
                      </a:r>
                      <a:endParaRPr sz="1100">
                        <a:latin typeface="Yu Gothic UI"/>
                        <a:cs typeface="Yu Gothic UI"/>
                      </a:endParaRPr>
                    </a:p>
                  </a:txBody>
                  <a:tcPr marL="0" marR="0" marT="514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hMerge="1">
                  <a:txBody>
                    <a:bodyPr/>
                    <a:lstStyle/>
                    <a:p>
                      <a:endParaRPr/>
                    </a:p>
                  </a:txBody>
                  <a:tcPr marL="0" marR="0" marT="0" marB="0"/>
                </a:tc>
                <a:tc rowSpan="2">
                  <a:txBody>
                    <a:bodyPr/>
                    <a:lstStyle/>
                    <a:p>
                      <a:pPr marR="39370">
                        <a:lnSpc>
                          <a:spcPct val="100000"/>
                        </a:lnSpc>
                        <a:spcBef>
                          <a:spcPts val="270"/>
                        </a:spcBef>
                      </a:pPr>
                      <a:endParaRPr sz="1100">
                        <a:latin typeface="Times New Roman"/>
                        <a:cs typeface="Times New Roman"/>
                      </a:endParaRPr>
                    </a:p>
                    <a:p>
                      <a:pPr marL="92710" marR="127000" algn="ctr">
                        <a:lnSpc>
                          <a:spcPct val="100000"/>
                        </a:lnSpc>
                        <a:spcBef>
                          <a:spcPts val="5"/>
                        </a:spcBef>
                        <a:tabLst>
                          <a:tab pos="1200785" algn="l"/>
                        </a:tabLst>
                      </a:pPr>
                      <a:r>
                        <a:rPr sz="1100" b="1" u="sng" dirty="0">
                          <a:solidFill>
                            <a:srgbClr val="007EDE"/>
                          </a:solidFill>
                          <a:uFill>
                            <a:solidFill>
                              <a:srgbClr val="007EDE"/>
                            </a:solidFill>
                          </a:uFill>
                          <a:latin typeface="Yu Gothic UI"/>
                          <a:cs typeface="Yu Gothic UI"/>
                        </a:rPr>
                        <a:t>（新</a:t>
                      </a:r>
                      <a:r>
                        <a:rPr sz="1100" b="1" u="sng" spc="85" dirty="0">
                          <a:solidFill>
                            <a:srgbClr val="007EDE"/>
                          </a:solidFill>
                          <a:uFill>
                            <a:solidFill>
                              <a:srgbClr val="007EDE"/>
                            </a:solidFill>
                          </a:uFill>
                          <a:latin typeface="Yu Gothic UI"/>
                          <a:cs typeface="Yu Gothic UI"/>
                        </a:rPr>
                        <a:t>）A308-</a:t>
                      </a:r>
                      <a:r>
                        <a:rPr sz="1100" b="1" u="sng" spc="75" dirty="0">
                          <a:solidFill>
                            <a:srgbClr val="007EDE"/>
                          </a:solidFill>
                          <a:uFill>
                            <a:solidFill>
                              <a:srgbClr val="007EDE"/>
                            </a:solidFill>
                          </a:uFill>
                          <a:latin typeface="Yu Gothic UI"/>
                          <a:cs typeface="Yu Gothic UI"/>
                        </a:rPr>
                        <a:t>3</a:t>
                      </a:r>
                      <a:r>
                        <a:rPr sz="1100" b="1" u="sng" dirty="0">
                          <a:solidFill>
                            <a:srgbClr val="007EDE"/>
                          </a:solidFill>
                          <a:uFill>
                            <a:solidFill>
                              <a:srgbClr val="007EDE"/>
                            </a:solidFill>
                          </a:uFill>
                          <a:latin typeface="Yu Gothic UI"/>
                          <a:cs typeface="Yu Gothic UI"/>
                        </a:rPr>
                        <a:t>	</a:t>
                      </a:r>
                      <a:r>
                        <a:rPr sz="1100" b="1" u="sng" spc="55" dirty="0">
                          <a:solidFill>
                            <a:srgbClr val="007EDE"/>
                          </a:solidFill>
                          <a:uFill>
                            <a:solidFill>
                              <a:srgbClr val="007EDE"/>
                            </a:solidFill>
                          </a:uFill>
                          <a:latin typeface="Yu Gothic UI"/>
                          <a:cs typeface="Yu Gothic UI"/>
                        </a:rPr>
                        <a:t>地域包括</a:t>
                      </a:r>
                      <a:r>
                        <a:rPr sz="1100" b="1" u="sng" dirty="0">
                          <a:solidFill>
                            <a:srgbClr val="007EDE"/>
                          </a:solidFill>
                          <a:uFill>
                            <a:solidFill>
                              <a:srgbClr val="007EDE"/>
                            </a:solidFill>
                          </a:uFill>
                          <a:latin typeface="Yu Gothic UI"/>
                          <a:cs typeface="Yu Gothic UI"/>
                        </a:rPr>
                        <a:t>ケア</a:t>
                      </a:r>
                      <a:r>
                        <a:rPr sz="1100" b="1" u="sng" spc="55" dirty="0">
                          <a:solidFill>
                            <a:srgbClr val="007EDE"/>
                          </a:solidFill>
                          <a:uFill>
                            <a:solidFill>
                              <a:srgbClr val="007EDE"/>
                            </a:solidFill>
                          </a:uFill>
                          <a:latin typeface="Yu Gothic UI"/>
                          <a:cs typeface="Yu Gothic UI"/>
                        </a:rPr>
                        <a:t>病</a:t>
                      </a:r>
                      <a:r>
                        <a:rPr sz="1100" b="1" u="sng" spc="5" dirty="0">
                          <a:solidFill>
                            <a:srgbClr val="007EDE"/>
                          </a:solidFill>
                          <a:uFill>
                            <a:solidFill>
                              <a:srgbClr val="007EDE"/>
                            </a:solidFill>
                          </a:uFill>
                          <a:latin typeface="Yu Gothic UI"/>
                          <a:cs typeface="Yu Gothic UI"/>
                        </a:rPr>
                        <a:t>棟</a:t>
                      </a:r>
                      <a:r>
                        <a:rPr sz="1100" b="1" u="sng" spc="500" dirty="0">
                          <a:solidFill>
                            <a:srgbClr val="007EDE"/>
                          </a:solidFill>
                          <a:uFill>
                            <a:solidFill>
                              <a:srgbClr val="007EDE"/>
                            </a:solidFill>
                          </a:uFill>
                          <a:latin typeface="Yu Gothic UI"/>
                          <a:cs typeface="Yu Gothic UI"/>
                        </a:rPr>
                        <a:t>              </a:t>
                      </a:r>
                      <a:r>
                        <a:rPr sz="1100" b="1" u="sng" spc="280" dirty="0">
                          <a:solidFill>
                            <a:srgbClr val="007EDE"/>
                          </a:solidFill>
                          <a:uFill>
                            <a:solidFill>
                              <a:srgbClr val="007EDE"/>
                            </a:solidFill>
                          </a:uFill>
                          <a:latin typeface="Yu Gothic UI"/>
                          <a:cs typeface="Yu Gothic UI"/>
                        </a:rPr>
                        <a:t>リ</a:t>
                      </a:r>
                      <a:r>
                        <a:rPr sz="1100" b="1" u="sng" spc="315" dirty="0">
                          <a:solidFill>
                            <a:srgbClr val="007EDE"/>
                          </a:solidFill>
                          <a:uFill>
                            <a:solidFill>
                              <a:srgbClr val="007EDE"/>
                            </a:solidFill>
                          </a:uFill>
                          <a:latin typeface="Yu Gothic UI"/>
                          <a:cs typeface="Yu Gothic UI"/>
                        </a:rPr>
                        <a:t>ハ</a:t>
                      </a:r>
                      <a:r>
                        <a:rPr sz="1100" b="1" u="sng" spc="285" dirty="0">
                          <a:solidFill>
                            <a:srgbClr val="007EDE"/>
                          </a:solidFill>
                          <a:uFill>
                            <a:solidFill>
                              <a:srgbClr val="007EDE"/>
                            </a:solidFill>
                          </a:uFill>
                          <a:latin typeface="Yu Gothic UI"/>
                          <a:cs typeface="Yu Gothic UI"/>
                        </a:rPr>
                        <a:t>ビ</a:t>
                      </a:r>
                      <a:r>
                        <a:rPr sz="1100" b="1" u="sng" spc="280" dirty="0">
                          <a:solidFill>
                            <a:srgbClr val="007EDE"/>
                          </a:solidFill>
                          <a:uFill>
                            <a:solidFill>
                              <a:srgbClr val="007EDE"/>
                            </a:solidFill>
                          </a:uFill>
                          <a:latin typeface="Yu Gothic UI"/>
                          <a:cs typeface="Yu Gothic UI"/>
                        </a:rPr>
                        <a:t>リ</a:t>
                      </a:r>
                      <a:r>
                        <a:rPr sz="1100" b="1" u="sng" spc="305" dirty="0">
                          <a:solidFill>
                            <a:srgbClr val="007EDE"/>
                          </a:solidFill>
                          <a:uFill>
                            <a:solidFill>
                              <a:srgbClr val="007EDE"/>
                            </a:solidFill>
                          </a:uFill>
                          <a:latin typeface="Yu Gothic UI"/>
                          <a:cs typeface="Yu Gothic UI"/>
                        </a:rPr>
                        <a:t>テ</a:t>
                      </a:r>
                      <a:r>
                        <a:rPr sz="1100" b="1" u="sng" spc="260" dirty="0">
                          <a:solidFill>
                            <a:srgbClr val="007EDE"/>
                          </a:solidFill>
                          <a:uFill>
                            <a:solidFill>
                              <a:srgbClr val="007EDE"/>
                            </a:solidFill>
                          </a:uFill>
                          <a:latin typeface="Yu Gothic UI"/>
                          <a:cs typeface="Yu Gothic UI"/>
                        </a:rPr>
                        <a:t>ー</a:t>
                      </a:r>
                      <a:r>
                        <a:rPr sz="1100" b="1" u="sng" spc="320" dirty="0">
                          <a:solidFill>
                            <a:srgbClr val="007EDE"/>
                          </a:solidFill>
                          <a:uFill>
                            <a:solidFill>
                              <a:srgbClr val="007EDE"/>
                            </a:solidFill>
                          </a:uFill>
                          <a:latin typeface="Yu Gothic UI"/>
                          <a:cs typeface="Yu Gothic UI"/>
                        </a:rPr>
                        <a:t>シ</a:t>
                      </a:r>
                      <a:r>
                        <a:rPr sz="1100" b="1" u="sng" spc="250" dirty="0">
                          <a:solidFill>
                            <a:srgbClr val="007EDE"/>
                          </a:solidFill>
                          <a:uFill>
                            <a:solidFill>
                              <a:srgbClr val="007EDE"/>
                            </a:solidFill>
                          </a:uFill>
                          <a:latin typeface="Yu Gothic UI"/>
                          <a:cs typeface="Yu Gothic UI"/>
                        </a:rPr>
                        <a:t>ョ</a:t>
                      </a:r>
                      <a:r>
                        <a:rPr sz="1100" b="1" u="sng" spc="300" dirty="0">
                          <a:solidFill>
                            <a:srgbClr val="007EDE"/>
                          </a:solidFill>
                          <a:uFill>
                            <a:solidFill>
                              <a:srgbClr val="007EDE"/>
                            </a:solidFill>
                          </a:uFill>
                          <a:latin typeface="Yu Gothic UI"/>
                          <a:cs typeface="Yu Gothic UI"/>
                        </a:rPr>
                        <a:t>ン</a:t>
                      </a:r>
                      <a:r>
                        <a:rPr sz="1100" b="1" u="sng" spc="195" dirty="0">
                          <a:solidFill>
                            <a:srgbClr val="007EDE"/>
                          </a:solidFill>
                          <a:uFill>
                            <a:solidFill>
                              <a:srgbClr val="007EDE"/>
                            </a:solidFill>
                          </a:uFill>
                          <a:latin typeface="Yu Gothic UI"/>
                          <a:cs typeface="Yu Gothic UI"/>
                        </a:rPr>
                        <a:t>・</a:t>
                      </a:r>
                      <a:r>
                        <a:rPr sz="1100" b="1" u="sng" spc="380" dirty="0">
                          <a:solidFill>
                            <a:srgbClr val="007EDE"/>
                          </a:solidFill>
                          <a:uFill>
                            <a:solidFill>
                              <a:srgbClr val="007EDE"/>
                            </a:solidFill>
                          </a:uFill>
                          <a:latin typeface="Yu Gothic UI"/>
                          <a:cs typeface="Yu Gothic UI"/>
                        </a:rPr>
                        <a:t>栄</a:t>
                      </a:r>
                      <a:r>
                        <a:rPr sz="1100" b="1" u="sng" spc="360" dirty="0">
                          <a:solidFill>
                            <a:srgbClr val="007EDE"/>
                          </a:solidFill>
                          <a:uFill>
                            <a:solidFill>
                              <a:srgbClr val="007EDE"/>
                            </a:solidFill>
                          </a:uFill>
                          <a:latin typeface="Yu Gothic UI"/>
                          <a:cs typeface="Yu Gothic UI"/>
                        </a:rPr>
                        <a:t>養</a:t>
                      </a:r>
                      <a:r>
                        <a:rPr sz="1100" b="1" u="sng" spc="130" dirty="0">
                          <a:solidFill>
                            <a:srgbClr val="007EDE"/>
                          </a:solidFill>
                          <a:uFill>
                            <a:solidFill>
                              <a:srgbClr val="007EDE"/>
                            </a:solidFill>
                          </a:uFill>
                          <a:latin typeface="Yu Gothic UI"/>
                          <a:cs typeface="Yu Gothic UI"/>
                        </a:rPr>
                        <a:t>・</a:t>
                      </a:r>
                      <a:endParaRPr sz="1100">
                        <a:latin typeface="Yu Gothic UI"/>
                        <a:cs typeface="Yu Gothic UI"/>
                      </a:endParaRPr>
                    </a:p>
                    <a:p>
                      <a:pPr marL="1905" marR="39370" algn="ctr">
                        <a:lnSpc>
                          <a:spcPct val="100000"/>
                        </a:lnSpc>
                      </a:pPr>
                      <a:r>
                        <a:rPr sz="1100" b="1" u="sng" spc="-20" dirty="0">
                          <a:solidFill>
                            <a:srgbClr val="007EDE"/>
                          </a:solidFill>
                          <a:uFill>
                            <a:solidFill>
                              <a:srgbClr val="007EDE"/>
                            </a:solidFill>
                          </a:uFill>
                          <a:latin typeface="Yu Gothic UI"/>
                          <a:cs typeface="Yu Gothic UI"/>
                        </a:rPr>
                        <a:t>口腔連携加算</a:t>
                      </a:r>
                      <a:endParaRPr sz="1100">
                        <a:latin typeface="Yu Gothic UI"/>
                        <a:cs typeface="Yu Gothic UI"/>
                      </a:endParaRPr>
                    </a:p>
                  </a:txBody>
                  <a:tcPr marL="0" marR="0" marT="3429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extLst>
                  <a:ext uri="{0D108BD9-81ED-4DB2-BD59-A6C34878D82A}">
                    <a16:rowId xmlns:a16="http://schemas.microsoft.com/office/drawing/2014/main" val="10000"/>
                  </a:ext>
                </a:extLst>
              </a:tr>
              <a:tr h="287655">
                <a:tc vMerge="1">
                  <a:txBody>
                    <a:bodyPr/>
                    <a:lstStyle/>
                    <a:p>
                      <a:endParaRPr/>
                    </a:p>
                  </a:txBody>
                  <a:tcPr marL="0" marR="0" marT="0" marB="0">
                    <a:lnL w="12700">
                      <a:solidFill>
                        <a:srgbClr val="FFFFFF"/>
                      </a:solidFill>
                      <a:prstDash val="solid"/>
                    </a:lnL>
                    <a:lnR w="9525">
                      <a:solidFill>
                        <a:srgbClr val="00AF50"/>
                      </a:solidFill>
                      <a:prstDash val="solid"/>
                    </a:lnR>
                    <a:lnT w="12700">
                      <a:solidFill>
                        <a:srgbClr val="FFFFFF"/>
                      </a:solidFill>
                      <a:prstDash val="solid"/>
                    </a:lnT>
                    <a:lnB w="9525">
                      <a:solidFill>
                        <a:srgbClr val="00AF50"/>
                      </a:solidFill>
                      <a:prstDash val="solid"/>
                    </a:lnB>
                  </a:tcPr>
                </a:tc>
                <a:tc>
                  <a:txBody>
                    <a:bodyPr/>
                    <a:lstStyle/>
                    <a:p>
                      <a:pPr algn="ctr">
                        <a:lnSpc>
                          <a:spcPct val="100000"/>
                        </a:lnSpc>
                        <a:spcBef>
                          <a:spcPts val="455"/>
                        </a:spcBef>
                      </a:pPr>
                      <a:r>
                        <a:rPr sz="1100" b="1" spc="-20" dirty="0">
                          <a:latin typeface="Yu Gothic UI"/>
                          <a:cs typeface="Yu Gothic UI"/>
                        </a:rPr>
                        <a:t>加算１</a:t>
                      </a:r>
                      <a:endParaRPr sz="1100">
                        <a:latin typeface="Yu Gothic UI"/>
                        <a:cs typeface="Yu Gothic UI"/>
                      </a:endParaRPr>
                    </a:p>
                  </a:txBody>
                  <a:tcPr marL="0" marR="0" marT="5778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a:txBody>
                    <a:bodyPr/>
                    <a:lstStyle/>
                    <a:p>
                      <a:pPr marL="635" algn="ctr">
                        <a:lnSpc>
                          <a:spcPct val="100000"/>
                        </a:lnSpc>
                        <a:spcBef>
                          <a:spcPts val="455"/>
                        </a:spcBef>
                      </a:pPr>
                      <a:r>
                        <a:rPr sz="1100" b="1" u="sng" dirty="0">
                          <a:solidFill>
                            <a:srgbClr val="007EDE"/>
                          </a:solidFill>
                          <a:uFill>
                            <a:solidFill>
                              <a:srgbClr val="007EDE"/>
                            </a:solidFill>
                          </a:uFill>
                          <a:latin typeface="Yu Gothic UI"/>
                          <a:cs typeface="Yu Gothic UI"/>
                        </a:rPr>
                        <a:t>（新）</a:t>
                      </a:r>
                      <a:r>
                        <a:rPr sz="1100" b="1" u="sng" spc="-20" dirty="0">
                          <a:solidFill>
                            <a:srgbClr val="007EDE"/>
                          </a:solidFill>
                          <a:uFill>
                            <a:solidFill>
                              <a:srgbClr val="007EDE"/>
                            </a:solidFill>
                          </a:uFill>
                          <a:latin typeface="Yu Gothic UI"/>
                          <a:cs typeface="Yu Gothic UI"/>
                        </a:rPr>
                        <a:t>加算２</a:t>
                      </a:r>
                      <a:endParaRPr sz="1100">
                        <a:latin typeface="Yu Gothic UI"/>
                        <a:cs typeface="Yu Gothic UI"/>
                      </a:endParaRPr>
                    </a:p>
                  </a:txBody>
                  <a:tcPr marL="0" marR="0" marT="5778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a:txBody>
                    <a:bodyPr/>
                    <a:lstStyle/>
                    <a:p>
                      <a:pPr algn="ctr">
                        <a:lnSpc>
                          <a:spcPct val="100000"/>
                        </a:lnSpc>
                        <a:spcBef>
                          <a:spcPts val="455"/>
                        </a:spcBef>
                      </a:pPr>
                      <a:r>
                        <a:rPr sz="1100" b="1" spc="-20" dirty="0">
                          <a:latin typeface="Yu Gothic UI"/>
                          <a:cs typeface="Yu Gothic UI"/>
                        </a:rPr>
                        <a:t>加算１</a:t>
                      </a:r>
                      <a:endParaRPr sz="1100">
                        <a:latin typeface="Yu Gothic UI"/>
                        <a:cs typeface="Yu Gothic UI"/>
                      </a:endParaRPr>
                    </a:p>
                  </a:txBody>
                  <a:tcPr marL="0" marR="0" marT="5778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a:txBody>
                    <a:bodyPr/>
                    <a:lstStyle/>
                    <a:p>
                      <a:pPr algn="ctr">
                        <a:lnSpc>
                          <a:spcPct val="100000"/>
                        </a:lnSpc>
                        <a:spcBef>
                          <a:spcPts val="455"/>
                        </a:spcBef>
                      </a:pPr>
                      <a:r>
                        <a:rPr sz="1100" b="1" u="sng" dirty="0">
                          <a:solidFill>
                            <a:srgbClr val="007EDE"/>
                          </a:solidFill>
                          <a:uFill>
                            <a:solidFill>
                              <a:srgbClr val="007EDE"/>
                            </a:solidFill>
                          </a:uFill>
                          <a:latin typeface="Yu Gothic UI"/>
                          <a:cs typeface="Yu Gothic UI"/>
                        </a:rPr>
                        <a:t>（新）</a:t>
                      </a:r>
                      <a:r>
                        <a:rPr sz="1100" b="1" u="sng" spc="-20" dirty="0">
                          <a:solidFill>
                            <a:srgbClr val="007EDE"/>
                          </a:solidFill>
                          <a:uFill>
                            <a:solidFill>
                              <a:srgbClr val="007EDE"/>
                            </a:solidFill>
                          </a:uFill>
                          <a:latin typeface="Yu Gothic UI"/>
                          <a:cs typeface="Yu Gothic UI"/>
                        </a:rPr>
                        <a:t>加算２</a:t>
                      </a:r>
                      <a:endParaRPr sz="1100">
                        <a:latin typeface="Yu Gothic UI"/>
                        <a:cs typeface="Yu Gothic UI"/>
                      </a:endParaRPr>
                    </a:p>
                  </a:txBody>
                  <a:tcPr marL="0" marR="0" marT="5778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tc vMerge="1">
                  <a:txBody>
                    <a:bodyPr/>
                    <a:lstStyle/>
                    <a:p>
                      <a:endParaRPr/>
                    </a:p>
                  </a:txBody>
                  <a:tcPr marL="0" marR="0" marT="3429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91FFB3"/>
                    </a:solidFill>
                  </a:tcPr>
                </a:tc>
                <a:extLst>
                  <a:ext uri="{0D108BD9-81ED-4DB2-BD59-A6C34878D82A}">
                    <a16:rowId xmlns:a16="http://schemas.microsoft.com/office/drawing/2014/main" val="10001"/>
                  </a:ext>
                </a:extLst>
              </a:tr>
              <a:tr h="467995">
                <a:tc>
                  <a:txBody>
                    <a:bodyPr/>
                    <a:lstStyle/>
                    <a:p>
                      <a:pPr algn="ctr">
                        <a:lnSpc>
                          <a:spcPct val="100000"/>
                        </a:lnSpc>
                        <a:spcBef>
                          <a:spcPts val="1165"/>
                        </a:spcBef>
                      </a:pPr>
                      <a:r>
                        <a:rPr sz="1100" spc="-15" dirty="0">
                          <a:latin typeface="Yu Gothic UI"/>
                          <a:cs typeface="Yu Gothic UI"/>
                        </a:rPr>
                        <a:t>対象病棟</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gridSpan="2">
                  <a:txBody>
                    <a:bodyPr/>
                    <a:lstStyle/>
                    <a:p>
                      <a:pPr marL="1204595" marR="217804" indent="-977265">
                        <a:lnSpc>
                          <a:spcPct val="100000"/>
                        </a:lnSpc>
                        <a:spcBef>
                          <a:spcPts val="505"/>
                        </a:spcBef>
                      </a:pPr>
                      <a:r>
                        <a:rPr sz="1100" spc="-5" dirty="0">
                          <a:latin typeface="Yu Gothic UI"/>
                          <a:cs typeface="Yu Gothic UI"/>
                        </a:rPr>
                        <a:t>急性期一般入院基本料、特定機能病院入院基本料、</a:t>
                      </a:r>
                      <a:r>
                        <a:rPr sz="1100" spc="-10" dirty="0">
                          <a:latin typeface="Yu Gothic UI"/>
                          <a:cs typeface="Yu Gothic UI"/>
                        </a:rPr>
                        <a:t>専門病院入院基本料</a:t>
                      </a:r>
                      <a:endParaRPr sz="1100">
                        <a:latin typeface="Yu Gothic UI"/>
                        <a:cs typeface="Yu Gothic UI"/>
                      </a:endParaRPr>
                    </a:p>
                  </a:txBody>
                  <a:tcPr marL="0" marR="0" marT="641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gridSpan="2">
                  <a:txBody>
                    <a:bodyPr/>
                    <a:lstStyle/>
                    <a:p>
                      <a:pPr marL="627380">
                        <a:lnSpc>
                          <a:spcPct val="100000"/>
                        </a:lnSpc>
                        <a:spcBef>
                          <a:spcPts val="1165"/>
                        </a:spcBef>
                      </a:pPr>
                      <a:r>
                        <a:rPr sz="1100" spc="-10" dirty="0">
                          <a:latin typeface="Yu Gothic UI"/>
                          <a:cs typeface="Yu Gothic UI"/>
                        </a:rPr>
                        <a:t>地域包括医療病棟</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a:txBody>
                    <a:bodyPr/>
                    <a:lstStyle/>
                    <a:p>
                      <a:pPr marL="1905" marR="39370" algn="ctr">
                        <a:lnSpc>
                          <a:spcPct val="100000"/>
                        </a:lnSpc>
                        <a:spcBef>
                          <a:spcPts val="1165"/>
                        </a:spcBef>
                      </a:pPr>
                      <a:r>
                        <a:rPr sz="1100" spc="50" dirty="0">
                          <a:latin typeface="Yu Gothic UI"/>
                          <a:cs typeface="Yu Gothic UI"/>
                        </a:rPr>
                        <a:t>地域包括ケア病棟</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extLst>
                  <a:ext uri="{0D108BD9-81ED-4DB2-BD59-A6C34878D82A}">
                    <a16:rowId xmlns:a16="http://schemas.microsoft.com/office/drawing/2014/main" val="10002"/>
                  </a:ext>
                </a:extLst>
              </a:tr>
              <a:tr h="650240">
                <a:tc>
                  <a:txBody>
                    <a:bodyPr/>
                    <a:lstStyle/>
                    <a:p>
                      <a:pPr>
                        <a:lnSpc>
                          <a:spcPct val="100000"/>
                        </a:lnSpc>
                        <a:spcBef>
                          <a:spcPts val="615"/>
                        </a:spcBef>
                      </a:pPr>
                      <a:endParaRPr sz="1100">
                        <a:latin typeface="Times New Roman"/>
                        <a:cs typeface="Times New Roman"/>
                      </a:endParaRPr>
                    </a:p>
                    <a:p>
                      <a:pPr algn="ctr">
                        <a:lnSpc>
                          <a:spcPct val="100000"/>
                        </a:lnSpc>
                      </a:pPr>
                      <a:r>
                        <a:rPr sz="1100" spc="60" dirty="0">
                          <a:latin typeface="Yu Gothic UI"/>
                          <a:cs typeface="Yu Gothic UI"/>
                        </a:rPr>
                        <a:t>専従・専任配置</a:t>
                      </a:r>
                      <a:endParaRPr sz="1100">
                        <a:latin typeface="Yu Gothic UI"/>
                        <a:cs typeface="Yu Gothic UI"/>
                      </a:endParaRPr>
                    </a:p>
                  </a:txBody>
                  <a:tcPr marL="0" marR="0" marT="7810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gridSpan="2">
                  <a:txBody>
                    <a:bodyPr/>
                    <a:lstStyle/>
                    <a:p>
                      <a:pPr algn="ctr">
                        <a:lnSpc>
                          <a:spcPct val="100000"/>
                        </a:lnSpc>
                        <a:spcBef>
                          <a:spcPts val="1220"/>
                        </a:spcBef>
                        <a:tabLst>
                          <a:tab pos="978535" algn="l"/>
                          <a:tab pos="2374900" algn="l"/>
                        </a:tabLst>
                      </a:pPr>
                      <a:r>
                        <a:rPr sz="1100" dirty="0">
                          <a:latin typeface="Yu Gothic UI"/>
                          <a:cs typeface="Yu Gothic UI"/>
                        </a:rPr>
                        <a:t>専従の療法</a:t>
                      </a:r>
                      <a:r>
                        <a:rPr sz="1100" spc="-50" dirty="0">
                          <a:latin typeface="Yu Gothic UI"/>
                          <a:cs typeface="Yu Gothic UI"/>
                        </a:rPr>
                        <a:t>士</a:t>
                      </a:r>
                      <a:r>
                        <a:rPr sz="1100" dirty="0">
                          <a:latin typeface="Yu Gothic UI"/>
                          <a:cs typeface="Yu Gothic UI"/>
                        </a:rPr>
                        <a:t>	</a:t>
                      </a:r>
                      <a:r>
                        <a:rPr sz="1100" spc="65" dirty="0">
                          <a:latin typeface="Yu Gothic UI"/>
                          <a:cs typeface="Yu Gothic UI"/>
                        </a:rPr>
                        <a:t>１名</a:t>
                      </a:r>
                      <a:r>
                        <a:rPr sz="1100" dirty="0">
                          <a:latin typeface="Yu Gothic UI"/>
                          <a:cs typeface="Yu Gothic UI"/>
                        </a:rPr>
                        <a:t>、</a:t>
                      </a:r>
                      <a:r>
                        <a:rPr sz="1100" spc="65" dirty="0">
                          <a:latin typeface="Yu Gothic UI"/>
                          <a:cs typeface="Yu Gothic UI"/>
                        </a:rPr>
                        <a:t>専任</a:t>
                      </a:r>
                      <a:r>
                        <a:rPr sz="1100" spc="50" dirty="0">
                          <a:latin typeface="Yu Gothic UI"/>
                          <a:cs typeface="Yu Gothic UI"/>
                        </a:rPr>
                        <a:t>の</a:t>
                      </a:r>
                      <a:r>
                        <a:rPr sz="1100" spc="65" dirty="0">
                          <a:latin typeface="Yu Gothic UI"/>
                          <a:cs typeface="Yu Gothic UI"/>
                        </a:rPr>
                        <a:t>療法</a:t>
                      </a:r>
                      <a:r>
                        <a:rPr sz="1100" spc="15" dirty="0">
                          <a:latin typeface="Yu Gothic UI"/>
                          <a:cs typeface="Yu Gothic UI"/>
                        </a:rPr>
                        <a:t>士</a:t>
                      </a:r>
                      <a:r>
                        <a:rPr sz="1100" dirty="0">
                          <a:latin typeface="Yu Gothic UI"/>
                          <a:cs typeface="Yu Gothic UI"/>
                        </a:rPr>
                        <a:t>	１</a:t>
                      </a:r>
                      <a:r>
                        <a:rPr sz="1100" spc="-50" dirty="0">
                          <a:latin typeface="Yu Gothic UI"/>
                          <a:cs typeface="Yu Gothic UI"/>
                        </a:rPr>
                        <a:t>名</a:t>
                      </a:r>
                      <a:endParaRPr sz="1100">
                        <a:latin typeface="Yu Gothic UI"/>
                        <a:cs typeface="Yu Gothic UI"/>
                      </a:endParaRPr>
                    </a:p>
                    <a:p>
                      <a:pPr marL="1905" algn="ctr">
                        <a:lnSpc>
                          <a:spcPct val="100000"/>
                        </a:lnSpc>
                        <a:tabLst>
                          <a:tab pos="1259205" algn="l"/>
                        </a:tabLst>
                      </a:pPr>
                      <a:r>
                        <a:rPr sz="1100" dirty="0">
                          <a:latin typeface="Yu Gothic UI"/>
                          <a:cs typeface="Yu Gothic UI"/>
                        </a:rPr>
                        <a:t>専任の管理栄養</a:t>
                      </a:r>
                      <a:r>
                        <a:rPr sz="1100" spc="-50" dirty="0">
                          <a:latin typeface="Yu Gothic UI"/>
                          <a:cs typeface="Yu Gothic UI"/>
                        </a:rPr>
                        <a:t>士</a:t>
                      </a:r>
                      <a:r>
                        <a:rPr sz="1100" dirty="0">
                          <a:latin typeface="Yu Gothic UI"/>
                          <a:cs typeface="Yu Gothic UI"/>
                        </a:rPr>
                        <a:t>	</a:t>
                      </a:r>
                      <a:r>
                        <a:rPr sz="1100" spc="-10" dirty="0">
                          <a:latin typeface="Yu Gothic UI"/>
                          <a:cs typeface="Yu Gothic UI"/>
                        </a:rPr>
                        <a:t>１</a:t>
                      </a:r>
                      <a:r>
                        <a:rPr sz="1100" spc="-50" dirty="0">
                          <a:latin typeface="Yu Gothic UI"/>
                          <a:cs typeface="Yu Gothic UI"/>
                        </a:rPr>
                        <a:t>名</a:t>
                      </a:r>
                      <a:endParaRPr sz="1100">
                        <a:latin typeface="Yu Gothic UI"/>
                        <a:cs typeface="Yu Gothic UI"/>
                      </a:endParaRPr>
                    </a:p>
                  </a:txBody>
                  <a:tcPr marL="0" marR="0" marT="15494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hMerge="1">
                  <a:txBody>
                    <a:bodyPr/>
                    <a:lstStyle/>
                    <a:p>
                      <a:endParaRPr/>
                    </a:p>
                  </a:txBody>
                  <a:tcPr marL="0" marR="0" marT="0" marB="0"/>
                </a:tc>
                <a:tc gridSpan="2">
                  <a:txBody>
                    <a:bodyPr/>
                    <a:lstStyle/>
                    <a:p>
                      <a:pPr marL="557530">
                        <a:lnSpc>
                          <a:spcPct val="100000"/>
                        </a:lnSpc>
                        <a:spcBef>
                          <a:spcPts val="560"/>
                        </a:spcBef>
                      </a:pPr>
                      <a:r>
                        <a:rPr sz="1100" spc="25" dirty="0">
                          <a:latin typeface="Yu Gothic UI"/>
                          <a:cs typeface="Yu Gothic UI"/>
                        </a:rPr>
                        <a:t>病棟の配置職員のみ</a:t>
                      </a:r>
                      <a:endParaRPr sz="1100">
                        <a:latin typeface="Yu Gothic UI"/>
                        <a:cs typeface="Yu Gothic UI"/>
                      </a:endParaRPr>
                    </a:p>
                    <a:p>
                      <a:pPr marL="488950">
                        <a:lnSpc>
                          <a:spcPct val="100000"/>
                        </a:lnSpc>
                        <a:tabLst>
                          <a:tab pos="1186815" algn="l"/>
                        </a:tabLst>
                      </a:pPr>
                      <a:r>
                        <a:rPr sz="1100" dirty="0">
                          <a:latin typeface="Yu Gothic UI"/>
                          <a:cs typeface="Yu Gothic UI"/>
                        </a:rPr>
                        <a:t>（療法</a:t>
                      </a:r>
                      <a:r>
                        <a:rPr sz="1100" spc="-50" dirty="0">
                          <a:latin typeface="Yu Gothic UI"/>
                          <a:cs typeface="Yu Gothic UI"/>
                        </a:rPr>
                        <a:t>士</a:t>
                      </a:r>
                      <a:r>
                        <a:rPr sz="1100" dirty="0">
                          <a:latin typeface="Yu Gothic UI"/>
                          <a:cs typeface="Yu Gothic UI"/>
                        </a:rPr>
                        <a:t>	</a:t>
                      </a:r>
                      <a:r>
                        <a:rPr sz="1100" spc="75" dirty="0">
                          <a:latin typeface="Yu Gothic UI"/>
                          <a:cs typeface="Yu Gothic UI"/>
                        </a:rPr>
                        <a:t>専従２名</a:t>
                      </a:r>
                      <a:r>
                        <a:rPr sz="1100" dirty="0">
                          <a:latin typeface="Yu Gothic UI"/>
                          <a:cs typeface="Yu Gothic UI"/>
                        </a:rPr>
                        <a:t>、</a:t>
                      </a:r>
                      <a:endParaRPr sz="1100">
                        <a:latin typeface="Yu Gothic UI"/>
                        <a:cs typeface="Yu Gothic UI"/>
                      </a:endParaRPr>
                    </a:p>
                    <a:p>
                      <a:pPr marL="488950">
                        <a:lnSpc>
                          <a:spcPct val="100000"/>
                        </a:lnSpc>
                        <a:tabLst>
                          <a:tab pos="1327150" algn="l"/>
                        </a:tabLst>
                      </a:pPr>
                      <a:r>
                        <a:rPr sz="1100" spc="-10" dirty="0">
                          <a:latin typeface="Yu Gothic UI"/>
                          <a:cs typeface="Yu Gothic UI"/>
                        </a:rPr>
                        <a:t>管理栄養</a:t>
                      </a:r>
                      <a:r>
                        <a:rPr sz="1100" spc="-50" dirty="0">
                          <a:latin typeface="Yu Gothic UI"/>
                          <a:cs typeface="Yu Gothic UI"/>
                        </a:rPr>
                        <a:t>士</a:t>
                      </a:r>
                      <a:r>
                        <a:rPr sz="1100" dirty="0">
                          <a:latin typeface="Yu Gothic UI"/>
                          <a:cs typeface="Yu Gothic UI"/>
                        </a:rPr>
                        <a:t>	</a:t>
                      </a:r>
                      <a:r>
                        <a:rPr sz="1100" spc="-10" dirty="0">
                          <a:latin typeface="Yu Gothic UI"/>
                          <a:cs typeface="Yu Gothic UI"/>
                        </a:rPr>
                        <a:t>専任１名</a:t>
                      </a:r>
                      <a:r>
                        <a:rPr sz="1100" spc="-50" dirty="0">
                          <a:latin typeface="Yu Gothic UI"/>
                          <a:cs typeface="Yu Gothic UI"/>
                        </a:rPr>
                        <a:t>）</a:t>
                      </a:r>
                      <a:endParaRPr sz="1100">
                        <a:latin typeface="Yu Gothic UI"/>
                        <a:cs typeface="Yu Gothic UI"/>
                      </a:endParaRPr>
                    </a:p>
                  </a:txBody>
                  <a:tcPr marL="0" marR="0" marT="7112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hMerge="1">
                  <a:txBody>
                    <a:bodyPr/>
                    <a:lstStyle/>
                    <a:p>
                      <a:endParaRPr/>
                    </a:p>
                  </a:txBody>
                  <a:tcPr marL="0" marR="0" marT="0" marB="0"/>
                </a:tc>
                <a:tc>
                  <a:txBody>
                    <a:bodyPr/>
                    <a:lstStyle/>
                    <a:p>
                      <a:pPr marL="3175" marR="39370" algn="ctr">
                        <a:lnSpc>
                          <a:spcPct val="100000"/>
                        </a:lnSpc>
                        <a:spcBef>
                          <a:spcPts val="560"/>
                        </a:spcBef>
                        <a:tabLst>
                          <a:tab pos="1260475" algn="l"/>
                        </a:tabLst>
                      </a:pPr>
                      <a:r>
                        <a:rPr sz="1100" b="1" u="sng" dirty="0">
                          <a:solidFill>
                            <a:srgbClr val="007EDE"/>
                          </a:solidFill>
                          <a:uFill>
                            <a:solidFill>
                              <a:srgbClr val="007EDE"/>
                            </a:solidFill>
                          </a:uFill>
                          <a:latin typeface="Yu Gothic UI"/>
                          <a:cs typeface="Yu Gothic UI"/>
                        </a:rPr>
                        <a:t>専任の管理栄養</a:t>
                      </a:r>
                      <a:r>
                        <a:rPr sz="1100" b="1" u="sng" spc="-50" dirty="0">
                          <a:solidFill>
                            <a:srgbClr val="007EDE"/>
                          </a:solidFill>
                          <a:uFill>
                            <a:solidFill>
                              <a:srgbClr val="007EDE"/>
                            </a:solidFill>
                          </a:uFill>
                          <a:latin typeface="Yu Gothic UI"/>
                          <a:cs typeface="Yu Gothic UI"/>
                        </a:rPr>
                        <a:t>士</a:t>
                      </a:r>
                      <a:r>
                        <a:rPr sz="1100" b="1" u="sng" dirty="0">
                          <a:solidFill>
                            <a:srgbClr val="007EDE"/>
                          </a:solidFill>
                          <a:uFill>
                            <a:solidFill>
                              <a:srgbClr val="007EDE"/>
                            </a:solidFill>
                          </a:uFill>
                          <a:latin typeface="Yu Gothic UI"/>
                          <a:cs typeface="Yu Gothic UI"/>
                        </a:rPr>
                        <a:t>	１</a:t>
                      </a:r>
                      <a:r>
                        <a:rPr sz="1100" b="1" u="sng" spc="-50" dirty="0">
                          <a:solidFill>
                            <a:srgbClr val="007EDE"/>
                          </a:solidFill>
                          <a:uFill>
                            <a:solidFill>
                              <a:srgbClr val="007EDE"/>
                            </a:solidFill>
                          </a:uFill>
                          <a:latin typeface="Yu Gothic UI"/>
                          <a:cs typeface="Yu Gothic UI"/>
                        </a:rPr>
                        <a:t>名</a:t>
                      </a:r>
                      <a:endParaRPr sz="1100">
                        <a:latin typeface="Yu Gothic UI"/>
                        <a:cs typeface="Yu Gothic UI"/>
                      </a:endParaRPr>
                    </a:p>
                    <a:p>
                      <a:pPr marL="1905" marR="39370" algn="ctr">
                        <a:lnSpc>
                          <a:spcPct val="100000"/>
                        </a:lnSpc>
                      </a:pPr>
                      <a:r>
                        <a:rPr sz="1100" spc="-10" dirty="0">
                          <a:latin typeface="Yu Gothic UI"/>
                          <a:cs typeface="Yu Gothic UI"/>
                        </a:rPr>
                        <a:t>＋病棟の配置職員</a:t>
                      </a:r>
                      <a:endParaRPr sz="1100">
                        <a:latin typeface="Yu Gothic UI"/>
                        <a:cs typeface="Yu Gothic UI"/>
                      </a:endParaRPr>
                    </a:p>
                    <a:p>
                      <a:pPr marL="1905" marR="39370" algn="ctr">
                        <a:lnSpc>
                          <a:spcPct val="100000"/>
                        </a:lnSpc>
                        <a:tabLst>
                          <a:tab pos="699770" algn="l"/>
                        </a:tabLst>
                      </a:pPr>
                      <a:r>
                        <a:rPr sz="1100" dirty="0">
                          <a:latin typeface="Yu Gothic UI"/>
                          <a:cs typeface="Yu Gothic UI"/>
                        </a:rPr>
                        <a:t>（療法</a:t>
                      </a:r>
                      <a:r>
                        <a:rPr sz="1100" spc="-50" dirty="0">
                          <a:latin typeface="Yu Gothic UI"/>
                          <a:cs typeface="Yu Gothic UI"/>
                        </a:rPr>
                        <a:t>士</a:t>
                      </a:r>
                      <a:r>
                        <a:rPr sz="1100" dirty="0">
                          <a:latin typeface="Yu Gothic UI"/>
                          <a:cs typeface="Yu Gothic UI"/>
                        </a:rPr>
                        <a:t>	</a:t>
                      </a:r>
                      <a:r>
                        <a:rPr sz="1100" spc="-10" dirty="0">
                          <a:latin typeface="Yu Gothic UI"/>
                          <a:cs typeface="Yu Gothic UI"/>
                        </a:rPr>
                        <a:t>専従１名</a:t>
                      </a:r>
                      <a:r>
                        <a:rPr sz="1100" spc="-50" dirty="0">
                          <a:latin typeface="Yu Gothic UI"/>
                          <a:cs typeface="Yu Gothic UI"/>
                        </a:rPr>
                        <a:t>）</a:t>
                      </a:r>
                      <a:endParaRPr sz="1100">
                        <a:latin typeface="Yu Gothic UI"/>
                        <a:cs typeface="Yu Gothic UI"/>
                      </a:endParaRPr>
                    </a:p>
                  </a:txBody>
                  <a:tcPr marL="0" marR="0" marT="7112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extLst>
                  <a:ext uri="{0D108BD9-81ED-4DB2-BD59-A6C34878D82A}">
                    <a16:rowId xmlns:a16="http://schemas.microsoft.com/office/drawing/2014/main" val="10003"/>
                  </a:ext>
                </a:extLst>
              </a:tr>
              <a:tr h="863600">
                <a:tc>
                  <a:txBody>
                    <a:bodyPr/>
                    <a:lstStyle/>
                    <a:p>
                      <a:pPr>
                        <a:lnSpc>
                          <a:spcPct val="100000"/>
                        </a:lnSpc>
                        <a:spcBef>
                          <a:spcPts val="795"/>
                        </a:spcBef>
                      </a:pPr>
                      <a:endParaRPr sz="1100">
                        <a:latin typeface="Times New Roman"/>
                        <a:cs typeface="Times New Roman"/>
                      </a:endParaRPr>
                    </a:p>
                    <a:p>
                      <a:pPr marL="314325">
                        <a:lnSpc>
                          <a:spcPct val="100000"/>
                        </a:lnSpc>
                        <a:spcBef>
                          <a:spcPts val="5"/>
                        </a:spcBef>
                      </a:pPr>
                      <a:r>
                        <a:rPr sz="1100" spc="25" dirty="0">
                          <a:latin typeface="Yu Gothic UI"/>
                          <a:cs typeface="Yu Gothic UI"/>
                        </a:rPr>
                        <a:t>専従者の</a:t>
                      </a:r>
                      <a:endParaRPr sz="1100">
                        <a:latin typeface="Yu Gothic UI"/>
                        <a:cs typeface="Yu Gothic UI"/>
                      </a:endParaRPr>
                    </a:p>
                    <a:p>
                      <a:pPr marL="314325">
                        <a:lnSpc>
                          <a:spcPct val="100000"/>
                        </a:lnSpc>
                      </a:pPr>
                      <a:r>
                        <a:rPr sz="1100" spc="-20" dirty="0">
                          <a:latin typeface="Yu Gothic UI"/>
                          <a:cs typeface="Yu Gothic UI"/>
                        </a:rPr>
                        <a:t>兼務規定</a:t>
                      </a:r>
                      <a:endParaRPr sz="1100">
                        <a:latin typeface="Yu Gothic UI"/>
                        <a:cs typeface="Yu Gothic UI"/>
                      </a:endParaRPr>
                    </a:p>
                  </a:txBody>
                  <a:tcPr marL="0" marR="0" marT="10096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a:lnSpc>
                          <a:spcPct val="100000"/>
                        </a:lnSpc>
                        <a:spcBef>
                          <a:spcPts val="795"/>
                        </a:spcBef>
                      </a:pPr>
                      <a:endParaRPr sz="1100">
                        <a:latin typeface="Times New Roman"/>
                        <a:cs typeface="Times New Roman"/>
                      </a:endParaRPr>
                    </a:p>
                    <a:p>
                      <a:pPr marL="216535">
                        <a:lnSpc>
                          <a:spcPct val="100000"/>
                        </a:lnSpc>
                        <a:spcBef>
                          <a:spcPts val="5"/>
                        </a:spcBef>
                      </a:pPr>
                      <a:r>
                        <a:rPr sz="1100" spc="75" dirty="0">
                          <a:latin typeface="Yu Gothic UI"/>
                          <a:cs typeface="Yu Gothic UI"/>
                        </a:rPr>
                        <a:t>専従者は、他の業務の</a:t>
                      </a:r>
                      <a:endParaRPr sz="1100">
                        <a:latin typeface="Yu Gothic UI"/>
                        <a:cs typeface="Yu Gothic UI"/>
                      </a:endParaRPr>
                    </a:p>
                    <a:p>
                      <a:pPr marL="216535">
                        <a:lnSpc>
                          <a:spcPct val="100000"/>
                        </a:lnSpc>
                      </a:pPr>
                      <a:r>
                        <a:rPr sz="1100" spc="50" dirty="0">
                          <a:latin typeface="Yu Gothic UI"/>
                          <a:cs typeface="Yu Gothic UI"/>
                        </a:rPr>
                        <a:t>専従者との兼務は不可</a:t>
                      </a:r>
                      <a:endParaRPr sz="1100">
                        <a:latin typeface="Yu Gothic UI"/>
                        <a:cs typeface="Yu Gothic UI"/>
                      </a:endParaRPr>
                    </a:p>
                  </a:txBody>
                  <a:tcPr marL="0" marR="0" marT="10096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marL="147320" marR="138430" algn="just">
                        <a:lnSpc>
                          <a:spcPct val="100000"/>
                        </a:lnSpc>
                        <a:spcBef>
                          <a:spcPts val="745"/>
                        </a:spcBef>
                      </a:pPr>
                      <a:r>
                        <a:rPr sz="1100" spc="40" dirty="0">
                          <a:latin typeface="Yu Gothic UI"/>
                          <a:cs typeface="Yu Gothic UI"/>
                        </a:rPr>
                        <a:t>専従者は、原則他の業務</a:t>
                      </a:r>
                      <a:r>
                        <a:rPr sz="1100" spc="70" dirty="0">
                          <a:latin typeface="Yu Gothic UI"/>
                          <a:cs typeface="Yu Gothic UI"/>
                        </a:rPr>
                        <a:t>との専従者との兼務不可</a:t>
                      </a:r>
                      <a:r>
                        <a:rPr sz="1100" spc="260" dirty="0">
                          <a:latin typeface="Yu Gothic UI"/>
                          <a:cs typeface="Yu Gothic UI"/>
                        </a:rPr>
                        <a:t>だが、</a:t>
                      </a:r>
                      <a:r>
                        <a:rPr sz="1100" b="1" u="sng" spc="150" dirty="0">
                          <a:solidFill>
                            <a:srgbClr val="007EDE"/>
                          </a:solidFill>
                          <a:uFill>
                            <a:solidFill>
                              <a:srgbClr val="007EDE"/>
                            </a:solidFill>
                          </a:uFill>
                          <a:latin typeface="Yu Gothic UI"/>
                          <a:cs typeface="Yu Gothic UI"/>
                        </a:rPr>
                        <a:t>チームに係る加算</a:t>
                      </a:r>
                      <a:r>
                        <a:rPr sz="1100" b="1" u="sng" spc="55" dirty="0">
                          <a:solidFill>
                            <a:srgbClr val="007EDE"/>
                          </a:solidFill>
                          <a:uFill>
                            <a:solidFill>
                              <a:srgbClr val="007EDE"/>
                            </a:solidFill>
                          </a:uFill>
                          <a:latin typeface="Yu Gothic UI"/>
                          <a:cs typeface="Yu Gothic UI"/>
                        </a:rPr>
                        <a:t>の専従者との兼務は可能</a:t>
                      </a:r>
                      <a:endParaRPr sz="1100">
                        <a:latin typeface="Yu Gothic UI"/>
                        <a:cs typeface="Yu Gothic UI"/>
                      </a:endParaRPr>
                    </a:p>
                  </a:txBody>
                  <a:tcPr marL="0" marR="0" marT="9461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gridSpan="2">
                  <a:txBody>
                    <a:bodyPr/>
                    <a:lstStyle/>
                    <a:p>
                      <a:pPr>
                        <a:lnSpc>
                          <a:spcPct val="100000"/>
                        </a:lnSpc>
                        <a:spcBef>
                          <a:spcPts val="795"/>
                        </a:spcBef>
                      </a:pPr>
                      <a:endParaRPr sz="1100">
                        <a:latin typeface="Times New Roman"/>
                        <a:cs typeface="Times New Roman"/>
                      </a:endParaRPr>
                    </a:p>
                    <a:p>
                      <a:pPr marL="2540" algn="ctr">
                        <a:lnSpc>
                          <a:spcPct val="100000"/>
                        </a:lnSpc>
                        <a:spcBef>
                          <a:spcPts val="5"/>
                        </a:spcBef>
                      </a:pPr>
                      <a:r>
                        <a:rPr sz="1100" spc="15" dirty="0">
                          <a:latin typeface="Yu Gothic UI"/>
                          <a:cs typeface="Yu Gothic UI"/>
                        </a:rPr>
                        <a:t>病棟内の入院医療管理料を</a:t>
                      </a:r>
                      <a:endParaRPr sz="1100">
                        <a:latin typeface="Yu Gothic UI"/>
                        <a:cs typeface="Yu Gothic UI"/>
                      </a:endParaRPr>
                    </a:p>
                    <a:p>
                      <a:pPr marL="1270" algn="ctr">
                        <a:lnSpc>
                          <a:spcPct val="100000"/>
                        </a:lnSpc>
                      </a:pPr>
                      <a:r>
                        <a:rPr sz="1100" spc="50" dirty="0">
                          <a:latin typeface="Yu Gothic UI"/>
                          <a:cs typeface="Yu Gothic UI"/>
                        </a:rPr>
                        <a:t>算定する病床の専従者との兼務可</a:t>
                      </a:r>
                      <a:endParaRPr sz="1100">
                        <a:latin typeface="Yu Gothic UI"/>
                        <a:cs typeface="Yu Gothic UI"/>
                      </a:endParaRPr>
                    </a:p>
                  </a:txBody>
                  <a:tcPr marL="0" marR="0" marT="10096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a:txBody>
                    <a:bodyPr/>
                    <a:lstStyle/>
                    <a:p>
                      <a:pPr marL="367030" marR="39370">
                        <a:lnSpc>
                          <a:spcPct val="100000"/>
                        </a:lnSpc>
                        <a:spcBef>
                          <a:spcPts val="745"/>
                        </a:spcBef>
                      </a:pPr>
                      <a:r>
                        <a:rPr sz="1100" spc="15" dirty="0">
                          <a:latin typeface="Yu Gothic UI"/>
                          <a:cs typeface="Yu Gothic UI"/>
                        </a:rPr>
                        <a:t>病棟内の入院医療管理料を</a:t>
                      </a:r>
                      <a:endParaRPr sz="1100">
                        <a:latin typeface="Yu Gothic UI"/>
                        <a:cs typeface="Yu Gothic UI"/>
                      </a:endParaRPr>
                    </a:p>
                    <a:p>
                      <a:pPr marL="156845" marR="192405" algn="just">
                        <a:lnSpc>
                          <a:spcPct val="100000"/>
                        </a:lnSpc>
                      </a:pPr>
                      <a:r>
                        <a:rPr sz="1100" spc="50" dirty="0">
                          <a:latin typeface="Yu Gothic UI"/>
                          <a:cs typeface="Yu Gothic UI"/>
                        </a:rPr>
                        <a:t>算定する病床の専従者との兼務可</a:t>
                      </a:r>
                      <a:r>
                        <a:rPr sz="1100" spc="45" dirty="0">
                          <a:latin typeface="Yu Gothic UI"/>
                          <a:cs typeface="Yu Gothic UI"/>
                        </a:rPr>
                        <a:t>入院医療管理料の場合、病棟のリ</a:t>
                      </a:r>
                      <a:r>
                        <a:rPr sz="1100" spc="20" dirty="0">
                          <a:latin typeface="Yu Gothic UI"/>
                          <a:cs typeface="Yu Gothic UI"/>
                        </a:rPr>
                        <a:t>ハ栄養口腔体制加算との兼務可</a:t>
                      </a:r>
                      <a:endParaRPr sz="1100">
                        <a:latin typeface="Yu Gothic UI"/>
                        <a:cs typeface="Yu Gothic UI"/>
                      </a:endParaRPr>
                    </a:p>
                  </a:txBody>
                  <a:tcPr marL="0" marR="0" marT="9461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extLst>
                  <a:ext uri="{0D108BD9-81ED-4DB2-BD59-A6C34878D82A}">
                    <a16:rowId xmlns:a16="http://schemas.microsoft.com/office/drawing/2014/main" val="10004"/>
                  </a:ext>
                </a:extLst>
              </a:tr>
              <a:tr h="467359">
                <a:tc>
                  <a:txBody>
                    <a:bodyPr/>
                    <a:lstStyle/>
                    <a:p>
                      <a:pPr algn="ctr">
                        <a:lnSpc>
                          <a:spcPct val="100000"/>
                        </a:lnSpc>
                        <a:spcBef>
                          <a:spcPts val="1165"/>
                        </a:spcBef>
                      </a:pPr>
                      <a:r>
                        <a:rPr sz="1100" spc="-15" dirty="0">
                          <a:latin typeface="Yu Gothic UI"/>
                          <a:cs typeface="Yu Gothic UI"/>
                        </a:rPr>
                        <a:t>業務内容</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gridSpan="5">
                  <a:txBody>
                    <a:bodyPr/>
                    <a:lstStyle/>
                    <a:p>
                      <a:pPr marL="1293495" marR="753745" indent="-576580">
                        <a:lnSpc>
                          <a:spcPct val="100000"/>
                        </a:lnSpc>
                        <a:spcBef>
                          <a:spcPts val="505"/>
                        </a:spcBef>
                      </a:pPr>
                      <a:r>
                        <a:rPr sz="1100" spc="85" dirty="0">
                          <a:latin typeface="Yu Gothic UI"/>
                          <a:cs typeface="Yu Gothic UI"/>
                        </a:rPr>
                        <a:t>48</a:t>
                      </a:r>
                      <a:r>
                        <a:rPr sz="1100" spc="65" dirty="0">
                          <a:latin typeface="Yu Gothic UI"/>
                          <a:cs typeface="Yu Gothic UI"/>
                        </a:rPr>
                        <a:t>時間以内の評価、</a:t>
                      </a:r>
                      <a:r>
                        <a:rPr sz="1100" spc="120" dirty="0">
                          <a:solidFill>
                            <a:srgbClr val="202429"/>
                          </a:solidFill>
                          <a:latin typeface="Yu Gothic UI"/>
                          <a:cs typeface="Yu Gothic UI"/>
                        </a:rPr>
                        <a:t>リハビリテーション・栄養管理・口腔管理の評価と計画についての定期的な</a:t>
                      </a:r>
                      <a:r>
                        <a:rPr sz="1100" spc="295" dirty="0">
                          <a:latin typeface="Yu Gothic UI"/>
                          <a:cs typeface="Yu Gothic UI"/>
                        </a:rPr>
                        <a:t>カンファレンス</a:t>
                      </a:r>
                      <a:r>
                        <a:rPr sz="1100" spc="40" dirty="0">
                          <a:latin typeface="Yu Gothic UI"/>
                          <a:cs typeface="Yu Gothic UI"/>
                        </a:rPr>
                        <a:t>口腔管理を提供する体制と歯科診療との連携体制</a:t>
                      </a:r>
                      <a:r>
                        <a:rPr sz="1100" spc="-15" dirty="0">
                          <a:latin typeface="Yu Gothic UI"/>
                          <a:cs typeface="Yu Gothic UI"/>
                        </a:rPr>
                        <a:t>（</a:t>
                      </a:r>
                      <a:r>
                        <a:rPr sz="1100" spc="120" dirty="0">
                          <a:latin typeface="Yu Gothic UI"/>
                          <a:cs typeface="Yu Gothic UI"/>
                        </a:rPr>
                        <a:t>望ましい要件</a:t>
                      </a:r>
                      <a:r>
                        <a:rPr sz="1100" spc="140" dirty="0">
                          <a:latin typeface="Yu Gothic UI"/>
                          <a:cs typeface="Yu Gothic UI"/>
                        </a:rPr>
                        <a:t>）</a:t>
                      </a:r>
                      <a:r>
                        <a:rPr sz="1100" spc="35" dirty="0">
                          <a:latin typeface="Yu Gothic UI"/>
                          <a:cs typeface="Yu Gothic UI"/>
                        </a:rPr>
                        <a:t>、指導内容を診療録に記録</a:t>
                      </a:r>
                      <a:endParaRPr sz="1100">
                        <a:latin typeface="Yu Gothic UI"/>
                        <a:cs typeface="Yu Gothic UI"/>
                      </a:endParaRPr>
                    </a:p>
                  </a:txBody>
                  <a:tcPr marL="0" marR="0" marT="641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467995">
                <a:tc>
                  <a:txBody>
                    <a:bodyPr/>
                    <a:lstStyle/>
                    <a:p>
                      <a:pPr marL="173990" marR="167005" indent="165735">
                        <a:lnSpc>
                          <a:spcPct val="100000"/>
                        </a:lnSpc>
                        <a:spcBef>
                          <a:spcPts val="505"/>
                        </a:spcBef>
                      </a:pPr>
                      <a:r>
                        <a:rPr sz="1100" spc="85" dirty="0">
                          <a:latin typeface="Yu Gothic UI"/>
                          <a:cs typeface="Yu Gothic UI"/>
                        </a:rPr>
                        <a:t>3</a:t>
                      </a:r>
                      <a:r>
                        <a:rPr sz="1100" spc="-20" dirty="0">
                          <a:latin typeface="Yu Gothic UI"/>
                          <a:cs typeface="Yu Gothic UI"/>
                        </a:rPr>
                        <a:t>日以内</a:t>
                      </a:r>
                      <a:r>
                        <a:rPr sz="1100" spc="500" dirty="0">
                          <a:latin typeface="Yu Gothic UI"/>
                          <a:cs typeface="Yu Gothic UI"/>
                        </a:rPr>
                        <a:t> </a:t>
                      </a:r>
                      <a:r>
                        <a:rPr sz="1100" spc="70" dirty="0">
                          <a:latin typeface="Yu Gothic UI"/>
                          <a:cs typeface="Yu Gothic UI"/>
                        </a:rPr>
                        <a:t>リハ実施割合</a:t>
                      </a:r>
                      <a:endParaRPr sz="1100">
                        <a:latin typeface="Yu Gothic UI"/>
                        <a:cs typeface="Yu Gothic UI"/>
                      </a:endParaRPr>
                    </a:p>
                  </a:txBody>
                  <a:tcPr marL="0" marR="0" marT="641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gridSpan="4">
                  <a:txBody>
                    <a:bodyPr/>
                    <a:lstStyle/>
                    <a:p>
                      <a:pPr marL="1905" algn="ctr">
                        <a:lnSpc>
                          <a:spcPct val="100000"/>
                        </a:lnSpc>
                        <a:spcBef>
                          <a:spcPts val="1170"/>
                        </a:spcBef>
                      </a:pPr>
                      <a:r>
                        <a:rPr sz="1100" spc="60" dirty="0">
                          <a:latin typeface="Yu Gothic UI"/>
                          <a:cs typeface="Yu Gothic UI"/>
                        </a:rPr>
                        <a:t>疾患別リハを実施した患者のうち、３日以内に開始した患者が８割以上</a:t>
                      </a:r>
                      <a:endParaRPr sz="1100">
                        <a:latin typeface="Yu Gothic UI"/>
                        <a:cs typeface="Yu Gothic UI"/>
                      </a:endParaRPr>
                    </a:p>
                  </a:txBody>
                  <a:tcPr marL="0" marR="0" marT="14859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436880" marR="331470" indent="-140335">
                        <a:lnSpc>
                          <a:spcPct val="100000"/>
                        </a:lnSpc>
                        <a:spcBef>
                          <a:spcPts val="505"/>
                        </a:spcBef>
                      </a:pPr>
                      <a:r>
                        <a:rPr sz="1100" b="1" u="sng" spc="90" dirty="0">
                          <a:solidFill>
                            <a:srgbClr val="007EDE"/>
                          </a:solidFill>
                          <a:uFill>
                            <a:solidFill>
                              <a:srgbClr val="007EDE"/>
                            </a:solidFill>
                          </a:uFill>
                          <a:latin typeface="Yu Gothic UI"/>
                          <a:cs typeface="Yu Gothic UI"/>
                        </a:rPr>
                        <a:t>入棟患者のうち、３日以内に</a:t>
                      </a:r>
                      <a:r>
                        <a:rPr sz="1100" b="1" u="sng" spc="40" dirty="0">
                          <a:solidFill>
                            <a:srgbClr val="007EDE"/>
                          </a:solidFill>
                          <a:uFill>
                            <a:solidFill>
                              <a:srgbClr val="007EDE"/>
                            </a:solidFill>
                          </a:uFill>
                          <a:latin typeface="Yu Gothic UI"/>
                          <a:cs typeface="Yu Gothic UI"/>
                        </a:rPr>
                        <a:t>開始した患者が６割以上</a:t>
                      </a:r>
                      <a:endParaRPr sz="1100">
                        <a:latin typeface="Yu Gothic UI"/>
                        <a:cs typeface="Yu Gothic UI"/>
                      </a:endParaRPr>
                    </a:p>
                  </a:txBody>
                  <a:tcPr marL="0" marR="0" marT="641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extLst>
                  <a:ext uri="{0D108BD9-81ED-4DB2-BD59-A6C34878D82A}">
                    <a16:rowId xmlns:a16="http://schemas.microsoft.com/office/drawing/2014/main" val="10006"/>
                  </a:ext>
                </a:extLst>
              </a:tr>
              <a:tr h="467359">
                <a:tc>
                  <a:txBody>
                    <a:bodyPr/>
                    <a:lstStyle/>
                    <a:p>
                      <a:pPr marL="314325">
                        <a:lnSpc>
                          <a:spcPct val="100000"/>
                        </a:lnSpc>
                        <a:spcBef>
                          <a:spcPts val="505"/>
                        </a:spcBef>
                      </a:pPr>
                      <a:r>
                        <a:rPr sz="1100" spc="120" dirty="0">
                          <a:latin typeface="Yu Gothic UI"/>
                          <a:cs typeface="Yu Gothic UI"/>
                        </a:rPr>
                        <a:t>休日リハ</a:t>
                      </a:r>
                      <a:endParaRPr sz="1100">
                        <a:latin typeface="Yu Gothic UI"/>
                        <a:cs typeface="Yu Gothic UI"/>
                      </a:endParaRPr>
                    </a:p>
                    <a:p>
                      <a:pPr marL="314325">
                        <a:lnSpc>
                          <a:spcPct val="100000"/>
                        </a:lnSpc>
                        <a:spcBef>
                          <a:spcPts val="5"/>
                        </a:spcBef>
                      </a:pPr>
                      <a:r>
                        <a:rPr sz="1100" spc="-15" dirty="0">
                          <a:latin typeface="Yu Gothic UI"/>
                          <a:cs typeface="Yu Gothic UI"/>
                        </a:rPr>
                        <a:t>実施割合</a:t>
                      </a:r>
                      <a:endParaRPr sz="1100">
                        <a:latin typeface="Yu Gothic UI"/>
                        <a:cs typeface="Yu Gothic UI"/>
                      </a:endParaRPr>
                    </a:p>
                  </a:txBody>
                  <a:tcPr marL="0" marR="0" marT="6413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65"/>
                        </a:spcBef>
                      </a:pPr>
                      <a:r>
                        <a:rPr sz="1100" spc="-20" dirty="0">
                          <a:latin typeface="Yu Gothic UI"/>
                          <a:cs typeface="Yu Gothic UI"/>
                        </a:rPr>
                        <a:t>８割以上</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marL="635" algn="ctr">
                        <a:lnSpc>
                          <a:spcPct val="100000"/>
                        </a:lnSpc>
                        <a:spcBef>
                          <a:spcPts val="1165"/>
                        </a:spcBef>
                      </a:pPr>
                      <a:r>
                        <a:rPr sz="1100" b="1" u="sng" spc="-10" dirty="0">
                          <a:solidFill>
                            <a:srgbClr val="007EDE"/>
                          </a:solidFill>
                          <a:uFill>
                            <a:solidFill>
                              <a:srgbClr val="007EDE"/>
                            </a:solidFill>
                          </a:uFill>
                          <a:latin typeface="Yu Gothic UI"/>
                          <a:cs typeface="Yu Gothic UI"/>
                        </a:rPr>
                        <a:t>７割</a:t>
                      </a:r>
                      <a:r>
                        <a:rPr sz="1100" spc="-30" dirty="0">
                          <a:latin typeface="Yu Gothic UI"/>
                          <a:cs typeface="Yu Gothic UI"/>
                        </a:rPr>
                        <a:t>以上</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65"/>
                        </a:spcBef>
                      </a:pPr>
                      <a:r>
                        <a:rPr sz="1100" spc="-20" dirty="0">
                          <a:latin typeface="Yu Gothic UI"/>
                          <a:cs typeface="Yu Gothic UI"/>
                        </a:rPr>
                        <a:t>８割以上</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65"/>
                        </a:spcBef>
                      </a:pPr>
                      <a:r>
                        <a:rPr sz="1100" b="1" u="sng" spc="-10" dirty="0">
                          <a:solidFill>
                            <a:srgbClr val="007EDE"/>
                          </a:solidFill>
                          <a:uFill>
                            <a:solidFill>
                              <a:srgbClr val="007EDE"/>
                            </a:solidFill>
                          </a:uFill>
                          <a:latin typeface="Yu Gothic UI"/>
                          <a:cs typeface="Yu Gothic UI"/>
                        </a:rPr>
                        <a:t>７割</a:t>
                      </a:r>
                      <a:r>
                        <a:rPr sz="1100" spc="-30" dirty="0">
                          <a:latin typeface="Yu Gothic UI"/>
                          <a:cs typeface="Yu Gothic UI"/>
                        </a:rPr>
                        <a:t>以上</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marL="1905" marR="39370" algn="ctr">
                        <a:lnSpc>
                          <a:spcPct val="100000"/>
                        </a:lnSpc>
                        <a:spcBef>
                          <a:spcPts val="1165"/>
                        </a:spcBef>
                      </a:pPr>
                      <a:r>
                        <a:rPr sz="1100" b="1" u="sng" spc="-10" dirty="0">
                          <a:solidFill>
                            <a:srgbClr val="007EDE"/>
                          </a:solidFill>
                          <a:uFill>
                            <a:solidFill>
                              <a:srgbClr val="007EDE"/>
                            </a:solidFill>
                          </a:uFill>
                          <a:latin typeface="Yu Gothic UI"/>
                          <a:cs typeface="Yu Gothic UI"/>
                        </a:rPr>
                        <a:t>７割</a:t>
                      </a:r>
                      <a:r>
                        <a:rPr sz="1100" spc="-30" dirty="0">
                          <a:latin typeface="Yu Gothic UI"/>
                          <a:cs typeface="Yu Gothic UI"/>
                        </a:rPr>
                        <a:t>以上</a:t>
                      </a:r>
                      <a:endParaRPr sz="1100">
                        <a:latin typeface="Yu Gothic UI"/>
                        <a:cs typeface="Yu Gothic UI"/>
                      </a:endParaRPr>
                    </a:p>
                  </a:txBody>
                  <a:tcPr marL="0" marR="0" marT="147955"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extLst>
                  <a:ext uri="{0D108BD9-81ED-4DB2-BD59-A6C34878D82A}">
                    <a16:rowId xmlns:a16="http://schemas.microsoft.com/office/drawing/2014/main" val="10007"/>
                  </a:ext>
                </a:extLst>
              </a:tr>
              <a:tr h="287655">
                <a:tc>
                  <a:txBody>
                    <a:bodyPr/>
                    <a:lstStyle/>
                    <a:p>
                      <a:pPr marL="635" algn="ctr">
                        <a:lnSpc>
                          <a:spcPct val="100000"/>
                        </a:lnSpc>
                        <a:spcBef>
                          <a:spcPts val="459"/>
                        </a:spcBef>
                      </a:pPr>
                      <a:r>
                        <a:rPr sz="1100" spc="55" dirty="0">
                          <a:latin typeface="Yu Gothic UI"/>
                          <a:cs typeface="Yu Gothic UI"/>
                        </a:rPr>
                        <a:t>ADL</a:t>
                      </a:r>
                      <a:r>
                        <a:rPr sz="1100" spc="-15" dirty="0">
                          <a:latin typeface="Yu Gothic UI"/>
                          <a:cs typeface="Yu Gothic UI"/>
                        </a:rPr>
                        <a:t>低下割合</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algn="ctr">
                        <a:lnSpc>
                          <a:spcPct val="100000"/>
                        </a:lnSpc>
                        <a:spcBef>
                          <a:spcPts val="459"/>
                        </a:spcBef>
                      </a:pPr>
                      <a:r>
                        <a:rPr sz="1100" spc="-15" dirty="0">
                          <a:latin typeface="Yu Gothic UI"/>
                          <a:cs typeface="Yu Gothic UI"/>
                        </a:rPr>
                        <a:t>３％未満</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marL="635" algn="ctr">
                        <a:lnSpc>
                          <a:spcPct val="100000"/>
                        </a:lnSpc>
                        <a:spcBef>
                          <a:spcPts val="459"/>
                        </a:spcBef>
                      </a:pPr>
                      <a:r>
                        <a:rPr sz="1100" b="1" u="sng" dirty="0">
                          <a:solidFill>
                            <a:srgbClr val="007EDE"/>
                          </a:solidFill>
                          <a:uFill>
                            <a:solidFill>
                              <a:srgbClr val="007EDE"/>
                            </a:solidFill>
                          </a:uFill>
                          <a:latin typeface="Yu Gothic UI"/>
                          <a:cs typeface="Yu Gothic UI"/>
                        </a:rPr>
                        <a:t>５％</a:t>
                      </a:r>
                      <a:r>
                        <a:rPr sz="1100" spc="-25" dirty="0">
                          <a:latin typeface="Yu Gothic UI"/>
                          <a:cs typeface="Yu Gothic UI"/>
                        </a:rPr>
                        <a:t>未満</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algn="ctr">
                        <a:lnSpc>
                          <a:spcPct val="100000"/>
                        </a:lnSpc>
                        <a:spcBef>
                          <a:spcPts val="459"/>
                        </a:spcBef>
                      </a:pPr>
                      <a:r>
                        <a:rPr sz="1100" spc="-15" dirty="0">
                          <a:latin typeface="Yu Gothic UI"/>
                          <a:cs typeface="Yu Gothic UI"/>
                        </a:rPr>
                        <a:t>３％未満</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algn="ctr">
                        <a:lnSpc>
                          <a:spcPct val="100000"/>
                        </a:lnSpc>
                        <a:spcBef>
                          <a:spcPts val="459"/>
                        </a:spcBef>
                      </a:pPr>
                      <a:r>
                        <a:rPr sz="1100" b="1" u="sng" dirty="0">
                          <a:solidFill>
                            <a:srgbClr val="007EDE"/>
                          </a:solidFill>
                          <a:uFill>
                            <a:solidFill>
                              <a:srgbClr val="007EDE"/>
                            </a:solidFill>
                          </a:uFill>
                          <a:latin typeface="Yu Gothic UI"/>
                          <a:cs typeface="Yu Gothic UI"/>
                        </a:rPr>
                        <a:t>５％</a:t>
                      </a:r>
                      <a:r>
                        <a:rPr sz="1100" spc="-25" dirty="0">
                          <a:latin typeface="Yu Gothic UI"/>
                          <a:cs typeface="Yu Gothic UI"/>
                        </a:rPr>
                        <a:t>未満</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a:txBody>
                    <a:bodyPr/>
                    <a:lstStyle/>
                    <a:p>
                      <a:pPr marL="1905" marR="39370" algn="ctr">
                        <a:lnSpc>
                          <a:spcPct val="100000"/>
                        </a:lnSpc>
                        <a:spcBef>
                          <a:spcPts val="459"/>
                        </a:spcBef>
                      </a:pPr>
                      <a:r>
                        <a:rPr sz="1100" b="1" u="sng" spc="375" dirty="0">
                          <a:solidFill>
                            <a:srgbClr val="007EDE"/>
                          </a:solidFill>
                          <a:uFill>
                            <a:solidFill>
                              <a:srgbClr val="007EDE"/>
                            </a:solidFill>
                          </a:uFill>
                          <a:latin typeface="Yu Gothic UI"/>
                          <a:cs typeface="Yu Gothic UI"/>
                        </a:rPr>
                        <a:t>ー</a:t>
                      </a:r>
                      <a:r>
                        <a:rPr sz="1100" b="1" dirty="0">
                          <a:solidFill>
                            <a:srgbClr val="007EDE"/>
                          </a:solidFill>
                          <a:latin typeface="Yu Gothic UI"/>
                          <a:cs typeface="Yu Gothic UI"/>
                        </a:rPr>
                        <a:t>（</a:t>
                      </a:r>
                      <a:r>
                        <a:rPr sz="1100" b="1" spc="105" dirty="0">
                          <a:solidFill>
                            <a:srgbClr val="007EDE"/>
                          </a:solidFill>
                          <a:latin typeface="Yu Gothic UI"/>
                          <a:cs typeface="Yu Gothic UI"/>
                        </a:rPr>
                        <a:t>要件なし</a:t>
                      </a:r>
                      <a:r>
                        <a:rPr sz="1100" b="1" spc="-50" dirty="0">
                          <a:solidFill>
                            <a:srgbClr val="007EDE"/>
                          </a:solidFill>
                          <a:latin typeface="Yu Gothic UI"/>
                          <a:cs typeface="Yu Gothic UI"/>
                        </a:rPr>
                        <a:t>）</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extLst>
                  <a:ext uri="{0D108BD9-81ED-4DB2-BD59-A6C34878D82A}">
                    <a16:rowId xmlns:a16="http://schemas.microsoft.com/office/drawing/2014/main" val="10008"/>
                  </a:ext>
                </a:extLst>
              </a:tr>
              <a:tr h="287655">
                <a:tc>
                  <a:txBody>
                    <a:bodyPr/>
                    <a:lstStyle/>
                    <a:p>
                      <a:pPr algn="ctr">
                        <a:lnSpc>
                          <a:spcPct val="100000"/>
                        </a:lnSpc>
                        <a:spcBef>
                          <a:spcPts val="459"/>
                        </a:spcBef>
                      </a:pPr>
                      <a:r>
                        <a:rPr sz="1100" spc="-25" dirty="0">
                          <a:latin typeface="Yu Gothic UI"/>
                          <a:cs typeface="Yu Gothic UI"/>
                        </a:rPr>
                        <a:t>褥瘡</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gridSpan="5">
                  <a:txBody>
                    <a:bodyPr/>
                    <a:lstStyle/>
                    <a:p>
                      <a:pPr marL="1270" marR="39370" algn="ctr">
                        <a:lnSpc>
                          <a:spcPct val="100000"/>
                        </a:lnSpc>
                        <a:spcBef>
                          <a:spcPts val="459"/>
                        </a:spcBef>
                      </a:pPr>
                      <a:r>
                        <a:rPr sz="1100" spc="80" dirty="0">
                          <a:latin typeface="Yu Gothic UI"/>
                          <a:cs typeface="Yu Gothic UI"/>
                        </a:rPr>
                        <a:t>2.5</a:t>
                      </a:r>
                      <a:r>
                        <a:rPr sz="1100" spc="10" dirty="0">
                          <a:latin typeface="Yu Gothic UI"/>
                          <a:cs typeface="Yu Gothic UI"/>
                        </a:rPr>
                        <a:t>％未満</a:t>
                      </a:r>
                      <a:endParaRPr sz="1100">
                        <a:latin typeface="Yu Gothic UI"/>
                        <a:cs typeface="Yu Gothic UI"/>
                      </a:endParaRPr>
                    </a:p>
                  </a:txBody>
                  <a:tcPr marL="0" marR="0" marT="58419"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462280">
                <a:tc>
                  <a:txBody>
                    <a:bodyPr/>
                    <a:lstStyle/>
                    <a:p>
                      <a:pPr marL="314325" marR="167005" indent="-140335">
                        <a:lnSpc>
                          <a:spcPct val="100000"/>
                        </a:lnSpc>
                        <a:spcBef>
                          <a:spcPts val="490"/>
                        </a:spcBef>
                      </a:pPr>
                      <a:r>
                        <a:rPr sz="1100" spc="110" dirty="0">
                          <a:latin typeface="Yu Gothic UI"/>
                          <a:cs typeface="Yu Gothic UI"/>
                        </a:rPr>
                        <a:t>疾患別リハの</a:t>
                      </a:r>
                      <a:r>
                        <a:rPr sz="1100" spc="-15" dirty="0">
                          <a:latin typeface="Yu Gothic UI"/>
                          <a:cs typeface="Yu Gothic UI"/>
                        </a:rPr>
                        <a:t>算定制限</a:t>
                      </a:r>
                      <a:endParaRPr sz="1100">
                        <a:latin typeface="Yu Gothic UI"/>
                        <a:cs typeface="Yu Gothic UI"/>
                      </a:endParaRPr>
                    </a:p>
                  </a:txBody>
                  <a:tcPr marL="0" marR="0" marT="6223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gridSpan="2">
                  <a:txBody>
                    <a:bodyPr/>
                    <a:lstStyle/>
                    <a:p>
                      <a:pPr marL="1066165">
                        <a:lnSpc>
                          <a:spcPct val="100000"/>
                        </a:lnSpc>
                        <a:spcBef>
                          <a:spcPts val="1150"/>
                        </a:spcBef>
                      </a:pPr>
                      <a:r>
                        <a:rPr sz="1100" spc="65" dirty="0">
                          <a:latin typeface="Yu Gothic UI"/>
                          <a:cs typeface="Yu Gothic UI"/>
                        </a:rPr>
                        <a:t>専従・専任：９単位まで</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gridSpan="2">
                  <a:txBody>
                    <a:bodyPr/>
                    <a:lstStyle/>
                    <a:p>
                      <a:pPr marL="627380">
                        <a:lnSpc>
                          <a:spcPct val="100000"/>
                        </a:lnSpc>
                        <a:spcBef>
                          <a:spcPts val="1150"/>
                        </a:spcBef>
                      </a:pPr>
                      <a:r>
                        <a:rPr sz="1100" spc="45" dirty="0">
                          <a:latin typeface="Yu Gothic UI"/>
                          <a:cs typeface="Yu Gothic UI"/>
                        </a:rPr>
                        <a:t>専従：６単位まで</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tc hMerge="1">
                  <a:txBody>
                    <a:bodyPr/>
                    <a:lstStyle/>
                    <a:p>
                      <a:endParaRPr/>
                    </a:p>
                  </a:txBody>
                  <a:tcPr marL="0" marR="0" marT="0" marB="0"/>
                </a:tc>
                <a:tc>
                  <a:txBody>
                    <a:bodyPr/>
                    <a:lstStyle/>
                    <a:p>
                      <a:pPr marL="1270" marR="39370" algn="ctr">
                        <a:lnSpc>
                          <a:spcPct val="100000"/>
                        </a:lnSpc>
                        <a:spcBef>
                          <a:spcPts val="1150"/>
                        </a:spcBef>
                      </a:pPr>
                      <a:r>
                        <a:rPr sz="1100" spc="105" dirty="0">
                          <a:latin typeface="Yu Gothic UI"/>
                          <a:cs typeface="Yu Gothic UI"/>
                        </a:rPr>
                        <a:t>×（</a:t>
                      </a:r>
                      <a:r>
                        <a:rPr sz="1100" spc="40" dirty="0">
                          <a:latin typeface="Yu Gothic UI"/>
                          <a:cs typeface="Yu Gothic UI"/>
                        </a:rPr>
                        <a:t>病棟の専従者のため算定不可</a:t>
                      </a:r>
                      <a:r>
                        <a:rPr sz="1100" spc="-50" dirty="0">
                          <a:latin typeface="Yu Gothic UI"/>
                          <a:cs typeface="Yu Gothic UI"/>
                        </a:rPr>
                        <a:t>）</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solidFill>
                      <a:srgbClr val="E0FFEA"/>
                    </a:solidFill>
                  </a:tcPr>
                </a:tc>
                <a:extLst>
                  <a:ext uri="{0D108BD9-81ED-4DB2-BD59-A6C34878D82A}">
                    <a16:rowId xmlns:a16="http://schemas.microsoft.com/office/drawing/2014/main" val="10010"/>
                  </a:ext>
                </a:extLst>
              </a:tr>
              <a:tr h="462280">
                <a:tc>
                  <a:txBody>
                    <a:bodyPr/>
                    <a:lstStyle/>
                    <a:p>
                      <a:pPr algn="ctr">
                        <a:lnSpc>
                          <a:spcPct val="100000"/>
                        </a:lnSpc>
                        <a:spcBef>
                          <a:spcPts val="490"/>
                        </a:spcBef>
                      </a:pPr>
                      <a:r>
                        <a:rPr sz="1100" spc="-25" dirty="0">
                          <a:latin typeface="Yu Gothic UI"/>
                          <a:cs typeface="Yu Gothic UI"/>
                        </a:rPr>
                        <a:t>点数</a:t>
                      </a:r>
                      <a:endParaRPr sz="1100">
                        <a:latin typeface="Yu Gothic UI"/>
                        <a:cs typeface="Yu Gothic UI"/>
                      </a:endParaRPr>
                    </a:p>
                    <a:p>
                      <a:pPr algn="ctr">
                        <a:lnSpc>
                          <a:spcPct val="100000"/>
                        </a:lnSpc>
                      </a:pPr>
                      <a:r>
                        <a:rPr sz="1100" spc="55" dirty="0">
                          <a:latin typeface="Yu Gothic UI"/>
                          <a:cs typeface="Yu Gothic UI"/>
                        </a:rPr>
                        <a:t>（14</a:t>
                      </a:r>
                      <a:r>
                        <a:rPr sz="1100" dirty="0">
                          <a:latin typeface="Yu Gothic UI"/>
                          <a:cs typeface="Yu Gothic UI"/>
                        </a:rPr>
                        <a:t>日間</a:t>
                      </a:r>
                      <a:r>
                        <a:rPr sz="1100" spc="-50" dirty="0">
                          <a:latin typeface="Yu Gothic UI"/>
                          <a:cs typeface="Yu Gothic UI"/>
                        </a:rPr>
                        <a:t>）</a:t>
                      </a:r>
                      <a:endParaRPr sz="1100">
                        <a:latin typeface="Yu Gothic UI"/>
                        <a:cs typeface="Yu Gothic UI"/>
                      </a:endParaRPr>
                    </a:p>
                  </a:txBody>
                  <a:tcPr marL="0" marR="0" marT="6223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50"/>
                        </a:spcBef>
                      </a:pPr>
                      <a:r>
                        <a:rPr sz="1100" b="1" u="sng" spc="180" dirty="0">
                          <a:solidFill>
                            <a:srgbClr val="007EDE"/>
                          </a:solidFill>
                          <a:uFill>
                            <a:solidFill>
                              <a:srgbClr val="007EDE"/>
                            </a:solidFill>
                          </a:uFill>
                          <a:latin typeface="Yu Gothic UI"/>
                          <a:cs typeface="Yu Gothic UI"/>
                        </a:rPr>
                        <a:t>150</a:t>
                      </a:r>
                      <a:r>
                        <a:rPr sz="1100" b="1" u="sng" spc="-50" dirty="0">
                          <a:solidFill>
                            <a:srgbClr val="007EDE"/>
                          </a:solidFill>
                          <a:uFill>
                            <a:solidFill>
                              <a:srgbClr val="007EDE"/>
                            </a:solidFill>
                          </a:uFill>
                          <a:latin typeface="Yu Gothic UI"/>
                          <a:cs typeface="Yu Gothic UI"/>
                        </a:rPr>
                        <a:t>点</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marL="635" algn="ctr">
                        <a:lnSpc>
                          <a:spcPct val="100000"/>
                        </a:lnSpc>
                        <a:spcBef>
                          <a:spcPts val="1150"/>
                        </a:spcBef>
                      </a:pPr>
                      <a:r>
                        <a:rPr sz="1100" b="1" u="sng" spc="120" dirty="0">
                          <a:solidFill>
                            <a:srgbClr val="007EDE"/>
                          </a:solidFill>
                          <a:uFill>
                            <a:solidFill>
                              <a:srgbClr val="007EDE"/>
                            </a:solidFill>
                          </a:uFill>
                          <a:latin typeface="Yu Gothic UI"/>
                          <a:cs typeface="Yu Gothic UI"/>
                        </a:rPr>
                        <a:t>90</a:t>
                      </a:r>
                      <a:r>
                        <a:rPr sz="1100" b="1" u="sng" spc="-50" dirty="0">
                          <a:solidFill>
                            <a:srgbClr val="007EDE"/>
                          </a:solidFill>
                          <a:uFill>
                            <a:solidFill>
                              <a:srgbClr val="007EDE"/>
                            </a:solidFill>
                          </a:uFill>
                          <a:latin typeface="Yu Gothic UI"/>
                          <a:cs typeface="Yu Gothic UI"/>
                        </a:rPr>
                        <a:t>点</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50"/>
                        </a:spcBef>
                      </a:pPr>
                      <a:r>
                        <a:rPr sz="1100" b="1" u="sng" spc="240" dirty="0">
                          <a:solidFill>
                            <a:srgbClr val="007EDE"/>
                          </a:solidFill>
                          <a:uFill>
                            <a:solidFill>
                              <a:srgbClr val="007EDE"/>
                            </a:solidFill>
                          </a:uFill>
                          <a:latin typeface="Yu Gothic UI"/>
                          <a:cs typeface="Yu Gothic UI"/>
                        </a:rPr>
                        <a:t>110</a:t>
                      </a:r>
                      <a:r>
                        <a:rPr sz="1100" b="1" u="sng" spc="-50" dirty="0">
                          <a:solidFill>
                            <a:srgbClr val="007EDE"/>
                          </a:solidFill>
                          <a:uFill>
                            <a:solidFill>
                              <a:srgbClr val="007EDE"/>
                            </a:solidFill>
                          </a:uFill>
                          <a:latin typeface="Yu Gothic UI"/>
                          <a:cs typeface="Yu Gothic UI"/>
                        </a:rPr>
                        <a:t>点</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algn="ctr">
                        <a:lnSpc>
                          <a:spcPct val="100000"/>
                        </a:lnSpc>
                        <a:spcBef>
                          <a:spcPts val="1150"/>
                        </a:spcBef>
                      </a:pPr>
                      <a:r>
                        <a:rPr sz="1100" b="1" u="sng" spc="120" dirty="0">
                          <a:solidFill>
                            <a:srgbClr val="007EDE"/>
                          </a:solidFill>
                          <a:uFill>
                            <a:solidFill>
                              <a:srgbClr val="007EDE"/>
                            </a:solidFill>
                          </a:uFill>
                          <a:latin typeface="Yu Gothic UI"/>
                          <a:cs typeface="Yu Gothic UI"/>
                        </a:rPr>
                        <a:t>50</a:t>
                      </a:r>
                      <a:r>
                        <a:rPr sz="1100" b="1" u="sng" spc="-50" dirty="0">
                          <a:solidFill>
                            <a:srgbClr val="007EDE"/>
                          </a:solidFill>
                          <a:uFill>
                            <a:solidFill>
                              <a:srgbClr val="007EDE"/>
                            </a:solidFill>
                          </a:uFill>
                          <a:latin typeface="Yu Gothic UI"/>
                          <a:cs typeface="Yu Gothic UI"/>
                        </a:rPr>
                        <a:t>点</a:t>
                      </a:r>
                      <a:endParaRPr sz="1100">
                        <a:latin typeface="Yu Gothic UI"/>
                        <a:cs typeface="Yu Gothic U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tc>
                  <a:txBody>
                    <a:bodyPr/>
                    <a:lstStyle/>
                    <a:p>
                      <a:pPr marL="1905" marR="39370" algn="ctr">
                        <a:lnSpc>
                          <a:spcPts val="1130"/>
                        </a:lnSpc>
                        <a:spcBef>
                          <a:spcPts val="1150"/>
                        </a:spcBef>
                      </a:pPr>
                      <a:r>
                        <a:rPr sz="1100" b="1" u="sng" spc="120" dirty="0">
                          <a:solidFill>
                            <a:srgbClr val="007EDE"/>
                          </a:solidFill>
                          <a:uFill>
                            <a:solidFill>
                              <a:srgbClr val="007EDE"/>
                            </a:solidFill>
                          </a:uFill>
                          <a:latin typeface="Yu Gothic UI"/>
                          <a:cs typeface="Yu Gothic UI"/>
                        </a:rPr>
                        <a:t>30</a:t>
                      </a:r>
                      <a:r>
                        <a:rPr sz="1100" b="1" u="sng" spc="-50" dirty="0">
                          <a:solidFill>
                            <a:srgbClr val="007EDE"/>
                          </a:solidFill>
                          <a:uFill>
                            <a:solidFill>
                              <a:srgbClr val="007EDE"/>
                            </a:solidFill>
                          </a:uFill>
                          <a:latin typeface="Yu Gothic UI"/>
                          <a:cs typeface="Yu Gothic UI"/>
                        </a:rPr>
                        <a:t>点</a:t>
                      </a:r>
                      <a:endParaRPr sz="1100">
                        <a:latin typeface="Yu Gothic UI"/>
                        <a:cs typeface="Yu Gothic UI"/>
                      </a:endParaRPr>
                    </a:p>
                    <a:p>
                      <a:pPr algn="r">
                        <a:lnSpc>
                          <a:spcPts val="1260"/>
                        </a:lnSpc>
                      </a:pPr>
                      <a:r>
                        <a:rPr sz="1800" b="1" spc="-25" dirty="0">
                          <a:latin typeface="Calibri"/>
                          <a:cs typeface="Calibri"/>
                        </a:rPr>
                        <a:t>99</a:t>
                      </a:r>
                      <a:endParaRPr sz="1800">
                        <a:latin typeface="Calibri"/>
                        <a:cs typeface="Calibri"/>
                      </a:endParaRPr>
                    </a:p>
                  </a:txBody>
                  <a:tcPr marL="0" marR="0" marT="146050" marB="0">
                    <a:lnL w="9525">
                      <a:solidFill>
                        <a:srgbClr val="00AF50"/>
                      </a:solidFill>
                      <a:prstDash val="solid"/>
                    </a:lnL>
                    <a:lnR w="9525">
                      <a:solidFill>
                        <a:srgbClr val="00AF50"/>
                      </a:solidFill>
                      <a:prstDash val="solid"/>
                    </a:lnR>
                    <a:lnT w="9525">
                      <a:solidFill>
                        <a:srgbClr val="00AF50"/>
                      </a:solidFill>
                      <a:prstDash val="solid"/>
                    </a:lnT>
                    <a:lnB w="9525">
                      <a:solidFill>
                        <a:srgbClr val="00AF50"/>
                      </a:solidFill>
                      <a:prstDash val="solid"/>
                    </a:lnB>
                  </a:tcPr>
                </a:tc>
                <a:extLst>
                  <a:ext uri="{0D108BD9-81ED-4DB2-BD59-A6C34878D82A}">
                    <a16:rowId xmlns:a16="http://schemas.microsoft.com/office/drawing/2014/main" val="10011"/>
                  </a:ext>
                </a:extLst>
              </a:tr>
            </a:tbl>
          </a:graphicData>
        </a:graphic>
      </p:graphicFrame>
      <p:grpSp>
        <p:nvGrpSpPr>
          <p:cNvPr id="4" name="object 4"/>
          <p:cNvGrpSpPr/>
          <p:nvPr/>
        </p:nvGrpSpPr>
        <p:grpSpPr>
          <a:xfrm>
            <a:off x="8672512" y="5930"/>
            <a:ext cx="1247775" cy="367665"/>
            <a:chOff x="8672512" y="5930"/>
            <a:chExt cx="1247775" cy="367665"/>
          </a:xfrm>
        </p:grpSpPr>
        <p:sp>
          <p:nvSpPr>
            <p:cNvPr id="5" name="object 5"/>
            <p:cNvSpPr/>
            <p:nvPr/>
          </p:nvSpPr>
          <p:spPr>
            <a:xfrm>
              <a:off x="8686800" y="20218"/>
              <a:ext cx="1219200" cy="339090"/>
            </a:xfrm>
            <a:custGeom>
              <a:avLst/>
              <a:gdLst/>
              <a:ahLst/>
              <a:cxnLst/>
              <a:rect l="l" t="t" r="r" b="b"/>
              <a:pathLst>
                <a:path w="1219200" h="339090">
                  <a:moveTo>
                    <a:pt x="1219200" y="0"/>
                  </a:moveTo>
                  <a:lnTo>
                    <a:pt x="0" y="0"/>
                  </a:lnTo>
                  <a:lnTo>
                    <a:pt x="0" y="338556"/>
                  </a:lnTo>
                  <a:lnTo>
                    <a:pt x="1219200" y="338556"/>
                  </a:lnTo>
                  <a:lnTo>
                    <a:pt x="1219200" y="0"/>
                  </a:lnTo>
                  <a:close/>
                </a:path>
              </a:pathLst>
            </a:custGeom>
            <a:solidFill>
              <a:srgbClr val="F1BBC7"/>
            </a:solidFill>
          </p:spPr>
          <p:txBody>
            <a:bodyPr wrap="square" lIns="0" tIns="0" rIns="0" bIns="0" rtlCol="0"/>
            <a:lstStyle/>
            <a:p>
              <a:endParaRPr/>
            </a:p>
          </p:txBody>
        </p:sp>
        <p:sp>
          <p:nvSpPr>
            <p:cNvPr id="6" name="object 6"/>
            <p:cNvSpPr/>
            <p:nvPr/>
          </p:nvSpPr>
          <p:spPr>
            <a:xfrm>
              <a:off x="8686800" y="20218"/>
              <a:ext cx="1219200" cy="339090"/>
            </a:xfrm>
            <a:custGeom>
              <a:avLst/>
              <a:gdLst/>
              <a:ahLst/>
              <a:cxnLst/>
              <a:rect l="l" t="t" r="r" b="b"/>
              <a:pathLst>
                <a:path w="1219200" h="339090">
                  <a:moveTo>
                    <a:pt x="0" y="338556"/>
                  </a:moveTo>
                  <a:lnTo>
                    <a:pt x="1219200" y="338556"/>
                  </a:lnTo>
                  <a:lnTo>
                    <a:pt x="1219200" y="0"/>
                  </a:lnTo>
                  <a:lnTo>
                    <a:pt x="0" y="0"/>
                  </a:lnTo>
                  <a:lnTo>
                    <a:pt x="0" y="338556"/>
                  </a:lnTo>
                  <a:close/>
                </a:path>
              </a:pathLst>
            </a:custGeom>
            <a:ln w="28575">
              <a:solidFill>
                <a:srgbClr val="F1BBC7"/>
              </a:solidFill>
            </a:ln>
          </p:spPr>
          <p:txBody>
            <a:bodyPr wrap="square" lIns="0" tIns="0" rIns="0" bIns="0" rtlCol="0"/>
            <a:lstStyle/>
            <a:p>
              <a:endParaRPr/>
            </a:p>
          </p:txBody>
        </p:sp>
      </p:grpSp>
      <p:sp>
        <p:nvSpPr>
          <p:cNvPr id="7" name="object 7"/>
          <p:cNvSpPr txBox="1"/>
          <p:nvPr/>
        </p:nvSpPr>
        <p:spPr>
          <a:xfrm>
            <a:off x="78739" y="24511"/>
            <a:ext cx="9738995" cy="269240"/>
          </a:xfrm>
          <a:prstGeom prst="rect">
            <a:avLst/>
          </a:prstGeom>
        </p:spPr>
        <p:txBody>
          <a:bodyPr vert="horz" wrap="square" lIns="0" tIns="12065" rIns="0" bIns="0" rtlCol="0">
            <a:spAutoFit/>
          </a:bodyPr>
          <a:lstStyle/>
          <a:p>
            <a:pPr marL="12700">
              <a:lnSpc>
                <a:spcPct val="100000"/>
              </a:lnSpc>
              <a:spcBef>
                <a:spcPts val="95"/>
              </a:spcBef>
              <a:tabLst>
                <a:tab pos="1841500" algn="l"/>
                <a:tab pos="2755900" algn="l"/>
                <a:tab pos="8712200" algn="l"/>
              </a:tabLst>
            </a:pPr>
            <a:r>
              <a:rPr sz="1800" baseline="4629" dirty="0">
                <a:latin typeface="Yu Gothic UI"/>
                <a:cs typeface="Yu Gothic UI"/>
              </a:rPr>
              <a:t>令和８年度診療報酬改</a:t>
            </a:r>
            <a:r>
              <a:rPr sz="1800" spc="-75" baseline="4629" dirty="0">
                <a:latin typeface="Yu Gothic UI"/>
                <a:cs typeface="Yu Gothic UI"/>
              </a:rPr>
              <a:t>定</a:t>
            </a:r>
            <a:r>
              <a:rPr sz="1800" baseline="4629" dirty="0">
                <a:latin typeface="Yu Gothic UI"/>
                <a:cs typeface="Yu Gothic UI"/>
              </a:rPr>
              <a:t>	</a:t>
            </a:r>
            <a:r>
              <a:rPr sz="1800" spc="-15" baseline="4629" dirty="0">
                <a:latin typeface="Yu Gothic UI"/>
                <a:cs typeface="Yu Gothic UI"/>
              </a:rPr>
              <a:t>Ⅱ－２－３</a:t>
            </a:r>
            <a:r>
              <a:rPr sz="1800" baseline="4629" dirty="0">
                <a:latin typeface="Yu Gothic UI"/>
                <a:cs typeface="Yu Gothic UI"/>
              </a:rPr>
              <a:t>	</a:t>
            </a:r>
            <a:r>
              <a:rPr sz="1800" spc="195" baseline="4629" dirty="0">
                <a:latin typeface="Yu Gothic UI"/>
                <a:cs typeface="Yu Gothic UI"/>
              </a:rPr>
              <a:t>リ</a:t>
            </a:r>
            <a:r>
              <a:rPr sz="1800" spc="225" baseline="4629" dirty="0">
                <a:latin typeface="Yu Gothic UI"/>
                <a:cs typeface="Yu Gothic UI"/>
              </a:rPr>
              <a:t>ハ</a:t>
            </a:r>
            <a:r>
              <a:rPr sz="1800" spc="202" baseline="4629" dirty="0">
                <a:latin typeface="Yu Gothic UI"/>
                <a:cs typeface="Yu Gothic UI"/>
              </a:rPr>
              <a:t>ビ</a:t>
            </a:r>
            <a:r>
              <a:rPr sz="1800" spc="195" baseline="4629" dirty="0">
                <a:latin typeface="Yu Gothic UI"/>
                <a:cs typeface="Yu Gothic UI"/>
              </a:rPr>
              <a:t>リ</a:t>
            </a:r>
            <a:r>
              <a:rPr sz="1800" spc="209" baseline="4629" dirty="0">
                <a:latin typeface="Yu Gothic UI"/>
                <a:cs typeface="Yu Gothic UI"/>
              </a:rPr>
              <a:t>テ</a:t>
            </a:r>
            <a:r>
              <a:rPr sz="1800" spc="179" baseline="4629" dirty="0">
                <a:latin typeface="Yu Gothic UI"/>
                <a:cs typeface="Yu Gothic UI"/>
              </a:rPr>
              <a:t>ー</a:t>
            </a:r>
            <a:r>
              <a:rPr sz="1800" spc="225" baseline="4629" dirty="0">
                <a:latin typeface="Yu Gothic UI"/>
                <a:cs typeface="Yu Gothic UI"/>
              </a:rPr>
              <a:t>シ</a:t>
            </a:r>
            <a:r>
              <a:rPr sz="1800" spc="172" baseline="4629" dirty="0">
                <a:latin typeface="Yu Gothic UI"/>
                <a:cs typeface="Yu Gothic UI"/>
              </a:rPr>
              <a:t>ョ</a:t>
            </a:r>
            <a:r>
              <a:rPr sz="1800" spc="209" baseline="4629" dirty="0">
                <a:latin typeface="Yu Gothic UI"/>
                <a:cs typeface="Yu Gothic UI"/>
              </a:rPr>
              <a:t>ン</a:t>
            </a:r>
            <a:r>
              <a:rPr sz="1800" spc="142" baseline="4629" dirty="0">
                <a:latin typeface="Yu Gothic UI"/>
                <a:cs typeface="Yu Gothic UI"/>
              </a:rPr>
              <a:t>・</a:t>
            </a:r>
            <a:r>
              <a:rPr sz="1800" spc="284" baseline="4629" dirty="0">
                <a:latin typeface="Yu Gothic UI"/>
                <a:cs typeface="Yu Gothic UI"/>
              </a:rPr>
              <a:t>栄養管理</a:t>
            </a:r>
            <a:r>
              <a:rPr sz="1800" spc="142" baseline="4629" dirty="0">
                <a:latin typeface="Yu Gothic UI"/>
                <a:cs typeface="Yu Gothic UI"/>
              </a:rPr>
              <a:t>・</a:t>
            </a:r>
            <a:r>
              <a:rPr sz="1800" spc="284" baseline="4629" dirty="0">
                <a:latin typeface="Yu Gothic UI"/>
                <a:cs typeface="Yu Gothic UI"/>
              </a:rPr>
              <a:t>口腔管理等</a:t>
            </a:r>
            <a:r>
              <a:rPr sz="1800" spc="232" baseline="4629" dirty="0">
                <a:latin typeface="Yu Gothic UI"/>
                <a:cs typeface="Yu Gothic UI"/>
              </a:rPr>
              <a:t>の</a:t>
            </a:r>
            <a:r>
              <a:rPr sz="1800" spc="284" baseline="4629" dirty="0">
                <a:latin typeface="Yu Gothic UI"/>
                <a:cs typeface="Yu Gothic UI"/>
              </a:rPr>
              <a:t>高齢者</a:t>
            </a:r>
            <a:r>
              <a:rPr sz="1800" spc="232" baseline="4629" dirty="0">
                <a:latin typeface="Yu Gothic UI"/>
                <a:cs typeface="Yu Gothic UI"/>
              </a:rPr>
              <a:t>の</a:t>
            </a:r>
            <a:r>
              <a:rPr sz="1800" spc="284" baseline="4629" dirty="0">
                <a:latin typeface="Yu Gothic UI"/>
                <a:cs typeface="Yu Gothic UI"/>
              </a:rPr>
              <a:t>生活</a:t>
            </a:r>
            <a:r>
              <a:rPr sz="1800" spc="209" baseline="4629" dirty="0">
                <a:latin typeface="Yu Gothic UI"/>
                <a:cs typeface="Yu Gothic UI"/>
              </a:rPr>
              <a:t>を</a:t>
            </a:r>
            <a:r>
              <a:rPr sz="1800" spc="284" baseline="4629" dirty="0">
                <a:latin typeface="Yu Gothic UI"/>
                <a:cs typeface="Yu Gothic UI"/>
              </a:rPr>
              <a:t>支</a:t>
            </a:r>
            <a:r>
              <a:rPr sz="1800" spc="225" baseline="4629" dirty="0">
                <a:latin typeface="Yu Gothic UI"/>
                <a:cs typeface="Yu Gothic UI"/>
              </a:rPr>
              <a:t>え</a:t>
            </a:r>
            <a:r>
              <a:rPr sz="1800" spc="217" baseline="4629" dirty="0">
                <a:latin typeface="Yu Gothic UI"/>
                <a:cs typeface="Yu Gothic UI"/>
              </a:rPr>
              <a:t>るケア</a:t>
            </a:r>
            <a:r>
              <a:rPr sz="1800" spc="232" baseline="4629" dirty="0">
                <a:latin typeface="Yu Gothic UI"/>
                <a:cs typeface="Yu Gothic UI"/>
              </a:rPr>
              <a:t>の</a:t>
            </a:r>
            <a:r>
              <a:rPr sz="1800" spc="284" baseline="4629" dirty="0">
                <a:latin typeface="Yu Gothic UI"/>
                <a:cs typeface="Yu Gothic UI"/>
              </a:rPr>
              <a:t>推進</a:t>
            </a:r>
            <a:r>
              <a:rPr sz="1800" spc="247" baseline="4629" dirty="0">
                <a:latin typeface="Yu Gothic UI"/>
                <a:cs typeface="Yu Gothic UI"/>
              </a:rPr>
              <a:t>－①</a:t>
            </a:r>
            <a:r>
              <a:rPr sz="1800" baseline="4629" dirty="0">
                <a:latin typeface="Yu Gothic UI"/>
                <a:cs typeface="Yu Gothic UI"/>
              </a:rPr>
              <a:t>	</a:t>
            </a:r>
            <a:r>
              <a:rPr sz="1600" spc="-25" dirty="0">
                <a:latin typeface="Yu Gothic UI"/>
                <a:cs typeface="Yu Gothic UI"/>
              </a:rPr>
              <a:t>医科点数</a:t>
            </a:r>
            <a:r>
              <a:rPr sz="1600" spc="-50" dirty="0">
                <a:latin typeface="Yu Gothic UI"/>
                <a:cs typeface="Yu Gothic UI"/>
              </a:rPr>
              <a:t>表</a:t>
            </a:r>
            <a:endParaRPr sz="1600">
              <a:latin typeface="Yu Gothic UI"/>
              <a:cs typeface="Yu Gothic U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p:nvPr/>
        </p:nvSpPr>
        <p:spPr>
          <a:xfrm>
            <a:off x="977290" y="402716"/>
            <a:ext cx="795083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Yu Gothic UI"/>
                <a:cs typeface="Yu Gothic UI"/>
              </a:rPr>
              <a:t>生活習慣病管理料（Ⅰ）</a:t>
            </a:r>
            <a:r>
              <a:rPr sz="2400" b="1" spc="60" dirty="0">
                <a:latin typeface="Yu Gothic UI"/>
                <a:cs typeface="Yu Gothic UI"/>
              </a:rPr>
              <a:t>及び</a:t>
            </a:r>
            <a:r>
              <a:rPr sz="2400" b="1" spc="50" dirty="0">
                <a:latin typeface="Yu Gothic UI"/>
                <a:cs typeface="Yu Gothic UI"/>
              </a:rPr>
              <a:t>（Ⅱ）</a:t>
            </a:r>
            <a:r>
              <a:rPr sz="2400" b="1" spc="80" dirty="0">
                <a:latin typeface="Yu Gothic UI"/>
                <a:cs typeface="Yu Gothic UI"/>
              </a:rPr>
              <a:t>の見直し</a:t>
            </a:r>
            <a:r>
              <a:rPr sz="2400" b="1" spc="95" dirty="0">
                <a:latin typeface="Yu Gothic UI"/>
                <a:cs typeface="Yu Gothic UI"/>
              </a:rPr>
              <a:t>（全体概要</a:t>
            </a:r>
            <a:r>
              <a:rPr sz="2400" b="1" spc="45" dirty="0">
                <a:latin typeface="Yu Gothic UI"/>
                <a:cs typeface="Yu Gothic UI"/>
              </a:rPr>
              <a:t>）</a:t>
            </a:r>
            <a:endParaRPr sz="2400">
              <a:latin typeface="Yu Gothic UI"/>
              <a:cs typeface="Yu Gothic UI"/>
            </a:endParaRPr>
          </a:p>
        </p:txBody>
      </p:sp>
      <p:sp>
        <p:nvSpPr>
          <p:cNvPr id="4" name="object 4"/>
          <p:cNvSpPr txBox="1"/>
          <p:nvPr/>
        </p:nvSpPr>
        <p:spPr>
          <a:xfrm>
            <a:off x="9455022" y="64396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100</a:t>
            </a:r>
            <a:endParaRPr sz="1800">
              <a:latin typeface="Calibri"/>
              <a:cs typeface="Calibri"/>
            </a:endParaRPr>
          </a:p>
        </p:txBody>
      </p:sp>
      <p:sp>
        <p:nvSpPr>
          <p:cNvPr id="5" name="object 5"/>
          <p:cNvSpPr/>
          <p:nvPr/>
        </p:nvSpPr>
        <p:spPr>
          <a:xfrm>
            <a:off x="123092" y="920997"/>
            <a:ext cx="9660255" cy="5864860"/>
          </a:xfrm>
          <a:custGeom>
            <a:avLst/>
            <a:gdLst/>
            <a:ahLst/>
            <a:cxnLst/>
            <a:rect l="l" t="t" r="r" b="b"/>
            <a:pathLst>
              <a:path w="9660255" h="5864859">
                <a:moveTo>
                  <a:pt x="0" y="5864860"/>
                </a:moveTo>
                <a:lnTo>
                  <a:pt x="9659874" y="5864860"/>
                </a:lnTo>
                <a:lnTo>
                  <a:pt x="9659874" y="0"/>
                </a:lnTo>
                <a:lnTo>
                  <a:pt x="0" y="0"/>
                </a:lnTo>
                <a:lnTo>
                  <a:pt x="0" y="5864860"/>
                </a:lnTo>
                <a:close/>
              </a:path>
            </a:pathLst>
          </a:custGeom>
          <a:ln w="12700">
            <a:solidFill>
              <a:srgbClr val="000000"/>
            </a:solidFill>
          </a:ln>
        </p:spPr>
        <p:txBody>
          <a:bodyPr wrap="square" lIns="0" tIns="0" rIns="0" bIns="0" rtlCol="0"/>
          <a:lstStyle/>
          <a:p>
            <a:endParaRPr/>
          </a:p>
        </p:txBody>
      </p:sp>
      <p:sp>
        <p:nvSpPr>
          <p:cNvPr id="6" name="object 6"/>
          <p:cNvSpPr txBox="1"/>
          <p:nvPr/>
        </p:nvSpPr>
        <p:spPr>
          <a:xfrm>
            <a:off x="201879" y="953262"/>
            <a:ext cx="9450705" cy="5557520"/>
          </a:xfrm>
          <a:prstGeom prst="rect">
            <a:avLst/>
          </a:prstGeom>
        </p:spPr>
        <p:txBody>
          <a:bodyPr vert="horz" wrap="square" lIns="0" tIns="13335" rIns="0" bIns="0" rtlCol="0">
            <a:spAutoFit/>
          </a:bodyPr>
          <a:lstStyle/>
          <a:p>
            <a:pPr marL="299085" marR="69850" indent="-287020">
              <a:lnSpc>
                <a:spcPct val="100000"/>
              </a:lnSpc>
              <a:spcBef>
                <a:spcPts val="105"/>
              </a:spcBef>
              <a:buFont typeface="Wingdings"/>
              <a:buChar char=""/>
              <a:tabLst>
                <a:tab pos="299085" algn="l"/>
              </a:tabLst>
            </a:pPr>
            <a:r>
              <a:rPr sz="1400" spc="55" dirty="0">
                <a:latin typeface="Yu Gothic UI"/>
                <a:cs typeface="Yu Gothic UI"/>
              </a:rPr>
              <a:t>生活習慣病に対する質の高い疾病管理を推進する観点から、生活習慣病管理料</a:t>
            </a:r>
            <a:r>
              <a:rPr sz="1400" dirty="0">
                <a:latin typeface="Yu Gothic UI"/>
                <a:cs typeface="Yu Gothic UI"/>
              </a:rPr>
              <a:t>（Ⅰ）</a:t>
            </a:r>
            <a:r>
              <a:rPr sz="1400" spc="60" dirty="0">
                <a:latin typeface="Yu Gothic UI"/>
                <a:cs typeface="Yu Gothic UI"/>
              </a:rPr>
              <a:t>及び</a:t>
            </a:r>
            <a:r>
              <a:rPr sz="1400" spc="80" dirty="0">
                <a:latin typeface="Yu Gothic UI"/>
                <a:cs typeface="Yu Gothic UI"/>
              </a:rPr>
              <a:t>（Ⅱ）</a:t>
            </a:r>
            <a:r>
              <a:rPr sz="1400" spc="165" dirty="0">
                <a:latin typeface="Yu Gothic UI"/>
                <a:cs typeface="Yu Gothic UI"/>
              </a:rPr>
              <a:t>を以下のとおり見</a:t>
            </a:r>
            <a:r>
              <a:rPr sz="1400" spc="220" dirty="0">
                <a:latin typeface="Yu Gothic UI"/>
                <a:cs typeface="Yu Gothic UI"/>
              </a:rPr>
              <a:t>直す。</a:t>
            </a:r>
            <a:endParaRPr sz="1400">
              <a:latin typeface="Yu Gothic UI"/>
              <a:cs typeface="Yu Gothic UI"/>
            </a:endParaRPr>
          </a:p>
          <a:p>
            <a:pPr marL="481965" lvl="1" indent="-381000">
              <a:lnSpc>
                <a:spcPct val="100000"/>
              </a:lnSpc>
              <a:spcBef>
                <a:spcPts val="425"/>
              </a:spcBef>
              <a:buFont typeface="Yu Gothic UI"/>
              <a:buAutoNum type="arabicPeriod"/>
              <a:tabLst>
                <a:tab pos="481965" algn="l"/>
              </a:tabLst>
            </a:pPr>
            <a:r>
              <a:rPr sz="1200" b="1" spc="40" dirty="0">
                <a:latin typeface="Yu Gothic UI"/>
                <a:cs typeface="Yu Gothic UI"/>
              </a:rPr>
              <a:t>包括範囲の見直し</a:t>
            </a:r>
            <a:endParaRPr sz="1200">
              <a:latin typeface="Yu Gothic UI"/>
              <a:cs typeface="Yu Gothic UI"/>
            </a:endParaRPr>
          </a:p>
          <a:p>
            <a:pPr marL="882650" lvl="2" indent="-324485">
              <a:lnSpc>
                <a:spcPct val="100000"/>
              </a:lnSpc>
              <a:buFont typeface="Wingdings"/>
              <a:buChar char=""/>
              <a:tabLst>
                <a:tab pos="882650" algn="l"/>
              </a:tabLst>
            </a:pPr>
            <a:r>
              <a:rPr sz="1200" spc="85" dirty="0">
                <a:latin typeface="Yu Gothic UI"/>
                <a:cs typeface="Yu Gothic UI"/>
              </a:rPr>
              <a:t>生活習慣病管理料(Ⅱ)は、生活習慣に関する総合的な治療管理を行うことを評価したものであることを踏まえ、</a:t>
            </a:r>
            <a:r>
              <a:rPr sz="1200" b="1" u="sng" spc="-10" dirty="0">
                <a:solidFill>
                  <a:srgbClr val="006FC0"/>
                </a:solidFill>
                <a:uFill>
                  <a:solidFill>
                    <a:srgbClr val="006FC0"/>
                  </a:solidFill>
                </a:uFill>
                <a:latin typeface="Yu Gothic UI"/>
                <a:cs typeface="Yu Gothic UI"/>
              </a:rPr>
              <a:t>医学管理の実</a:t>
            </a:r>
            <a:endParaRPr sz="1200">
              <a:latin typeface="Yu Gothic UI"/>
              <a:cs typeface="Yu Gothic UI"/>
            </a:endParaRPr>
          </a:p>
          <a:p>
            <a:pPr marL="730250">
              <a:lnSpc>
                <a:spcPct val="100000"/>
              </a:lnSpc>
            </a:pPr>
            <a:r>
              <a:rPr sz="1200" b="1" u="sng" spc="60" dirty="0">
                <a:solidFill>
                  <a:srgbClr val="006FC0"/>
                </a:solidFill>
                <a:uFill>
                  <a:solidFill>
                    <a:srgbClr val="006FC0"/>
                  </a:solidFill>
                </a:uFill>
                <a:latin typeface="Yu Gothic UI"/>
                <a:cs typeface="Yu Gothic UI"/>
              </a:rPr>
              <a:t>施を適切に推進する観点から、医学管理料等に関する包括範囲を見直す</a:t>
            </a:r>
            <a:r>
              <a:rPr sz="1200" spc="350" dirty="0">
                <a:latin typeface="Yu Gothic UI"/>
                <a:cs typeface="Yu Gothic UI"/>
              </a:rPr>
              <a:t>。</a:t>
            </a:r>
            <a:endParaRPr sz="1200">
              <a:latin typeface="Yu Gothic UI"/>
              <a:cs typeface="Yu Gothic UI"/>
            </a:endParaRPr>
          </a:p>
          <a:p>
            <a:pPr marL="730250" marR="24765" lvl="2" indent="-172720" algn="just">
              <a:lnSpc>
                <a:spcPct val="100000"/>
              </a:lnSpc>
              <a:spcBef>
                <a:spcPts val="5"/>
              </a:spcBef>
              <a:buFont typeface="Wingdings"/>
              <a:buChar char=""/>
              <a:tabLst>
                <a:tab pos="730250" algn="l"/>
                <a:tab pos="881380" algn="l"/>
              </a:tabLst>
            </a:pPr>
            <a:r>
              <a:rPr sz="1200" dirty="0">
                <a:latin typeface="Yu Gothic UI"/>
                <a:cs typeface="Yu Gothic UI"/>
              </a:rPr>
              <a:t>	</a:t>
            </a:r>
            <a:r>
              <a:rPr sz="1200" spc="40" dirty="0">
                <a:latin typeface="Yu Gothic UI"/>
                <a:cs typeface="Yu Gothic UI"/>
              </a:rPr>
              <a:t>生活習慣病管理料(Ⅰ)及び(Ⅱ)について、糖尿病を主病とする患者に対して、併存する糖尿病以外の疾患に関する在宅自己注</a:t>
            </a:r>
            <a:r>
              <a:rPr sz="1200" spc="85" dirty="0">
                <a:latin typeface="Yu Gothic UI"/>
                <a:cs typeface="Yu Gothic UI"/>
              </a:rPr>
              <a:t>射指導管理を適切に推進する観点から、</a:t>
            </a:r>
            <a:r>
              <a:rPr sz="1200" b="1" u="sng" spc="50" dirty="0">
                <a:solidFill>
                  <a:srgbClr val="006FC0"/>
                </a:solidFill>
                <a:uFill>
                  <a:solidFill>
                    <a:srgbClr val="006FC0"/>
                  </a:solidFill>
                </a:uFill>
                <a:latin typeface="Yu Gothic UI"/>
                <a:cs typeface="Yu Gothic UI"/>
              </a:rPr>
              <a:t>糖尿病に対する適応のある薬剤以外の薬剤にかかる在宅自己注射指導管理料の算定を可</a:t>
            </a:r>
            <a:r>
              <a:rPr sz="1200" b="1" u="sng" spc="500"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能</a:t>
            </a:r>
            <a:r>
              <a:rPr sz="1200" spc="290" dirty="0">
                <a:latin typeface="Yu Gothic UI"/>
                <a:cs typeface="Yu Gothic UI"/>
              </a:rPr>
              <a:t>とする。</a:t>
            </a:r>
            <a:endParaRPr sz="1200">
              <a:latin typeface="Yu Gothic UI"/>
              <a:cs typeface="Yu Gothic UI"/>
            </a:endParaRPr>
          </a:p>
          <a:p>
            <a:pPr marL="477520" lvl="1" indent="-376555" algn="just">
              <a:lnSpc>
                <a:spcPct val="100000"/>
              </a:lnSpc>
              <a:spcBef>
                <a:spcPts val="395"/>
              </a:spcBef>
              <a:buFont typeface="Yu Gothic UI"/>
              <a:buAutoNum type="arabicPeriod"/>
              <a:tabLst>
                <a:tab pos="477520" algn="l"/>
              </a:tabLst>
            </a:pPr>
            <a:r>
              <a:rPr sz="1200" b="1" spc="50" dirty="0">
                <a:latin typeface="Yu Gothic UI"/>
                <a:cs typeface="Yu Gothic UI"/>
              </a:rPr>
              <a:t>糖尿病患者の眼科・歯科連携に係る評価の新設</a:t>
            </a:r>
            <a:endParaRPr sz="1200">
              <a:latin typeface="Yu Gothic UI"/>
              <a:cs typeface="Yu Gothic UI"/>
            </a:endParaRPr>
          </a:p>
          <a:p>
            <a:pPr marL="786765" marR="5080" lvl="2" indent="-228600" algn="just">
              <a:lnSpc>
                <a:spcPct val="100000"/>
              </a:lnSpc>
              <a:buFont typeface="Wingdings"/>
              <a:buChar char=""/>
              <a:tabLst>
                <a:tab pos="786765" algn="l"/>
                <a:tab pos="938530" algn="l"/>
              </a:tabLst>
            </a:pPr>
            <a:r>
              <a:rPr sz="1200" dirty="0">
                <a:latin typeface="Yu Gothic UI"/>
                <a:cs typeface="Yu Gothic UI"/>
              </a:rPr>
              <a:t>	</a:t>
            </a:r>
            <a:r>
              <a:rPr sz="1200" spc="30" dirty="0">
                <a:latin typeface="Yu Gothic UI"/>
                <a:cs typeface="Yu Gothic UI"/>
              </a:rPr>
              <a:t>生活習慣病管理料(Ⅰ)及び(Ⅱ)について、糖尿病の重症化予防を推進する観点から、眼科又は歯科を標榜する他の医療機関と</a:t>
            </a:r>
            <a:r>
              <a:rPr sz="1200" spc="110" dirty="0">
                <a:latin typeface="Yu Gothic UI"/>
                <a:cs typeface="Yu Gothic UI"/>
              </a:rPr>
              <a:t>の連携を行う場合の評価を新設する。</a:t>
            </a:r>
            <a:endParaRPr sz="1200">
              <a:latin typeface="Yu Gothic UI"/>
              <a:cs typeface="Yu Gothic UI"/>
            </a:endParaRPr>
          </a:p>
          <a:p>
            <a:pPr marL="433070" algn="just">
              <a:lnSpc>
                <a:spcPct val="100000"/>
              </a:lnSpc>
              <a:spcBef>
                <a:spcPts val="405"/>
              </a:spcBef>
              <a:tabLst>
                <a:tab pos="3329304" algn="l"/>
              </a:tabLst>
            </a:pPr>
            <a:r>
              <a:rPr sz="1200" b="1" u="sng" spc="-10" dirty="0">
                <a:solidFill>
                  <a:srgbClr val="006FC0"/>
                </a:solidFill>
                <a:uFill>
                  <a:solidFill>
                    <a:srgbClr val="006FC0"/>
                  </a:solidFill>
                </a:uFill>
                <a:latin typeface="Yu Gothic UI"/>
                <a:cs typeface="Yu Gothic UI"/>
              </a:rPr>
              <a:t>（新</a:t>
            </a:r>
            <a:r>
              <a:rPr sz="1200" b="1" u="sng" dirty="0">
                <a:solidFill>
                  <a:srgbClr val="006FC0"/>
                </a:solidFill>
                <a:uFill>
                  <a:solidFill>
                    <a:srgbClr val="006FC0"/>
                  </a:solidFill>
                </a:uFill>
                <a:latin typeface="Yu Gothic UI"/>
                <a:cs typeface="Yu Gothic UI"/>
              </a:rPr>
              <a:t>）</a:t>
            </a:r>
            <a:r>
              <a:rPr sz="1200" b="1" spc="295" dirty="0">
                <a:solidFill>
                  <a:srgbClr val="006FC0"/>
                </a:solidFill>
                <a:latin typeface="Yu Gothic UI"/>
                <a:cs typeface="Yu Gothic UI"/>
              </a:rPr>
              <a:t>  </a:t>
            </a:r>
            <a:r>
              <a:rPr sz="1200" b="1" u="sng" spc="-10" dirty="0">
                <a:solidFill>
                  <a:srgbClr val="006FC0"/>
                </a:solidFill>
                <a:uFill>
                  <a:solidFill>
                    <a:srgbClr val="006FC0"/>
                  </a:solidFill>
                </a:uFill>
                <a:latin typeface="Yu Gothic UI"/>
                <a:cs typeface="Yu Gothic UI"/>
              </a:rPr>
              <a:t>眼科医療機関連携強化加</a:t>
            </a:r>
            <a:r>
              <a:rPr sz="1200" b="1" u="sng" spc="-50" dirty="0">
                <a:solidFill>
                  <a:srgbClr val="006FC0"/>
                </a:solidFill>
                <a:uFill>
                  <a:solidFill>
                    <a:srgbClr val="006FC0"/>
                  </a:solidFill>
                </a:uFill>
                <a:latin typeface="Yu Gothic UI"/>
                <a:cs typeface="Yu Gothic UI"/>
              </a:rPr>
              <a:t>算</a:t>
            </a:r>
            <a:r>
              <a:rPr sz="1200" b="1" dirty="0">
                <a:solidFill>
                  <a:srgbClr val="006FC0"/>
                </a:solidFill>
                <a:latin typeface="Yu Gothic UI"/>
                <a:cs typeface="Yu Gothic UI"/>
              </a:rPr>
              <a:t>	</a:t>
            </a:r>
            <a:r>
              <a:rPr sz="1200" b="1" u="sng" spc="140" dirty="0">
                <a:solidFill>
                  <a:srgbClr val="006FC0"/>
                </a:solidFill>
                <a:uFill>
                  <a:solidFill>
                    <a:srgbClr val="006FC0"/>
                  </a:solidFill>
                </a:uFill>
                <a:latin typeface="Yu Gothic UI"/>
                <a:cs typeface="Yu Gothic UI"/>
              </a:rPr>
              <a:t>60</a:t>
            </a:r>
            <a:r>
              <a:rPr sz="1200" b="1" u="sng" spc="-10" dirty="0">
                <a:solidFill>
                  <a:srgbClr val="006FC0"/>
                </a:solidFill>
                <a:uFill>
                  <a:solidFill>
                    <a:srgbClr val="006FC0"/>
                  </a:solidFill>
                </a:uFill>
                <a:latin typeface="Yu Gothic UI"/>
                <a:cs typeface="Yu Gothic UI"/>
              </a:rPr>
              <a:t>点（年１回</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marL="280670">
              <a:lnSpc>
                <a:spcPct val="100000"/>
              </a:lnSpc>
              <a:spcBef>
                <a:spcPts val="430"/>
              </a:spcBef>
            </a:pPr>
            <a:r>
              <a:rPr sz="1000" spc="-10" dirty="0">
                <a:latin typeface="Yu Gothic UI"/>
                <a:cs typeface="Yu Gothic UI"/>
              </a:rPr>
              <a:t>［算定要件</a:t>
            </a:r>
            <a:r>
              <a:rPr sz="1000" spc="-50" dirty="0">
                <a:latin typeface="Yu Gothic UI"/>
                <a:cs typeface="Yu Gothic UI"/>
              </a:rPr>
              <a:t>］</a:t>
            </a:r>
            <a:endParaRPr sz="1000">
              <a:latin typeface="Yu Gothic UI"/>
              <a:cs typeface="Yu Gothic UI"/>
            </a:endParaRPr>
          </a:p>
          <a:p>
            <a:pPr marL="280670" marR="27940" indent="126364">
              <a:lnSpc>
                <a:spcPct val="100000"/>
              </a:lnSpc>
              <a:spcBef>
                <a:spcPts val="395"/>
              </a:spcBef>
            </a:pPr>
            <a:r>
              <a:rPr sz="1000" dirty="0">
                <a:latin typeface="Yu Gothic UI"/>
                <a:cs typeface="Yu Gothic UI"/>
              </a:rPr>
              <a:t>糖尿病を主病とする患者に対して、診療に基づき、糖尿病合併症の予防、診断又は治療を目的とする眼科診療の必要を認め、患者の同意を得て、患者が眼科を</a:t>
            </a:r>
            <a:r>
              <a:rPr sz="1000" spc="55" dirty="0">
                <a:latin typeface="Yu Gothic UI"/>
                <a:cs typeface="Yu Gothic UI"/>
              </a:rPr>
              <a:t>標榜する他の保険医療機関への受診を行うに当たり必要な連携を行った場合に算定する。</a:t>
            </a:r>
            <a:endParaRPr sz="1000">
              <a:latin typeface="Yu Gothic UI"/>
              <a:cs typeface="Yu Gothic UI"/>
            </a:endParaRPr>
          </a:p>
          <a:p>
            <a:pPr marL="433070" algn="just">
              <a:lnSpc>
                <a:spcPct val="100000"/>
              </a:lnSpc>
              <a:spcBef>
                <a:spcPts val="380"/>
              </a:spcBef>
              <a:tabLst>
                <a:tab pos="3329304" algn="l"/>
              </a:tabLst>
            </a:pPr>
            <a:r>
              <a:rPr sz="1200" b="1" u="sng" dirty="0">
                <a:solidFill>
                  <a:srgbClr val="006FC0"/>
                </a:solidFill>
                <a:uFill>
                  <a:solidFill>
                    <a:srgbClr val="006FC0"/>
                  </a:solidFill>
                </a:uFill>
                <a:latin typeface="Yu Gothic UI"/>
                <a:cs typeface="Yu Gothic UI"/>
              </a:rPr>
              <a:t>（新）</a:t>
            </a:r>
            <a:r>
              <a:rPr sz="1200" b="1" spc="265"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歯科医療機関連携強化加</a:t>
            </a:r>
            <a:r>
              <a:rPr sz="1200" b="1" u="sng" spc="-50" dirty="0">
                <a:solidFill>
                  <a:srgbClr val="006FC0"/>
                </a:solidFill>
                <a:uFill>
                  <a:solidFill>
                    <a:srgbClr val="006FC0"/>
                  </a:solidFill>
                </a:uFill>
                <a:latin typeface="Yu Gothic UI"/>
                <a:cs typeface="Yu Gothic UI"/>
              </a:rPr>
              <a:t>算</a:t>
            </a:r>
            <a:r>
              <a:rPr sz="1200" b="1" dirty="0">
                <a:solidFill>
                  <a:srgbClr val="006FC0"/>
                </a:solidFill>
                <a:latin typeface="Yu Gothic UI"/>
                <a:cs typeface="Yu Gothic UI"/>
              </a:rPr>
              <a:t>	</a:t>
            </a:r>
            <a:r>
              <a:rPr sz="1200" b="1" u="sng" spc="140" dirty="0">
                <a:solidFill>
                  <a:srgbClr val="006FC0"/>
                </a:solidFill>
                <a:uFill>
                  <a:solidFill>
                    <a:srgbClr val="006FC0"/>
                  </a:solidFill>
                </a:uFill>
                <a:latin typeface="Yu Gothic UI"/>
                <a:cs typeface="Yu Gothic UI"/>
              </a:rPr>
              <a:t>60</a:t>
            </a:r>
            <a:r>
              <a:rPr sz="1200" b="1" u="sng" dirty="0">
                <a:solidFill>
                  <a:srgbClr val="006FC0"/>
                </a:solidFill>
                <a:uFill>
                  <a:solidFill>
                    <a:srgbClr val="006FC0"/>
                  </a:solidFill>
                </a:uFill>
                <a:latin typeface="Yu Gothic UI"/>
                <a:cs typeface="Yu Gothic UI"/>
              </a:rPr>
              <a:t>点（年１回</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marL="280670">
              <a:lnSpc>
                <a:spcPct val="100000"/>
              </a:lnSpc>
              <a:spcBef>
                <a:spcPts val="425"/>
              </a:spcBef>
            </a:pPr>
            <a:r>
              <a:rPr sz="1000" spc="-10" dirty="0">
                <a:latin typeface="Yu Gothic UI"/>
                <a:cs typeface="Yu Gothic UI"/>
              </a:rPr>
              <a:t>［算定要件</a:t>
            </a:r>
            <a:r>
              <a:rPr sz="1000" spc="-50" dirty="0">
                <a:latin typeface="Yu Gothic UI"/>
                <a:cs typeface="Yu Gothic UI"/>
              </a:rPr>
              <a:t>］</a:t>
            </a:r>
            <a:endParaRPr sz="1000">
              <a:latin typeface="Yu Gothic UI"/>
              <a:cs typeface="Yu Gothic UI"/>
            </a:endParaRPr>
          </a:p>
          <a:p>
            <a:pPr marL="407034">
              <a:lnSpc>
                <a:spcPct val="100000"/>
              </a:lnSpc>
              <a:spcBef>
                <a:spcPts val="395"/>
              </a:spcBef>
            </a:pPr>
            <a:r>
              <a:rPr sz="1000" spc="15" dirty="0">
                <a:latin typeface="Yu Gothic UI"/>
                <a:cs typeface="Yu Gothic UI"/>
              </a:rPr>
              <a:t>糖尿病を主病とする患者に対して、診療に基づき、歯周病の予防、診断又は治療を目的とする歯科診療の必要を認め、患者の同意を得て、患者が歯科を標榜す</a:t>
            </a:r>
            <a:endParaRPr sz="1000">
              <a:latin typeface="Yu Gothic UI"/>
              <a:cs typeface="Yu Gothic UI"/>
            </a:endParaRPr>
          </a:p>
          <a:p>
            <a:pPr marL="280670">
              <a:lnSpc>
                <a:spcPct val="100000"/>
              </a:lnSpc>
            </a:pPr>
            <a:r>
              <a:rPr sz="1000" spc="65" dirty="0">
                <a:latin typeface="Yu Gothic UI"/>
                <a:cs typeface="Yu Gothic UI"/>
              </a:rPr>
              <a:t>る他の保険医療機関への受診を行うに当たり必要な連携を行った場合に算定する。</a:t>
            </a:r>
            <a:endParaRPr sz="1000">
              <a:latin typeface="Yu Gothic UI"/>
              <a:cs typeface="Yu Gothic UI"/>
            </a:endParaRPr>
          </a:p>
          <a:p>
            <a:pPr marL="481965" lvl="1" indent="-381000">
              <a:lnSpc>
                <a:spcPct val="100000"/>
              </a:lnSpc>
              <a:spcBef>
                <a:spcPts val="380"/>
              </a:spcBef>
              <a:buFont typeface="Yu Gothic UI"/>
              <a:buAutoNum type="arabicPeriod" startAt="3"/>
              <a:tabLst>
                <a:tab pos="481965" algn="l"/>
              </a:tabLst>
            </a:pPr>
            <a:r>
              <a:rPr sz="1200" b="1" spc="30" dirty="0">
                <a:latin typeface="Yu Gothic UI"/>
                <a:cs typeface="Yu Gothic UI"/>
              </a:rPr>
              <a:t>生活習慣病管理料(Ⅰ)の要件見直し</a:t>
            </a:r>
            <a:endParaRPr sz="1200">
              <a:latin typeface="Yu Gothic UI"/>
              <a:cs typeface="Yu Gothic UI"/>
            </a:endParaRPr>
          </a:p>
          <a:p>
            <a:pPr marL="729615" lvl="2" indent="-171450">
              <a:lnSpc>
                <a:spcPct val="100000"/>
              </a:lnSpc>
              <a:spcBef>
                <a:spcPts val="400"/>
              </a:spcBef>
              <a:buFont typeface="Wingdings"/>
              <a:buChar char=""/>
              <a:tabLst>
                <a:tab pos="729615" algn="l"/>
              </a:tabLst>
            </a:pPr>
            <a:r>
              <a:rPr sz="1200" spc="114" dirty="0">
                <a:latin typeface="Yu Gothic UI"/>
                <a:cs typeface="Yu Gothic UI"/>
              </a:rPr>
              <a:t>生活習慣病管理料(Ⅰ)について、原則として、</a:t>
            </a:r>
            <a:r>
              <a:rPr sz="1200" b="1" u="sng" spc="80" dirty="0">
                <a:solidFill>
                  <a:srgbClr val="006FC0"/>
                </a:solidFill>
                <a:uFill>
                  <a:solidFill>
                    <a:srgbClr val="006FC0"/>
                  </a:solidFill>
                </a:uFill>
                <a:latin typeface="Yu Gothic UI"/>
                <a:cs typeface="Yu Gothic UI"/>
              </a:rPr>
              <a:t>必要な血液検査等を少なくとも６月に１回以上は行うことを要件</a:t>
            </a:r>
            <a:r>
              <a:rPr sz="1200" spc="290" dirty="0">
                <a:latin typeface="Yu Gothic UI"/>
                <a:cs typeface="Yu Gothic UI"/>
              </a:rPr>
              <a:t>とする。</a:t>
            </a:r>
            <a:endParaRPr sz="1200">
              <a:latin typeface="Yu Gothic UI"/>
              <a:cs typeface="Yu Gothic UI"/>
            </a:endParaRPr>
          </a:p>
          <a:p>
            <a:pPr marL="481965" lvl="1" indent="-381000">
              <a:lnSpc>
                <a:spcPct val="100000"/>
              </a:lnSpc>
              <a:spcBef>
                <a:spcPts val="395"/>
              </a:spcBef>
              <a:buFont typeface="Yu Gothic UI"/>
              <a:buAutoNum type="arabicPeriod" startAt="3"/>
              <a:tabLst>
                <a:tab pos="481965" algn="l"/>
              </a:tabLst>
            </a:pPr>
            <a:r>
              <a:rPr sz="1200" b="1" spc="-5" dirty="0">
                <a:latin typeface="Yu Gothic UI"/>
                <a:cs typeface="Yu Gothic UI"/>
              </a:rPr>
              <a:t>療養計画書の負担軽減</a:t>
            </a:r>
            <a:endParaRPr sz="1200">
              <a:latin typeface="Yu Gothic UI"/>
              <a:cs typeface="Yu Gothic UI"/>
            </a:endParaRPr>
          </a:p>
          <a:p>
            <a:pPr marL="730250" marR="60325" lvl="2" indent="-172720">
              <a:lnSpc>
                <a:spcPct val="100000"/>
              </a:lnSpc>
              <a:spcBef>
                <a:spcPts val="405"/>
              </a:spcBef>
              <a:buFont typeface="Wingdings"/>
              <a:buChar char=""/>
              <a:tabLst>
                <a:tab pos="730250" algn="l"/>
                <a:tab pos="882650" algn="l"/>
              </a:tabLst>
            </a:pPr>
            <a:r>
              <a:rPr sz="1200" dirty="0">
                <a:latin typeface="Times New Roman"/>
                <a:cs typeface="Times New Roman"/>
              </a:rPr>
              <a:t>	</a:t>
            </a:r>
            <a:r>
              <a:rPr sz="1200" spc="45" dirty="0">
                <a:latin typeface="Yu Gothic UI"/>
                <a:cs typeface="Yu Gothic UI"/>
              </a:rPr>
              <a:t>生活習慣病管理料(Ⅰ)及び(Ⅱ)の療養計画書について、患者及び医療機関の負担を軽減する観点から、</a:t>
            </a:r>
            <a:r>
              <a:rPr sz="1200" b="1" u="sng" spc="105" dirty="0">
                <a:solidFill>
                  <a:srgbClr val="006FC0"/>
                </a:solidFill>
                <a:uFill>
                  <a:solidFill>
                    <a:srgbClr val="006FC0"/>
                  </a:solidFill>
                </a:uFill>
                <a:latin typeface="Yu Gothic UI"/>
                <a:cs typeface="Yu Gothic UI"/>
              </a:rPr>
              <a:t>患者の署名を受けるこ</a:t>
            </a:r>
            <a:r>
              <a:rPr sz="1200" b="1" u="sng" spc="500" dirty="0">
                <a:solidFill>
                  <a:srgbClr val="006FC0"/>
                </a:solidFill>
                <a:uFill>
                  <a:solidFill>
                    <a:srgbClr val="006FC0"/>
                  </a:solidFill>
                </a:uFill>
                <a:latin typeface="Yu Gothic UI"/>
                <a:cs typeface="Yu Gothic UI"/>
              </a:rPr>
              <a:t>                                                     </a:t>
            </a:r>
            <a:r>
              <a:rPr sz="1200" b="1" u="sng" spc="140" dirty="0">
                <a:solidFill>
                  <a:srgbClr val="006FC0"/>
                </a:solidFill>
                <a:uFill>
                  <a:solidFill>
                    <a:srgbClr val="006FC0"/>
                  </a:solidFill>
                </a:uFill>
                <a:latin typeface="Yu Gothic UI"/>
                <a:cs typeface="Yu Gothic UI"/>
              </a:rPr>
              <a:t>とを不要</a:t>
            </a:r>
            <a:r>
              <a:rPr sz="1200" spc="290" dirty="0">
                <a:latin typeface="Yu Gothic UI"/>
                <a:cs typeface="Yu Gothic UI"/>
              </a:rPr>
              <a:t>とする。</a:t>
            </a:r>
            <a:endParaRPr sz="1200">
              <a:latin typeface="Yu Gothic UI"/>
              <a:cs typeface="Yu Gothic UI"/>
            </a:endParaRPr>
          </a:p>
          <a:p>
            <a:pPr marL="481965" lvl="1" indent="-381000">
              <a:lnSpc>
                <a:spcPct val="100000"/>
              </a:lnSpc>
              <a:spcBef>
                <a:spcPts val="395"/>
              </a:spcBef>
              <a:buFont typeface="Yu Gothic UI"/>
              <a:buAutoNum type="arabicPeriod" startAt="3"/>
              <a:tabLst>
                <a:tab pos="481965" algn="l"/>
              </a:tabLst>
            </a:pPr>
            <a:r>
              <a:rPr sz="1200" b="1" spc="85" dirty="0">
                <a:latin typeface="Yu Gothic UI"/>
                <a:cs typeface="Yu Gothic UI"/>
              </a:rPr>
              <a:t>外来データ提出加算の見直し</a:t>
            </a:r>
            <a:endParaRPr sz="1200">
              <a:latin typeface="Yu Gothic UI"/>
              <a:cs typeface="Yu Gothic UI"/>
            </a:endParaRPr>
          </a:p>
          <a:p>
            <a:pPr marL="324485" marR="25400" lvl="2" indent="-324485" algn="r">
              <a:lnSpc>
                <a:spcPct val="100000"/>
              </a:lnSpc>
              <a:spcBef>
                <a:spcPts val="400"/>
              </a:spcBef>
              <a:buFont typeface="Wingdings"/>
              <a:buChar char=""/>
              <a:tabLst>
                <a:tab pos="324485" algn="l"/>
              </a:tabLst>
            </a:pPr>
            <a:r>
              <a:rPr sz="1200" spc="105" dirty="0">
                <a:latin typeface="Yu Gothic UI"/>
                <a:cs typeface="Yu Gothic UI"/>
              </a:rPr>
              <a:t>外来データ提出加算について、生活習慣病に関連するガイドライン等に沿った診療を行う医療機関を高く評価する観点から、</a:t>
            </a:r>
            <a:endParaRPr sz="1200">
              <a:latin typeface="Yu Gothic UI"/>
              <a:cs typeface="Yu Gothic UI"/>
            </a:endParaRPr>
          </a:p>
          <a:p>
            <a:pPr marR="25400" algn="r">
              <a:lnSpc>
                <a:spcPct val="100000"/>
              </a:lnSpc>
            </a:pPr>
            <a:r>
              <a:rPr sz="1200" b="1" u="sng" spc="55" dirty="0">
                <a:solidFill>
                  <a:srgbClr val="006FC0"/>
                </a:solidFill>
                <a:uFill>
                  <a:solidFill>
                    <a:srgbClr val="006FC0"/>
                  </a:solidFill>
                </a:uFill>
                <a:latin typeface="Yu Gothic UI"/>
                <a:cs typeface="Yu Gothic UI"/>
              </a:rPr>
              <a:t>診療報酬の請求状況、治療管理の状況等の診療の内容に関するデータを提出した医療機関のうち、質の高い生活習慣病管理に係</a:t>
            </a:r>
            <a:endParaRPr sz="1200">
              <a:latin typeface="Yu Gothic UI"/>
              <a:cs typeface="Yu Gothic UI"/>
            </a:endParaRPr>
          </a:p>
        </p:txBody>
      </p:sp>
      <p:sp>
        <p:nvSpPr>
          <p:cNvPr id="7" name="object 7"/>
          <p:cNvSpPr txBox="1"/>
          <p:nvPr/>
        </p:nvSpPr>
        <p:spPr>
          <a:xfrm>
            <a:off x="919683" y="6485026"/>
            <a:ext cx="8103234" cy="208279"/>
          </a:xfrm>
          <a:prstGeom prst="rect">
            <a:avLst/>
          </a:prstGeom>
        </p:spPr>
        <p:txBody>
          <a:bodyPr vert="horz" wrap="square" lIns="0" tIns="12700" rIns="0" bIns="0" rtlCol="0">
            <a:spAutoFit/>
          </a:bodyPr>
          <a:lstStyle/>
          <a:p>
            <a:pPr marL="12700">
              <a:lnSpc>
                <a:spcPct val="100000"/>
              </a:lnSpc>
              <a:spcBef>
                <a:spcPts val="100"/>
              </a:spcBef>
            </a:pPr>
            <a:r>
              <a:rPr sz="1200" b="1" u="sng" spc="90" dirty="0">
                <a:solidFill>
                  <a:srgbClr val="006FC0"/>
                </a:solidFill>
                <a:uFill>
                  <a:solidFill>
                    <a:srgbClr val="006FC0"/>
                  </a:solidFill>
                </a:uFill>
                <a:latin typeface="Yu Gothic UI"/>
                <a:cs typeface="Yu Gothic UI"/>
              </a:rPr>
              <a:t>る実績を有する医療機関に対する評価を新設する</a:t>
            </a:r>
            <a:r>
              <a:rPr sz="1200" spc="145" dirty="0">
                <a:latin typeface="Yu Gothic UI"/>
                <a:cs typeface="Yu Gothic UI"/>
              </a:rPr>
              <a:t>とともに、提出を求めるデータの簡素化等を踏まえ評価等を見直す。</a:t>
            </a:r>
            <a:endParaRPr sz="1200">
              <a:latin typeface="Yu Gothic UI"/>
              <a:cs typeface="Yu Gothic UI"/>
            </a:endParaRPr>
          </a:p>
        </p:txBody>
      </p:sp>
      <p:sp>
        <p:nvSpPr>
          <p:cNvPr id="8" name="object 8"/>
          <p:cNvSpPr txBox="1"/>
          <p:nvPr/>
        </p:nvSpPr>
        <p:spPr>
          <a:xfrm>
            <a:off x="78739" y="1269"/>
            <a:ext cx="7798434" cy="391160"/>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Ⅱ－３</a:t>
            </a:r>
            <a:r>
              <a:rPr sz="1200" dirty="0">
                <a:latin typeface="Yu Gothic UI"/>
                <a:cs typeface="Yu Gothic UI"/>
              </a:rPr>
              <a:t>	</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医機能</a:t>
            </a:r>
            <a:r>
              <a:rPr sz="1200" spc="100" dirty="0">
                <a:latin typeface="Yu Gothic UI"/>
                <a:cs typeface="Yu Gothic UI"/>
              </a:rPr>
              <a:t>、</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歯科医機能</a:t>
            </a:r>
            <a:r>
              <a:rPr sz="1200" spc="100" dirty="0">
                <a:latin typeface="Yu Gothic UI"/>
                <a:cs typeface="Yu Gothic UI"/>
              </a:rPr>
              <a:t>、</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薬剤師機能</a:t>
            </a:r>
            <a:r>
              <a:rPr sz="1200" spc="125" dirty="0">
                <a:latin typeface="Yu Gothic UI"/>
                <a:cs typeface="Yu Gothic UI"/>
              </a:rPr>
              <a:t>の</a:t>
            </a:r>
            <a:r>
              <a:rPr sz="1200" spc="155" dirty="0">
                <a:latin typeface="Yu Gothic UI"/>
                <a:cs typeface="Yu Gothic UI"/>
              </a:rPr>
              <a:t>評価</a:t>
            </a:r>
            <a:r>
              <a:rPr sz="1200" spc="130" dirty="0">
                <a:latin typeface="Yu Gothic UI"/>
                <a:cs typeface="Yu Gothic UI"/>
              </a:rPr>
              <a:t>－②</a:t>
            </a:r>
            <a:endParaRPr sz="1200">
              <a:latin typeface="Yu Gothic UI"/>
              <a:cs typeface="Yu Gothic UI"/>
            </a:endParaRPr>
          </a:p>
          <a:p>
            <a:pPr marL="12700">
              <a:lnSpc>
                <a:spcPct val="100000"/>
              </a:lnSpc>
              <a:tabLst>
                <a:tab pos="927100" algn="l"/>
              </a:tabLst>
            </a:pPr>
            <a:r>
              <a:rPr sz="1200" spc="-10" dirty="0">
                <a:latin typeface="Yu Gothic UI"/>
                <a:cs typeface="Yu Gothic UI"/>
              </a:rPr>
              <a:t>Ⅲ－２－１</a:t>
            </a:r>
            <a:r>
              <a:rPr sz="1200" dirty="0">
                <a:latin typeface="Yu Gothic UI"/>
                <a:cs typeface="Yu Gothic UI"/>
              </a:rPr>
              <a:t>	</a:t>
            </a:r>
            <a:r>
              <a:rPr sz="1200" spc="105" dirty="0">
                <a:latin typeface="Yu Gothic UI"/>
                <a:cs typeface="Yu Gothic UI"/>
              </a:rPr>
              <a:t>データを活用した診療実績による評価の推進－②</a:t>
            </a:r>
            <a:endParaRPr sz="1200">
              <a:latin typeface="Yu Gothic UI"/>
              <a:cs typeface="Yu Gothic UI"/>
            </a:endParaRPr>
          </a:p>
        </p:txBody>
      </p:sp>
      <p:grpSp>
        <p:nvGrpSpPr>
          <p:cNvPr id="9" name="object 9"/>
          <p:cNvGrpSpPr/>
          <p:nvPr/>
        </p:nvGrpSpPr>
        <p:grpSpPr>
          <a:xfrm>
            <a:off x="5680749" y="3098791"/>
            <a:ext cx="491490" cy="1256665"/>
            <a:chOff x="5680749" y="3098791"/>
            <a:chExt cx="491490" cy="1256665"/>
          </a:xfrm>
        </p:grpSpPr>
        <p:pic>
          <p:nvPicPr>
            <p:cNvPr id="10" name="object 10"/>
            <p:cNvPicPr/>
            <p:nvPr/>
          </p:nvPicPr>
          <p:blipFill>
            <a:blip r:embed="rId2" cstate="print"/>
            <a:stretch>
              <a:fillRect/>
            </a:stretch>
          </p:blipFill>
          <p:spPr>
            <a:xfrm>
              <a:off x="5680749" y="3098791"/>
              <a:ext cx="491341" cy="355162"/>
            </a:xfrm>
            <a:prstGeom prst="rect">
              <a:avLst/>
            </a:prstGeom>
          </p:spPr>
        </p:pic>
        <p:pic>
          <p:nvPicPr>
            <p:cNvPr id="11" name="object 11"/>
            <p:cNvPicPr/>
            <p:nvPr/>
          </p:nvPicPr>
          <p:blipFill>
            <a:blip r:embed="rId3" cstate="print"/>
            <a:stretch>
              <a:fillRect/>
            </a:stretch>
          </p:blipFill>
          <p:spPr>
            <a:xfrm>
              <a:off x="5703709" y="3872993"/>
              <a:ext cx="450013" cy="482157"/>
            </a:xfrm>
            <a:prstGeom prst="rect">
              <a:avLst/>
            </a:prstGeom>
          </p:spPr>
        </p:pic>
      </p:grpSp>
      <p:sp>
        <p:nvSpPr>
          <p:cNvPr id="12" name="object 12"/>
          <p:cNvSpPr/>
          <p:nvPr/>
        </p:nvSpPr>
        <p:spPr>
          <a:xfrm>
            <a:off x="8566531" y="20218"/>
            <a:ext cx="1339850" cy="339090"/>
          </a:xfrm>
          <a:custGeom>
            <a:avLst/>
            <a:gdLst/>
            <a:ahLst/>
            <a:cxnLst/>
            <a:rect l="l" t="t" r="r" b="b"/>
            <a:pathLst>
              <a:path w="1339850" h="339090">
                <a:moveTo>
                  <a:pt x="1339469" y="0"/>
                </a:moveTo>
                <a:lnTo>
                  <a:pt x="0" y="0"/>
                </a:lnTo>
                <a:lnTo>
                  <a:pt x="0" y="338556"/>
                </a:lnTo>
                <a:lnTo>
                  <a:pt x="1339469" y="338556"/>
                </a:lnTo>
                <a:lnTo>
                  <a:pt x="1339469" y="0"/>
                </a:lnTo>
                <a:close/>
              </a:path>
            </a:pathLst>
          </a:custGeom>
          <a:solidFill>
            <a:srgbClr val="F1BBC7"/>
          </a:solidFill>
        </p:spPr>
        <p:txBody>
          <a:bodyPr wrap="square" lIns="0" tIns="0" rIns="0" bIns="0" rtlCol="0"/>
          <a:lstStyle/>
          <a:p>
            <a:endParaRPr/>
          </a:p>
        </p:txBody>
      </p:sp>
      <p:sp>
        <p:nvSpPr>
          <p:cNvPr id="13" name="object 13"/>
          <p:cNvSpPr txBox="1"/>
          <p:nvPr/>
        </p:nvSpPr>
        <p:spPr>
          <a:xfrm>
            <a:off x="8566531" y="20218"/>
            <a:ext cx="1339850" cy="339090"/>
          </a:xfrm>
          <a:prstGeom prst="rect">
            <a:avLst/>
          </a:prstGeom>
          <a:ln w="28575">
            <a:solidFill>
              <a:srgbClr val="F1BBC7"/>
            </a:solidFill>
          </a:ln>
        </p:spPr>
        <p:txBody>
          <a:bodyPr vert="horz" wrap="square" lIns="0" tIns="16510" rIns="0" bIns="0" rtlCol="0">
            <a:spAutoFit/>
          </a:bodyPr>
          <a:lstStyle/>
          <a:p>
            <a:pPr marL="163195">
              <a:lnSpc>
                <a:spcPct val="100000"/>
              </a:lnSpc>
              <a:spcBef>
                <a:spcPts val="130"/>
              </a:spcBef>
            </a:pPr>
            <a:r>
              <a:rPr sz="1600" spc="-30" dirty="0">
                <a:latin typeface="Yu Gothic UI"/>
                <a:cs typeface="Yu Gothic UI"/>
              </a:rPr>
              <a:t>医科点数表</a:t>
            </a:r>
            <a:endParaRPr sz="1600">
              <a:latin typeface="Yu Gothic UI"/>
              <a:cs typeface="Yu Gothic U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69267"/>
            <a:ext cx="9519920" cy="5709285"/>
          </a:xfrm>
          <a:custGeom>
            <a:avLst/>
            <a:gdLst/>
            <a:ahLst/>
            <a:cxnLst/>
            <a:rect l="l" t="t" r="r" b="b"/>
            <a:pathLst>
              <a:path w="9519920" h="5709284">
                <a:moveTo>
                  <a:pt x="0" y="5709285"/>
                </a:moveTo>
                <a:lnTo>
                  <a:pt x="9519793" y="5709285"/>
                </a:lnTo>
                <a:lnTo>
                  <a:pt x="9519793" y="0"/>
                </a:lnTo>
                <a:lnTo>
                  <a:pt x="0" y="0"/>
                </a:lnTo>
                <a:lnTo>
                  <a:pt x="0" y="5709285"/>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450291" y="2568956"/>
            <a:ext cx="3232785" cy="239395"/>
          </a:xfrm>
          <a:prstGeom prst="rect">
            <a:avLst/>
          </a:prstGeom>
        </p:spPr>
        <p:txBody>
          <a:bodyPr vert="horz" wrap="square" lIns="0" tIns="13335" rIns="0" bIns="0" rtlCol="0">
            <a:spAutoFit/>
          </a:bodyPr>
          <a:lstStyle/>
          <a:p>
            <a:pPr marL="12700">
              <a:lnSpc>
                <a:spcPct val="100000"/>
              </a:lnSpc>
              <a:spcBef>
                <a:spcPts val="105"/>
              </a:spcBef>
              <a:tabLst>
                <a:tab pos="901065" algn="l"/>
                <a:tab pos="2679700" algn="l"/>
              </a:tabLst>
            </a:pPr>
            <a:r>
              <a:rPr sz="1400" b="1" u="sng" dirty="0">
                <a:solidFill>
                  <a:srgbClr val="007EDE"/>
                </a:solidFill>
                <a:uFill>
                  <a:solidFill>
                    <a:srgbClr val="007EDE"/>
                  </a:solidFill>
                </a:uFill>
                <a:latin typeface="Yu Gothic UI"/>
                <a:cs typeface="Yu Gothic UI"/>
              </a:rPr>
              <a:t>（新</a:t>
            </a:r>
            <a:r>
              <a:rPr sz="1400" b="1" u="sng" spc="-50" dirty="0">
                <a:solidFill>
                  <a:srgbClr val="007EDE"/>
                </a:solidFill>
                <a:uFill>
                  <a:solidFill>
                    <a:srgbClr val="007EDE"/>
                  </a:solidFill>
                </a:uFill>
                <a:latin typeface="Yu Gothic UI"/>
                <a:cs typeface="Yu Gothic UI"/>
              </a:rPr>
              <a:t>）</a:t>
            </a:r>
            <a:r>
              <a:rPr sz="1400" b="1" dirty="0">
                <a:solidFill>
                  <a:srgbClr val="007EDE"/>
                </a:solidFill>
                <a:latin typeface="Yu Gothic UI"/>
                <a:cs typeface="Yu Gothic UI"/>
              </a:rPr>
              <a:t>	</a:t>
            </a:r>
            <a:r>
              <a:rPr sz="1400" b="1" u="sng" dirty="0">
                <a:solidFill>
                  <a:srgbClr val="007EDE"/>
                </a:solidFill>
                <a:uFill>
                  <a:solidFill>
                    <a:srgbClr val="007EDE"/>
                  </a:solidFill>
                </a:uFill>
                <a:latin typeface="Yu Gothic UI"/>
                <a:cs typeface="Yu Gothic UI"/>
              </a:rPr>
              <a:t>口腔管理連携加</a:t>
            </a:r>
            <a:r>
              <a:rPr sz="1400" b="1" u="sng" spc="-50" dirty="0">
                <a:solidFill>
                  <a:srgbClr val="007EDE"/>
                </a:solidFill>
                <a:uFill>
                  <a:solidFill>
                    <a:srgbClr val="007EDE"/>
                  </a:solidFill>
                </a:uFill>
                <a:latin typeface="Yu Gothic UI"/>
                <a:cs typeface="Yu Gothic UI"/>
              </a:rPr>
              <a:t>算</a:t>
            </a:r>
            <a:r>
              <a:rPr sz="1400" b="1" dirty="0">
                <a:solidFill>
                  <a:srgbClr val="007EDE"/>
                </a:solidFill>
                <a:latin typeface="Yu Gothic UI"/>
                <a:cs typeface="Yu Gothic UI"/>
              </a:rPr>
              <a:t>	</a:t>
            </a:r>
            <a:r>
              <a:rPr sz="1400" b="1" u="sng" spc="155" dirty="0">
                <a:solidFill>
                  <a:srgbClr val="007EDE"/>
                </a:solidFill>
                <a:uFill>
                  <a:solidFill>
                    <a:srgbClr val="007EDE"/>
                  </a:solidFill>
                </a:uFill>
                <a:latin typeface="Yu Gothic UI"/>
                <a:cs typeface="Yu Gothic UI"/>
              </a:rPr>
              <a:t>600</a:t>
            </a:r>
            <a:r>
              <a:rPr sz="1400" b="1" u="sng" spc="-50" dirty="0">
                <a:solidFill>
                  <a:srgbClr val="007EDE"/>
                </a:solidFill>
                <a:uFill>
                  <a:solidFill>
                    <a:srgbClr val="007EDE"/>
                  </a:solidFill>
                </a:uFill>
                <a:latin typeface="Yu Gothic UI"/>
                <a:cs typeface="Yu Gothic UI"/>
              </a:rPr>
              <a:t>点</a:t>
            </a:r>
            <a:endParaRPr sz="1400">
              <a:latin typeface="Yu Gothic UI"/>
              <a:cs typeface="Yu Gothic UI"/>
            </a:endParaRPr>
          </a:p>
        </p:txBody>
      </p:sp>
      <p:sp>
        <p:nvSpPr>
          <p:cNvPr id="4" name="object 4"/>
          <p:cNvSpPr txBox="1"/>
          <p:nvPr/>
        </p:nvSpPr>
        <p:spPr>
          <a:xfrm>
            <a:off x="540207" y="3422650"/>
            <a:ext cx="109537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p:txBody>
      </p:sp>
      <p:sp>
        <p:nvSpPr>
          <p:cNvPr id="5" name="object 5"/>
          <p:cNvSpPr txBox="1"/>
          <p:nvPr/>
        </p:nvSpPr>
        <p:spPr>
          <a:xfrm>
            <a:off x="453339" y="3639058"/>
            <a:ext cx="9271635" cy="2830195"/>
          </a:xfrm>
          <a:prstGeom prst="rect">
            <a:avLst/>
          </a:prstGeom>
        </p:spPr>
        <p:txBody>
          <a:bodyPr vert="horz" wrap="square" lIns="0" tIns="12065" rIns="0" bIns="0" rtlCol="0">
            <a:spAutoFit/>
          </a:bodyPr>
          <a:lstStyle/>
          <a:p>
            <a:pPr marL="459105" marR="226060" indent="-360045" algn="just">
              <a:lnSpc>
                <a:spcPct val="100000"/>
              </a:lnSpc>
              <a:spcBef>
                <a:spcPts val="95"/>
              </a:spcBef>
            </a:pPr>
            <a:r>
              <a:rPr sz="1300" spc="65" dirty="0">
                <a:latin typeface="Yu Gothic UI"/>
                <a:cs typeface="Yu Gothic UI"/>
              </a:rPr>
              <a:t>注１  別に厚生労働大臣が定める施設基準を満たす保険医療機関に入院している患者のうち、</a:t>
            </a:r>
            <a:r>
              <a:rPr sz="1300" b="1" u="sng" spc="75" dirty="0">
                <a:solidFill>
                  <a:srgbClr val="007EDE"/>
                </a:solidFill>
                <a:uFill>
                  <a:solidFill>
                    <a:srgbClr val="007EDE"/>
                  </a:solidFill>
                </a:uFill>
                <a:latin typeface="Yu Gothic UI"/>
                <a:cs typeface="Yu Gothic UI"/>
              </a:rPr>
              <a:t>口腔状態に係る課題のため</a:t>
            </a:r>
            <a:r>
              <a:rPr sz="1300" b="1" u="sng" spc="175" dirty="0">
                <a:solidFill>
                  <a:srgbClr val="007EDE"/>
                </a:solidFill>
                <a:uFill>
                  <a:solidFill>
                    <a:srgbClr val="007EDE"/>
                  </a:solidFill>
                </a:uFill>
                <a:latin typeface="Yu Gothic UI"/>
                <a:cs typeface="Yu Gothic UI"/>
              </a:rPr>
              <a:t> </a:t>
            </a:r>
            <a:r>
              <a:rPr sz="1300" b="1" u="sng" spc="60" dirty="0">
                <a:solidFill>
                  <a:srgbClr val="007EDE"/>
                </a:solidFill>
                <a:uFill>
                  <a:solidFill>
                    <a:srgbClr val="007EDE"/>
                  </a:solidFill>
                </a:uFill>
                <a:latin typeface="Yu Gothic UI"/>
                <a:cs typeface="Yu Gothic UI"/>
              </a:rPr>
              <a:t>に医科における治療上の課題を生じており、医師等が入院中の歯科受診が必要と判断した者</a:t>
            </a:r>
            <a:r>
              <a:rPr sz="1300" spc="300" dirty="0">
                <a:latin typeface="Yu Gothic UI"/>
                <a:cs typeface="Yu Gothic UI"/>
              </a:rPr>
              <a:t>について、</a:t>
            </a:r>
            <a:r>
              <a:rPr sz="1300" b="1" u="sng" spc="25" dirty="0">
                <a:solidFill>
                  <a:srgbClr val="007EDE"/>
                </a:solidFill>
                <a:uFill>
                  <a:solidFill>
                    <a:srgbClr val="007EDE"/>
                  </a:solidFill>
                </a:uFill>
                <a:latin typeface="Yu Gothic UI"/>
                <a:cs typeface="Yu Gothic UI"/>
              </a:rPr>
              <a:t>連携体制を構</a:t>
            </a:r>
            <a:r>
              <a:rPr sz="1300" b="1" u="sng" spc="80" dirty="0">
                <a:solidFill>
                  <a:srgbClr val="007EDE"/>
                </a:solidFill>
                <a:uFill>
                  <a:solidFill>
                    <a:srgbClr val="007EDE"/>
                  </a:solidFill>
                </a:uFill>
                <a:latin typeface="Yu Gothic UI"/>
                <a:cs typeface="Yu Gothic UI"/>
              </a:rPr>
              <a:t>築している他の歯科医療機関</a:t>
            </a:r>
            <a:r>
              <a:rPr sz="1300" spc="165" dirty="0">
                <a:latin typeface="Yu Gothic UI"/>
                <a:cs typeface="Yu Gothic UI"/>
              </a:rPr>
              <a:t>に対し、患者の同意を得て、</a:t>
            </a:r>
            <a:r>
              <a:rPr sz="1300" b="1" u="sng" spc="70" dirty="0">
                <a:solidFill>
                  <a:srgbClr val="007EDE"/>
                </a:solidFill>
                <a:uFill>
                  <a:solidFill>
                    <a:srgbClr val="007EDE"/>
                  </a:solidFill>
                </a:uFill>
                <a:latin typeface="Yu Gothic UI"/>
                <a:cs typeface="Yu Gothic UI"/>
              </a:rPr>
              <a:t>診療状況を示す文書を添えて患者の紹介を行い、入院中に</a:t>
            </a:r>
            <a:r>
              <a:rPr sz="1300" b="1" u="sng" spc="20" dirty="0">
                <a:solidFill>
                  <a:srgbClr val="007EDE"/>
                </a:solidFill>
                <a:uFill>
                  <a:solidFill>
                    <a:srgbClr val="007EDE"/>
                  </a:solidFill>
                </a:uFill>
                <a:latin typeface="Yu Gothic UI"/>
                <a:cs typeface="Yu Gothic UI"/>
              </a:rPr>
              <a:t>歯科診療が行われた場合</a:t>
            </a:r>
            <a:r>
              <a:rPr sz="1300" spc="85" dirty="0">
                <a:latin typeface="Yu Gothic UI"/>
                <a:cs typeface="Yu Gothic UI"/>
              </a:rPr>
              <a:t>に、歯科診療が行われた日に入院中１回に限り算定する。この場合において、区分番号Ｂ０</a:t>
            </a:r>
            <a:endParaRPr sz="1300">
              <a:latin typeface="Yu Gothic UI"/>
              <a:cs typeface="Yu Gothic UI"/>
            </a:endParaRPr>
          </a:p>
          <a:p>
            <a:pPr marL="459105">
              <a:lnSpc>
                <a:spcPct val="100000"/>
              </a:lnSpc>
            </a:pPr>
            <a:r>
              <a:rPr sz="1300" spc="-20" dirty="0">
                <a:latin typeface="Yu Gothic UI"/>
                <a:cs typeface="Yu Gothic UI"/>
              </a:rPr>
              <a:t>０９診療情報提供料</a:t>
            </a:r>
            <a:r>
              <a:rPr sz="1300" dirty="0">
                <a:latin typeface="Yu Gothic UI"/>
                <a:cs typeface="Yu Gothic UI"/>
              </a:rPr>
              <a:t>（Ⅰ）</a:t>
            </a:r>
            <a:r>
              <a:rPr sz="1300" spc="170" dirty="0">
                <a:latin typeface="Yu Gothic UI"/>
                <a:cs typeface="Yu Gothic UI"/>
              </a:rPr>
              <a:t>は、所定点数に含まれるものとする。</a:t>
            </a:r>
            <a:endParaRPr sz="1300">
              <a:latin typeface="Yu Gothic UI"/>
              <a:cs typeface="Yu Gothic UI"/>
            </a:endParaRPr>
          </a:p>
          <a:p>
            <a:pPr marL="99060">
              <a:lnSpc>
                <a:spcPct val="100000"/>
              </a:lnSpc>
              <a:spcBef>
                <a:spcPts val="1664"/>
              </a:spcBef>
            </a:pPr>
            <a:r>
              <a:rPr sz="1400" dirty="0">
                <a:latin typeface="Yu Gothic UI"/>
                <a:cs typeface="Yu Gothic UI"/>
              </a:rPr>
              <a:t>［施設基準</a:t>
            </a:r>
            <a:r>
              <a:rPr sz="1400" spc="-50" dirty="0">
                <a:latin typeface="Yu Gothic UI"/>
                <a:cs typeface="Yu Gothic UI"/>
              </a:rPr>
              <a:t>］</a:t>
            </a:r>
            <a:endParaRPr sz="1400">
              <a:latin typeface="Yu Gothic UI"/>
              <a:cs typeface="Yu Gothic UI"/>
            </a:endParaRPr>
          </a:p>
          <a:p>
            <a:pPr marL="279400" marR="178435" indent="-266700">
              <a:lnSpc>
                <a:spcPct val="100000"/>
              </a:lnSpc>
              <a:spcBef>
                <a:spcPts val="15"/>
              </a:spcBef>
              <a:buChar char="○"/>
              <a:tabLst>
                <a:tab pos="279400" algn="l"/>
                <a:tab pos="342900" algn="l"/>
              </a:tabLst>
            </a:pPr>
            <a:r>
              <a:rPr sz="1300" dirty="0">
                <a:latin typeface="Yu Gothic UI"/>
                <a:cs typeface="Yu Gothic UI"/>
              </a:rPr>
              <a:t>	</a:t>
            </a:r>
            <a:r>
              <a:rPr sz="1300" b="1" u="sng" spc="20" dirty="0">
                <a:solidFill>
                  <a:srgbClr val="007EDE"/>
                </a:solidFill>
                <a:uFill>
                  <a:solidFill>
                    <a:srgbClr val="007EDE"/>
                  </a:solidFill>
                </a:uFill>
                <a:latin typeface="Yu Gothic UI"/>
                <a:cs typeface="Yu Gothic UI"/>
              </a:rPr>
              <a:t>歯科診療を行わない保険医療機関</a:t>
            </a:r>
            <a:r>
              <a:rPr sz="1300" spc="105" dirty="0">
                <a:latin typeface="Yu Gothic UI"/>
                <a:cs typeface="Yu Gothic UI"/>
              </a:rPr>
              <a:t>であって、歯科診療を行う別の保険医療機関と</a:t>
            </a:r>
            <a:r>
              <a:rPr sz="1300" b="1" u="sng" spc="35" dirty="0">
                <a:solidFill>
                  <a:srgbClr val="007EDE"/>
                </a:solidFill>
                <a:uFill>
                  <a:solidFill>
                    <a:srgbClr val="007EDE"/>
                  </a:solidFill>
                </a:uFill>
                <a:latin typeface="Yu Gothic UI"/>
                <a:cs typeface="Yu Gothic UI"/>
              </a:rPr>
              <a:t>入院中の患者に対する歯科訪問診療に</a:t>
            </a:r>
            <a:r>
              <a:rPr sz="1300" b="1" u="sng" spc="500" dirty="0">
                <a:solidFill>
                  <a:srgbClr val="007EDE"/>
                </a:solidFill>
                <a:uFill>
                  <a:solidFill>
                    <a:srgbClr val="007EDE"/>
                  </a:solidFill>
                </a:uFill>
                <a:latin typeface="Yu Gothic UI"/>
                <a:cs typeface="Yu Gothic UI"/>
              </a:rPr>
              <a:t>                                                    </a:t>
            </a:r>
            <a:r>
              <a:rPr sz="1300" b="1" u="sng" spc="30" dirty="0">
                <a:solidFill>
                  <a:srgbClr val="007EDE"/>
                </a:solidFill>
                <a:uFill>
                  <a:solidFill>
                    <a:srgbClr val="007EDE"/>
                  </a:solidFill>
                </a:uFill>
                <a:latin typeface="Yu Gothic UI"/>
                <a:cs typeface="Yu Gothic UI"/>
              </a:rPr>
              <a:t>係る連携体制を構築</a:t>
            </a:r>
            <a:r>
              <a:rPr sz="1300" spc="145" dirty="0">
                <a:latin typeface="Yu Gothic UI"/>
                <a:cs typeface="Yu Gothic UI"/>
              </a:rPr>
              <a:t>していること。歯科訪問診療を依頼する際の方法等について文書により提供を受けていること。</a:t>
            </a:r>
            <a:endParaRPr sz="1300">
              <a:latin typeface="Yu Gothic UI"/>
              <a:cs typeface="Yu Gothic UI"/>
            </a:endParaRPr>
          </a:p>
          <a:p>
            <a:pPr marL="341630" indent="-328930">
              <a:lnSpc>
                <a:spcPct val="100000"/>
              </a:lnSpc>
              <a:buChar char="○"/>
              <a:tabLst>
                <a:tab pos="341630" algn="l"/>
              </a:tabLst>
            </a:pPr>
            <a:r>
              <a:rPr sz="1300" spc="90" dirty="0">
                <a:latin typeface="Yu Gothic UI"/>
                <a:cs typeface="Yu Gothic UI"/>
              </a:rPr>
              <a:t>連携体制を構築していることについて、当該保険医療機関の見やすい場所に</a:t>
            </a:r>
            <a:r>
              <a:rPr sz="1300" b="1" u="sng" spc="165" dirty="0">
                <a:solidFill>
                  <a:srgbClr val="007EDE"/>
                </a:solidFill>
                <a:uFill>
                  <a:solidFill>
                    <a:srgbClr val="007EDE"/>
                  </a:solidFill>
                </a:uFill>
                <a:latin typeface="Yu Gothic UI"/>
                <a:cs typeface="Yu Gothic UI"/>
              </a:rPr>
              <a:t>掲示及びウェブサイトに掲載</a:t>
            </a:r>
            <a:r>
              <a:rPr sz="1300" spc="335" dirty="0">
                <a:latin typeface="Yu Gothic UI"/>
                <a:cs typeface="Yu Gothic UI"/>
              </a:rPr>
              <a:t>していること。</a:t>
            </a:r>
            <a:endParaRPr sz="1300">
              <a:latin typeface="Yu Gothic UI"/>
              <a:cs typeface="Yu Gothic UI"/>
            </a:endParaRPr>
          </a:p>
          <a:p>
            <a:pPr marL="342900" indent="-330200">
              <a:lnSpc>
                <a:spcPct val="100000"/>
              </a:lnSpc>
              <a:spcBef>
                <a:spcPts val="5"/>
              </a:spcBef>
              <a:buChar char="○"/>
              <a:tabLst>
                <a:tab pos="342900" algn="l"/>
              </a:tabLst>
            </a:pPr>
            <a:r>
              <a:rPr sz="1300" spc="114" dirty="0">
                <a:latin typeface="Yu Gothic UI"/>
                <a:cs typeface="Yu Gothic UI"/>
              </a:rPr>
              <a:t>過去１年間に以下の実績を有すること。</a:t>
            </a:r>
            <a:endParaRPr sz="1300">
              <a:latin typeface="Yu Gothic UI"/>
              <a:cs typeface="Yu Gothic UI"/>
            </a:endParaRPr>
          </a:p>
          <a:p>
            <a:pPr marL="342900">
              <a:lnSpc>
                <a:spcPct val="100000"/>
              </a:lnSpc>
              <a:tabLst>
                <a:tab pos="672465" algn="l"/>
              </a:tabLst>
            </a:pPr>
            <a:r>
              <a:rPr sz="1300" spc="229" dirty="0">
                <a:latin typeface="Yu Gothic UI"/>
                <a:cs typeface="Yu Gothic UI"/>
              </a:rPr>
              <a:t>ア</a:t>
            </a:r>
            <a:r>
              <a:rPr sz="1300" dirty="0">
                <a:latin typeface="Yu Gothic UI"/>
                <a:cs typeface="Yu Gothic UI"/>
              </a:rPr>
              <a:t>	</a:t>
            </a:r>
            <a:r>
              <a:rPr sz="1300" spc="90" dirty="0">
                <a:latin typeface="Yu Gothic UI"/>
                <a:cs typeface="Yu Gothic UI"/>
              </a:rPr>
              <a:t>入院中</a:t>
            </a:r>
            <a:r>
              <a:rPr sz="1300" spc="70" dirty="0">
                <a:latin typeface="Yu Gothic UI"/>
                <a:cs typeface="Yu Gothic UI"/>
              </a:rPr>
              <a:t>の</a:t>
            </a:r>
            <a:r>
              <a:rPr sz="1300" spc="90" dirty="0">
                <a:latin typeface="Yu Gothic UI"/>
                <a:cs typeface="Yu Gothic UI"/>
              </a:rPr>
              <a:t>患者</a:t>
            </a:r>
            <a:r>
              <a:rPr sz="1300" spc="70" dirty="0">
                <a:latin typeface="Yu Gothic UI"/>
                <a:cs typeface="Yu Gothic UI"/>
              </a:rPr>
              <a:t>に</a:t>
            </a:r>
            <a:r>
              <a:rPr sz="1300" spc="90" dirty="0">
                <a:latin typeface="Yu Gothic UI"/>
                <a:cs typeface="Yu Gothic UI"/>
              </a:rPr>
              <a:t>対</a:t>
            </a:r>
            <a:r>
              <a:rPr sz="1300" spc="60" dirty="0">
                <a:latin typeface="Yu Gothic UI"/>
                <a:cs typeface="Yu Gothic UI"/>
              </a:rPr>
              <a:t>し、</a:t>
            </a:r>
            <a:r>
              <a:rPr sz="1300" spc="90" dirty="0">
                <a:latin typeface="Yu Gothic UI"/>
                <a:cs typeface="Yu Gothic UI"/>
              </a:rPr>
              <a:t>連携歯科</a:t>
            </a:r>
            <a:r>
              <a:rPr sz="1300" spc="100" dirty="0">
                <a:latin typeface="Yu Gothic UI"/>
                <a:cs typeface="Yu Gothic UI"/>
              </a:rPr>
              <a:t>医</a:t>
            </a:r>
            <a:r>
              <a:rPr sz="1300" spc="-20" dirty="0">
                <a:latin typeface="Yu Gothic UI"/>
                <a:cs typeface="Yu Gothic UI"/>
              </a:rPr>
              <a:t>療機</a:t>
            </a:r>
            <a:r>
              <a:rPr sz="1300" spc="-10" dirty="0">
                <a:latin typeface="Yu Gothic UI"/>
                <a:cs typeface="Yu Gothic UI"/>
              </a:rPr>
              <a:t>関</a:t>
            </a:r>
            <a:r>
              <a:rPr sz="1300" spc="315" dirty="0">
                <a:latin typeface="Yu Gothic UI"/>
                <a:cs typeface="Yu Gothic UI"/>
              </a:rPr>
              <a:t>か</a:t>
            </a:r>
            <a:r>
              <a:rPr sz="1300" spc="280" dirty="0">
                <a:latin typeface="Yu Gothic UI"/>
                <a:cs typeface="Yu Gothic UI"/>
              </a:rPr>
              <a:t>ら</a:t>
            </a:r>
            <a:r>
              <a:rPr sz="1300" b="1" u="sng" spc="-10" dirty="0">
                <a:solidFill>
                  <a:srgbClr val="007EDE"/>
                </a:solidFill>
                <a:uFill>
                  <a:solidFill>
                    <a:srgbClr val="007EDE"/>
                  </a:solidFill>
                </a:uFill>
                <a:latin typeface="Yu Gothic UI"/>
                <a:cs typeface="Yu Gothic UI"/>
              </a:rPr>
              <a:t>歯</a:t>
            </a:r>
            <a:r>
              <a:rPr sz="1300" b="1" u="sng" spc="-20" dirty="0">
                <a:solidFill>
                  <a:srgbClr val="007EDE"/>
                </a:solidFill>
                <a:uFill>
                  <a:solidFill>
                    <a:srgbClr val="007EDE"/>
                  </a:solidFill>
                </a:uFill>
                <a:latin typeface="Yu Gothic UI"/>
                <a:cs typeface="Yu Gothic UI"/>
              </a:rPr>
              <a:t>科訪</a:t>
            </a:r>
            <a:r>
              <a:rPr sz="1300" b="1" u="sng" spc="-10" dirty="0">
                <a:solidFill>
                  <a:srgbClr val="007EDE"/>
                </a:solidFill>
                <a:uFill>
                  <a:solidFill>
                    <a:srgbClr val="007EDE"/>
                  </a:solidFill>
                </a:uFill>
                <a:latin typeface="Yu Gothic UI"/>
                <a:cs typeface="Yu Gothic UI"/>
              </a:rPr>
              <a:t>問</a:t>
            </a:r>
            <a:r>
              <a:rPr sz="1300" b="1" u="sng" spc="100" dirty="0">
                <a:solidFill>
                  <a:srgbClr val="007EDE"/>
                </a:solidFill>
                <a:uFill>
                  <a:solidFill>
                    <a:srgbClr val="007EDE"/>
                  </a:solidFill>
                </a:uFill>
                <a:latin typeface="Yu Gothic UI"/>
                <a:cs typeface="Yu Gothic UI"/>
              </a:rPr>
              <a:t>診療</a:t>
            </a:r>
            <a:r>
              <a:rPr sz="1300" b="1" u="sng" spc="90" dirty="0">
                <a:solidFill>
                  <a:srgbClr val="007EDE"/>
                </a:solidFill>
                <a:uFill>
                  <a:solidFill>
                    <a:srgbClr val="007EDE"/>
                  </a:solidFill>
                </a:uFill>
                <a:latin typeface="Yu Gothic UI"/>
                <a:cs typeface="Yu Gothic UI"/>
              </a:rPr>
              <a:t>を</a:t>
            </a:r>
            <a:r>
              <a:rPr sz="1300" b="1" u="sng" spc="180" dirty="0">
                <a:solidFill>
                  <a:srgbClr val="007EDE"/>
                </a:solidFill>
                <a:uFill>
                  <a:solidFill>
                    <a:srgbClr val="007EDE"/>
                  </a:solidFill>
                </a:uFill>
                <a:latin typeface="Yu Gothic UI"/>
                <a:cs typeface="Yu Gothic UI"/>
              </a:rPr>
              <a:t>受</a:t>
            </a:r>
            <a:r>
              <a:rPr sz="1300" b="1" u="sng" spc="145" dirty="0">
                <a:solidFill>
                  <a:srgbClr val="007EDE"/>
                </a:solidFill>
                <a:uFill>
                  <a:solidFill>
                    <a:srgbClr val="007EDE"/>
                  </a:solidFill>
                </a:uFill>
                <a:latin typeface="Yu Gothic UI"/>
                <a:cs typeface="Yu Gothic UI"/>
              </a:rPr>
              <a:t>け</a:t>
            </a:r>
            <a:r>
              <a:rPr sz="1300" b="1" u="sng" spc="155" dirty="0">
                <a:solidFill>
                  <a:srgbClr val="007EDE"/>
                </a:solidFill>
                <a:uFill>
                  <a:solidFill>
                    <a:srgbClr val="007EDE"/>
                  </a:solidFill>
                </a:uFill>
                <a:latin typeface="Yu Gothic UI"/>
                <a:cs typeface="Yu Gothic UI"/>
              </a:rPr>
              <a:t>た</a:t>
            </a:r>
            <a:r>
              <a:rPr sz="1300" b="1" u="sng" spc="50" dirty="0">
                <a:solidFill>
                  <a:srgbClr val="007EDE"/>
                </a:solidFill>
                <a:uFill>
                  <a:solidFill>
                    <a:srgbClr val="007EDE"/>
                  </a:solidFill>
                </a:uFill>
                <a:latin typeface="Yu Gothic UI"/>
                <a:cs typeface="Yu Gothic UI"/>
              </a:rPr>
              <a:t>実績が</a:t>
            </a:r>
            <a:r>
              <a:rPr sz="1300" b="1" u="sng" spc="-20" dirty="0">
                <a:solidFill>
                  <a:srgbClr val="007EDE"/>
                </a:solidFill>
                <a:uFill>
                  <a:solidFill>
                    <a:srgbClr val="007EDE"/>
                  </a:solidFill>
                </a:uFill>
                <a:latin typeface="Yu Gothic UI"/>
                <a:cs typeface="Yu Gothic UI"/>
              </a:rPr>
              <a:t>３件</a:t>
            </a:r>
            <a:r>
              <a:rPr sz="1300" b="1" u="sng" spc="-10" dirty="0">
                <a:solidFill>
                  <a:srgbClr val="007EDE"/>
                </a:solidFill>
                <a:uFill>
                  <a:solidFill>
                    <a:srgbClr val="007EDE"/>
                  </a:solidFill>
                </a:uFill>
                <a:latin typeface="Yu Gothic UI"/>
                <a:cs typeface="Yu Gothic UI"/>
              </a:rPr>
              <a:t>以</a:t>
            </a:r>
            <a:r>
              <a:rPr sz="1300" b="1" u="sng" spc="-50" dirty="0">
                <a:solidFill>
                  <a:srgbClr val="007EDE"/>
                </a:solidFill>
                <a:uFill>
                  <a:solidFill>
                    <a:srgbClr val="007EDE"/>
                  </a:solidFill>
                </a:uFill>
                <a:latin typeface="Yu Gothic UI"/>
                <a:cs typeface="Yu Gothic UI"/>
              </a:rPr>
              <a:t>上</a:t>
            </a:r>
            <a:endParaRPr sz="1300">
              <a:latin typeface="Yu Gothic UI"/>
              <a:cs typeface="Yu Gothic UI"/>
            </a:endParaRPr>
          </a:p>
          <a:p>
            <a:pPr marL="342900">
              <a:lnSpc>
                <a:spcPct val="100000"/>
              </a:lnSpc>
              <a:tabLst>
                <a:tab pos="672465" algn="l"/>
              </a:tabLst>
            </a:pPr>
            <a:r>
              <a:rPr sz="1300" spc="320" dirty="0">
                <a:latin typeface="Yu Gothic UI"/>
                <a:cs typeface="Yu Gothic UI"/>
              </a:rPr>
              <a:t>イ</a:t>
            </a:r>
            <a:r>
              <a:rPr sz="1300" dirty="0">
                <a:latin typeface="Yu Gothic UI"/>
                <a:cs typeface="Yu Gothic UI"/>
              </a:rPr>
              <a:t>	</a:t>
            </a:r>
            <a:r>
              <a:rPr sz="1300" spc="155" dirty="0">
                <a:latin typeface="Yu Gothic UI"/>
                <a:cs typeface="Yu Gothic UI"/>
              </a:rPr>
              <a:t>退院時</a:t>
            </a:r>
            <a:r>
              <a:rPr sz="1300" spc="120" dirty="0">
                <a:latin typeface="Yu Gothic UI"/>
                <a:cs typeface="Yu Gothic UI"/>
              </a:rPr>
              <a:t>に</a:t>
            </a:r>
            <a:r>
              <a:rPr sz="1300" spc="75" dirty="0">
                <a:latin typeface="Yu Gothic UI"/>
                <a:cs typeface="Yu Gothic UI"/>
              </a:rPr>
              <a:t>「</a:t>
            </a:r>
            <a:r>
              <a:rPr sz="1300" spc="155" dirty="0">
                <a:latin typeface="Yu Gothic UI"/>
                <a:cs typeface="Yu Gothic UI"/>
              </a:rPr>
              <a:t>Ｂ００９</a:t>
            </a:r>
            <a:r>
              <a:rPr sz="1300" spc="75" dirty="0">
                <a:latin typeface="Yu Gothic UI"/>
                <a:cs typeface="Yu Gothic UI"/>
              </a:rPr>
              <a:t>」</a:t>
            </a:r>
            <a:r>
              <a:rPr sz="1300" spc="125" dirty="0">
                <a:latin typeface="Yu Gothic UI"/>
                <a:cs typeface="Yu Gothic UI"/>
              </a:rPr>
              <a:t>の</a:t>
            </a:r>
            <a:r>
              <a:rPr sz="1300" spc="155" dirty="0">
                <a:latin typeface="Yu Gothic UI"/>
                <a:cs typeface="Yu Gothic UI"/>
              </a:rPr>
              <a:t>注</a:t>
            </a:r>
            <a:r>
              <a:rPr sz="1300" spc="100" dirty="0">
                <a:latin typeface="Yu Gothic UI"/>
                <a:cs typeface="Yu Gothic UI"/>
              </a:rPr>
              <a:t>14</a:t>
            </a:r>
            <a:r>
              <a:rPr sz="1300" spc="120" dirty="0">
                <a:latin typeface="Yu Gothic UI"/>
                <a:cs typeface="Yu Gothic UI"/>
              </a:rPr>
              <a:t>に</a:t>
            </a:r>
            <a:r>
              <a:rPr sz="1300" spc="170" dirty="0">
                <a:latin typeface="Yu Gothic UI"/>
                <a:cs typeface="Yu Gothic UI"/>
              </a:rPr>
              <a:t>規</a:t>
            </a:r>
            <a:r>
              <a:rPr sz="1300" spc="114" dirty="0">
                <a:latin typeface="Yu Gothic UI"/>
                <a:cs typeface="Yu Gothic UI"/>
              </a:rPr>
              <a:t>定</a:t>
            </a:r>
            <a:r>
              <a:rPr sz="1300" spc="95" dirty="0">
                <a:latin typeface="Yu Gothic UI"/>
                <a:cs typeface="Yu Gothic UI"/>
              </a:rPr>
              <a:t>す</a:t>
            </a:r>
            <a:r>
              <a:rPr sz="1300" spc="310" dirty="0">
                <a:latin typeface="Yu Gothic UI"/>
                <a:cs typeface="Yu Gothic UI"/>
              </a:rPr>
              <a:t>る</a:t>
            </a:r>
            <a:r>
              <a:rPr sz="1300" b="1" u="sng" spc="-20" dirty="0">
                <a:solidFill>
                  <a:srgbClr val="007EDE"/>
                </a:solidFill>
                <a:uFill>
                  <a:solidFill>
                    <a:srgbClr val="007EDE"/>
                  </a:solidFill>
                </a:uFill>
                <a:latin typeface="Yu Gothic UI"/>
                <a:cs typeface="Yu Gothic UI"/>
              </a:rPr>
              <a:t>歯科</a:t>
            </a:r>
            <a:r>
              <a:rPr sz="1300" b="1" u="sng" spc="-10" dirty="0">
                <a:solidFill>
                  <a:srgbClr val="007EDE"/>
                </a:solidFill>
                <a:uFill>
                  <a:solidFill>
                    <a:srgbClr val="007EDE"/>
                  </a:solidFill>
                </a:uFill>
                <a:latin typeface="Yu Gothic UI"/>
                <a:cs typeface="Yu Gothic UI"/>
              </a:rPr>
              <a:t>医</a:t>
            </a:r>
            <a:r>
              <a:rPr sz="1300" b="1" u="sng" spc="-20" dirty="0">
                <a:solidFill>
                  <a:srgbClr val="007EDE"/>
                </a:solidFill>
                <a:uFill>
                  <a:solidFill>
                    <a:srgbClr val="007EDE"/>
                  </a:solidFill>
                </a:uFill>
                <a:latin typeface="Yu Gothic UI"/>
                <a:cs typeface="Yu Gothic UI"/>
              </a:rPr>
              <a:t>療機</a:t>
            </a:r>
            <a:r>
              <a:rPr sz="1300" b="1" u="sng" spc="-10" dirty="0">
                <a:solidFill>
                  <a:srgbClr val="007EDE"/>
                </a:solidFill>
                <a:uFill>
                  <a:solidFill>
                    <a:srgbClr val="007EDE"/>
                  </a:solidFill>
                </a:uFill>
                <a:latin typeface="Yu Gothic UI"/>
                <a:cs typeface="Yu Gothic UI"/>
              </a:rPr>
              <a:t>関</a:t>
            </a:r>
            <a:r>
              <a:rPr sz="1300" b="1" u="sng" spc="-20" dirty="0">
                <a:solidFill>
                  <a:srgbClr val="007EDE"/>
                </a:solidFill>
                <a:uFill>
                  <a:solidFill>
                    <a:srgbClr val="007EDE"/>
                  </a:solidFill>
                </a:uFill>
                <a:latin typeface="Yu Gothic UI"/>
                <a:cs typeface="Yu Gothic UI"/>
              </a:rPr>
              <a:t>連携</a:t>
            </a:r>
            <a:r>
              <a:rPr sz="1300" b="1" u="sng" spc="-10" dirty="0">
                <a:solidFill>
                  <a:srgbClr val="007EDE"/>
                </a:solidFill>
                <a:uFill>
                  <a:solidFill>
                    <a:srgbClr val="007EDE"/>
                  </a:solidFill>
                </a:uFill>
                <a:latin typeface="Yu Gothic UI"/>
                <a:cs typeface="Yu Gothic UI"/>
              </a:rPr>
              <a:t>加</a:t>
            </a:r>
            <a:r>
              <a:rPr sz="1300" b="1" u="sng" spc="100" dirty="0">
                <a:solidFill>
                  <a:srgbClr val="007EDE"/>
                </a:solidFill>
                <a:uFill>
                  <a:solidFill>
                    <a:srgbClr val="007EDE"/>
                  </a:solidFill>
                </a:uFill>
                <a:latin typeface="Yu Gothic UI"/>
                <a:cs typeface="Yu Gothic UI"/>
              </a:rPr>
              <a:t>算１</a:t>
            </a:r>
            <a:r>
              <a:rPr sz="1300" b="1" u="sng" spc="90" dirty="0">
                <a:solidFill>
                  <a:srgbClr val="007EDE"/>
                </a:solidFill>
                <a:uFill>
                  <a:solidFill>
                    <a:srgbClr val="007EDE"/>
                  </a:solidFill>
                </a:uFill>
                <a:latin typeface="Yu Gothic UI"/>
                <a:cs typeface="Yu Gothic UI"/>
              </a:rPr>
              <a:t>を</a:t>
            </a:r>
            <a:r>
              <a:rPr sz="1300" b="1" u="sng" spc="130" dirty="0">
                <a:solidFill>
                  <a:srgbClr val="007EDE"/>
                </a:solidFill>
                <a:uFill>
                  <a:solidFill>
                    <a:srgbClr val="007EDE"/>
                  </a:solidFill>
                </a:uFill>
                <a:latin typeface="Yu Gothic UI"/>
                <a:cs typeface="Yu Gothic UI"/>
              </a:rPr>
              <a:t>算定</a:t>
            </a:r>
            <a:r>
              <a:rPr sz="1300" b="1" u="sng" spc="100" dirty="0">
                <a:solidFill>
                  <a:srgbClr val="007EDE"/>
                </a:solidFill>
                <a:uFill>
                  <a:solidFill>
                    <a:srgbClr val="007EDE"/>
                  </a:solidFill>
                </a:uFill>
                <a:latin typeface="Yu Gothic UI"/>
                <a:cs typeface="Yu Gothic UI"/>
              </a:rPr>
              <a:t>し</a:t>
            </a:r>
            <a:r>
              <a:rPr sz="1300" b="1" u="sng" spc="60" dirty="0">
                <a:solidFill>
                  <a:srgbClr val="007EDE"/>
                </a:solidFill>
                <a:uFill>
                  <a:solidFill>
                    <a:srgbClr val="007EDE"/>
                  </a:solidFill>
                </a:uFill>
                <a:latin typeface="Yu Gothic UI"/>
                <a:cs typeface="Yu Gothic UI"/>
              </a:rPr>
              <a:t>た</a:t>
            </a:r>
            <a:r>
              <a:rPr sz="1300" b="1" u="sng" spc="75" dirty="0">
                <a:solidFill>
                  <a:srgbClr val="007EDE"/>
                </a:solidFill>
                <a:uFill>
                  <a:solidFill>
                    <a:srgbClr val="007EDE"/>
                  </a:solidFill>
                </a:uFill>
                <a:latin typeface="Yu Gothic UI"/>
                <a:cs typeface="Yu Gothic UI"/>
              </a:rPr>
              <a:t>実</a:t>
            </a:r>
            <a:r>
              <a:rPr sz="1300" b="1" u="sng" spc="85" dirty="0">
                <a:solidFill>
                  <a:srgbClr val="007EDE"/>
                </a:solidFill>
                <a:uFill>
                  <a:solidFill>
                    <a:srgbClr val="007EDE"/>
                  </a:solidFill>
                </a:uFill>
                <a:latin typeface="Yu Gothic UI"/>
                <a:cs typeface="Yu Gothic UI"/>
              </a:rPr>
              <a:t>績</a:t>
            </a:r>
            <a:r>
              <a:rPr sz="1300" b="1" u="sng" dirty="0">
                <a:solidFill>
                  <a:srgbClr val="007EDE"/>
                </a:solidFill>
                <a:uFill>
                  <a:solidFill>
                    <a:srgbClr val="007EDE"/>
                  </a:solidFill>
                </a:uFill>
                <a:latin typeface="Yu Gothic UI"/>
                <a:cs typeface="Yu Gothic UI"/>
              </a:rPr>
              <a:t>が</a:t>
            </a:r>
            <a:r>
              <a:rPr sz="1300" b="1" u="sng" spc="50" dirty="0">
                <a:solidFill>
                  <a:srgbClr val="007EDE"/>
                </a:solidFill>
                <a:uFill>
                  <a:solidFill>
                    <a:srgbClr val="007EDE"/>
                  </a:solidFill>
                </a:uFill>
                <a:latin typeface="Yu Gothic UI"/>
                <a:cs typeface="Yu Gothic UI"/>
              </a:rPr>
              <a:t>３</a:t>
            </a:r>
            <a:r>
              <a:rPr sz="1300" b="1" u="sng" spc="60" dirty="0">
                <a:solidFill>
                  <a:srgbClr val="007EDE"/>
                </a:solidFill>
                <a:uFill>
                  <a:solidFill>
                    <a:srgbClr val="007EDE"/>
                  </a:solidFill>
                </a:uFill>
                <a:latin typeface="Yu Gothic UI"/>
                <a:cs typeface="Yu Gothic UI"/>
              </a:rPr>
              <a:t>件</a:t>
            </a:r>
            <a:r>
              <a:rPr sz="1300" b="1" u="sng" spc="-20" dirty="0">
                <a:solidFill>
                  <a:srgbClr val="007EDE"/>
                </a:solidFill>
                <a:uFill>
                  <a:solidFill>
                    <a:srgbClr val="007EDE"/>
                  </a:solidFill>
                </a:uFill>
                <a:latin typeface="Yu Gothic UI"/>
                <a:cs typeface="Yu Gothic UI"/>
              </a:rPr>
              <a:t>以</a:t>
            </a:r>
            <a:r>
              <a:rPr sz="1300" b="1" u="sng" spc="-50" dirty="0">
                <a:solidFill>
                  <a:srgbClr val="007EDE"/>
                </a:solidFill>
                <a:uFill>
                  <a:solidFill>
                    <a:srgbClr val="007EDE"/>
                  </a:solidFill>
                </a:uFill>
                <a:latin typeface="Yu Gothic UI"/>
                <a:cs typeface="Yu Gothic UI"/>
              </a:rPr>
              <a:t>上</a:t>
            </a:r>
            <a:endParaRPr sz="1300">
              <a:latin typeface="Yu Gothic UI"/>
              <a:cs typeface="Yu Gothic UI"/>
            </a:endParaRPr>
          </a:p>
          <a:p>
            <a:pPr marL="342900" indent="-330200">
              <a:lnSpc>
                <a:spcPct val="100000"/>
              </a:lnSpc>
              <a:buChar char="○"/>
              <a:tabLst>
                <a:tab pos="342900" algn="l"/>
              </a:tabLst>
            </a:pPr>
            <a:r>
              <a:rPr sz="1300" spc="55" dirty="0">
                <a:latin typeface="Yu Gothic UI"/>
                <a:cs typeface="Yu Gothic UI"/>
              </a:rPr>
              <a:t>入院後速やかに口腔状態に係る課題を評価する体制や、口腔状態に問題があれば、入院中の受診を必要としない場合で</a:t>
            </a:r>
            <a:endParaRPr sz="1300">
              <a:latin typeface="Yu Gothic UI"/>
              <a:cs typeface="Yu Gothic UI"/>
            </a:endParaRPr>
          </a:p>
        </p:txBody>
      </p:sp>
      <p:sp>
        <p:nvSpPr>
          <p:cNvPr id="6" name="object 6"/>
          <p:cNvSpPr txBox="1"/>
          <p:nvPr/>
        </p:nvSpPr>
        <p:spPr>
          <a:xfrm>
            <a:off x="720039" y="6443878"/>
            <a:ext cx="5960110" cy="223520"/>
          </a:xfrm>
          <a:prstGeom prst="rect">
            <a:avLst/>
          </a:prstGeom>
        </p:spPr>
        <p:txBody>
          <a:bodyPr vert="horz" wrap="square" lIns="0" tIns="12065" rIns="0" bIns="0" rtlCol="0">
            <a:spAutoFit/>
          </a:bodyPr>
          <a:lstStyle/>
          <a:p>
            <a:pPr marL="12700">
              <a:lnSpc>
                <a:spcPct val="100000"/>
              </a:lnSpc>
              <a:spcBef>
                <a:spcPts val="95"/>
              </a:spcBef>
            </a:pPr>
            <a:r>
              <a:rPr sz="1300" spc="155" dirty="0">
                <a:latin typeface="Yu Gothic UI"/>
                <a:cs typeface="Yu Gothic UI"/>
              </a:rPr>
              <a:t>あっても、退院後に歯科への受診を促す体制が整備されていることが望ましい。</a:t>
            </a:r>
            <a:endParaRPr sz="1300">
              <a:latin typeface="Yu Gothic UI"/>
              <a:cs typeface="Yu Gothic UI"/>
            </a:endParaRPr>
          </a:p>
        </p:txBody>
      </p:sp>
      <p:sp>
        <p:nvSpPr>
          <p:cNvPr id="7" name="object 7"/>
          <p:cNvSpPr txBox="1">
            <a:spLocks noGrp="1"/>
          </p:cNvSpPr>
          <p:nvPr>
            <p:ph type="title"/>
          </p:nvPr>
        </p:nvSpPr>
        <p:spPr>
          <a:xfrm>
            <a:off x="0" y="386740"/>
            <a:ext cx="9906000" cy="478790"/>
          </a:xfrm>
          <a:prstGeom prst="rect">
            <a:avLst/>
          </a:prstGeom>
          <a:solidFill>
            <a:srgbClr val="CDFFDC"/>
          </a:solidFill>
        </p:spPr>
        <p:txBody>
          <a:bodyPr vert="horz" wrap="square" lIns="0" tIns="28575" rIns="0" bIns="0" rtlCol="0">
            <a:spAutoFit/>
          </a:bodyPr>
          <a:lstStyle/>
          <a:p>
            <a:pPr algn="ctr">
              <a:lnSpc>
                <a:spcPct val="100000"/>
              </a:lnSpc>
              <a:spcBef>
                <a:spcPts val="225"/>
              </a:spcBef>
            </a:pPr>
            <a:r>
              <a:rPr spc="75" dirty="0"/>
              <a:t>歯科医療機関との連携の推進</a:t>
            </a:r>
          </a:p>
        </p:txBody>
      </p:sp>
      <p:sp>
        <p:nvSpPr>
          <p:cNvPr id="8" name="object 8"/>
          <p:cNvSpPr txBox="1"/>
          <p:nvPr/>
        </p:nvSpPr>
        <p:spPr>
          <a:xfrm>
            <a:off x="9455022" y="65158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101</a:t>
            </a:r>
            <a:endParaRPr sz="1800">
              <a:latin typeface="Calibri"/>
              <a:cs typeface="Calibri"/>
            </a:endParaRPr>
          </a:p>
        </p:txBody>
      </p:sp>
      <p:grpSp>
        <p:nvGrpSpPr>
          <p:cNvPr id="9" name="object 9"/>
          <p:cNvGrpSpPr/>
          <p:nvPr/>
        </p:nvGrpSpPr>
        <p:grpSpPr>
          <a:xfrm>
            <a:off x="315468" y="961796"/>
            <a:ext cx="7757795" cy="1534160"/>
            <a:chOff x="315468" y="961796"/>
            <a:chExt cx="7757795" cy="1534160"/>
          </a:xfrm>
        </p:grpSpPr>
        <p:sp>
          <p:nvSpPr>
            <p:cNvPr id="10" name="object 10"/>
            <p:cNvSpPr/>
            <p:nvPr/>
          </p:nvSpPr>
          <p:spPr>
            <a:xfrm>
              <a:off x="315468" y="961796"/>
              <a:ext cx="2185670" cy="294005"/>
            </a:xfrm>
            <a:custGeom>
              <a:avLst/>
              <a:gdLst/>
              <a:ahLst/>
              <a:cxnLst/>
              <a:rect l="l" t="t" r="r" b="b"/>
              <a:pathLst>
                <a:path w="2185670" h="294005">
                  <a:moveTo>
                    <a:pt x="2185670" y="0"/>
                  </a:moveTo>
                  <a:lnTo>
                    <a:pt x="0" y="0"/>
                  </a:lnTo>
                  <a:lnTo>
                    <a:pt x="0" y="293725"/>
                  </a:lnTo>
                  <a:lnTo>
                    <a:pt x="2185670" y="293725"/>
                  </a:lnTo>
                  <a:lnTo>
                    <a:pt x="2185670" y="0"/>
                  </a:lnTo>
                  <a:close/>
                </a:path>
              </a:pathLst>
            </a:custGeom>
            <a:solidFill>
              <a:srgbClr val="CDFFDC"/>
            </a:solidFill>
          </p:spPr>
          <p:txBody>
            <a:bodyPr wrap="square" lIns="0" tIns="0" rIns="0" bIns="0" rtlCol="0"/>
            <a:lstStyle/>
            <a:p>
              <a:endParaRPr/>
            </a:p>
          </p:txBody>
        </p:sp>
        <p:sp>
          <p:nvSpPr>
            <p:cNvPr id="11" name="object 11"/>
            <p:cNvSpPr/>
            <p:nvPr/>
          </p:nvSpPr>
          <p:spPr>
            <a:xfrm>
              <a:off x="5615813" y="2226310"/>
              <a:ext cx="2447925" cy="260350"/>
            </a:xfrm>
            <a:custGeom>
              <a:avLst/>
              <a:gdLst/>
              <a:ahLst/>
              <a:cxnLst/>
              <a:rect l="l" t="t" r="r" b="b"/>
              <a:pathLst>
                <a:path w="2447925" h="260350">
                  <a:moveTo>
                    <a:pt x="2317622" y="0"/>
                  </a:moveTo>
                  <a:lnTo>
                    <a:pt x="2317622" y="65024"/>
                  </a:lnTo>
                  <a:lnTo>
                    <a:pt x="129921" y="65024"/>
                  </a:lnTo>
                  <a:lnTo>
                    <a:pt x="129921" y="0"/>
                  </a:lnTo>
                  <a:lnTo>
                    <a:pt x="0" y="130048"/>
                  </a:lnTo>
                  <a:lnTo>
                    <a:pt x="129921" y="259968"/>
                  </a:lnTo>
                  <a:lnTo>
                    <a:pt x="129921" y="194944"/>
                  </a:lnTo>
                  <a:lnTo>
                    <a:pt x="2317622" y="194944"/>
                  </a:lnTo>
                  <a:lnTo>
                    <a:pt x="2317622" y="259968"/>
                  </a:lnTo>
                  <a:lnTo>
                    <a:pt x="2447670" y="130048"/>
                  </a:lnTo>
                  <a:lnTo>
                    <a:pt x="2317622" y="0"/>
                  </a:lnTo>
                  <a:close/>
                </a:path>
              </a:pathLst>
            </a:custGeom>
            <a:solidFill>
              <a:srgbClr val="E0FFEA"/>
            </a:solidFill>
          </p:spPr>
          <p:txBody>
            <a:bodyPr wrap="square" lIns="0" tIns="0" rIns="0" bIns="0" rtlCol="0"/>
            <a:lstStyle/>
            <a:p>
              <a:endParaRPr/>
            </a:p>
          </p:txBody>
        </p:sp>
        <p:sp>
          <p:nvSpPr>
            <p:cNvPr id="12" name="object 12"/>
            <p:cNvSpPr/>
            <p:nvPr/>
          </p:nvSpPr>
          <p:spPr>
            <a:xfrm>
              <a:off x="5615813" y="2226310"/>
              <a:ext cx="2447925" cy="260350"/>
            </a:xfrm>
            <a:custGeom>
              <a:avLst/>
              <a:gdLst/>
              <a:ahLst/>
              <a:cxnLst/>
              <a:rect l="l" t="t" r="r" b="b"/>
              <a:pathLst>
                <a:path w="2447925" h="260350">
                  <a:moveTo>
                    <a:pt x="0" y="130048"/>
                  </a:moveTo>
                  <a:lnTo>
                    <a:pt x="129921" y="0"/>
                  </a:lnTo>
                  <a:lnTo>
                    <a:pt x="129921" y="65024"/>
                  </a:lnTo>
                  <a:lnTo>
                    <a:pt x="2317622" y="65024"/>
                  </a:lnTo>
                  <a:lnTo>
                    <a:pt x="2317622" y="0"/>
                  </a:lnTo>
                  <a:lnTo>
                    <a:pt x="2447670" y="130048"/>
                  </a:lnTo>
                  <a:lnTo>
                    <a:pt x="2317622" y="259968"/>
                  </a:lnTo>
                  <a:lnTo>
                    <a:pt x="2317622" y="194944"/>
                  </a:lnTo>
                  <a:lnTo>
                    <a:pt x="129921" y="194944"/>
                  </a:lnTo>
                  <a:lnTo>
                    <a:pt x="129921" y="259968"/>
                  </a:lnTo>
                  <a:lnTo>
                    <a:pt x="0" y="130048"/>
                  </a:lnTo>
                  <a:close/>
                </a:path>
              </a:pathLst>
            </a:custGeom>
            <a:ln w="19050">
              <a:solidFill>
                <a:srgbClr val="00AF50"/>
              </a:solidFill>
            </a:ln>
          </p:spPr>
          <p:txBody>
            <a:bodyPr wrap="square" lIns="0" tIns="0" rIns="0" bIns="0" rtlCol="0"/>
            <a:lstStyle/>
            <a:p>
              <a:endParaRPr/>
            </a:p>
          </p:txBody>
        </p:sp>
      </p:grpSp>
      <p:sp>
        <p:nvSpPr>
          <p:cNvPr id="13" name="object 13"/>
          <p:cNvSpPr txBox="1"/>
          <p:nvPr/>
        </p:nvSpPr>
        <p:spPr>
          <a:xfrm>
            <a:off x="271983" y="909451"/>
            <a:ext cx="9361170" cy="1359535"/>
          </a:xfrm>
          <a:prstGeom prst="rect">
            <a:avLst/>
          </a:prstGeom>
        </p:spPr>
        <p:txBody>
          <a:bodyPr vert="horz" wrap="square" lIns="0" tIns="102870" rIns="0" bIns="0" rtlCol="0">
            <a:spAutoFit/>
          </a:bodyPr>
          <a:lstStyle/>
          <a:p>
            <a:pPr marL="298450">
              <a:lnSpc>
                <a:spcPct val="100000"/>
              </a:lnSpc>
              <a:spcBef>
                <a:spcPts val="810"/>
              </a:spcBef>
            </a:pPr>
            <a:r>
              <a:rPr sz="1200" b="1" spc="-5" dirty="0">
                <a:latin typeface="Yu Gothic UI"/>
                <a:cs typeface="Yu Gothic UI"/>
              </a:rPr>
              <a:t>口腔管理連携加算の新設</a:t>
            </a:r>
            <a:endParaRPr sz="1200">
              <a:latin typeface="Yu Gothic UI"/>
              <a:cs typeface="Yu Gothic UI"/>
            </a:endParaRPr>
          </a:p>
          <a:p>
            <a:pPr marL="299085" marR="5080" indent="-287020" algn="just">
              <a:lnSpc>
                <a:spcPct val="100000"/>
              </a:lnSpc>
              <a:spcBef>
                <a:spcPts val="835"/>
              </a:spcBef>
              <a:buFont typeface="Wingdings"/>
              <a:buChar char=""/>
              <a:tabLst>
                <a:tab pos="299085" algn="l"/>
              </a:tabLst>
            </a:pPr>
            <a:r>
              <a:rPr sz="1400" spc="70" dirty="0">
                <a:latin typeface="Yu Gothic UI"/>
                <a:cs typeface="Yu Gothic UI"/>
              </a:rPr>
              <a:t>入院患者が有する口腔状態の課題への質の高い対応を推進する観点から、医科点数表により診療報酬を算定する</a:t>
            </a:r>
            <a:r>
              <a:rPr sz="1400" spc="60" dirty="0">
                <a:latin typeface="Yu Gothic UI"/>
                <a:cs typeface="Yu Gothic UI"/>
              </a:rPr>
              <a:t>保険医療機関が、</a:t>
            </a:r>
            <a:r>
              <a:rPr sz="1400" b="1" u="sng" spc="65" dirty="0">
                <a:solidFill>
                  <a:srgbClr val="007EDE"/>
                </a:solidFill>
                <a:uFill>
                  <a:solidFill>
                    <a:srgbClr val="007EDE"/>
                  </a:solidFill>
                </a:uFill>
                <a:latin typeface="Yu Gothic UI"/>
                <a:cs typeface="Yu Gothic UI"/>
              </a:rPr>
              <a:t>歯科医療機関とあらかじめ連携体制を構築し、口腔状態の課題を有する入院患者が歯科診療を</a:t>
            </a:r>
            <a:r>
              <a:rPr sz="1400" b="1" u="sng" spc="265" dirty="0">
                <a:solidFill>
                  <a:srgbClr val="007EDE"/>
                </a:solidFill>
                <a:uFill>
                  <a:solidFill>
                    <a:srgbClr val="007EDE"/>
                  </a:solidFill>
                </a:uFill>
                <a:latin typeface="Yu Gothic UI"/>
                <a:cs typeface="Yu Gothic UI"/>
              </a:rPr>
              <a:t> </a:t>
            </a:r>
            <a:r>
              <a:rPr sz="1400" b="1" u="sng" spc="170" dirty="0">
                <a:solidFill>
                  <a:srgbClr val="007EDE"/>
                </a:solidFill>
                <a:uFill>
                  <a:solidFill>
                    <a:srgbClr val="007EDE"/>
                  </a:solidFill>
                </a:uFill>
                <a:latin typeface="Yu Gothic UI"/>
                <a:cs typeface="Yu Gothic UI"/>
              </a:rPr>
              <a:t>受けられるよう連携を行った場合</a:t>
            </a:r>
            <a:r>
              <a:rPr sz="1400" spc="260" dirty="0">
                <a:latin typeface="Yu Gothic UI"/>
                <a:cs typeface="Yu Gothic UI"/>
              </a:rPr>
              <a:t>の評価として、</a:t>
            </a:r>
            <a:r>
              <a:rPr sz="1400" b="1" u="sng" spc="5" dirty="0">
                <a:solidFill>
                  <a:srgbClr val="007EDE"/>
                </a:solidFill>
                <a:uFill>
                  <a:solidFill>
                    <a:srgbClr val="007EDE"/>
                  </a:solidFill>
                </a:uFill>
                <a:latin typeface="Yu Gothic UI"/>
                <a:cs typeface="Yu Gothic UI"/>
              </a:rPr>
              <a:t>口腔管理連携加算を新設</a:t>
            </a:r>
            <a:r>
              <a:rPr sz="1400" spc="330" dirty="0">
                <a:latin typeface="Yu Gothic UI"/>
                <a:cs typeface="Yu Gothic UI"/>
              </a:rPr>
              <a:t>する。</a:t>
            </a:r>
            <a:endParaRPr sz="1400">
              <a:latin typeface="Yu Gothic UI"/>
              <a:cs typeface="Yu Gothic UI"/>
            </a:endParaRPr>
          </a:p>
          <a:p>
            <a:pPr marL="5641340">
              <a:lnSpc>
                <a:spcPct val="100000"/>
              </a:lnSpc>
              <a:spcBef>
                <a:spcPts val="1035"/>
              </a:spcBef>
            </a:pPr>
            <a:r>
              <a:rPr sz="1200" spc="110" dirty="0">
                <a:latin typeface="Yu Gothic UI"/>
                <a:cs typeface="Yu Gothic UI"/>
              </a:rPr>
              <a:t>あらかじめ連携体制を構築</a:t>
            </a:r>
            <a:endParaRPr sz="1200">
              <a:latin typeface="Yu Gothic UI"/>
              <a:cs typeface="Yu Gothic UI"/>
            </a:endParaRPr>
          </a:p>
        </p:txBody>
      </p:sp>
      <p:grpSp>
        <p:nvGrpSpPr>
          <p:cNvPr id="14" name="object 14"/>
          <p:cNvGrpSpPr/>
          <p:nvPr/>
        </p:nvGrpSpPr>
        <p:grpSpPr>
          <a:xfrm>
            <a:off x="4119626" y="1703197"/>
            <a:ext cx="5215255" cy="1714500"/>
            <a:chOff x="4119626" y="1703197"/>
            <a:chExt cx="5215255" cy="1714500"/>
          </a:xfrm>
        </p:grpSpPr>
        <p:pic>
          <p:nvPicPr>
            <p:cNvPr id="15" name="object 15"/>
            <p:cNvPicPr/>
            <p:nvPr/>
          </p:nvPicPr>
          <p:blipFill>
            <a:blip r:embed="rId2" cstate="print"/>
            <a:stretch>
              <a:fillRect/>
            </a:stretch>
          </p:blipFill>
          <p:spPr>
            <a:xfrm>
              <a:off x="8036560" y="1829435"/>
              <a:ext cx="1298321" cy="1298321"/>
            </a:xfrm>
            <a:prstGeom prst="rect">
              <a:avLst/>
            </a:prstGeom>
          </p:spPr>
        </p:pic>
        <p:pic>
          <p:nvPicPr>
            <p:cNvPr id="16" name="object 16"/>
            <p:cNvPicPr/>
            <p:nvPr/>
          </p:nvPicPr>
          <p:blipFill>
            <a:blip r:embed="rId3" cstate="print"/>
            <a:stretch>
              <a:fillRect/>
            </a:stretch>
          </p:blipFill>
          <p:spPr>
            <a:xfrm>
              <a:off x="5306042" y="3044309"/>
              <a:ext cx="93482" cy="99473"/>
            </a:xfrm>
            <a:prstGeom prst="rect">
              <a:avLst/>
            </a:prstGeom>
          </p:spPr>
        </p:pic>
        <p:pic>
          <p:nvPicPr>
            <p:cNvPr id="17" name="object 17"/>
            <p:cNvPicPr/>
            <p:nvPr/>
          </p:nvPicPr>
          <p:blipFill>
            <a:blip r:embed="rId4" cstate="print"/>
            <a:stretch>
              <a:fillRect/>
            </a:stretch>
          </p:blipFill>
          <p:spPr>
            <a:xfrm>
              <a:off x="5586491" y="2878520"/>
              <a:ext cx="202546" cy="165789"/>
            </a:xfrm>
            <a:prstGeom prst="rect">
              <a:avLst/>
            </a:prstGeom>
          </p:spPr>
        </p:pic>
        <p:sp>
          <p:nvSpPr>
            <p:cNvPr id="18" name="object 18"/>
            <p:cNvSpPr/>
            <p:nvPr/>
          </p:nvSpPr>
          <p:spPr>
            <a:xfrm>
              <a:off x="5267094" y="2986283"/>
              <a:ext cx="647065" cy="431165"/>
            </a:xfrm>
            <a:custGeom>
              <a:avLst/>
              <a:gdLst/>
              <a:ahLst/>
              <a:cxnLst/>
              <a:rect l="l" t="t" r="r" b="b"/>
              <a:pathLst>
                <a:path w="647064" h="431164">
                  <a:moveTo>
                    <a:pt x="12091" y="0"/>
                  </a:moveTo>
                  <a:lnTo>
                    <a:pt x="3487" y="0"/>
                  </a:lnTo>
                  <a:lnTo>
                    <a:pt x="0" y="3709"/>
                  </a:lnTo>
                  <a:lnTo>
                    <a:pt x="0" y="431052"/>
                  </a:lnTo>
                  <a:lnTo>
                    <a:pt x="15577" y="431052"/>
                  </a:lnTo>
                  <a:lnTo>
                    <a:pt x="15577" y="339868"/>
                  </a:lnTo>
                  <a:lnTo>
                    <a:pt x="264865" y="339868"/>
                  </a:lnTo>
                  <a:lnTo>
                    <a:pt x="264865" y="323289"/>
                  </a:lnTo>
                  <a:lnTo>
                    <a:pt x="15577" y="323289"/>
                  </a:lnTo>
                  <a:lnTo>
                    <a:pt x="15577" y="161838"/>
                  </a:lnTo>
                  <a:lnTo>
                    <a:pt x="54775" y="161838"/>
                  </a:lnTo>
                  <a:lnTo>
                    <a:pt x="15577" y="143773"/>
                  </a:lnTo>
                  <a:lnTo>
                    <a:pt x="15577" y="3709"/>
                  </a:lnTo>
                  <a:lnTo>
                    <a:pt x="12091" y="0"/>
                  </a:lnTo>
                  <a:close/>
                </a:path>
                <a:path w="647064" h="431164">
                  <a:moveTo>
                    <a:pt x="264865" y="339868"/>
                  </a:moveTo>
                  <a:lnTo>
                    <a:pt x="249284" y="339868"/>
                  </a:lnTo>
                  <a:lnTo>
                    <a:pt x="249284" y="348157"/>
                  </a:lnTo>
                  <a:lnTo>
                    <a:pt x="252358" y="364281"/>
                  </a:lnTo>
                  <a:lnTo>
                    <a:pt x="260707" y="377450"/>
                  </a:lnTo>
                  <a:lnTo>
                    <a:pt x="273082" y="386334"/>
                  </a:lnTo>
                  <a:lnTo>
                    <a:pt x="288236" y="389604"/>
                  </a:lnTo>
                  <a:lnTo>
                    <a:pt x="631006" y="389604"/>
                  </a:lnTo>
                  <a:lnTo>
                    <a:pt x="631006" y="431052"/>
                  </a:lnTo>
                  <a:lnTo>
                    <a:pt x="646587" y="431052"/>
                  </a:lnTo>
                  <a:lnTo>
                    <a:pt x="646587" y="373025"/>
                  </a:lnTo>
                  <a:lnTo>
                    <a:pt x="288236" y="373025"/>
                  </a:lnTo>
                  <a:lnTo>
                    <a:pt x="279139" y="371071"/>
                  </a:lnTo>
                  <a:lnTo>
                    <a:pt x="271710" y="365741"/>
                  </a:lnTo>
                  <a:lnTo>
                    <a:pt x="266702" y="357836"/>
                  </a:lnTo>
                  <a:lnTo>
                    <a:pt x="264865" y="348157"/>
                  </a:lnTo>
                  <a:lnTo>
                    <a:pt x="264865" y="339868"/>
                  </a:lnTo>
                  <a:close/>
                </a:path>
                <a:path w="647064" h="431164">
                  <a:moveTo>
                    <a:pt x="637976" y="165789"/>
                  </a:moveTo>
                  <a:lnTo>
                    <a:pt x="607636" y="165789"/>
                  </a:lnTo>
                  <a:lnTo>
                    <a:pt x="616737" y="167743"/>
                  </a:lnTo>
                  <a:lnTo>
                    <a:pt x="624165" y="173073"/>
                  </a:lnTo>
                  <a:lnTo>
                    <a:pt x="629171" y="180978"/>
                  </a:lnTo>
                  <a:lnTo>
                    <a:pt x="631006" y="190657"/>
                  </a:lnTo>
                  <a:lnTo>
                    <a:pt x="631006" y="373025"/>
                  </a:lnTo>
                  <a:lnTo>
                    <a:pt x="646587" y="373025"/>
                  </a:lnTo>
                  <a:lnTo>
                    <a:pt x="646587" y="190657"/>
                  </a:lnTo>
                  <a:lnTo>
                    <a:pt x="643594" y="174907"/>
                  </a:lnTo>
                  <a:lnTo>
                    <a:pt x="643522" y="174533"/>
                  </a:lnTo>
                  <a:lnTo>
                    <a:pt x="637976" y="165789"/>
                  </a:lnTo>
                  <a:close/>
                </a:path>
                <a:path w="647064" h="431164">
                  <a:moveTo>
                    <a:pt x="54775" y="161838"/>
                  </a:moveTo>
                  <a:lnTo>
                    <a:pt x="15577" y="161838"/>
                  </a:lnTo>
                  <a:lnTo>
                    <a:pt x="249284" y="269601"/>
                  </a:lnTo>
                  <a:lnTo>
                    <a:pt x="249284" y="323289"/>
                  </a:lnTo>
                  <a:lnTo>
                    <a:pt x="264865" y="323289"/>
                  </a:lnTo>
                  <a:lnTo>
                    <a:pt x="264865" y="251536"/>
                  </a:lnTo>
                  <a:lnTo>
                    <a:pt x="249284" y="251536"/>
                  </a:lnTo>
                  <a:lnTo>
                    <a:pt x="131652" y="197289"/>
                  </a:lnTo>
                  <a:lnTo>
                    <a:pt x="134584" y="190657"/>
                  </a:lnTo>
                  <a:lnTo>
                    <a:pt x="117311" y="190657"/>
                  </a:lnTo>
                  <a:lnTo>
                    <a:pt x="54775" y="161838"/>
                  </a:lnTo>
                  <a:close/>
                </a:path>
                <a:path w="647064" h="431164">
                  <a:moveTo>
                    <a:pt x="238245" y="152235"/>
                  </a:moveTo>
                  <a:lnTo>
                    <a:pt x="186175" y="152235"/>
                  </a:lnTo>
                  <a:lnTo>
                    <a:pt x="206685" y="156505"/>
                  </a:lnTo>
                  <a:lnTo>
                    <a:pt x="249284" y="174907"/>
                  </a:lnTo>
                  <a:lnTo>
                    <a:pt x="249284" y="251536"/>
                  </a:lnTo>
                  <a:lnTo>
                    <a:pt x="264865" y="251536"/>
                  </a:lnTo>
                  <a:lnTo>
                    <a:pt x="264865" y="165789"/>
                  </a:lnTo>
                  <a:lnTo>
                    <a:pt x="637976" y="165789"/>
                  </a:lnTo>
                  <a:lnTo>
                    <a:pt x="635169" y="161364"/>
                  </a:lnTo>
                  <a:lnTo>
                    <a:pt x="629089" y="157002"/>
                  </a:lnTo>
                  <a:lnTo>
                    <a:pt x="249284" y="157002"/>
                  </a:lnTo>
                  <a:lnTo>
                    <a:pt x="238245" y="152235"/>
                  </a:lnTo>
                  <a:close/>
                </a:path>
                <a:path w="647064" h="431164">
                  <a:moveTo>
                    <a:pt x="186140" y="135629"/>
                  </a:moveTo>
                  <a:lnTo>
                    <a:pt x="160595" y="140772"/>
                  </a:lnTo>
                  <a:lnTo>
                    <a:pt x="138552" y="155438"/>
                  </a:lnTo>
                  <a:lnTo>
                    <a:pt x="122686" y="178513"/>
                  </a:lnTo>
                  <a:lnTo>
                    <a:pt x="117311" y="190657"/>
                  </a:lnTo>
                  <a:lnTo>
                    <a:pt x="134584" y="190657"/>
                  </a:lnTo>
                  <a:lnTo>
                    <a:pt x="136826" y="185587"/>
                  </a:lnTo>
                  <a:lnTo>
                    <a:pt x="149096" y="167743"/>
                  </a:lnTo>
                  <a:lnTo>
                    <a:pt x="151951" y="165789"/>
                  </a:lnTo>
                  <a:lnTo>
                    <a:pt x="166309" y="156236"/>
                  </a:lnTo>
                  <a:lnTo>
                    <a:pt x="186175" y="152235"/>
                  </a:lnTo>
                  <a:lnTo>
                    <a:pt x="238245" y="152235"/>
                  </a:lnTo>
                  <a:lnTo>
                    <a:pt x="212508" y="141121"/>
                  </a:lnTo>
                  <a:lnTo>
                    <a:pt x="186140" y="135629"/>
                  </a:lnTo>
                  <a:close/>
                </a:path>
                <a:path w="647064" h="431164">
                  <a:moveTo>
                    <a:pt x="607636" y="149210"/>
                  </a:moveTo>
                  <a:lnTo>
                    <a:pt x="249284" y="149210"/>
                  </a:lnTo>
                  <a:lnTo>
                    <a:pt x="249284" y="157002"/>
                  </a:lnTo>
                  <a:lnTo>
                    <a:pt x="629089" y="157002"/>
                  </a:lnTo>
                  <a:lnTo>
                    <a:pt x="622787" y="152480"/>
                  </a:lnTo>
                  <a:lnTo>
                    <a:pt x="607636" y="149210"/>
                  </a:lnTo>
                  <a:close/>
                </a:path>
              </a:pathLst>
            </a:custGeom>
            <a:solidFill>
              <a:srgbClr val="000000"/>
            </a:solidFill>
          </p:spPr>
          <p:txBody>
            <a:bodyPr wrap="square" lIns="0" tIns="0" rIns="0" bIns="0" rtlCol="0"/>
            <a:lstStyle/>
            <a:p>
              <a:endParaRPr/>
            </a:p>
          </p:txBody>
        </p:sp>
        <p:sp>
          <p:nvSpPr>
            <p:cNvPr id="19" name="object 19"/>
            <p:cNvSpPr/>
            <p:nvPr/>
          </p:nvSpPr>
          <p:spPr>
            <a:xfrm>
              <a:off x="5533644" y="2831185"/>
              <a:ext cx="297180" cy="243840"/>
            </a:xfrm>
            <a:custGeom>
              <a:avLst/>
              <a:gdLst/>
              <a:ahLst/>
              <a:cxnLst/>
              <a:rect l="l" t="t" r="r" b="b"/>
              <a:pathLst>
                <a:path w="297179" h="243839">
                  <a:moveTo>
                    <a:pt x="296887" y="0"/>
                  </a:moveTo>
                  <a:lnTo>
                    <a:pt x="0" y="0"/>
                  </a:lnTo>
                  <a:lnTo>
                    <a:pt x="0" y="243357"/>
                  </a:lnTo>
                  <a:lnTo>
                    <a:pt x="296887" y="243357"/>
                  </a:lnTo>
                  <a:lnTo>
                    <a:pt x="296887" y="0"/>
                  </a:lnTo>
                  <a:close/>
                </a:path>
              </a:pathLst>
            </a:custGeom>
            <a:solidFill>
              <a:srgbClr val="FFFFFF"/>
            </a:solidFill>
          </p:spPr>
          <p:txBody>
            <a:bodyPr wrap="square" lIns="0" tIns="0" rIns="0" bIns="0" rtlCol="0"/>
            <a:lstStyle/>
            <a:p>
              <a:endParaRPr/>
            </a:p>
          </p:txBody>
        </p:sp>
        <p:sp>
          <p:nvSpPr>
            <p:cNvPr id="20" name="object 20"/>
            <p:cNvSpPr/>
            <p:nvPr/>
          </p:nvSpPr>
          <p:spPr>
            <a:xfrm>
              <a:off x="5533644" y="2831185"/>
              <a:ext cx="297180" cy="243840"/>
            </a:xfrm>
            <a:custGeom>
              <a:avLst/>
              <a:gdLst/>
              <a:ahLst/>
              <a:cxnLst/>
              <a:rect l="l" t="t" r="r" b="b"/>
              <a:pathLst>
                <a:path w="297179" h="243839">
                  <a:moveTo>
                    <a:pt x="0" y="243357"/>
                  </a:moveTo>
                  <a:lnTo>
                    <a:pt x="296887" y="243357"/>
                  </a:lnTo>
                  <a:lnTo>
                    <a:pt x="296887" y="0"/>
                  </a:lnTo>
                  <a:lnTo>
                    <a:pt x="0" y="0"/>
                  </a:lnTo>
                  <a:lnTo>
                    <a:pt x="0" y="243357"/>
                  </a:lnTo>
                  <a:close/>
                </a:path>
              </a:pathLst>
            </a:custGeom>
            <a:ln w="19050">
              <a:solidFill>
                <a:srgbClr val="FFFFFF"/>
              </a:solidFill>
            </a:ln>
          </p:spPr>
          <p:txBody>
            <a:bodyPr wrap="square" lIns="0" tIns="0" rIns="0" bIns="0" rtlCol="0"/>
            <a:lstStyle/>
            <a:p>
              <a:endParaRPr/>
            </a:p>
          </p:txBody>
        </p:sp>
        <p:pic>
          <p:nvPicPr>
            <p:cNvPr id="21" name="object 21"/>
            <p:cNvPicPr/>
            <p:nvPr/>
          </p:nvPicPr>
          <p:blipFill>
            <a:blip r:embed="rId5" cstate="print"/>
            <a:stretch>
              <a:fillRect/>
            </a:stretch>
          </p:blipFill>
          <p:spPr>
            <a:xfrm>
              <a:off x="4119626" y="1703197"/>
              <a:ext cx="1526794" cy="1526793"/>
            </a:xfrm>
            <a:prstGeom prst="rect">
              <a:avLst/>
            </a:prstGeom>
          </p:spPr>
        </p:pic>
        <p:sp>
          <p:nvSpPr>
            <p:cNvPr id="22" name="object 22"/>
            <p:cNvSpPr/>
            <p:nvPr/>
          </p:nvSpPr>
          <p:spPr>
            <a:xfrm>
              <a:off x="5628491" y="2932220"/>
              <a:ext cx="214629" cy="285750"/>
            </a:xfrm>
            <a:custGeom>
              <a:avLst/>
              <a:gdLst/>
              <a:ahLst/>
              <a:cxnLst/>
              <a:rect l="l" t="t" r="r" b="b"/>
              <a:pathLst>
                <a:path w="214629" h="285750">
                  <a:moveTo>
                    <a:pt x="167768" y="0"/>
                  </a:moveTo>
                  <a:lnTo>
                    <a:pt x="149502" y="2231"/>
                  </a:lnTo>
                  <a:lnTo>
                    <a:pt x="125151" y="12047"/>
                  </a:lnTo>
                  <a:lnTo>
                    <a:pt x="107086" y="14278"/>
                  </a:lnTo>
                  <a:lnTo>
                    <a:pt x="89021" y="12047"/>
                  </a:lnTo>
                  <a:lnTo>
                    <a:pt x="64670" y="2231"/>
                  </a:lnTo>
                  <a:lnTo>
                    <a:pt x="46404" y="0"/>
                  </a:lnTo>
                  <a:lnTo>
                    <a:pt x="26052" y="4504"/>
                  </a:lnTo>
                  <a:lnTo>
                    <a:pt x="11556" y="16771"/>
                  </a:lnTo>
                  <a:lnTo>
                    <a:pt x="2883" y="34928"/>
                  </a:lnTo>
                  <a:lnTo>
                    <a:pt x="0" y="57102"/>
                  </a:lnTo>
                  <a:lnTo>
                    <a:pt x="3904" y="80534"/>
                  </a:lnTo>
                  <a:lnTo>
                    <a:pt x="21082" y="125523"/>
                  </a:lnTo>
                  <a:lnTo>
                    <a:pt x="24986" y="146344"/>
                  </a:lnTo>
                  <a:lnTo>
                    <a:pt x="24429" y="164616"/>
                  </a:lnTo>
                  <a:lnTo>
                    <a:pt x="21975" y="196743"/>
                  </a:lnTo>
                  <a:lnTo>
                    <a:pt x="21417" y="210598"/>
                  </a:lnTo>
                  <a:lnTo>
                    <a:pt x="21757" y="229690"/>
                  </a:lnTo>
                  <a:lnTo>
                    <a:pt x="24406" y="254639"/>
                  </a:lnTo>
                  <a:lnTo>
                    <a:pt x="31808" y="276308"/>
                  </a:lnTo>
                  <a:lnTo>
                    <a:pt x="46404" y="285561"/>
                  </a:lnTo>
                  <a:lnTo>
                    <a:pt x="61000" y="277061"/>
                  </a:lnTo>
                  <a:lnTo>
                    <a:pt x="68401" y="256647"/>
                  </a:lnTo>
                  <a:lnTo>
                    <a:pt x="71050" y="231949"/>
                  </a:lnTo>
                  <a:lnTo>
                    <a:pt x="71391" y="210598"/>
                  </a:lnTo>
                  <a:lnTo>
                    <a:pt x="72350" y="192036"/>
                  </a:lnTo>
                  <a:lnTo>
                    <a:pt x="76923" y="173473"/>
                  </a:lnTo>
                  <a:lnTo>
                    <a:pt x="87654" y="159195"/>
                  </a:lnTo>
                  <a:lnTo>
                    <a:pt x="107086" y="153483"/>
                  </a:lnTo>
                  <a:lnTo>
                    <a:pt x="126518" y="159195"/>
                  </a:lnTo>
                  <a:lnTo>
                    <a:pt x="137249" y="173473"/>
                  </a:lnTo>
                  <a:lnTo>
                    <a:pt x="141822" y="192036"/>
                  </a:lnTo>
                  <a:lnTo>
                    <a:pt x="142782" y="210598"/>
                  </a:lnTo>
                  <a:lnTo>
                    <a:pt x="143122" y="231949"/>
                  </a:lnTo>
                  <a:lnTo>
                    <a:pt x="145771" y="256647"/>
                  </a:lnTo>
                  <a:lnTo>
                    <a:pt x="153172" y="277061"/>
                  </a:lnTo>
                  <a:lnTo>
                    <a:pt x="167769" y="285561"/>
                  </a:lnTo>
                  <a:lnTo>
                    <a:pt x="182365" y="276308"/>
                  </a:lnTo>
                  <a:lnTo>
                    <a:pt x="189766" y="254639"/>
                  </a:lnTo>
                  <a:lnTo>
                    <a:pt x="192415" y="229690"/>
                  </a:lnTo>
                  <a:lnTo>
                    <a:pt x="192755" y="210598"/>
                  </a:lnTo>
                  <a:lnTo>
                    <a:pt x="192198" y="196743"/>
                  </a:lnTo>
                  <a:lnTo>
                    <a:pt x="189743" y="164616"/>
                  </a:lnTo>
                  <a:lnTo>
                    <a:pt x="189186" y="146344"/>
                  </a:lnTo>
                  <a:lnTo>
                    <a:pt x="193090" y="125523"/>
                  </a:lnTo>
                  <a:lnTo>
                    <a:pt x="210268" y="80534"/>
                  </a:lnTo>
                  <a:lnTo>
                    <a:pt x="214172" y="57102"/>
                  </a:lnTo>
                  <a:lnTo>
                    <a:pt x="211289" y="34928"/>
                  </a:lnTo>
                  <a:lnTo>
                    <a:pt x="202616" y="16771"/>
                  </a:lnTo>
                  <a:lnTo>
                    <a:pt x="188120" y="4504"/>
                  </a:lnTo>
                  <a:lnTo>
                    <a:pt x="167768" y="0"/>
                  </a:lnTo>
                  <a:close/>
                </a:path>
              </a:pathLst>
            </a:custGeom>
            <a:solidFill>
              <a:srgbClr val="000000"/>
            </a:solidFill>
          </p:spPr>
          <p:txBody>
            <a:bodyPr wrap="square" lIns="0" tIns="0" rIns="0" bIns="0" rtlCol="0"/>
            <a:lstStyle/>
            <a:p>
              <a:endParaRPr/>
            </a:p>
          </p:txBody>
        </p:sp>
        <p:sp>
          <p:nvSpPr>
            <p:cNvPr id="23" name="object 23"/>
            <p:cNvSpPr/>
            <p:nvPr/>
          </p:nvSpPr>
          <p:spPr>
            <a:xfrm>
              <a:off x="6851142" y="2764027"/>
              <a:ext cx="851535" cy="260985"/>
            </a:xfrm>
            <a:custGeom>
              <a:avLst/>
              <a:gdLst/>
              <a:ahLst/>
              <a:cxnLst/>
              <a:rect l="l" t="t" r="r" b="b"/>
              <a:pathLst>
                <a:path w="851534" h="260985">
                  <a:moveTo>
                    <a:pt x="65150" y="0"/>
                  </a:moveTo>
                  <a:lnTo>
                    <a:pt x="0" y="0"/>
                  </a:lnTo>
                  <a:lnTo>
                    <a:pt x="65938" y="932"/>
                  </a:lnTo>
                  <a:lnTo>
                    <a:pt x="130565" y="3684"/>
                  </a:lnTo>
                  <a:lnTo>
                    <a:pt x="193622" y="8189"/>
                  </a:lnTo>
                  <a:lnTo>
                    <a:pt x="254853" y="14380"/>
                  </a:lnTo>
                  <a:lnTo>
                    <a:pt x="313998" y="22190"/>
                  </a:lnTo>
                  <a:lnTo>
                    <a:pt x="370800" y="31550"/>
                  </a:lnTo>
                  <a:lnTo>
                    <a:pt x="425002" y="42395"/>
                  </a:lnTo>
                  <a:lnTo>
                    <a:pt x="476345" y="54657"/>
                  </a:lnTo>
                  <a:lnTo>
                    <a:pt x="524571" y="68269"/>
                  </a:lnTo>
                  <a:lnTo>
                    <a:pt x="569423" y="83163"/>
                  </a:lnTo>
                  <a:lnTo>
                    <a:pt x="610643" y="99273"/>
                  </a:lnTo>
                  <a:lnTo>
                    <a:pt x="647973" y="116532"/>
                  </a:lnTo>
                  <a:lnTo>
                    <a:pt x="709932" y="154225"/>
                  </a:lnTo>
                  <a:lnTo>
                    <a:pt x="753236" y="195707"/>
                  </a:lnTo>
                  <a:lnTo>
                    <a:pt x="720598" y="195707"/>
                  </a:lnTo>
                  <a:lnTo>
                    <a:pt x="810513" y="260985"/>
                  </a:lnTo>
                  <a:lnTo>
                    <a:pt x="851026" y="195707"/>
                  </a:lnTo>
                  <a:lnTo>
                    <a:pt x="818387" y="195707"/>
                  </a:lnTo>
                  <a:lnTo>
                    <a:pt x="799217" y="174526"/>
                  </a:lnTo>
                  <a:lnTo>
                    <a:pt x="746354" y="134872"/>
                  </a:lnTo>
                  <a:lnTo>
                    <a:pt x="675851" y="99273"/>
                  </a:lnTo>
                  <a:lnTo>
                    <a:pt x="634630" y="83163"/>
                  </a:lnTo>
                  <a:lnTo>
                    <a:pt x="589775" y="68269"/>
                  </a:lnTo>
                  <a:lnTo>
                    <a:pt x="541543" y="54657"/>
                  </a:lnTo>
                  <a:lnTo>
                    <a:pt x="490194" y="42395"/>
                  </a:lnTo>
                  <a:lnTo>
                    <a:pt x="435985" y="31550"/>
                  </a:lnTo>
                  <a:lnTo>
                    <a:pt x="379175" y="22190"/>
                  </a:lnTo>
                  <a:lnTo>
                    <a:pt x="320022" y="14380"/>
                  </a:lnTo>
                  <a:lnTo>
                    <a:pt x="258784" y="8189"/>
                  </a:lnTo>
                  <a:lnTo>
                    <a:pt x="195721" y="3684"/>
                  </a:lnTo>
                  <a:lnTo>
                    <a:pt x="131090" y="932"/>
                  </a:lnTo>
                  <a:lnTo>
                    <a:pt x="65150" y="0"/>
                  </a:lnTo>
                  <a:close/>
                </a:path>
              </a:pathLst>
            </a:custGeom>
            <a:solidFill>
              <a:srgbClr val="D9D9D9"/>
            </a:solidFill>
          </p:spPr>
          <p:txBody>
            <a:bodyPr wrap="square" lIns="0" tIns="0" rIns="0" bIns="0" rtlCol="0"/>
            <a:lstStyle/>
            <a:p>
              <a:endParaRPr/>
            </a:p>
          </p:txBody>
        </p:sp>
        <p:sp>
          <p:nvSpPr>
            <p:cNvPr id="24" name="object 24"/>
            <p:cNvSpPr/>
            <p:nvPr/>
          </p:nvSpPr>
          <p:spPr>
            <a:xfrm>
              <a:off x="6073140" y="2764049"/>
              <a:ext cx="810895" cy="260985"/>
            </a:xfrm>
            <a:custGeom>
              <a:avLst/>
              <a:gdLst/>
              <a:ahLst/>
              <a:cxnLst/>
              <a:rect l="l" t="t" r="r" b="b"/>
              <a:pathLst>
                <a:path w="810895" h="260985">
                  <a:moveTo>
                    <a:pt x="786118" y="0"/>
                  </a:moveTo>
                  <a:lnTo>
                    <a:pt x="710878" y="936"/>
                  </a:lnTo>
                  <a:lnTo>
                    <a:pt x="645339" y="3757"/>
                  </a:lnTo>
                  <a:lnTo>
                    <a:pt x="581618" y="8364"/>
                  </a:lnTo>
                  <a:lnTo>
                    <a:pt x="519949" y="14678"/>
                  </a:lnTo>
                  <a:lnTo>
                    <a:pt x="460565" y="22620"/>
                  </a:lnTo>
                  <a:lnTo>
                    <a:pt x="403700" y="32113"/>
                  </a:lnTo>
                  <a:lnTo>
                    <a:pt x="349589" y="43078"/>
                  </a:lnTo>
                  <a:lnTo>
                    <a:pt x="298463" y="55436"/>
                  </a:lnTo>
                  <a:lnTo>
                    <a:pt x="250557" y="69110"/>
                  </a:lnTo>
                  <a:lnTo>
                    <a:pt x="206105" y="84021"/>
                  </a:lnTo>
                  <a:lnTo>
                    <a:pt x="165341" y="100091"/>
                  </a:lnTo>
                  <a:lnTo>
                    <a:pt x="128497" y="117241"/>
                  </a:lnTo>
                  <a:lnTo>
                    <a:pt x="67506" y="154468"/>
                  </a:lnTo>
                  <a:lnTo>
                    <a:pt x="25003" y="195078"/>
                  </a:lnTo>
                  <a:lnTo>
                    <a:pt x="2856" y="238443"/>
                  </a:lnTo>
                  <a:lnTo>
                    <a:pt x="0" y="260963"/>
                  </a:lnTo>
                  <a:lnTo>
                    <a:pt x="65277" y="260963"/>
                  </a:lnTo>
                  <a:lnTo>
                    <a:pt x="68280" y="237902"/>
                  </a:lnTo>
                  <a:lnTo>
                    <a:pt x="77120" y="215387"/>
                  </a:lnTo>
                  <a:lnTo>
                    <a:pt x="111328" y="172340"/>
                  </a:lnTo>
                  <a:lnTo>
                    <a:pt x="165918" y="132519"/>
                  </a:lnTo>
                  <a:lnTo>
                    <a:pt x="200237" y="114034"/>
                  </a:lnTo>
                  <a:lnTo>
                    <a:pt x="238909" y="96617"/>
                  </a:lnTo>
                  <a:lnTo>
                    <a:pt x="281686" y="80353"/>
                  </a:lnTo>
                  <a:lnTo>
                    <a:pt x="328319" y="65330"/>
                  </a:lnTo>
                  <a:lnTo>
                    <a:pt x="378562" y="51634"/>
                  </a:lnTo>
                  <a:lnTo>
                    <a:pt x="432166" y="39352"/>
                  </a:lnTo>
                  <a:lnTo>
                    <a:pt x="488885" y="28572"/>
                  </a:lnTo>
                  <a:lnTo>
                    <a:pt x="548469" y="19380"/>
                  </a:lnTo>
                  <a:lnTo>
                    <a:pt x="610672" y="11863"/>
                  </a:lnTo>
                  <a:lnTo>
                    <a:pt x="675245" y="6108"/>
                  </a:lnTo>
                  <a:lnTo>
                    <a:pt x="741942" y="2202"/>
                  </a:lnTo>
                  <a:lnTo>
                    <a:pt x="810513" y="232"/>
                  </a:lnTo>
                  <a:lnTo>
                    <a:pt x="786118" y="0"/>
                  </a:lnTo>
                  <a:close/>
                </a:path>
              </a:pathLst>
            </a:custGeom>
            <a:solidFill>
              <a:srgbClr val="ADADAD"/>
            </a:solidFill>
          </p:spPr>
          <p:txBody>
            <a:bodyPr wrap="square" lIns="0" tIns="0" rIns="0" bIns="0" rtlCol="0"/>
            <a:lstStyle/>
            <a:p>
              <a:endParaRPr/>
            </a:p>
          </p:txBody>
        </p:sp>
        <p:sp>
          <p:nvSpPr>
            <p:cNvPr id="25" name="object 25"/>
            <p:cNvSpPr/>
            <p:nvPr/>
          </p:nvSpPr>
          <p:spPr>
            <a:xfrm>
              <a:off x="6073140" y="2764027"/>
              <a:ext cx="1629410" cy="260985"/>
            </a:xfrm>
            <a:custGeom>
              <a:avLst/>
              <a:gdLst/>
              <a:ahLst/>
              <a:cxnLst/>
              <a:rect l="l" t="t" r="r" b="b"/>
              <a:pathLst>
                <a:path w="1629409" h="260985">
                  <a:moveTo>
                    <a:pt x="810513" y="254"/>
                  </a:moveTo>
                  <a:lnTo>
                    <a:pt x="741942" y="2224"/>
                  </a:lnTo>
                  <a:lnTo>
                    <a:pt x="675245" y="6130"/>
                  </a:lnTo>
                  <a:lnTo>
                    <a:pt x="610672" y="11885"/>
                  </a:lnTo>
                  <a:lnTo>
                    <a:pt x="548469" y="19402"/>
                  </a:lnTo>
                  <a:lnTo>
                    <a:pt x="488885" y="28594"/>
                  </a:lnTo>
                  <a:lnTo>
                    <a:pt x="432166" y="39374"/>
                  </a:lnTo>
                  <a:lnTo>
                    <a:pt x="378562" y="51656"/>
                  </a:lnTo>
                  <a:lnTo>
                    <a:pt x="328319" y="65351"/>
                  </a:lnTo>
                  <a:lnTo>
                    <a:pt x="281686" y="80375"/>
                  </a:lnTo>
                  <a:lnTo>
                    <a:pt x="238909" y="96638"/>
                  </a:lnTo>
                  <a:lnTo>
                    <a:pt x="200237" y="114056"/>
                  </a:lnTo>
                  <a:lnTo>
                    <a:pt x="165918" y="132540"/>
                  </a:lnTo>
                  <a:lnTo>
                    <a:pt x="111328" y="172362"/>
                  </a:lnTo>
                  <a:lnTo>
                    <a:pt x="77120" y="215409"/>
                  </a:lnTo>
                  <a:lnTo>
                    <a:pt x="65277" y="260985"/>
                  </a:lnTo>
                  <a:lnTo>
                    <a:pt x="0" y="260985"/>
                  </a:lnTo>
                  <a:lnTo>
                    <a:pt x="11268" y="216477"/>
                  </a:lnTo>
                  <a:lnTo>
                    <a:pt x="43827" y="174412"/>
                  </a:lnTo>
                  <a:lnTo>
                    <a:pt x="95808" y="135414"/>
                  </a:lnTo>
                  <a:lnTo>
                    <a:pt x="165341" y="100112"/>
                  </a:lnTo>
                  <a:lnTo>
                    <a:pt x="206105" y="84043"/>
                  </a:lnTo>
                  <a:lnTo>
                    <a:pt x="250557" y="69132"/>
                  </a:lnTo>
                  <a:lnTo>
                    <a:pt x="298463" y="55458"/>
                  </a:lnTo>
                  <a:lnTo>
                    <a:pt x="349589" y="43100"/>
                  </a:lnTo>
                  <a:lnTo>
                    <a:pt x="403700" y="32135"/>
                  </a:lnTo>
                  <a:lnTo>
                    <a:pt x="460565" y="22642"/>
                  </a:lnTo>
                  <a:lnTo>
                    <a:pt x="519949" y="14700"/>
                  </a:lnTo>
                  <a:lnTo>
                    <a:pt x="581618" y="8386"/>
                  </a:lnTo>
                  <a:lnTo>
                    <a:pt x="645339" y="3779"/>
                  </a:lnTo>
                  <a:lnTo>
                    <a:pt x="710878" y="957"/>
                  </a:lnTo>
                  <a:lnTo>
                    <a:pt x="778002" y="0"/>
                  </a:lnTo>
                  <a:lnTo>
                    <a:pt x="843153" y="0"/>
                  </a:lnTo>
                  <a:lnTo>
                    <a:pt x="909092" y="932"/>
                  </a:lnTo>
                  <a:lnTo>
                    <a:pt x="973723" y="3684"/>
                  </a:lnTo>
                  <a:lnTo>
                    <a:pt x="1036786" y="8189"/>
                  </a:lnTo>
                  <a:lnTo>
                    <a:pt x="1098024" y="14380"/>
                  </a:lnTo>
                  <a:lnTo>
                    <a:pt x="1157177" y="22190"/>
                  </a:lnTo>
                  <a:lnTo>
                    <a:pt x="1213987" y="31550"/>
                  </a:lnTo>
                  <a:lnTo>
                    <a:pt x="1268196" y="42395"/>
                  </a:lnTo>
                  <a:lnTo>
                    <a:pt x="1319545" y="54657"/>
                  </a:lnTo>
                  <a:lnTo>
                    <a:pt x="1367777" y="68269"/>
                  </a:lnTo>
                  <a:lnTo>
                    <a:pt x="1412632" y="83163"/>
                  </a:lnTo>
                  <a:lnTo>
                    <a:pt x="1453853" y="99273"/>
                  </a:lnTo>
                  <a:lnTo>
                    <a:pt x="1491180" y="116532"/>
                  </a:lnTo>
                  <a:lnTo>
                    <a:pt x="1553121" y="154225"/>
                  </a:lnTo>
                  <a:lnTo>
                    <a:pt x="1596389" y="195707"/>
                  </a:lnTo>
                  <a:lnTo>
                    <a:pt x="1629029" y="195707"/>
                  </a:lnTo>
                  <a:lnTo>
                    <a:pt x="1588515" y="260985"/>
                  </a:lnTo>
                  <a:lnTo>
                    <a:pt x="1498600" y="195707"/>
                  </a:lnTo>
                  <a:lnTo>
                    <a:pt x="1531239" y="195707"/>
                  </a:lnTo>
                  <a:lnTo>
                    <a:pt x="1512047" y="174526"/>
                  </a:lnTo>
                  <a:lnTo>
                    <a:pt x="1459158" y="134872"/>
                  </a:lnTo>
                  <a:lnTo>
                    <a:pt x="1388645" y="99273"/>
                  </a:lnTo>
                  <a:lnTo>
                    <a:pt x="1347425" y="83163"/>
                  </a:lnTo>
                  <a:lnTo>
                    <a:pt x="1302573" y="68269"/>
                  </a:lnTo>
                  <a:lnTo>
                    <a:pt x="1254347" y="54657"/>
                  </a:lnTo>
                  <a:lnTo>
                    <a:pt x="1203004" y="42395"/>
                  </a:lnTo>
                  <a:lnTo>
                    <a:pt x="1148802" y="31550"/>
                  </a:lnTo>
                  <a:lnTo>
                    <a:pt x="1092000" y="22190"/>
                  </a:lnTo>
                  <a:lnTo>
                    <a:pt x="1032855" y="14380"/>
                  </a:lnTo>
                  <a:lnTo>
                    <a:pt x="971624" y="8189"/>
                  </a:lnTo>
                  <a:lnTo>
                    <a:pt x="908567" y="3684"/>
                  </a:lnTo>
                  <a:lnTo>
                    <a:pt x="843940" y="932"/>
                  </a:lnTo>
                  <a:lnTo>
                    <a:pt x="778002" y="0"/>
                  </a:lnTo>
                </a:path>
              </a:pathLst>
            </a:custGeom>
            <a:ln w="19049">
              <a:solidFill>
                <a:srgbClr val="7E7E7E"/>
              </a:solidFill>
            </a:ln>
          </p:spPr>
          <p:txBody>
            <a:bodyPr wrap="square" lIns="0" tIns="0" rIns="0" bIns="0" rtlCol="0"/>
            <a:lstStyle/>
            <a:p>
              <a:endParaRPr/>
            </a:p>
          </p:txBody>
        </p:sp>
        <p:sp>
          <p:nvSpPr>
            <p:cNvPr id="26" name="object 26"/>
            <p:cNvSpPr/>
            <p:nvPr/>
          </p:nvSpPr>
          <p:spPr>
            <a:xfrm>
              <a:off x="6068186" y="3133597"/>
              <a:ext cx="817244" cy="239395"/>
            </a:xfrm>
            <a:custGeom>
              <a:avLst/>
              <a:gdLst/>
              <a:ahLst/>
              <a:cxnLst/>
              <a:rect l="l" t="t" r="r" b="b"/>
              <a:pathLst>
                <a:path w="817245" h="239395">
                  <a:moveTo>
                    <a:pt x="34925" y="0"/>
                  </a:moveTo>
                  <a:lnTo>
                    <a:pt x="0" y="59689"/>
                  </a:lnTo>
                  <a:lnTo>
                    <a:pt x="29845" y="59689"/>
                  </a:lnTo>
                  <a:lnTo>
                    <a:pt x="48478" y="78533"/>
                  </a:lnTo>
                  <a:lnTo>
                    <a:pt x="99467" y="113872"/>
                  </a:lnTo>
                  <a:lnTo>
                    <a:pt x="167160" y="145717"/>
                  </a:lnTo>
                  <a:lnTo>
                    <a:pt x="206672" y="160193"/>
                  </a:lnTo>
                  <a:lnTo>
                    <a:pt x="249641" y="173631"/>
                  </a:lnTo>
                  <a:lnTo>
                    <a:pt x="295829" y="185976"/>
                  </a:lnTo>
                  <a:lnTo>
                    <a:pt x="344996" y="197174"/>
                  </a:lnTo>
                  <a:lnTo>
                    <a:pt x="396903" y="207170"/>
                  </a:lnTo>
                  <a:lnTo>
                    <a:pt x="451311" y="215909"/>
                  </a:lnTo>
                  <a:lnTo>
                    <a:pt x="507979" y="223337"/>
                  </a:lnTo>
                  <a:lnTo>
                    <a:pt x="566670" y="229398"/>
                  </a:lnTo>
                  <a:lnTo>
                    <a:pt x="627142" y="234039"/>
                  </a:lnTo>
                  <a:lnTo>
                    <a:pt x="689159" y="237203"/>
                  </a:lnTo>
                  <a:lnTo>
                    <a:pt x="752479" y="238838"/>
                  </a:lnTo>
                  <a:lnTo>
                    <a:pt x="816863" y="238887"/>
                  </a:lnTo>
                  <a:lnTo>
                    <a:pt x="748534" y="237169"/>
                  </a:lnTo>
                  <a:lnTo>
                    <a:pt x="681809" y="233689"/>
                  </a:lnTo>
                  <a:lnTo>
                    <a:pt x="616973" y="228516"/>
                  </a:lnTo>
                  <a:lnTo>
                    <a:pt x="554308" y="221720"/>
                  </a:lnTo>
                  <a:lnTo>
                    <a:pt x="494100" y="213369"/>
                  </a:lnTo>
                  <a:lnTo>
                    <a:pt x="436632" y="203534"/>
                  </a:lnTo>
                  <a:lnTo>
                    <a:pt x="382187" y="192284"/>
                  </a:lnTo>
                  <a:lnTo>
                    <a:pt x="331049" y="179688"/>
                  </a:lnTo>
                  <a:lnTo>
                    <a:pt x="283503" y="165817"/>
                  </a:lnTo>
                  <a:lnTo>
                    <a:pt x="239832" y="150739"/>
                  </a:lnTo>
                  <a:lnTo>
                    <a:pt x="200320" y="134525"/>
                  </a:lnTo>
                  <a:lnTo>
                    <a:pt x="165250" y="117243"/>
                  </a:lnTo>
                  <a:lnTo>
                    <a:pt x="109574" y="79756"/>
                  </a:lnTo>
                  <a:lnTo>
                    <a:pt x="89535" y="59689"/>
                  </a:lnTo>
                  <a:lnTo>
                    <a:pt x="119507" y="59689"/>
                  </a:lnTo>
                  <a:lnTo>
                    <a:pt x="34925" y="0"/>
                  </a:lnTo>
                  <a:close/>
                </a:path>
              </a:pathLst>
            </a:custGeom>
            <a:solidFill>
              <a:srgbClr val="D9D9D9"/>
            </a:solidFill>
          </p:spPr>
          <p:txBody>
            <a:bodyPr wrap="square" lIns="0" tIns="0" rIns="0" bIns="0" rtlCol="0"/>
            <a:lstStyle/>
            <a:p>
              <a:endParaRPr/>
            </a:p>
          </p:txBody>
        </p:sp>
        <p:sp>
          <p:nvSpPr>
            <p:cNvPr id="27" name="object 27"/>
            <p:cNvSpPr/>
            <p:nvPr/>
          </p:nvSpPr>
          <p:spPr>
            <a:xfrm>
              <a:off x="6855205" y="3133597"/>
              <a:ext cx="842010" cy="239395"/>
            </a:xfrm>
            <a:custGeom>
              <a:avLst/>
              <a:gdLst/>
              <a:ahLst/>
              <a:cxnLst/>
              <a:rect l="l" t="t" r="r" b="b"/>
              <a:pathLst>
                <a:path w="842009" h="239395">
                  <a:moveTo>
                    <a:pt x="841755" y="0"/>
                  </a:moveTo>
                  <a:lnTo>
                    <a:pt x="782066" y="0"/>
                  </a:lnTo>
                  <a:lnTo>
                    <a:pt x="778869" y="21747"/>
                  </a:lnTo>
                  <a:lnTo>
                    <a:pt x="769465" y="42949"/>
                  </a:lnTo>
                  <a:lnTo>
                    <a:pt x="733138" y="83379"/>
                  </a:lnTo>
                  <a:lnTo>
                    <a:pt x="675291" y="120612"/>
                  </a:lnTo>
                  <a:lnTo>
                    <a:pt x="638989" y="137818"/>
                  </a:lnTo>
                  <a:lnTo>
                    <a:pt x="598135" y="153972"/>
                  </a:lnTo>
                  <a:lnTo>
                    <a:pt x="553005" y="168989"/>
                  </a:lnTo>
                  <a:lnTo>
                    <a:pt x="503876" y="182784"/>
                  </a:lnTo>
                  <a:lnTo>
                    <a:pt x="451024" y="195272"/>
                  </a:lnTo>
                  <a:lnTo>
                    <a:pt x="394725" y="206370"/>
                  </a:lnTo>
                  <a:lnTo>
                    <a:pt x="335255" y="215992"/>
                  </a:lnTo>
                  <a:lnTo>
                    <a:pt x="272889" y="224054"/>
                  </a:lnTo>
                  <a:lnTo>
                    <a:pt x="207905" y="230472"/>
                  </a:lnTo>
                  <a:lnTo>
                    <a:pt x="140578" y="235161"/>
                  </a:lnTo>
                  <a:lnTo>
                    <a:pt x="71184" y="238036"/>
                  </a:lnTo>
                  <a:lnTo>
                    <a:pt x="0" y="239013"/>
                  </a:lnTo>
                  <a:lnTo>
                    <a:pt x="59817" y="239013"/>
                  </a:lnTo>
                  <a:lnTo>
                    <a:pt x="130981" y="238036"/>
                  </a:lnTo>
                  <a:lnTo>
                    <a:pt x="200357" y="235161"/>
                  </a:lnTo>
                  <a:lnTo>
                    <a:pt x="267668" y="230472"/>
                  </a:lnTo>
                  <a:lnTo>
                    <a:pt x="332639" y="224054"/>
                  </a:lnTo>
                  <a:lnTo>
                    <a:pt x="394992" y="215992"/>
                  </a:lnTo>
                  <a:lnTo>
                    <a:pt x="454453" y="206370"/>
                  </a:lnTo>
                  <a:lnTo>
                    <a:pt x="510743" y="195272"/>
                  </a:lnTo>
                  <a:lnTo>
                    <a:pt x="563588" y="182784"/>
                  </a:lnTo>
                  <a:lnTo>
                    <a:pt x="612711" y="168989"/>
                  </a:lnTo>
                  <a:lnTo>
                    <a:pt x="657836" y="153972"/>
                  </a:lnTo>
                  <a:lnTo>
                    <a:pt x="698686" y="137818"/>
                  </a:lnTo>
                  <a:lnTo>
                    <a:pt x="734986" y="120612"/>
                  </a:lnTo>
                  <a:lnTo>
                    <a:pt x="792829" y="83379"/>
                  </a:lnTo>
                  <a:lnTo>
                    <a:pt x="829156" y="42949"/>
                  </a:lnTo>
                  <a:lnTo>
                    <a:pt x="838560" y="21747"/>
                  </a:lnTo>
                  <a:lnTo>
                    <a:pt x="841755" y="0"/>
                  </a:lnTo>
                  <a:close/>
                </a:path>
              </a:pathLst>
            </a:custGeom>
            <a:solidFill>
              <a:srgbClr val="ADADAD"/>
            </a:solidFill>
          </p:spPr>
          <p:txBody>
            <a:bodyPr wrap="square" lIns="0" tIns="0" rIns="0" bIns="0" rtlCol="0"/>
            <a:lstStyle/>
            <a:p>
              <a:endParaRPr/>
            </a:p>
          </p:txBody>
        </p:sp>
        <p:sp>
          <p:nvSpPr>
            <p:cNvPr id="28" name="object 28"/>
            <p:cNvSpPr/>
            <p:nvPr/>
          </p:nvSpPr>
          <p:spPr>
            <a:xfrm>
              <a:off x="6068186" y="3133597"/>
              <a:ext cx="1628775" cy="239395"/>
            </a:xfrm>
            <a:custGeom>
              <a:avLst/>
              <a:gdLst/>
              <a:ahLst/>
              <a:cxnLst/>
              <a:rect l="l" t="t" r="r" b="b"/>
              <a:pathLst>
                <a:path w="1628775" h="239395">
                  <a:moveTo>
                    <a:pt x="787018" y="239013"/>
                  </a:moveTo>
                  <a:lnTo>
                    <a:pt x="858203" y="238036"/>
                  </a:lnTo>
                  <a:lnTo>
                    <a:pt x="927597" y="235161"/>
                  </a:lnTo>
                  <a:lnTo>
                    <a:pt x="994924" y="230472"/>
                  </a:lnTo>
                  <a:lnTo>
                    <a:pt x="1059908" y="224054"/>
                  </a:lnTo>
                  <a:lnTo>
                    <a:pt x="1122274" y="215992"/>
                  </a:lnTo>
                  <a:lnTo>
                    <a:pt x="1181744" y="206370"/>
                  </a:lnTo>
                  <a:lnTo>
                    <a:pt x="1238043" y="195272"/>
                  </a:lnTo>
                  <a:lnTo>
                    <a:pt x="1290895" y="182784"/>
                  </a:lnTo>
                  <a:lnTo>
                    <a:pt x="1340024" y="168989"/>
                  </a:lnTo>
                  <a:lnTo>
                    <a:pt x="1385154" y="153972"/>
                  </a:lnTo>
                  <a:lnTo>
                    <a:pt x="1426008" y="137818"/>
                  </a:lnTo>
                  <a:lnTo>
                    <a:pt x="1462310" y="120612"/>
                  </a:lnTo>
                  <a:lnTo>
                    <a:pt x="1520157" y="83379"/>
                  </a:lnTo>
                  <a:lnTo>
                    <a:pt x="1556484" y="42949"/>
                  </a:lnTo>
                  <a:lnTo>
                    <a:pt x="1569085" y="0"/>
                  </a:lnTo>
                  <a:lnTo>
                    <a:pt x="1628774" y="0"/>
                  </a:lnTo>
                  <a:lnTo>
                    <a:pt x="1616175" y="42949"/>
                  </a:lnTo>
                  <a:lnTo>
                    <a:pt x="1579848" y="83379"/>
                  </a:lnTo>
                  <a:lnTo>
                    <a:pt x="1522005" y="120612"/>
                  </a:lnTo>
                  <a:lnTo>
                    <a:pt x="1485705" y="137818"/>
                  </a:lnTo>
                  <a:lnTo>
                    <a:pt x="1444855" y="153972"/>
                  </a:lnTo>
                  <a:lnTo>
                    <a:pt x="1399730" y="168989"/>
                  </a:lnTo>
                  <a:lnTo>
                    <a:pt x="1350607" y="182784"/>
                  </a:lnTo>
                  <a:lnTo>
                    <a:pt x="1297762" y="195272"/>
                  </a:lnTo>
                  <a:lnTo>
                    <a:pt x="1241472" y="206370"/>
                  </a:lnTo>
                  <a:lnTo>
                    <a:pt x="1182011" y="215992"/>
                  </a:lnTo>
                  <a:lnTo>
                    <a:pt x="1119658" y="224054"/>
                  </a:lnTo>
                  <a:lnTo>
                    <a:pt x="1054687" y="230472"/>
                  </a:lnTo>
                  <a:lnTo>
                    <a:pt x="987376" y="235161"/>
                  </a:lnTo>
                  <a:lnTo>
                    <a:pt x="918000" y="238036"/>
                  </a:lnTo>
                  <a:lnTo>
                    <a:pt x="846836" y="239013"/>
                  </a:lnTo>
                  <a:lnTo>
                    <a:pt x="787018" y="239013"/>
                  </a:lnTo>
                  <a:lnTo>
                    <a:pt x="720726" y="238159"/>
                  </a:lnTo>
                  <a:lnTo>
                    <a:pt x="655753" y="235637"/>
                  </a:lnTo>
                  <a:lnTo>
                    <a:pt x="592357" y="231508"/>
                  </a:lnTo>
                  <a:lnTo>
                    <a:pt x="530800" y="225835"/>
                  </a:lnTo>
                  <a:lnTo>
                    <a:pt x="471339" y="218679"/>
                  </a:lnTo>
                  <a:lnTo>
                    <a:pt x="414235" y="210101"/>
                  </a:lnTo>
                  <a:lnTo>
                    <a:pt x="359747" y="200164"/>
                  </a:lnTo>
                  <a:lnTo>
                    <a:pt x="308133" y="188928"/>
                  </a:lnTo>
                  <a:lnTo>
                    <a:pt x="259654" y="176455"/>
                  </a:lnTo>
                  <a:lnTo>
                    <a:pt x="214568" y="162807"/>
                  </a:lnTo>
                  <a:lnTo>
                    <a:pt x="173136" y="148046"/>
                  </a:lnTo>
                  <a:lnTo>
                    <a:pt x="135616" y="132232"/>
                  </a:lnTo>
                  <a:lnTo>
                    <a:pt x="73349" y="97695"/>
                  </a:lnTo>
                  <a:lnTo>
                    <a:pt x="29845" y="59689"/>
                  </a:lnTo>
                  <a:lnTo>
                    <a:pt x="0" y="59689"/>
                  </a:lnTo>
                  <a:lnTo>
                    <a:pt x="34925" y="0"/>
                  </a:lnTo>
                  <a:lnTo>
                    <a:pt x="119507" y="59689"/>
                  </a:lnTo>
                  <a:lnTo>
                    <a:pt x="89535" y="59689"/>
                  </a:lnTo>
                  <a:lnTo>
                    <a:pt x="109574" y="79756"/>
                  </a:lnTo>
                  <a:lnTo>
                    <a:pt x="165250" y="117243"/>
                  </a:lnTo>
                  <a:lnTo>
                    <a:pt x="200320" y="134525"/>
                  </a:lnTo>
                  <a:lnTo>
                    <a:pt x="239832" y="150739"/>
                  </a:lnTo>
                  <a:lnTo>
                    <a:pt x="283503" y="165817"/>
                  </a:lnTo>
                  <a:lnTo>
                    <a:pt x="331049" y="179688"/>
                  </a:lnTo>
                  <a:lnTo>
                    <a:pt x="382187" y="192284"/>
                  </a:lnTo>
                  <a:lnTo>
                    <a:pt x="436632" y="203534"/>
                  </a:lnTo>
                  <a:lnTo>
                    <a:pt x="494100" y="213369"/>
                  </a:lnTo>
                  <a:lnTo>
                    <a:pt x="554308" y="221720"/>
                  </a:lnTo>
                  <a:lnTo>
                    <a:pt x="616973" y="228516"/>
                  </a:lnTo>
                  <a:lnTo>
                    <a:pt x="681809" y="233689"/>
                  </a:lnTo>
                  <a:lnTo>
                    <a:pt x="748534" y="237169"/>
                  </a:lnTo>
                  <a:lnTo>
                    <a:pt x="816863" y="238887"/>
                  </a:lnTo>
                </a:path>
              </a:pathLst>
            </a:custGeom>
            <a:ln w="19050">
              <a:solidFill>
                <a:srgbClr val="7E7E7E"/>
              </a:solidFill>
            </a:ln>
          </p:spPr>
          <p:txBody>
            <a:bodyPr wrap="square" lIns="0" tIns="0" rIns="0" bIns="0" rtlCol="0"/>
            <a:lstStyle/>
            <a:p>
              <a:endParaRPr/>
            </a:p>
          </p:txBody>
        </p:sp>
      </p:grpSp>
      <p:sp>
        <p:nvSpPr>
          <p:cNvPr id="29" name="object 29"/>
          <p:cNvSpPr txBox="1"/>
          <p:nvPr/>
        </p:nvSpPr>
        <p:spPr>
          <a:xfrm>
            <a:off x="6001892" y="2532710"/>
            <a:ext cx="1764664" cy="187325"/>
          </a:xfrm>
          <a:prstGeom prst="rect">
            <a:avLst/>
          </a:prstGeom>
        </p:spPr>
        <p:txBody>
          <a:bodyPr vert="horz" wrap="square" lIns="0" tIns="13335" rIns="0" bIns="0" rtlCol="0">
            <a:spAutoFit/>
          </a:bodyPr>
          <a:lstStyle/>
          <a:p>
            <a:pPr marL="12700">
              <a:lnSpc>
                <a:spcPct val="100000"/>
              </a:lnSpc>
              <a:spcBef>
                <a:spcPts val="105"/>
              </a:spcBef>
            </a:pPr>
            <a:r>
              <a:rPr sz="1050" spc="55" dirty="0">
                <a:latin typeface="Yu Gothic UI"/>
                <a:cs typeface="Yu Gothic UI"/>
              </a:rPr>
              <a:t>診療情報を添えて患者を紹介</a:t>
            </a:r>
            <a:endParaRPr sz="1050">
              <a:latin typeface="Yu Gothic UI"/>
              <a:cs typeface="Yu Gothic UI"/>
            </a:endParaRPr>
          </a:p>
        </p:txBody>
      </p:sp>
      <p:sp>
        <p:nvSpPr>
          <p:cNvPr id="30" name="object 30"/>
          <p:cNvSpPr txBox="1"/>
          <p:nvPr/>
        </p:nvSpPr>
        <p:spPr>
          <a:xfrm>
            <a:off x="5874258" y="3399282"/>
            <a:ext cx="2165350" cy="186690"/>
          </a:xfrm>
          <a:prstGeom prst="rect">
            <a:avLst/>
          </a:prstGeom>
        </p:spPr>
        <p:txBody>
          <a:bodyPr vert="horz" wrap="square" lIns="0" tIns="13335" rIns="0" bIns="0" rtlCol="0">
            <a:spAutoFit/>
          </a:bodyPr>
          <a:lstStyle/>
          <a:p>
            <a:pPr marL="12700">
              <a:lnSpc>
                <a:spcPct val="100000"/>
              </a:lnSpc>
              <a:spcBef>
                <a:spcPts val="105"/>
              </a:spcBef>
            </a:pPr>
            <a:r>
              <a:rPr sz="1050" spc="35" dirty="0">
                <a:latin typeface="Yu Gothic UI"/>
                <a:cs typeface="Yu Gothic UI"/>
              </a:rPr>
              <a:t>入院中に歯科診療が行われたら算定</a:t>
            </a:r>
            <a:endParaRPr sz="1050">
              <a:latin typeface="Yu Gothic UI"/>
              <a:cs typeface="Yu Gothic UI"/>
            </a:endParaRPr>
          </a:p>
        </p:txBody>
      </p:sp>
      <p:pic>
        <p:nvPicPr>
          <p:cNvPr id="31" name="object 31"/>
          <p:cNvPicPr/>
          <p:nvPr/>
        </p:nvPicPr>
        <p:blipFill>
          <a:blip r:embed="rId6" cstate="print"/>
          <a:stretch>
            <a:fillRect/>
          </a:stretch>
        </p:blipFill>
        <p:spPr>
          <a:xfrm>
            <a:off x="7654163" y="2824670"/>
            <a:ext cx="626173" cy="626173"/>
          </a:xfrm>
          <a:prstGeom prst="rect">
            <a:avLst/>
          </a:prstGeom>
        </p:spPr>
      </p:pic>
      <p:grpSp>
        <p:nvGrpSpPr>
          <p:cNvPr id="32" name="object 32"/>
          <p:cNvGrpSpPr/>
          <p:nvPr/>
        </p:nvGrpSpPr>
        <p:grpSpPr>
          <a:xfrm>
            <a:off x="8615362" y="5930"/>
            <a:ext cx="1304925" cy="367665"/>
            <a:chOff x="8615362" y="5930"/>
            <a:chExt cx="1304925" cy="367665"/>
          </a:xfrm>
        </p:grpSpPr>
        <p:sp>
          <p:nvSpPr>
            <p:cNvPr id="33" name="object 33"/>
            <p:cNvSpPr/>
            <p:nvPr/>
          </p:nvSpPr>
          <p:spPr>
            <a:xfrm>
              <a:off x="8629650" y="20218"/>
              <a:ext cx="1276350" cy="339090"/>
            </a:xfrm>
            <a:custGeom>
              <a:avLst/>
              <a:gdLst/>
              <a:ahLst/>
              <a:cxnLst/>
              <a:rect l="l" t="t" r="r" b="b"/>
              <a:pathLst>
                <a:path w="1276350" h="339090">
                  <a:moveTo>
                    <a:pt x="1276350" y="0"/>
                  </a:moveTo>
                  <a:lnTo>
                    <a:pt x="0" y="0"/>
                  </a:lnTo>
                  <a:lnTo>
                    <a:pt x="0" y="338556"/>
                  </a:lnTo>
                  <a:lnTo>
                    <a:pt x="1276350" y="338556"/>
                  </a:lnTo>
                  <a:lnTo>
                    <a:pt x="1276350" y="0"/>
                  </a:lnTo>
                  <a:close/>
                </a:path>
              </a:pathLst>
            </a:custGeom>
            <a:solidFill>
              <a:srgbClr val="F1BBC7"/>
            </a:solidFill>
          </p:spPr>
          <p:txBody>
            <a:bodyPr wrap="square" lIns="0" tIns="0" rIns="0" bIns="0" rtlCol="0"/>
            <a:lstStyle/>
            <a:p>
              <a:endParaRPr/>
            </a:p>
          </p:txBody>
        </p:sp>
        <p:sp>
          <p:nvSpPr>
            <p:cNvPr id="34" name="object 34"/>
            <p:cNvSpPr/>
            <p:nvPr/>
          </p:nvSpPr>
          <p:spPr>
            <a:xfrm>
              <a:off x="8629650" y="20218"/>
              <a:ext cx="1276350" cy="339090"/>
            </a:xfrm>
            <a:custGeom>
              <a:avLst/>
              <a:gdLst/>
              <a:ahLst/>
              <a:cxnLst/>
              <a:rect l="l" t="t" r="r" b="b"/>
              <a:pathLst>
                <a:path w="1276350" h="339090">
                  <a:moveTo>
                    <a:pt x="0" y="338556"/>
                  </a:moveTo>
                  <a:lnTo>
                    <a:pt x="1276350" y="338556"/>
                  </a:lnTo>
                  <a:lnTo>
                    <a:pt x="1276350" y="0"/>
                  </a:lnTo>
                  <a:lnTo>
                    <a:pt x="0" y="0"/>
                  </a:lnTo>
                  <a:lnTo>
                    <a:pt x="0" y="338556"/>
                  </a:lnTo>
                  <a:close/>
                </a:path>
              </a:pathLst>
            </a:custGeom>
            <a:ln w="28575">
              <a:solidFill>
                <a:srgbClr val="F1BBC7"/>
              </a:solidFill>
            </a:ln>
          </p:spPr>
          <p:txBody>
            <a:bodyPr wrap="square" lIns="0" tIns="0" rIns="0" bIns="0" rtlCol="0"/>
            <a:lstStyle/>
            <a:p>
              <a:endParaRPr/>
            </a:p>
          </p:txBody>
        </p:sp>
      </p:grpSp>
      <p:sp>
        <p:nvSpPr>
          <p:cNvPr id="35" name="object 35"/>
          <p:cNvSpPr txBox="1"/>
          <p:nvPr/>
        </p:nvSpPr>
        <p:spPr>
          <a:xfrm>
            <a:off x="78739" y="24511"/>
            <a:ext cx="9711690" cy="269240"/>
          </a:xfrm>
          <a:prstGeom prst="rect">
            <a:avLst/>
          </a:prstGeom>
        </p:spPr>
        <p:txBody>
          <a:bodyPr vert="horz" wrap="square" lIns="0" tIns="12065" rIns="0" bIns="0" rtlCol="0">
            <a:spAutoFit/>
          </a:bodyPr>
          <a:lstStyle/>
          <a:p>
            <a:pPr marL="12700">
              <a:lnSpc>
                <a:spcPct val="100000"/>
              </a:lnSpc>
              <a:spcBef>
                <a:spcPts val="95"/>
              </a:spcBef>
              <a:tabLst>
                <a:tab pos="1841500" algn="l"/>
                <a:tab pos="2755900" algn="l"/>
                <a:tab pos="8683625" algn="l"/>
              </a:tabLst>
            </a:pPr>
            <a:r>
              <a:rPr sz="1800" baseline="4629" dirty="0">
                <a:latin typeface="Yu Gothic UI"/>
                <a:cs typeface="Yu Gothic UI"/>
              </a:rPr>
              <a:t>令和８年度診療報酬改</a:t>
            </a:r>
            <a:r>
              <a:rPr sz="1800" spc="-75" baseline="4629" dirty="0">
                <a:latin typeface="Yu Gothic UI"/>
                <a:cs typeface="Yu Gothic UI"/>
              </a:rPr>
              <a:t>定</a:t>
            </a:r>
            <a:r>
              <a:rPr sz="1800" baseline="4629" dirty="0">
                <a:latin typeface="Yu Gothic UI"/>
                <a:cs typeface="Yu Gothic UI"/>
              </a:rPr>
              <a:t>	</a:t>
            </a:r>
            <a:r>
              <a:rPr sz="1800" spc="-15" baseline="4629" dirty="0">
                <a:latin typeface="Yu Gothic UI"/>
                <a:cs typeface="Yu Gothic UI"/>
              </a:rPr>
              <a:t>Ⅱ－２－３</a:t>
            </a:r>
            <a:r>
              <a:rPr sz="1800" baseline="4629" dirty="0">
                <a:latin typeface="Yu Gothic UI"/>
                <a:cs typeface="Yu Gothic UI"/>
              </a:rPr>
              <a:t>	</a:t>
            </a:r>
            <a:r>
              <a:rPr sz="1800" spc="195" baseline="4629" dirty="0">
                <a:latin typeface="Yu Gothic UI"/>
                <a:cs typeface="Yu Gothic UI"/>
              </a:rPr>
              <a:t>リ</a:t>
            </a:r>
            <a:r>
              <a:rPr sz="1800" spc="225" baseline="4629" dirty="0">
                <a:latin typeface="Yu Gothic UI"/>
                <a:cs typeface="Yu Gothic UI"/>
              </a:rPr>
              <a:t>ハ</a:t>
            </a:r>
            <a:r>
              <a:rPr sz="1800" spc="202" baseline="4629" dirty="0">
                <a:latin typeface="Yu Gothic UI"/>
                <a:cs typeface="Yu Gothic UI"/>
              </a:rPr>
              <a:t>ビ</a:t>
            </a:r>
            <a:r>
              <a:rPr sz="1800" spc="195" baseline="4629" dirty="0">
                <a:latin typeface="Yu Gothic UI"/>
                <a:cs typeface="Yu Gothic UI"/>
              </a:rPr>
              <a:t>リ</a:t>
            </a:r>
            <a:r>
              <a:rPr sz="1800" spc="209" baseline="4629" dirty="0">
                <a:latin typeface="Yu Gothic UI"/>
                <a:cs typeface="Yu Gothic UI"/>
              </a:rPr>
              <a:t>テ</a:t>
            </a:r>
            <a:r>
              <a:rPr sz="1800" spc="179" baseline="4629" dirty="0">
                <a:latin typeface="Yu Gothic UI"/>
                <a:cs typeface="Yu Gothic UI"/>
              </a:rPr>
              <a:t>ー</a:t>
            </a:r>
            <a:r>
              <a:rPr sz="1800" spc="225" baseline="4629" dirty="0">
                <a:latin typeface="Yu Gothic UI"/>
                <a:cs typeface="Yu Gothic UI"/>
              </a:rPr>
              <a:t>シ</a:t>
            </a:r>
            <a:r>
              <a:rPr sz="1800" spc="172" baseline="4629" dirty="0">
                <a:latin typeface="Yu Gothic UI"/>
                <a:cs typeface="Yu Gothic UI"/>
              </a:rPr>
              <a:t>ョ</a:t>
            </a:r>
            <a:r>
              <a:rPr sz="1800" spc="209" baseline="4629" dirty="0">
                <a:latin typeface="Yu Gothic UI"/>
                <a:cs typeface="Yu Gothic UI"/>
              </a:rPr>
              <a:t>ン</a:t>
            </a:r>
            <a:r>
              <a:rPr sz="1800" spc="142" baseline="4629" dirty="0">
                <a:latin typeface="Yu Gothic UI"/>
                <a:cs typeface="Yu Gothic UI"/>
              </a:rPr>
              <a:t>・</a:t>
            </a:r>
            <a:r>
              <a:rPr sz="1800" spc="284" baseline="4629" dirty="0">
                <a:latin typeface="Yu Gothic UI"/>
                <a:cs typeface="Yu Gothic UI"/>
              </a:rPr>
              <a:t>栄養管理</a:t>
            </a:r>
            <a:r>
              <a:rPr sz="1800" spc="142" baseline="4629" dirty="0">
                <a:latin typeface="Yu Gothic UI"/>
                <a:cs typeface="Yu Gothic UI"/>
              </a:rPr>
              <a:t>・</a:t>
            </a:r>
            <a:r>
              <a:rPr sz="1800" spc="284" baseline="4629" dirty="0">
                <a:latin typeface="Yu Gothic UI"/>
                <a:cs typeface="Yu Gothic UI"/>
              </a:rPr>
              <a:t>口腔管理等</a:t>
            </a:r>
            <a:r>
              <a:rPr sz="1800" spc="232" baseline="4629" dirty="0">
                <a:latin typeface="Yu Gothic UI"/>
                <a:cs typeface="Yu Gothic UI"/>
              </a:rPr>
              <a:t>の</a:t>
            </a:r>
            <a:r>
              <a:rPr sz="1800" spc="284" baseline="4629" dirty="0">
                <a:latin typeface="Yu Gothic UI"/>
                <a:cs typeface="Yu Gothic UI"/>
              </a:rPr>
              <a:t>高齢者</a:t>
            </a:r>
            <a:r>
              <a:rPr sz="1800" spc="232" baseline="4629" dirty="0">
                <a:latin typeface="Yu Gothic UI"/>
                <a:cs typeface="Yu Gothic UI"/>
              </a:rPr>
              <a:t>の</a:t>
            </a:r>
            <a:r>
              <a:rPr sz="1800" spc="284" baseline="4629" dirty="0">
                <a:latin typeface="Yu Gothic UI"/>
                <a:cs typeface="Yu Gothic UI"/>
              </a:rPr>
              <a:t>生活</a:t>
            </a:r>
            <a:r>
              <a:rPr sz="1800" spc="209" baseline="4629" dirty="0">
                <a:latin typeface="Yu Gothic UI"/>
                <a:cs typeface="Yu Gothic UI"/>
              </a:rPr>
              <a:t>を</a:t>
            </a:r>
            <a:r>
              <a:rPr sz="1800" spc="284" baseline="4629" dirty="0">
                <a:latin typeface="Yu Gothic UI"/>
                <a:cs typeface="Yu Gothic UI"/>
              </a:rPr>
              <a:t>支</a:t>
            </a:r>
            <a:r>
              <a:rPr sz="1800" spc="225" baseline="4629" dirty="0">
                <a:latin typeface="Yu Gothic UI"/>
                <a:cs typeface="Yu Gothic UI"/>
              </a:rPr>
              <a:t>え</a:t>
            </a:r>
            <a:r>
              <a:rPr sz="1800" spc="217" baseline="4629" dirty="0">
                <a:latin typeface="Yu Gothic UI"/>
                <a:cs typeface="Yu Gothic UI"/>
              </a:rPr>
              <a:t>るケア</a:t>
            </a:r>
            <a:r>
              <a:rPr sz="1800" spc="232" baseline="4629" dirty="0">
                <a:latin typeface="Yu Gothic UI"/>
                <a:cs typeface="Yu Gothic UI"/>
              </a:rPr>
              <a:t>の</a:t>
            </a:r>
            <a:r>
              <a:rPr sz="1800" spc="284" baseline="4629" dirty="0">
                <a:latin typeface="Yu Gothic UI"/>
                <a:cs typeface="Yu Gothic UI"/>
              </a:rPr>
              <a:t>推進</a:t>
            </a:r>
            <a:r>
              <a:rPr sz="1800" spc="247" baseline="4629" dirty="0">
                <a:latin typeface="Yu Gothic UI"/>
                <a:cs typeface="Yu Gothic UI"/>
              </a:rPr>
              <a:t>－③</a:t>
            </a:r>
            <a:r>
              <a:rPr sz="1800" baseline="4629" dirty="0">
                <a:latin typeface="Yu Gothic UI"/>
                <a:cs typeface="Yu Gothic UI"/>
              </a:rPr>
              <a:t>	</a:t>
            </a:r>
            <a:r>
              <a:rPr sz="1600" spc="-25" dirty="0">
                <a:latin typeface="Yu Gothic UI"/>
                <a:cs typeface="Yu Gothic UI"/>
              </a:rPr>
              <a:t>医科点数</a:t>
            </a:r>
            <a:r>
              <a:rPr sz="1600" spc="-50" dirty="0">
                <a:latin typeface="Yu Gothic UI"/>
                <a:cs typeface="Yu Gothic UI"/>
              </a:rPr>
              <a:t>表</a:t>
            </a:r>
            <a:endParaRPr sz="1600">
              <a:latin typeface="Yu Gothic UI"/>
              <a:cs typeface="Yu Gothic U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69906"/>
            <a:ext cx="9519920" cy="5734685"/>
          </a:xfrm>
          <a:custGeom>
            <a:avLst/>
            <a:gdLst/>
            <a:ahLst/>
            <a:cxnLst/>
            <a:rect l="l" t="t" r="r" b="b"/>
            <a:pathLst>
              <a:path w="9519920" h="5734684">
                <a:moveTo>
                  <a:pt x="0" y="5734304"/>
                </a:moveTo>
                <a:lnTo>
                  <a:pt x="9519793" y="5734304"/>
                </a:lnTo>
                <a:lnTo>
                  <a:pt x="9519793" y="0"/>
                </a:lnTo>
                <a:lnTo>
                  <a:pt x="0" y="0"/>
                </a:lnTo>
                <a:lnTo>
                  <a:pt x="0" y="5734304"/>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271983" y="1289050"/>
            <a:ext cx="6363335" cy="239395"/>
          </a:xfrm>
          <a:prstGeom prst="rect">
            <a:avLst/>
          </a:prstGeom>
        </p:spPr>
        <p:txBody>
          <a:bodyPr vert="horz" wrap="square" lIns="0" tIns="13335" rIns="0" bIns="0" rtlCol="0">
            <a:spAutoFit/>
          </a:bodyPr>
          <a:lstStyle/>
          <a:p>
            <a:pPr marL="299085" indent="-286385">
              <a:lnSpc>
                <a:spcPct val="100000"/>
              </a:lnSpc>
              <a:spcBef>
                <a:spcPts val="105"/>
              </a:spcBef>
              <a:buFont typeface="Wingdings"/>
              <a:buChar char=""/>
              <a:tabLst>
                <a:tab pos="299085" algn="l"/>
              </a:tabLst>
            </a:pPr>
            <a:r>
              <a:rPr sz="1400" spc="80" dirty="0">
                <a:latin typeface="Yu Gothic UI"/>
                <a:cs typeface="Yu Gothic UI"/>
              </a:rPr>
              <a:t>後発医薬品の置き換えの進展等を踏まえ、一般名処方加算の評価を見直す。</a:t>
            </a:r>
            <a:endParaRPr sz="1400">
              <a:latin typeface="Yu Gothic UI"/>
              <a:cs typeface="Yu Gothic UI"/>
            </a:endParaRPr>
          </a:p>
        </p:txBody>
      </p:sp>
      <p:sp>
        <p:nvSpPr>
          <p:cNvPr id="4" name="object 4"/>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title"/>
          </p:nvPr>
        </p:nvSpPr>
        <p:spPr>
          <a:xfrm>
            <a:off x="3720846" y="402716"/>
            <a:ext cx="2463800" cy="391160"/>
          </a:xfrm>
          <a:prstGeom prst="rect">
            <a:avLst/>
          </a:prstGeom>
        </p:spPr>
        <p:txBody>
          <a:bodyPr vert="horz" wrap="square" lIns="0" tIns="12700" rIns="0" bIns="0" rtlCol="0">
            <a:spAutoFit/>
          </a:bodyPr>
          <a:lstStyle/>
          <a:p>
            <a:pPr marL="12700">
              <a:lnSpc>
                <a:spcPct val="100000"/>
              </a:lnSpc>
              <a:spcBef>
                <a:spcPts val="100"/>
              </a:spcBef>
            </a:pPr>
            <a:r>
              <a:rPr spc="105" dirty="0"/>
              <a:t>処方箋料の見直し</a:t>
            </a:r>
          </a:p>
        </p:txBody>
      </p:sp>
      <p:sp>
        <p:nvSpPr>
          <p:cNvPr id="6" name="object 6"/>
          <p:cNvSpPr txBox="1"/>
          <p:nvPr/>
        </p:nvSpPr>
        <p:spPr>
          <a:xfrm>
            <a:off x="78739" y="64134"/>
            <a:ext cx="5360035"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Ⅳ－１</a:t>
            </a:r>
            <a:r>
              <a:rPr sz="1200" dirty="0">
                <a:latin typeface="Yu Gothic UI"/>
                <a:cs typeface="Yu Gothic UI"/>
              </a:rPr>
              <a:t>	</a:t>
            </a:r>
            <a:r>
              <a:rPr sz="1200" spc="80" dirty="0">
                <a:latin typeface="Yu Gothic UI"/>
                <a:cs typeface="Yu Gothic UI"/>
              </a:rPr>
              <a:t>後発医薬品</a:t>
            </a:r>
            <a:r>
              <a:rPr sz="1200" dirty="0">
                <a:latin typeface="Yu Gothic UI"/>
                <a:cs typeface="Yu Gothic UI"/>
              </a:rPr>
              <a:t>・</a:t>
            </a:r>
            <a:r>
              <a:rPr sz="1200" spc="65" dirty="0">
                <a:latin typeface="Yu Gothic UI"/>
                <a:cs typeface="Yu Gothic UI"/>
              </a:rPr>
              <a:t>バ</a:t>
            </a:r>
            <a:r>
              <a:rPr sz="1200" spc="55" dirty="0">
                <a:latin typeface="Yu Gothic UI"/>
                <a:cs typeface="Yu Gothic UI"/>
              </a:rPr>
              <a:t>イ</a:t>
            </a:r>
            <a:r>
              <a:rPr sz="1200" spc="60" dirty="0">
                <a:latin typeface="Yu Gothic UI"/>
                <a:cs typeface="Yu Gothic UI"/>
              </a:rPr>
              <a:t>オ</a:t>
            </a:r>
            <a:r>
              <a:rPr sz="1200" spc="80" dirty="0">
                <a:latin typeface="Yu Gothic UI"/>
                <a:cs typeface="Yu Gothic UI"/>
              </a:rPr>
              <a:t>後続品</a:t>
            </a:r>
            <a:r>
              <a:rPr sz="1200" spc="65" dirty="0">
                <a:latin typeface="Yu Gothic UI"/>
                <a:cs typeface="Yu Gothic UI"/>
              </a:rPr>
              <a:t>の</a:t>
            </a:r>
            <a:r>
              <a:rPr sz="1200" spc="80" dirty="0">
                <a:latin typeface="Yu Gothic UI"/>
                <a:cs typeface="Yu Gothic UI"/>
              </a:rPr>
              <a:t>使用促進</a:t>
            </a:r>
            <a:r>
              <a:rPr sz="1200" spc="55" dirty="0">
                <a:latin typeface="Yu Gothic UI"/>
                <a:cs typeface="Yu Gothic UI"/>
              </a:rPr>
              <a:t>－①</a:t>
            </a:r>
            <a:endParaRPr sz="1200">
              <a:latin typeface="Yu Gothic UI"/>
              <a:cs typeface="Yu Gothic UI"/>
            </a:endParaRPr>
          </a:p>
        </p:txBody>
      </p:sp>
      <p:sp>
        <p:nvSpPr>
          <p:cNvPr id="7" name="object 7"/>
          <p:cNvSpPr txBox="1"/>
          <p:nvPr/>
        </p:nvSpPr>
        <p:spPr>
          <a:xfrm>
            <a:off x="315468" y="944524"/>
            <a:ext cx="1791335" cy="294005"/>
          </a:xfrm>
          <a:prstGeom prst="rect">
            <a:avLst/>
          </a:prstGeom>
          <a:solidFill>
            <a:srgbClr val="CDFFDC"/>
          </a:solidFill>
        </p:spPr>
        <p:txBody>
          <a:bodyPr vert="horz" wrap="square" lIns="0" tIns="50800" rIns="0" bIns="0" rtlCol="0">
            <a:spAutoFit/>
          </a:bodyPr>
          <a:lstStyle/>
          <a:p>
            <a:pPr marL="285115">
              <a:lnSpc>
                <a:spcPct val="100000"/>
              </a:lnSpc>
              <a:spcBef>
                <a:spcPts val="400"/>
              </a:spcBef>
            </a:pPr>
            <a:r>
              <a:rPr sz="1200" b="1" spc="40" dirty="0">
                <a:latin typeface="Yu Gothic UI"/>
                <a:cs typeface="Yu Gothic UI"/>
              </a:rPr>
              <a:t>処方箋料の見直し</a:t>
            </a:r>
            <a:endParaRPr sz="1200">
              <a:latin typeface="Yu Gothic UI"/>
              <a:cs typeface="Yu Gothic UI"/>
            </a:endParaRPr>
          </a:p>
        </p:txBody>
      </p:sp>
      <p:sp>
        <p:nvSpPr>
          <p:cNvPr id="8" name="object 8"/>
          <p:cNvSpPr txBox="1"/>
          <p:nvPr/>
        </p:nvSpPr>
        <p:spPr>
          <a:xfrm>
            <a:off x="311619" y="1592211"/>
            <a:ext cx="4329430" cy="168910"/>
          </a:xfrm>
          <a:prstGeom prst="rect">
            <a:avLst/>
          </a:prstGeom>
          <a:solidFill>
            <a:srgbClr val="A9C2E7"/>
          </a:solidFill>
        </p:spPr>
        <p:txBody>
          <a:bodyPr vert="horz" wrap="square" lIns="0" tIns="0" rIns="0" bIns="0" rtlCol="0">
            <a:spAutoFit/>
          </a:bodyPr>
          <a:lstStyle/>
          <a:p>
            <a:pPr marL="9525" algn="ctr">
              <a:lnSpc>
                <a:spcPts val="1305"/>
              </a:lnSpc>
            </a:pPr>
            <a:r>
              <a:rPr sz="1100" b="1" spc="-25" dirty="0">
                <a:latin typeface="Yu Gothic UI"/>
                <a:cs typeface="Yu Gothic UI"/>
              </a:rPr>
              <a:t>現行</a:t>
            </a:r>
            <a:endParaRPr sz="1100">
              <a:latin typeface="Yu Gothic UI"/>
              <a:cs typeface="Yu Gothic UI"/>
            </a:endParaRPr>
          </a:p>
        </p:txBody>
      </p:sp>
      <p:sp>
        <p:nvSpPr>
          <p:cNvPr id="9" name="object 9"/>
          <p:cNvSpPr txBox="1"/>
          <p:nvPr/>
        </p:nvSpPr>
        <p:spPr>
          <a:xfrm>
            <a:off x="311619" y="1760601"/>
            <a:ext cx="4329430" cy="1553210"/>
          </a:xfrm>
          <a:prstGeom prst="rect">
            <a:avLst/>
          </a:prstGeom>
          <a:solidFill>
            <a:srgbClr val="E7EDF8"/>
          </a:solidFill>
        </p:spPr>
        <p:txBody>
          <a:bodyPr vert="horz" wrap="square" lIns="0" tIns="66675" rIns="0" bIns="0" rtlCol="0">
            <a:spAutoFit/>
          </a:bodyPr>
          <a:lstStyle/>
          <a:p>
            <a:pPr marL="91440">
              <a:lnSpc>
                <a:spcPct val="100000"/>
              </a:lnSpc>
              <a:spcBef>
                <a:spcPts val="525"/>
              </a:spcBef>
            </a:pPr>
            <a:r>
              <a:rPr sz="1000" spc="145" dirty="0">
                <a:latin typeface="Yu Gothic UI"/>
                <a:cs typeface="Yu Gothic UI"/>
              </a:rPr>
              <a:t>【処方箋料】</a:t>
            </a:r>
            <a:endParaRPr sz="1000">
              <a:latin typeface="Yu Gothic UI"/>
              <a:cs typeface="Yu Gothic UI"/>
            </a:endParaRPr>
          </a:p>
          <a:p>
            <a:pPr marL="91440">
              <a:lnSpc>
                <a:spcPct val="100000"/>
              </a:lnSpc>
              <a:tabLst>
                <a:tab pos="727075" algn="l"/>
              </a:tabLst>
            </a:pPr>
            <a:r>
              <a:rPr sz="1000" spc="-10" dirty="0">
                <a:latin typeface="Yu Gothic UI"/>
                <a:cs typeface="Yu Gothic UI"/>
              </a:rPr>
              <a:t>注</a:t>
            </a:r>
            <a:r>
              <a:rPr sz="1000" spc="-25" dirty="0">
                <a:latin typeface="Yu Gothic UI"/>
                <a:cs typeface="Yu Gothic UI"/>
              </a:rPr>
              <a:t>１～５</a:t>
            </a:r>
            <a:r>
              <a:rPr sz="1000" dirty="0">
                <a:latin typeface="Yu Gothic UI"/>
                <a:cs typeface="Yu Gothic UI"/>
              </a:rPr>
              <a:t>	</a:t>
            </a:r>
            <a:r>
              <a:rPr sz="1000" spc="-10" dirty="0">
                <a:latin typeface="Yu Gothic UI"/>
                <a:cs typeface="Yu Gothic UI"/>
              </a:rPr>
              <a:t>（略</a:t>
            </a:r>
            <a:r>
              <a:rPr sz="1000" spc="-50" dirty="0">
                <a:latin typeface="Yu Gothic UI"/>
                <a:cs typeface="Yu Gothic UI"/>
              </a:rPr>
              <a:t>）</a:t>
            </a:r>
            <a:endParaRPr sz="1000">
              <a:latin typeface="Yu Gothic UI"/>
              <a:cs typeface="Yu Gothic UI"/>
            </a:endParaRPr>
          </a:p>
          <a:p>
            <a:pPr marL="396240" marR="122555" indent="-152400" algn="just">
              <a:lnSpc>
                <a:spcPct val="100000"/>
              </a:lnSpc>
            </a:pPr>
            <a:r>
              <a:rPr sz="1000" spc="35" dirty="0">
                <a:latin typeface="Yu Gothic UI"/>
                <a:cs typeface="Yu Gothic UI"/>
              </a:rPr>
              <a:t>６ 別に厚生労働大臣が定める施設基準を満たす保険医療機関におい</a:t>
            </a:r>
            <a:r>
              <a:rPr sz="1000" spc="50" dirty="0">
                <a:latin typeface="Yu Gothic UI"/>
                <a:cs typeface="Yu Gothic UI"/>
              </a:rPr>
              <a:t>て、薬剤の一般的名称を記載する処方箋を交付した場合は、当該処</a:t>
            </a:r>
            <a:r>
              <a:rPr sz="1000" spc="65" dirty="0">
                <a:latin typeface="Yu Gothic UI"/>
                <a:cs typeface="Yu Gothic UI"/>
              </a:rPr>
              <a:t>方箋の内容に応じ、次に掲げる点数を処方箋の交付１回につきそれ</a:t>
            </a:r>
            <a:r>
              <a:rPr sz="1000" spc="75" dirty="0">
                <a:latin typeface="Yu Gothic UI"/>
                <a:cs typeface="Yu Gothic UI"/>
              </a:rPr>
              <a:t>ぞれ所定点数に加算する。</a:t>
            </a:r>
            <a:endParaRPr sz="1000">
              <a:latin typeface="Yu Gothic UI"/>
              <a:cs typeface="Yu Gothic UI"/>
            </a:endParaRPr>
          </a:p>
          <a:p>
            <a:pPr marL="396240" marR="2072639" algn="just">
              <a:lnSpc>
                <a:spcPct val="100000"/>
              </a:lnSpc>
            </a:pPr>
            <a:r>
              <a:rPr sz="1000" spc="155" dirty="0">
                <a:latin typeface="Yu Gothic UI"/>
                <a:cs typeface="Yu Gothic UI"/>
              </a:rPr>
              <a:t>イ 一般名処方加算１   </a:t>
            </a:r>
            <a:r>
              <a:rPr sz="1000" u="sng" spc="85" dirty="0">
                <a:uFill>
                  <a:solidFill>
                    <a:srgbClr val="000000"/>
                  </a:solidFill>
                </a:uFill>
                <a:latin typeface="Yu Gothic UI"/>
                <a:cs typeface="Yu Gothic UI"/>
              </a:rPr>
              <a:t>10</a:t>
            </a:r>
            <a:r>
              <a:rPr sz="1000" u="sng" spc="-50" dirty="0">
                <a:uFill>
                  <a:solidFill>
                    <a:srgbClr val="000000"/>
                  </a:solidFill>
                </a:uFill>
                <a:latin typeface="Yu Gothic UI"/>
                <a:cs typeface="Yu Gothic UI"/>
              </a:rPr>
              <a:t>点</a:t>
            </a:r>
            <a:r>
              <a:rPr sz="1000" spc="114" dirty="0">
                <a:latin typeface="Yu Gothic UI"/>
                <a:cs typeface="Yu Gothic UI"/>
              </a:rPr>
              <a:t>ロ  一般名処方加算２    </a:t>
            </a:r>
            <a:r>
              <a:rPr sz="1000" u="sng" spc="-30" dirty="0">
                <a:uFill>
                  <a:solidFill>
                    <a:srgbClr val="000000"/>
                  </a:solidFill>
                </a:uFill>
                <a:latin typeface="Yu Gothic UI"/>
                <a:cs typeface="Yu Gothic UI"/>
              </a:rPr>
              <a:t>８点</a:t>
            </a:r>
            <a:endParaRPr sz="1000">
              <a:latin typeface="Yu Gothic UI"/>
              <a:cs typeface="Yu Gothic UI"/>
            </a:endParaRPr>
          </a:p>
          <a:p>
            <a:pPr marL="269875" algn="just">
              <a:lnSpc>
                <a:spcPct val="100000"/>
              </a:lnSpc>
            </a:pPr>
            <a:r>
              <a:rPr sz="1000" spc="185" dirty="0">
                <a:latin typeface="Yu Gothic UI"/>
                <a:cs typeface="Yu Gothic UI"/>
              </a:rPr>
              <a:t>７・８  </a:t>
            </a:r>
            <a:r>
              <a:rPr sz="1000" spc="-10" dirty="0">
                <a:latin typeface="Yu Gothic UI"/>
                <a:cs typeface="Yu Gothic UI"/>
              </a:rPr>
              <a:t>（略</a:t>
            </a:r>
            <a:r>
              <a:rPr sz="1000" spc="-50" dirty="0">
                <a:latin typeface="Yu Gothic UI"/>
                <a:cs typeface="Yu Gothic UI"/>
              </a:rPr>
              <a:t>）</a:t>
            </a:r>
            <a:endParaRPr sz="1000">
              <a:latin typeface="Yu Gothic UI"/>
              <a:cs typeface="Yu Gothic UI"/>
            </a:endParaRPr>
          </a:p>
        </p:txBody>
      </p:sp>
      <p:grpSp>
        <p:nvGrpSpPr>
          <p:cNvPr id="10" name="object 10"/>
          <p:cNvGrpSpPr/>
          <p:nvPr/>
        </p:nvGrpSpPr>
        <p:grpSpPr>
          <a:xfrm>
            <a:off x="311619" y="2041651"/>
            <a:ext cx="4822190" cy="4739640"/>
            <a:chOff x="311619" y="2041651"/>
            <a:chExt cx="4822190" cy="4739640"/>
          </a:xfrm>
        </p:grpSpPr>
        <p:sp>
          <p:nvSpPr>
            <p:cNvPr id="11" name="object 11"/>
            <p:cNvSpPr/>
            <p:nvPr/>
          </p:nvSpPr>
          <p:spPr>
            <a:xfrm>
              <a:off x="4767199" y="2048001"/>
              <a:ext cx="360045" cy="864235"/>
            </a:xfrm>
            <a:custGeom>
              <a:avLst/>
              <a:gdLst/>
              <a:ahLst/>
              <a:cxnLst/>
              <a:rect l="l" t="t" r="r" b="b"/>
              <a:pathLst>
                <a:path w="360045" h="864235">
                  <a:moveTo>
                    <a:pt x="0" y="216026"/>
                  </a:moveTo>
                  <a:lnTo>
                    <a:pt x="180086" y="216026"/>
                  </a:lnTo>
                  <a:lnTo>
                    <a:pt x="180086" y="0"/>
                  </a:lnTo>
                  <a:lnTo>
                    <a:pt x="360045" y="431926"/>
                  </a:lnTo>
                  <a:lnTo>
                    <a:pt x="180086" y="863981"/>
                  </a:lnTo>
                  <a:lnTo>
                    <a:pt x="180086" y="647953"/>
                  </a:lnTo>
                  <a:lnTo>
                    <a:pt x="0" y="647953"/>
                  </a:lnTo>
                  <a:lnTo>
                    <a:pt x="0" y="216026"/>
                  </a:lnTo>
                  <a:close/>
                </a:path>
              </a:pathLst>
            </a:custGeom>
            <a:ln w="12700">
              <a:solidFill>
                <a:srgbClr val="000000"/>
              </a:solidFill>
            </a:ln>
          </p:spPr>
          <p:txBody>
            <a:bodyPr wrap="square" lIns="0" tIns="0" rIns="0" bIns="0" rtlCol="0"/>
            <a:lstStyle/>
            <a:p>
              <a:endParaRPr/>
            </a:p>
          </p:txBody>
        </p:sp>
        <p:sp>
          <p:nvSpPr>
            <p:cNvPr id="12" name="object 12"/>
            <p:cNvSpPr/>
            <p:nvPr/>
          </p:nvSpPr>
          <p:spPr>
            <a:xfrm>
              <a:off x="311619" y="4537087"/>
              <a:ext cx="4320540" cy="168910"/>
            </a:xfrm>
            <a:custGeom>
              <a:avLst/>
              <a:gdLst/>
              <a:ahLst/>
              <a:cxnLst/>
              <a:rect l="l" t="t" r="r" b="b"/>
              <a:pathLst>
                <a:path w="4320540" h="168910">
                  <a:moveTo>
                    <a:pt x="4320032" y="0"/>
                  </a:moveTo>
                  <a:lnTo>
                    <a:pt x="0" y="0"/>
                  </a:lnTo>
                  <a:lnTo>
                    <a:pt x="0" y="168389"/>
                  </a:lnTo>
                  <a:lnTo>
                    <a:pt x="4320032" y="168389"/>
                  </a:lnTo>
                  <a:lnTo>
                    <a:pt x="4320032" y="0"/>
                  </a:lnTo>
                  <a:close/>
                </a:path>
              </a:pathLst>
            </a:custGeom>
            <a:solidFill>
              <a:srgbClr val="A9C2E7"/>
            </a:solidFill>
          </p:spPr>
          <p:txBody>
            <a:bodyPr wrap="square" lIns="0" tIns="0" rIns="0" bIns="0" rtlCol="0"/>
            <a:lstStyle/>
            <a:p>
              <a:endParaRPr/>
            </a:p>
          </p:txBody>
        </p:sp>
        <p:sp>
          <p:nvSpPr>
            <p:cNvPr id="13" name="object 13"/>
            <p:cNvSpPr/>
            <p:nvPr/>
          </p:nvSpPr>
          <p:spPr>
            <a:xfrm>
              <a:off x="311619" y="4731064"/>
              <a:ext cx="4330065" cy="2049780"/>
            </a:xfrm>
            <a:custGeom>
              <a:avLst/>
              <a:gdLst/>
              <a:ahLst/>
              <a:cxnLst/>
              <a:rect l="l" t="t" r="r" b="b"/>
              <a:pathLst>
                <a:path w="4330065" h="2049779">
                  <a:moveTo>
                    <a:pt x="4329557" y="0"/>
                  </a:moveTo>
                  <a:lnTo>
                    <a:pt x="0" y="0"/>
                  </a:lnTo>
                  <a:lnTo>
                    <a:pt x="0" y="2049779"/>
                  </a:lnTo>
                  <a:lnTo>
                    <a:pt x="4329557" y="2049779"/>
                  </a:lnTo>
                  <a:lnTo>
                    <a:pt x="4329557" y="0"/>
                  </a:lnTo>
                  <a:close/>
                </a:path>
              </a:pathLst>
            </a:custGeom>
            <a:solidFill>
              <a:srgbClr val="E7EDF8"/>
            </a:solidFill>
          </p:spPr>
          <p:txBody>
            <a:bodyPr wrap="square" lIns="0" tIns="0" rIns="0" bIns="0" rtlCol="0"/>
            <a:lstStyle/>
            <a:p>
              <a:endParaRPr/>
            </a:p>
          </p:txBody>
        </p:sp>
      </p:grpSp>
      <p:sp>
        <p:nvSpPr>
          <p:cNvPr id="14" name="object 14"/>
          <p:cNvSpPr txBox="1"/>
          <p:nvPr/>
        </p:nvSpPr>
        <p:spPr>
          <a:xfrm>
            <a:off x="5276215" y="1592211"/>
            <a:ext cx="4320540" cy="168910"/>
          </a:xfrm>
          <a:prstGeom prst="rect">
            <a:avLst/>
          </a:prstGeom>
          <a:solidFill>
            <a:srgbClr val="91FFB3"/>
          </a:solidFill>
        </p:spPr>
        <p:txBody>
          <a:bodyPr vert="horz" wrap="square" lIns="0" tIns="0" rIns="0" bIns="0" rtlCol="0">
            <a:spAutoFit/>
          </a:bodyPr>
          <a:lstStyle/>
          <a:p>
            <a:pPr marL="1270" algn="ctr">
              <a:lnSpc>
                <a:spcPts val="1305"/>
              </a:lnSpc>
            </a:pPr>
            <a:r>
              <a:rPr sz="1100" b="1" spc="-20" dirty="0">
                <a:latin typeface="Yu Gothic UI"/>
                <a:cs typeface="Yu Gothic UI"/>
              </a:rPr>
              <a:t>改定後</a:t>
            </a:r>
            <a:endParaRPr sz="1100">
              <a:latin typeface="Yu Gothic UI"/>
              <a:cs typeface="Yu Gothic UI"/>
            </a:endParaRPr>
          </a:p>
        </p:txBody>
      </p:sp>
      <p:sp>
        <p:nvSpPr>
          <p:cNvPr id="15" name="object 15"/>
          <p:cNvSpPr txBox="1"/>
          <p:nvPr/>
        </p:nvSpPr>
        <p:spPr>
          <a:xfrm>
            <a:off x="5274436" y="1773682"/>
            <a:ext cx="4312285" cy="1539875"/>
          </a:xfrm>
          <a:prstGeom prst="rect">
            <a:avLst/>
          </a:prstGeom>
          <a:solidFill>
            <a:srgbClr val="E0FFEA"/>
          </a:solidFill>
          <a:ln w="12700">
            <a:solidFill>
              <a:srgbClr val="00AF50"/>
            </a:solidFill>
          </a:ln>
        </p:spPr>
        <p:txBody>
          <a:bodyPr vert="horz" wrap="square" lIns="0" tIns="53340" rIns="0" bIns="0" rtlCol="0">
            <a:spAutoFit/>
          </a:bodyPr>
          <a:lstStyle/>
          <a:p>
            <a:pPr marL="92075">
              <a:lnSpc>
                <a:spcPct val="100000"/>
              </a:lnSpc>
              <a:spcBef>
                <a:spcPts val="420"/>
              </a:spcBef>
            </a:pPr>
            <a:r>
              <a:rPr sz="1000" spc="145" dirty="0">
                <a:latin typeface="Yu Gothic UI"/>
                <a:cs typeface="Yu Gothic UI"/>
              </a:rPr>
              <a:t>【処方箋料】</a:t>
            </a:r>
            <a:endParaRPr sz="1000">
              <a:latin typeface="Yu Gothic UI"/>
              <a:cs typeface="Yu Gothic UI"/>
            </a:endParaRPr>
          </a:p>
          <a:p>
            <a:pPr marL="92075">
              <a:lnSpc>
                <a:spcPct val="100000"/>
              </a:lnSpc>
              <a:tabLst>
                <a:tab pos="727710" algn="l"/>
              </a:tabLst>
            </a:pPr>
            <a:r>
              <a:rPr sz="1000" spc="-10" dirty="0">
                <a:latin typeface="Yu Gothic UI"/>
                <a:cs typeface="Yu Gothic UI"/>
              </a:rPr>
              <a:t>注</a:t>
            </a:r>
            <a:r>
              <a:rPr sz="1000" spc="-25" dirty="0">
                <a:latin typeface="Yu Gothic UI"/>
                <a:cs typeface="Yu Gothic UI"/>
              </a:rPr>
              <a:t>１～５</a:t>
            </a:r>
            <a:r>
              <a:rPr sz="1000" dirty="0">
                <a:latin typeface="Yu Gothic UI"/>
                <a:cs typeface="Yu Gothic UI"/>
              </a:rPr>
              <a:t>	</a:t>
            </a:r>
            <a:r>
              <a:rPr sz="1000" spc="-10" dirty="0">
                <a:latin typeface="Yu Gothic UI"/>
                <a:cs typeface="Yu Gothic UI"/>
              </a:rPr>
              <a:t>（略</a:t>
            </a:r>
            <a:r>
              <a:rPr sz="1000" spc="-50" dirty="0">
                <a:latin typeface="Yu Gothic UI"/>
                <a:cs typeface="Yu Gothic UI"/>
              </a:rPr>
              <a:t>）</a:t>
            </a:r>
            <a:endParaRPr sz="1000">
              <a:latin typeface="Yu Gothic UI"/>
              <a:cs typeface="Yu Gothic UI"/>
            </a:endParaRPr>
          </a:p>
          <a:p>
            <a:pPr marL="396875" marR="104775" indent="-153035" algn="just">
              <a:lnSpc>
                <a:spcPct val="100000"/>
              </a:lnSpc>
            </a:pPr>
            <a:r>
              <a:rPr sz="1000" spc="35" dirty="0">
                <a:latin typeface="Yu Gothic UI"/>
                <a:cs typeface="Yu Gothic UI"/>
              </a:rPr>
              <a:t>６ 別に厚生労働大臣が定める施設基準を満たす保険医療機関におい</a:t>
            </a:r>
            <a:r>
              <a:rPr sz="1000" spc="50" dirty="0">
                <a:latin typeface="Yu Gothic UI"/>
                <a:cs typeface="Yu Gothic UI"/>
              </a:rPr>
              <a:t>て、薬剤の一般的名称を記載する処方箋を交付した場合は、当該処</a:t>
            </a:r>
            <a:r>
              <a:rPr sz="1000" spc="65" dirty="0">
                <a:latin typeface="Yu Gothic UI"/>
                <a:cs typeface="Yu Gothic UI"/>
              </a:rPr>
              <a:t>方箋の内容に応じ、次に掲げる点数を処方箋の交付１回につきそれ</a:t>
            </a:r>
            <a:r>
              <a:rPr sz="1000" spc="75" dirty="0">
                <a:latin typeface="Yu Gothic UI"/>
                <a:cs typeface="Yu Gothic UI"/>
              </a:rPr>
              <a:t>ぞれ所定点数に加算する。</a:t>
            </a:r>
            <a:endParaRPr sz="1000">
              <a:latin typeface="Yu Gothic UI"/>
              <a:cs typeface="Yu Gothic UI"/>
            </a:endParaRPr>
          </a:p>
          <a:p>
            <a:pPr marL="396875" algn="just">
              <a:lnSpc>
                <a:spcPct val="100000"/>
              </a:lnSpc>
              <a:spcBef>
                <a:spcPts val="5"/>
              </a:spcBef>
            </a:pPr>
            <a:r>
              <a:rPr sz="1000" spc="120" dirty="0">
                <a:latin typeface="Yu Gothic UI"/>
                <a:cs typeface="Yu Gothic UI"/>
              </a:rPr>
              <a:t>イ  一般名処方加算１    </a:t>
            </a:r>
            <a:r>
              <a:rPr sz="1000" b="1" u="sng" spc="-10" dirty="0">
                <a:solidFill>
                  <a:srgbClr val="087CD2"/>
                </a:solidFill>
                <a:uFill>
                  <a:solidFill>
                    <a:srgbClr val="087CD2"/>
                  </a:solidFill>
                </a:uFill>
                <a:latin typeface="Yu Gothic UI"/>
                <a:cs typeface="Yu Gothic UI"/>
              </a:rPr>
              <a:t>８</a:t>
            </a:r>
            <a:r>
              <a:rPr sz="1000" b="1" u="sng" spc="-50" dirty="0">
                <a:solidFill>
                  <a:srgbClr val="006FC0"/>
                </a:solidFill>
                <a:uFill>
                  <a:solidFill>
                    <a:srgbClr val="006FC0"/>
                  </a:solidFill>
                </a:uFill>
                <a:latin typeface="Yu Gothic UI"/>
                <a:cs typeface="Yu Gothic UI"/>
              </a:rPr>
              <a:t>点</a:t>
            </a:r>
            <a:endParaRPr sz="1000">
              <a:latin typeface="Yu Gothic UI"/>
              <a:cs typeface="Yu Gothic UI"/>
            </a:endParaRPr>
          </a:p>
          <a:p>
            <a:pPr marL="396875" algn="just">
              <a:lnSpc>
                <a:spcPct val="100000"/>
              </a:lnSpc>
            </a:pPr>
            <a:r>
              <a:rPr sz="1000" spc="190" dirty="0">
                <a:latin typeface="Yu Gothic UI"/>
                <a:cs typeface="Yu Gothic UI"/>
              </a:rPr>
              <a:t>◻  一般名処方加算２ </a:t>
            </a:r>
            <a:r>
              <a:rPr sz="1000" b="1" u="sng" spc="-30" dirty="0">
                <a:solidFill>
                  <a:srgbClr val="006FC0"/>
                </a:solidFill>
                <a:uFill>
                  <a:solidFill>
                    <a:srgbClr val="006FC0"/>
                  </a:solidFill>
                </a:uFill>
                <a:latin typeface="Yu Gothic UI"/>
                <a:cs typeface="Yu Gothic UI"/>
              </a:rPr>
              <a:t>６点</a:t>
            </a:r>
            <a:endParaRPr sz="1000">
              <a:latin typeface="Yu Gothic UI"/>
              <a:cs typeface="Yu Gothic UI"/>
            </a:endParaRPr>
          </a:p>
          <a:p>
            <a:pPr marL="270510" algn="just">
              <a:lnSpc>
                <a:spcPct val="100000"/>
              </a:lnSpc>
            </a:pPr>
            <a:r>
              <a:rPr sz="1000" spc="180" dirty="0">
                <a:latin typeface="Yu Gothic UI"/>
                <a:cs typeface="Yu Gothic UI"/>
              </a:rPr>
              <a:t>７・８  </a:t>
            </a:r>
            <a:r>
              <a:rPr sz="1000" spc="-10" dirty="0">
                <a:latin typeface="Yu Gothic UI"/>
                <a:cs typeface="Yu Gothic UI"/>
              </a:rPr>
              <a:t>（略</a:t>
            </a:r>
            <a:r>
              <a:rPr sz="1000" spc="-50" dirty="0">
                <a:latin typeface="Yu Gothic UI"/>
                <a:cs typeface="Yu Gothic UI"/>
              </a:rPr>
              <a:t>）</a:t>
            </a:r>
            <a:endParaRPr sz="1000">
              <a:latin typeface="Yu Gothic UI"/>
              <a:cs typeface="Yu Gothic UI"/>
            </a:endParaRPr>
          </a:p>
        </p:txBody>
      </p:sp>
      <p:sp>
        <p:nvSpPr>
          <p:cNvPr id="16" name="object 16"/>
          <p:cNvSpPr txBox="1"/>
          <p:nvPr/>
        </p:nvSpPr>
        <p:spPr>
          <a:xfrm>
            <a:off x="390550" y="4785486"/>
            <a:ext cx="4140200" cy="868680"/>
          </a:xfrm>
          <a:prstGeom prst="rect">
            <a:avLst/>
          </a:prstGeom>
        </p:spPr>
        <p:txBody>
          <a:bodyPr vert="horz" wrap="square" lIns="0" tIns="12700" rIns="0" bIns="0" rtlCol="0">
            <a:spAutoFit/>
          </a:bodyPr>
          <a:lstStyle/>
          <a:p>
            <a:pPr marL="12700">
              <a:lnSpc>
                <a:spcPct val="100000"/>
              </a:lnSpc>
              <a:spcBef>
                <a:spcPts val="100"/>
              </a:spcBef>
            </a:pPr>
            <a:r>
              <a:rPr sz="900" spc="140" dirty="0">
                <a:latin typeface="Yu Gothic UI"/>
                <a:cs typeface="Yu Gothic UI"/>
              </a:rPr>
              <a:t>【処方箋料】</a:t>
            </a:r>
            <a:endParaRPr sz="900">
              <a:latin typeface="Yu Gothic UI"/>
              <a:cs typeface="Yu Gothic UI"/>
            </a:endParaRPr>
          </a:p>
          <a:p>
            <a:pPr marL="12700">
              <a:lnSpc>
                <a:spcPct val="100000"/>
              </a:lnSpc>
              <a:spcBef>
                <a:spcPts val="20"/>
              </a:spcBef>
            </a:pPr>
            <a:r>
              <a:rPr sz="1000" spc="-10" dirty="0">
                <a:latin typeface="Yu Gothic UI"/>
                <a:cs typeface="Yu Gothic UI"/>
              </a:rPr>
              <a:t>［算定要件</a:t>
            </a:r>
            <a:r>
              <a:rPr sz="1000" spc="-50" dirty="0">
                <a:latin typeface="Yu Gothic UI"/>
                <a:cs typeface="Yu Gothic UI"/>
              </a:rPr>
              <a:t>］</a:t>
            </a:r>
            <a:endParaRPr sz="1000">
              <a:latin typeface="Yu Gothic UI"/>
              <a:cs typeface="Yu Gothic UI"/>
            </a:endParaRPr>
          </a:p>
          <a:p>
            <a:pPr marL="165100" marR="17145" indent="-152400">
              <a:lnSpc>
                <a:spcPct val="100000"/>
              </a:lnSpc>
              <a:spcBef>
                <a:spcPts val="15"/>
              </a:spcBef>
            </a:pPr>
            <a:r>
              <a:rPr sz="900" spc="70" dirty="0">
                <a:latin typeface="Yu Gothic UI"/>
                <a:cs typeface="Yu Gothic UI"/>
              </a:rPr>
              <a:t>(９) 同一の患者に対して、同一診療日に、一部の薬剤を院内において投薬し、</a:t>
            </a:r>
            <a:r>
              <a:rPr sz="900" spc="95" dirty="0">
                <a:latin typeface="Yu Gothic UI"/>
                <a:cs typeface="Yu Gothic UI"/>
              </a:rPr>
              <a:t>他の薬剤を院外処方箋により投薬することは、原則として認められない。</a:t>
            </a:r>
            <a:endParaRPr sz="900">
              <a:latin typeface="Yu Gothic UI"/>
              <a:cs typeface="Yu Gothic UI"/>
            </a:endParaRPr>
          </a:p>
          <a:p>
            <a:pPr marL="165100" marR="5080" indent="76200">
              <a:lnSpc>
                <a:spcPct val="100000"/>
              </a:lnSpc>
            </a:pPr>
            <a:r>
              <a:rPr sz="900" spc="75" dirty="0">
                <a:latin typeface="Yu Gothic UI"/>
                <a:cs typeface="Yu Gothic UI"/>
              </a:rPr>
              <a:t>また、注射器、注射針又はその両者のみを処方箋により投与することは認め</a:t>
            </a:r>
            <a:r>
              <a:rPr sz="900" spc="165" dirty="0">
                <a:latin typeface="Yu Gothic UI"/>
                <a:cs typeface="Yu Gothic UI"/>
              </a:rPr>
              <a:t>られない。</a:t>
            </a:r>
            <a:endParaRPr sz="900">
              <a:latin typeface="Yu Gothic UI"/>
              <a:cs typeface="Yu Gothic UI"/>
            </a:endParaRPr>
          </a:p>
        </p:txBody>
      </p:sp>
      <p:grpSp>
        <p:nvGrpSpPr>
          <p:cNvPr id="17" name="object 17"/>
          <p:cNvGrpSpPr/>
          <p:nvPr/>
        </p:nvGrpSpPr>
        <p:grpSpPr>
          <a:xfrm>
            <a:off x="4770373" y="4528197"/>
            <a:ext cx="4816475" cy="1527175"/>
            <a:chOff x="4770373" y="4528197"/>
            <a:chExt cx="4816475" cy="1527175"/>
          </a:xfrm>
        </p:grpSpPr>
        <p:sp>
          <p:nvSpPr>
            <p:cNvPr id="18" name="object 18"/>
            <p:cNvSpPr/>
            <p:nvPr/>
          </p:nvSpPr>
          <p:spPr>
            <a:xfrm>
              <a:off x="4776723" y="5184647"/>
              <a:ext cx="360045" cy="864235"/>
            </a:xfrm>
            <a:custGeom>
              <a:avLst/>
              <a:gdLst/>
              <a:ahLst/>
              <a:cxnLst/>
              <a:rect l="l" t="t" r="r" b="b"/>
              <a:pathLst>
                <a:path w="360045" h="864235">
                  <a:moveTo>
                    <a:pt x="0" y="215899"/>
                  </a:moveTo>
                  <a:lnTo>
                    <a:pt x="180086" y="215899"/>
                  </a:lnTo>
                  <a:lnTo>
                    <a:pt x="180086" y="0"/>
                  </a:lnTo>
                  <a:lnTo>
                    <a:pt x="360045" y="431952"/>
                  </a:lnTo>
                  <a:lnTo>
                    <a:pt x="180086" y="863955"/>
                  </a:lnTo>
                  <a:lnTo>
                    <a:pt x="180086" y="647954"/>
                  </a:lnTo>
                  <a:lnTo>
                    <a:pt x="0" y="647954"/>
                  </a:lnTo>
                  <a:lnTo>
                    <a:pt x="0" y="215899"/>
                  </a:lnTo>
                  <a:close/>
                </a:path>
              </a:pathLst>
            </a:custGeom>
            <a:ln w="12699">
              <a:solidFill>
                <a:srgbClr val="000000"/>
              </a:solidFill>
            </a:ln>
          </p:spPr>
          <p:txBody>
            <a:bodyPr wrap="square" lIns="0" tIns="0" rIns="0" bIns="0" rtlCol="0"/>
            <a:lstStyle/>
            <a:p>
              <a:endParaRPr/>
            </a:p>
          </p:txBody>
        </p:sp>
        <p:sp>
          <p:nvSpPr>
            <p:cNvPr id="19" name="object 19"/>
            <p:cNvSpPr/>
            <p:nvPr/>
          </p:nvSpPr>
          <p:spPr>
            <a:xfrm>
              <a:off x="5266689" y="4528197"/>
              <a:ext cx="4320540" cy="168910"/>
            </a:xfrm>
            <a:custGeom>
              <a:avLst/>
              <a:gdLst/>
              <a:ahLst/>
              <a:cxnLst/>
              <a:rect l="l" t="t" r="r" b="b"/>
              <a:pathLst>
                <a:path w="4320540" h="168910">
                  <a:moveTo>
                    <a:pt x="4320032" y="0"/>
                  </a:moveTo>
                  <a:lnTo>
                    <a:pt x="0" y="0"/>
                  </a:lnTo>
                  <a:lnTo>
                    <a:pt x="0" y="168389"/>
                  </a:lnTo>
                  <a:lnTo>
                    <a:pt x="4320032" y="168389"/>
                  </a:lnTo>
                  <a:lnTo>
                    <a:pt x="4320032" y="0"/>
                  </a:lnTo>
                  <a:close/>
                </a:path>
              </a:pathLst>
            </a:custGeom>
            <a:solidFill>
              <a:srgbClr val="91FFB3"/>
            </a:solidFill>
          </p:spPr>
          <p:txBody>
            <a:bodyPr wrap="square" lIns="0" tIns="0" rIns="0" bIns="0" rtlCol="0"/>
            <a:lstStyle/>
            <a:p>
              <a:endParaRPr/>
            </a:p>
          </p:txBody>
        </p:sp>
      </p:grpSp>
      <p:sp>
        <p:nvSpPr>
          <p:cNvPr id="20" name="object 20"/>
          <p:cNvSpPr txBox="1"/>
          <p:nvPr/>
        </p:nvSpPr>
        <p:spPr>
          <a:xfrm>
            <a:off x="271983" y="3423284"/>
            <a:ext cx="9364345" cy="1293495"/>
          </a:xfrm>
          <a:prstGeom prst="rect">
            <a:avLst/>
          </a:prstGeom>
        </p:spPr>
        <p:txBody>
          <a:bodyPr vert="horz" wrap="square" lIns="0" tIns="13335" rIns="0" bIns="0" rtlCol="0">
            <a:spAutoFit/>
          </a:bodyPr>
          <a:lstStyle/>
          <a:p>
            <a:pPr marL="299085" marR="8255" indent="-287020" algn="just">
              <a:lnSpc>
                <a:spcPct val="100000"/>
              </a:lnSpc>
              <a:spcBef>
                <a:spcPts val="105"/>
              </a:spcBef>
              <a:buFont typeface="Wingdings"/>
              <a:buChar char=""/>
              <a:tabLst>
                <a:tab pos="299085" algn="l"/>
              </a:tabLst>
            </a:pPr>
            <a:r>
              <a:rPr sz="1400" spc="125" dirty="0">
                <a:latin typeface="Yu Gothic UI"/>
                <a:cs typeface="Yu Gothic UI"/>
              </a:rPr>
              <a:t>バイオ後続品の使用促進の観点から、一般名処方加算について、</a:t>
            </a:r>
            <a:r>
              <a:rPr sz="1400" b="1" u="sng" spc="114" dirty="0">
                <a:solidFill>
                  <a:srgbClr val="006FC0"/>
                </a:solidFill>
                <a:uFill>
                  <a:solidFill>
                    <a:srgbClr val="006FC0"/>
                  </a:solidFill>
                </a:uFill>
                <a:latin typeface="Yu Gothic UI"/>
                <a:cs typeface="Yu Gothic UI"/>
              </a:rPr>
              <a:t>バイオ後続品のあるバイオ医薬品の一般名処方</a:t>
            </a:r>
            <a:r>
              <a:rPr sz="1400" b="1" u="sng" spc="500" dirty="0">
                <a:solidFill>
                  <a:srgbClr val="006FC0"/>
                </a:solidFill>
                <a:uFill>
                  <a:solidFill>
                    <a:srgbClr val="006FC0"/>
                  </a:solidFill>
                </a:uFill>
                <a:latin typeface="Yu Gothic UI"/>
                <a:cs typeface="Yu Gothic UI"/>
              </a:rPr>
              <a:t> </a:t>
            </a:r>
            <a:r>
              <a:rPr sz="1400" b="1" u="sng" spc="140" dirty="0">
                <a:solidFill>
                  <a:srgbClr val="006FC0"/>
                </a:solidFill>
                <a:uFill>
                  <a:solidFill>
                    <a:srgbClr val="006FC0"/>
                  </a:solidFill>
                </a:uFill>
                <a:latin typeface="Yu Gothic UI"/>
                <a:cs typeface="Yu Gothic UI"/>
              </a:rPr>
              <a:t>を行う場合も評価の対象とする</a:t>
            </a:r>
            <a:r>
              <a:rPr sz="1400" spc="420" dirty="0">
                <a:latin typeface="Yu Gothic UI"/>
                <a:cs typeface="Yu Gothic UI"/>
              </a:rPr>
              <a:t>。</a:t>
            </a:r>
            <a:endParaRPr sz="1400">
              <a:latin typeface="Yu Gothic UI"/>
              <a:cs typeface="Yu Gothic UI"/>
            </a:endParaRPr>
          </a:p>
          <a:p>
            <a:pPr marL="299085" marR="5080" indent="-287020" algn="just">
              <a:lnSpc>
                <a:spcPct val="100000"/>
              </a:lnSpc>
              <a:buFont typeface="Wingdings"/>
              <a:buChar char=""/>
              <a:tabLst>
                <a:tab pos="299085" algn="l"/>
              </a:tabLst>
            </a:pPr>
            <a:r>
              <a:rPr sz="1400" spc="114" dirty="0">
                <a:latin typeface="Yu Gothic UI"/>
                <a:cs typeface="Yu Gothic UI"/>
              </a:rPr>
              <a:t>同一の患者に対して、同一診療日に、一部の薬剤を院内において投薬し、他の薬剤を院外処方箋により投薬する</a:t>
            </a:r>
            <a:r>
              <a:rPr sz="1400" spc="254" dirty="0">
                <a:latin typeface="Yu Gothic UI"/>
                <a:cs typeface="Yu Gothic UI"/>
              </a:rPr>
              <a:t>ことは原則として認められていないが、</a:t>
            </a:r>
            <a:r>
              <a:rPr sz="1400" b="1" u="sng" spc="145" dirty="0">
                <a:solidFill>
                  <a:srgbClr val="006FC0"/>
                </a:solidFill>
                <a:uFill>
                  <a:solidFill>
                    <a:srgbClr val="006FC0"/>
                  </a:solidFill>
                </a:uFill>
                <a:latin typeface="Yu Gothic UI"/>
                <a:cs typeface="Yu Gothic UI"/>
              </a:rPr>
              <a:t>緊急やむを得ずこのような投薬を行った場合の取扱いについて、明確化</a:t>
            </a:r>
            <a:r>
              <a:rPr sz="1400" b="1" u="sng" spc="285" dirty="0">
                <a:solidFill>
                  <a:srgbClr val="006FC0"/>
                </a:solidFill>
                <a:uFill>
                  <a:solidFill>
                    <a:srgbClr val="006FC0"/>
                  </a:solidFill>
                </a:uFill>
                <a:latin typeface="Yu Gothic UI"/>
                <a:cs typeface="Yu Gothic UI"/>
              </a:rPr>
              <a:t> </a:t>
            </a:r>
            <a:r>
              <a:rPr sz="1400" b="1" u="sng" spc="275" dirty="0">
                <a:solidFill>
                  <a:srgbClr val="006FC0"/>
                </a:solidFill>
                <a:uFill>
                  <a:solidFill>
                    <a:srgbClr val="006FC0"/>
                  </a:solidFill>
                </a:uFill>
                <a:latin typeface="Yu Gothic UI"/>
                <a:cs typeface="Yu Gothic UI"/>
              </a:rPr>
              <a:t>する</a:t>
            </a:r>
            <a:r>
              <a:rPr sz="1400" spc="430" dirty="0">
                <a:latin typeface="Yu Gothic UI"/>
                <a:cs typeface="Yu Gothic UI"/>
              </a:rPr>
              <a:t>。</a:t>
            </a:r>
            <a:endParaRPr sz="1400">
              <a:latin typeface="Yu Gothic UI"/>
              <a:cs typeface="Yu Gothic UI"/>
            </a:endParaRPr>
          </a:p>
          <a:p>
            <a:pPr marL="2059305" algn="just">
              <a:lnSpc>
                <a:spcPct val="100000"/>
              </a:lnSpc>
              <a:spcBef>
                <a:spcPts val="254"/>
              </a:spcBef>
              <a:tabLst>
                <a:tab pos="6944359" algn="l"/>
              </a:tabLst>
            </a:pPr>
            <a:r>
              <a:rPr sz="1100" b="1" spc="-10" dirty="0">
                <a:latin typeface="Yu Gothic UI"/>
                <a:cs typeface="Yu Gothic UI"/>
              </a:rPr>
              <a:t>現</a:t>
            </a:r>
            <a:r>
              <a:rPr sz="1100" b="1" spc="-50" dirty="0">
                <a:latin typeface="Yu Gothic UI"/>
                <a:cs typeface="Yu Gothic UI"/>
              </a:rPr>
              <a:t>行</a:t>
            </a:r>
            <a:r>
              <a:rPr sz="1100" b="1" dirty="0">
                <a:latin typeface="Yu Gothic UI"/>
                <a:cs typeface="Yu Gothic UI"/>
              </a:rPr>
              <a:t>	</a:t>
            </a:r>
            <a:r>
              <a:rPr sz="1650" b="1" baseline="2525" dirty="0">
                <a:latin typeface="Yu Gothic UI"/>
                <a:cs typeface="Yu Gothic UI"/>
              </a:rPr>
              <a:t>改定</a:t>
            </a:r>
            <a:r>
              <a:rPr sz="1650" b="1" spc="-75" baseline="2525" dirty="0">
                <a:latin typeface="Yu Gothic UI"/>
                <a:cs typeface="Yu Gothic UI"/>
              </a:rPr>
              <a:t>後</a:t>
            </a:r>
            <a:endParaRPr sz="1650" baseline="2525">
              <a:latin typeface="Yu Gothic UI"/>
              <a:cs typeface="Yu Gothic UI"/>
            </a:endParaRPr>
          </a:p>
        </p:txBody>
      </p:sp>
      <p:grpSp>
        <p:nvGrpSpPr>
          <p:cNvPr id="21" name="object 21"/>
          <p:cNvGrpSpPr/>
          <p:nvPr/>
        </p:nvGrpSpPr>
        <p:grpSpPr>
          <a:xfrm>
            <a:off x="5260340" y="4715747"/>
            <a:ext cx="4333240" cy="2062480"/>
            <a:chOff x="5260340" y="4715747"/>
            <a:chExt cx="4333240" cy="2062480"/>
          </a:xfrm>
        </p:grpSpPr>
        <p:sp>
          <p:nvSpPr>
            <p:cNvPr id="22" name="object 22"/>
            <p:cNvSpPr/>
            <p:nvPr/>
          </p:nvSpPr>
          <p:spPr>
            <a:xfrm>
              <a:off x="5266690" y="4722097"/>
              <a:ext cx="4320540" cy="2049780"/>
            </a:xfrm>
            <a:custGeom>
              <a:avLst/>
              <a:gdLst/>
              <a:ahLst/>
              <a:cxnLst/>
              <a:rect l="l" t="t" r="r" b="b"/>
              <a:pathLst>
                <a:path w="4320540" h="2049779">
                  <a:moveTo>
                    <a:pt x="4320032" y="0"/>
                  </a:moveTo>
                  <a:lnTo>
                    <a:pt x="0" y="0"/>
                  </a:lnTo>
                  <a:lnTo>
                    <a:pt x="0" y="2049779"/>
                  </a:lnTo>
                  <a:lnTo>
                    <a:pt x="4320032" y="2049779"/>
                  </a:lnTo>
                  <a:lnTo>
                    <a:pt x="4320032" y="0"/>
                  </a:lnTo>
                  <a:close/>
                </a:path>
              </a:pathLst>
            </a:custGeom>
            <a:solidFill>
              <a:srgbClr val="E0FFEA"/>
            </a:solidFill>
          </p:spPr>
          <p:txBody>
            <a:bodyPr wrap="square" lIns="0" tIns="0" rIns="0" bIns="0" rtlCol="0"/>
            <a:lstStyle/>
            <a:p>
              <a:endParaRPr/>
            </a:p>
          </p:txBody>
        </p:sp>
        <p:sp>
          <p:nvSpPr>
            <p:cNvPr id="23" name="object 23"/>
            <p:cNvSpPr/>
            <p:nvPr/>
          </p:nvSpPr>
          <p:spPr>
            <a:xfrm>
              <a:off x="5266690" y="4722097"/>
              <a:ext cx="4320540" cy="2049780"/>
            </a:xfrm>
            <a:custGeom>
              <a:avLst/>
              <a:gdLst/>
              <a:ahLst/>
              <a:cxnLst/>
              <a:rect l="l" t="t" r="r" b="b"/>
              <a:pathLst>
                <a:path w="4320540" h="2049779">
                  <a:moveTo>
                    <a:pt x="0" y="2049779"/>
                  </a:moveTo>
                  <a:lnTo>
                    <a:pt x="4320032" y="2049779"/>
                  </a:lnTo>
                  <a:lnTo>
                    <a:pt x="4320032" y="0"/>
                  </a:lnTo>
                  <a:lnTo>
                    <a:pt x="0" y="0"/>
                  </a:lnTo>
                  <a:lnTo>
                    <a:pt x="0" y="2049779"/>
                  </a:lnTo>
                  <a:close/>
                </a:path>
              </a:pathLst>
            </a:custGeom>
            <a:ln w="12700">
              <a:solidFill>
                <a:srgbClr val="00AF50"/>
              </a:solidFill>
            </a:ln>
          </p:spPr>
          <p:txBody>
            <a:bodyPr wrap="square" lIns="0" tIns="0" rIns="0" bIns="0" rtlCol="0"/>
            <a:lstStyle/>
            <a:p>
              <a:endParaRPr/>
            </a:p>
          </p:txBody>
        </p:sp>
      </p:grpSp>
      <p:sp>
        <p:nvSpPr>
          <p:cNvPr id="24" name="object 24"/>
          <p:cNvSpPr txBox="1"/>
          <p:nvPr/>
        </p:nvSpPr>
        <p:spPr>
          <a:xfrm>
            <a:off x="5346319" y="4765675"/>
            <a:ext cx="4128135" cy="1671955"/>
          </a:xfrm>
          <a:prstGeom prst="rect">
            <a:avLst/>
          </a:prstGeom>
        </p:spPr>
        <p:txBody>
          <a:bodyPr vert="horz" wrap="square" lIns="0" tIns="12700" rIns="0" bIns="0" rtlCol="0">
            <a:spAutoFit/>
          </a:bodyPr>
          <a:lstStyle/>
          <a:p>
            <a:pPr marL="12700">
              <a:lnSpc>
                <a:spcPct val="100000"/>
              </a:lnSpc>
              <a:spcBef>
                <a:spcPts val="100"/>
              </a:spcBef>
            </a:pPr>
            <a:r>
              <a:rPr sz="900" spc="140" dirty="0">
                <a:latin typeface="Yu Gothic UI"/>
                <a:cs typeface="Yu Gothic UI"/>
              </a:rPr>
              <a:t>【処方箋料】</a:t>
            </a:r>
            <a:endParaRPr sz="900">
              <a:latin typeface="Yu Gothic UI"/>
              <a:cs typeface="Yu Gothic UI"/>
            </a:endParaRPr>
          </a:p>
          <a:p>
            <a:pPr marL="12700">
              <a:lnSpc>
                <a:spcPct val="100000"/>
              </a:lnSpc>
            </a:pPr>
            <a:r>
              <a:rPr sz="900" dirty="0">
                <a:latin typeface="Yu Gothic UI"/>
                <a:cs typeface="Yu Gothic UI"/>
              </a:rPr>
              <a:t>［算定要件</a:t>
            </a:r>
            <a:r>
              <a:rPr sz="900" spc="-50" dirty="0">
                <a:latin typeface="Yu Gothic UI"/>
                <a:cs typeface="Yu Gothic UI"/>
              </a:rPr>
              <a:t>］</a:t>
            </a:r>
            <a:endParaRPr sz="900">
              <a:latin typeface="Yu Gothic UI"/>
              <a:cs typeface="Yu Gothic UI"/>
            </a:endParaRPr>
          </a:p>
          <a:p>
            <a:pPr marL="165100" marR="5080" indent="-152400">
              <a:lnSpc>
                <a:spcPct val="100000"/>
              </a:lnSpc>
            </a:pPr>
            <a:r>
              <a:rPr sz="900" spc="70" dirty="0">
                <a:latin typeface="Yu Gothic UI"/>
                <a:cs typeface="Yu Gothic UI"/>
              </a:rPr>
              <a:t>(９) 同一の患者に対して、同一診療日に、一部の薬剤を院内において投薬し、</a:t>
            </a:r>
            <a:r>
              <a:rPr sz="900" spc="95" dirty="0">
                <a:latin typeface="Yu Gothic UI"/>
                <a:cs typeface="Yu Gothic UI"/>
              </a:rPr>
              <a:t>他の薬剤を院外処方箋により投薬することは、原則として認められない。</a:t>
            </a:r>
            <a:r>
              <a:rPr sz="900" b="1" u="sng" spc="170" dirty="0">
                <a:solidFill>
                  <a:srgbClr val="006FC0"/>
                </a:solidFill>
                <a:uFill>
                  <a:solidFill>
                    <a:srgbClr val="006FC0"/>
                  </a:solidFill>
                </a:uFill>
                <a:latin typeface="Yu Gothic UI"/>
                <a:cs typeface="Yu Gothic UI"/>
              </a:rPr>
              <a:t>た</a:t>
            </a:r>
            <a:r>
              <a:rPr sz="900" b="1" u="sng" spc="60" dirty="0">
                <a:solidFill>
                  <a:srgbClr val="006FC0"/>
                </a:solidFill>
                <a:uFill>
                  <a:solidFill>
                    <a:srgbClr val="006FC0"/>
                  </a:solidFill>
                </a:uFill>
                <a:latin typeface="Yu Gothic UI"/>
                <a:cs typeface="Yu Gothic UI"/>
              </a:rPr>
              <a:t>                                                                                                   </a:t>
            </a:r>
            <a:r>
              <a:rPr sz="900" b="1" u="sng" spc="95" dirty="0">
                <a:solidFill>
                  <a:srgbClr val="006FC0"/>
                </a:solidFill>
                <a:uFill>
                  <a:solidFill>
                    <a:srgbClr val="006FC0"/>
                  </a:solidFill>
                </a:uFill>
                <a:latin typeface="Yu Gothic UI"/>
                <a:cs typeface="Yu Gothic UI"/>
              </a:rPr>
              <a:t>だし、緊急やむを得ない事態が生じ、このような方法による投薬を行った場</a:t>
            </a:r>
            <a:r>
              <a:rPr sz="900" b="1" u="sng" spc="65" dirty="0">
                <a:solidFill>
                  <a:srgbClr val="006FC0"/>
                </a:solidFill>
                <a:uFill>
                  <a:solidFill>
                    <a:srgbClr val="006FC0"/>
                  </a:solidFill>
                </a:uFill>
                <a:latin typeface="Yu Gothic UI"/>
                <a:cs typeface="Yu Gothic UI"/>
              </a:rPr>
              <a:t>合は、「Ｆ０００」調剤料及び「Ｆ１００」処方料は算定せず、院内投薬に</a:t>
            </a:r>
            <a:r>
              <a:rPr sz="900" b="1" u="sng" spc="45" dirty="0">
                <a:solidFill>
                  <a:srgbClr val="006FC0"/>
                </a:solidFill>
                <a:uFill>
                  <a:solidFill>
                    <a:srgbClr val="006FC0"/>
                  </a:solidFill>
                </a:uFill>
                <a:latin typeface="Yu Gothic UI"/>
                <a:cs typeface="Yu Gothic UI"/>
              </a:rPr>
              <a:t>係る「Ｆ２００」薬剤及び処方箋料を算定し、当該診療報酬明細書の「摘要</a:t>
            </a:r>
            <a:r>
              <a:rPr sz="900" b="1" u="sng" spc="114" dirty="0">
                <a:solidFill>
                  <a:srgbClr val="006FC0"/>
                </a:solidFill>
                <a:uFill>
                  <a:solidFill>
                    <a:srgbClr val="006FC0"/>
                  </a:solidFill>
                </a:uFill>
                <a:latin typeface="Yu Gothic UI"/>
                <a:cs typeface="Yu Gothic UI"/>
              </a:rPr>
              <a:t>欄」に、その日付並びに理由を記載すること。ここでいう「緊急やむを得な</a:t>
            </a:r>
            <a:r>
              <a:rPr sz="900" b="1" u="sng" spc="80" dirty="0">
                <a:solidFill>
                  <a:srgbClr val="006FC0"/>
                </a:solidFill>
                <a:uFill>
                  <a:solidFill>
                    <a:srgbClr val="006FC0"/>
                  </a:solidFill>
                </a:uFill>
                <a:latin typeface="Yu Gothic UI"/>
                <a:cs typeface="Yu Gothic UI"/>
              </a:rPr>
              <a:t>い事態」とは、常時院外処方箋による投薬を行っている患者に対して、患者</a:t>
            </a:r>
            <a:r>
              <a:rPr sz="900" b="1" u="sng" spc="50" dirty="0">
                <a:solidFill>
                  <a:srgbClr val="006FC0"/>
                </a:solidFill>
                <a:uFill>
                  <a:solidFill>
                    <a:srgbClr val="006FC0"/>
                  </a:solidFill>
                </a:uFill>
                <a:latin typeface="Yu Gothic UI"/>
                <a:cs typeface="Yu Gothic UI"/>
              </a:rPr>
              <a:t>の症状等から緊急に投薬の必要性を認めて臨時的に院内投薬を行った場合又</a:t>
            </a:r>
            <a:r>
              <a:rPr sz="900" b="1" u="sng" spc="60" dirty="0">
                <a:solidFill>
                  <a:srgbClr val="006FC0"/>
                </a:solidFill>
                <a:uFill>
                  <a:solidFill>
                    <a:srgbClr val="006FC0"/>
                  </a:solidFill>
                </a:uFill>
                <a:latin typeface="Yu Gothic UI"/>
                <a:cs typeface="Yu Gothic UI"/>
              </a:rPr>
              <a:t>は常時院内投薬を行っている患者に対して、当該保険医療機関で常用してい</a:t>
            </a:r>
            <a:r>
              <a:rPr sz="900" b="1" u="sng" spc="65" dirty="0">
                <a:solidFill>
                  <a:srgbClr val="006FC0"/>
                </a:solidFill>
                <a:uFill>
                  <a:solidFill>
                    <a:srgbClr val="006FC0"/>
                  </a:solidFill>
                </a:uFill>
                <a:latin typeface="Yu Gothic UI"/>
                <a:cs typeface="Yu Gothic UI"/>
              </a:rPr>
              <a:t>ない薬剤を緊急かつ臨時的に院外処方箋により投薬した場合をいう。</a:t>
            </a:r>
            <a:endParaRPr sz="900">
              <a:latin typeface="Yu Gothic UI"/>
              <a:cs typeface="Yu Gothic UI"/>
            </a:endParaRPr>
          </a:p>
        </p:txBody>
      </p:sp>
      <p:sp>
        <p:nvSpPr>
          <p:cNvPr id="25" name="object 25"/>
          <p:cNvSpPr txBox="1"/>
          <p:nvPr/>
        </p:nvSpPr>
        <p:spPr>
          <a:xfrm>
            <a:off x="5574919" y="6411874"/>
            <a:ext cx="391160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Yu Gothic UI"/>
                <a:cs typeface="Yu Gothic UI"/>
              </a:rPr>
              <a:t>また、注射器、注射針又はその両者のみを処方箋により投与することは認め</a:t>
            </a:r>
            <a:endParaRPr sz="900">
              <a:latin typeface="Yu Gothic UI"/>
              <a:cs typeface="Yu Gothic UI"/>
            </a:endParaRPr>
          </a:p>
        </p:txBody>
      </p:sp>
      <p:sp>
        <p:nvSpPr>
          <p:cNvPr id="26" name="object 26"/>
          <p:cNvSpPr txBox="1"/>
          <p:nvPr/>
        </p:nvSpPr>
        <p:spPr>
          <a:xfrm>
            <a:off x="5498719" y="6548729"/>
            <a:ext cx="596900" cy="163195"/>
          </a:xfrm>
          <a:prstGeom prst="rect">
            <a:avLst/>
          </a:prstGeom>
        </p:spPr>
        <p:txBody>
          <a:bodyPr vert="horz" wrap="square" lIns="0" tIns="12700" rIns="0" bIns="0" rtlCol="0">
            <a:spAutoFit/>
          </a:bodyPr>
          <a:lstStyle/>
          <a:p>
            <a:pPr marL="12700">
              <a:lnSpc>
                <a:spcPct val="100000"/>
              </a:lnSpc>
              <a:spcBef>
                <a:spcPts val="100"/>
              </a:spcBef>
            </a:pPr>
            <a:r>
              <a:rPr sz="900" spc="170" dirty="0">
                <a:latin typeface="Yu Gothic UI"/>
                <a:cs typeface="Yu Gothic UI"/>
              </a:rPr>
              <a:t>られない。</a:t>
            </a:r>
            <a:endParaRPr sz="900">
              <a:latin typeface="Yu Gothic UI"/>
              <a:cs typeface="Yu Gothic UI"/>
            </a:endParaRPr>
          </a:p>
        </p:txBody>
      </p:sp>
      <p:sp>
        <p:nvSpPr>
          <p:cNvPr id="27" name="object 27"/>
          <p:cNvSpPr txBox="1"/>
          <p:nvPr/>
        </p:nvSpPr>
        <p:spPr>
          <a:xfrm>
            <a:off x="9455022" y="64396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102</a:t>
            </a:r>
            <a:endParaRPr sz="1800">
              <a:latin typeface="Calibri"/>
              <a:cs typeface="Calibri"/>
            </a:endParaRPr>
          </a:p>
        </p:txBody>
      </p:sp>
      <p:sp>
        <p:nvSpPr>
          <p:cNvPr id="28" name="object 28"/>
          <p:cNvSpPr/>
          <p:nvPr/>
        </p:nvSpPr>
        <p:spPr>
          <a:xfrm>
            <a:off x="8441563" y="20218"/>
            <a:ext cx="1464945" cy="339090"/>
          </a:xfrm>
          <a:custGeom>
            <a:avLst/>
            <a:gdLst/>
            <a:ahLst/>
            <a:cxnLst/>
            <a:rect l="l" t="t" r="r" b="b"/>
            <a:pathLst>
              <a:path w="1464945" h="339090">
                <a:moveTo>
                  <a:pt x="1464436" y="0"/>
                </a:moveTo>
                <a:lnTo>
                  <a:pt x="0" y="0"/>
                </a:lnTo>
                <a:lnTo>
                  <a:pt x="0" y="338556"/>
                </a:lnTo>
                <a:lnTo>
                  <a:pt x="1464436" y="338556"/>
                </a:lnTo>
                <a:lnTo>
                  <a:pt x="1464436" y="0"/>
                </a:lnTo>
                <a:close/>
              </a:path>
            </a:pathLst>
          </a:custGeom>
          <a:solidFill>
            <a:srgbClr val="FFFFCC"/>
          </a:solidFill>
        </p:spPr>
        <p:txBody>
          <a:bodyPr wrap="square" lIns="0" tIns="0" rIns="0" bIns="0" rtlCol="0"/>
          <a:lstStyle/>
          <a:p>
            <a:endParaRPr/>
          </a:p>
        </p:txBody>
      </p:sp>
      <p:sp>
        <p:nvSpPr>
          <p:cNvPr id="29" name="object 29"/>
          <p:cNvSpPr txBox="1"/>
          <p:nvPr/>
        </p:nvSpPr>
        <p:spPr>
          <a:xfrm>
            <a:off x="8441563" y="20218"/>
            <a:ext cx="1464945" cy="339090"/>
          </a:xfrm>
          <a:prstGeom prst="rect">
            <a:avLst/>
          </a:prstGeom>
          <a:ln w="28575">
            <a:solidFill>
              <a:srgbClr val="A9C2E7"/>
            </a:solidFill>
          </a:ln>
        </p:spPr>
        <p:txBody>
          <a:bodyPr vert="horz" wrap="square" lIns="0" tIns="35560" rIns="0" bIns="0" rtlCol="0">
            <a:spAutoFit/>
          </a:bodyPr>
          <a:lstStyle/>
          <a:p>
            <a:pPr marL="92710">
              <a:lnSpc>
                <a:spcPct val="100000"/>
              </a:lnSpc>
              <a:spcBef>
                <a:spcPts val="280"/>
              </a:spcBef>
            </a:pPr>
            <a:r>
              <a:rPr sz="1600" spc="-25" dirty="0">
                <a:latin typeface="MS PGothic"/>
                <a:cs typeface="MS PGothic"/>
              </a:rPr>
              <a:t>医科歯科共通</a:t>
            </a:r>
            <a:endParaRPr sz="1600">
              <a:latin typeface="MS PGothic"/>
              <a:cs typeface="MS PGothic"/>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69906"/>
            <a:ext cx="9519920" cy="5734685"/>
          </a:xfrm>
          <a:custGeom>
            <a:avLst/>
            <a:gdLst/>
            <a:ahLst/>
            <a:cxnLst/>
            <a:rect l="l" t="t" r="r" b="b"/>
            <a:pathLst>
              <a:path w="9519920" h="5734684">
                <a:moveTo>
                  <a:pt x="0" y="5734304"/>
                </a:moveTo>
                <a:lnTo>
                  <a:pt x="9519793" y="5734304"/>
                </a:lnTo>
                <a:lnTo>
                  <a:pt x="9519793" y="0"/>
                </a:lnTo>
                <a:lnTo>
                  <a:pt x="0" y="0"/>
                </a:lnTo>
                <a:lnTo>
                  <a:pt x="0" y="5734304"/>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1643888" y="2391283"/>
            <a:ext cx="26162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u="sng" spc="15" dirty="0">
                <a:solidFill>
                  <a:srgbClr val="006FC0"/>
                </a:solidFill>
                <a:uFill>
                  <a:solidFill>
                    <a:srgbClr val="006FC0"/>
                  </a:solidFill>
                </a:uFill>
                <a:latin typeface="Yu Gothic UI"/>
                <a:cs typeface="Yu Gothic UI"/>
              </a:rPr>
              <a:t>地域支援・医薬品供給対応体制加算１</a:t>
            </a:r>
            <a:r>
              <a:rPr sz="1200" b="1" u="sng" spc="500" dirty="0">
                <a:solidFill>
                  <a:srgbClr val="006FC0"/>
                </a:solidFill>
                <a:uFill>
                  <a:solidFill>
                    <a:srgbClr val="006FC0"/>
                  </a:solidFill>
                </a:uFill>
                <a:latin typeface="Yu Gothic UI"/>
                <a:cs typeface="Yu Gothic UI"/>
              </a:rPr>
              <a:t> </a:t>
            </a:r>
            <a:r>
              <a:rPr sz="1200" b="1" u="sng" spc="15" dirty="0">
                <a:solidFill>
                  <a:srgbClr val="006FC0"/>
                </a:solidFill>
                <a:uFill>
                  <a:solidFill>
                    <a:srgbClr val="006FC0"/>
                  </a:solidFill>
                </a:uFill>
                <a:latin typeface="Yu Gothic UI"/>
                <a:cs typeface="Yu Gothic UI"/>
              </a:rPr>
              <a:t>地域支援・医薬品供給対応体制加算２地域支援・医薬品供給対応体制加算３</a:t>
            </a:r>
            <a:endParaRPr sz="1200">
              <a:latin typeface="Yu Gothic UI"/>
              <a:cs typeface="Yu Gothic UI"/>
            </a:endParaRPr>
          </a:p>
        </p:txBody>
      </p:sp>
      <p:sp>
        <p:nvSpPr>
          <p:cNvPr id="4" name="object 4"/>
          <p:cNvSpPr txBox="1"/>
          <p:nvPr/>
        </p:nvSpPr>
        <p:spPr>
          <a:xfrm>
            <a:off x="4996941" y="2391283"/>
            <a:ext cx="385445" cy="574040"/>
          </a:xfrm>
          <a:prstGeom prst="rect">
            <a:avLst/>
          </a:prstGeom>
        </p:spPr>
        <p:txBody>
          <a:bodyPr vert="horz" wrap="square" lIns="0" tIns="12700" rIns="0" bIns="0" rtlCol="0">
            <a:spAutoFit/>
          </a:bodyPr>
          <a:lstStyle/>
          <a:p>
            <a:pPr marL="12700">
              <a:lnSpc>
                <a:spcPct val="100000"/>
              </a:lnSpc>
              <a:spcBef>
                <a:spcPts val="100"/>
              </a:spcBef>
            </a:pPr>
            <a:r>
              <a:rPr sz="1200" b="1" u="sng" spc="155" dirty="0">
                <a:solidFill>
                  <a:srgbClr val="006FC0"/>
                </a:solidFill>
                <a:uFill>
                  <a:solidFill>
                    <a:srgbClr val="006FC0"/>
                  </a:solidFill>
                </a:uFill>
                <a:latin typeface="Yu Gothic UI"/>
                <a:cs typeface="Yu Gothic UI"/>
              </a:rPr>
              <a:t>87</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12700">
              <a:lnSpc>
                <a:spcPct val="100000"/>
              </a:lnSpc>
            </a:pPr>
            <a:r>
              <a:rPr sz="1200" b="1" u="sng" spc="145" dirty="0">
                <a:solidFill>
                  <a:srgbClr val="006FC0"/>
                </a:solidFill>
                <a:uFill>
                  <a:solidFill>
                    <a:srgbClr val="006FC0"/>
                  </a:solidFill>
                </a:uFill>
                <a:latin typeface="Yu Gothic UI"/>
                <a:cs typeface="Yu Gothic UI"/>
              </a:rPr>
              <a:t>82</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12700">
              <a:lnSpc>
                <a:spcPct val="100000"/>
              </a:lnSpc>
            </a:pPr>
            <a:r>
              <a:rPr sz="1200" b="1" u="sng" spc="170" dirty="0">
                <a:solidFill>
                  <a:srgbClr val="006FC0"/>
                </a:solidFill>
                <a:uFill>
                  <a:solidFill>
                    <a:srgbClr val="006FC0"/>
                  </a:solidFill>
                </a:uFill>
                <a:latin typeface="Yu Gothic UI"/>
                <a:cs typeface="Yu Gothic UI"/>
              </a:rPr>
              <a:t>77</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5" name="object 5"/>
          <p:cNvSpPr txBox="1"/>
          <p:nvPr/>
        </p:nvSpPr>
        <p:spPr>
          <a:xfrm>
            <a:off x="729183" y="2939618"/>
            <a:ext cx="5055870" cy="391795"/>
          </a:xfrm>
          <a:prstGeom prst="rect">
            <a:avLst/>
          </a:prstGeom>
        </p:spPr>
        <p:txBody>
          <a:bodyPr vert="horz" wrap="square" lIns="0" tIns="12700" rIns="0" bIns="0" rtlCol="0">
            <a:spAutoFit/>
          </a:bodyPr>
          <a:lstStyle/>
          <a:p>
            <a:pPr marL="316865" indent="-304165">
              <a:lnSpc>
                <a:spcPct val="100000"/>
              </a:lnSpc>
              <a:spcBef>
                <a:spcPts val="100"/>
              </a:spcBef>
              <a:buChar char="○"/>
              <a:tabLst>
                <a:tab pos="316865" algn="l"/>
              </a:tabLst>
            </a:pPr>
            <a:r>
              <a:rPr sz="1200" b="1" spc="-25" dirty="0">
                <a:latin typeface="Yu Gothic UI"/>
                <a:cs typeface="Yu Gothic UI"/>
              </a:rPr>
              <a:t>診療所</a:t>
            </a:r>
            <a:endParaRPr sz="1200">
              <a:latin typeface="Yu Gothic UI"/>
              <a:cs typeface="Yu Gothic UI"/>
            </a:endParaRPr>
          </a:p>
          <a:p>
            <a:pPr marL="469900">
              <a:lnSpc>
                <a:spcPct val="100000"/>
              </a:lnSpc>
              <a:spcBef>
                <a:spcPts val="5"/>
              </a:spcBef>
              <a:tabLst>
                <a:tab pos="1079500" algn="l"/>
              </a:tabLst>
            </a:pPr>
            <a:r>
              <a:rPr sz="1200" b="1" u="sng" dirty="0">
                <a:solidFill>
                  <a:srgbClr val="006FC0"/>
                </a:solidFill>
                <a:uFill>
                  <a:solidFill>
                    <a:srgbClr val="006FC0"/>
                  </a:solidFill>
                </a:uFill>
                <a:latin typeface="Yu Gothic UI"/>
                <a:cs typeface="Yu Gothic UI"/>
              </a:rPr>
              <a:t>（新</a:t>
            </a:r>
            <a:r>
              <a:rPr sz="1200" b="1" u="sng" spc="-50" dirty="0">
                <a:solidFill>
                  <a:srgbClr val="006FC0"/>
                </a:solidFill>
                <a:uFill>
                  <a:solidFill>
                    <a:srgbClr val="006FC0"/>
                  </a:solidFill>
                </a:uFill>
                <a:latin typeface="Yu Gothic UI"/>
                <a:cs typeface="Yu Gothic UI"/>
              </a:rPr>
              <a:t>）</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地域支援</a:t>
            </a:r>
            <a:r>
              <a:rPr sz="1200" b="1" u="sng" spc="60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外来医薬品供給対応体制加算</a:t>
            </a:r>
            <a:r>
              <a:rPr sz="1200" b="1" u="sng" spc="65" dirty="0">
                <a:solidFill>
                  <a:srgbClr val="006FC0"/>
                </a:solidFill>
                <a:uFill>
                  <a:solidFill>
                    <a:srgbClr val="006FC0"/>
                  </a:solidFill>
                </a:uFill>
                <a:latin typeface="Yu Gothic UI"/>
                <a:cs typeface="Yu Gothic UI"/>
              </a:rPr>
              <a:t>（１</a:t>
            </a:r>
            <a:r>
              <a:rPr sz="1200" b="1" u="sng" spc="130" dirty="0">
                <a:solidFill>
                  <a:srgbClr val="006FC0"/>
                </a:solidFill>
                <a:uFill>
                  <a:solidFill>
                    <a:srgbClr val="006FC0"/>
                  </a:solidFill>
                </a:uFill>
                <a:latin typeface="Yu Gothic UI"/>
                <a:cs typeface="Yu Gothic UI"/>
              </a:rPr>
              <a:t>処方</a:t>
            </a:r>
            <a:r>
              <a:rPr sz="1200" b="1" u="sng" spc="105" dirty="0">
                <a:solidFill>
                  <a:srgbClr val="006FC0"/>
                </a:solidFill>
                <a:uFill>
                  <a:solidFill>
                    <a:srgbClr val="006FC0"/>
                  </a:solidFill>
                </a:uFill>
                <a:latin typeface="Yu Gothic UI"/>
                <a:cs typeface="Yu Gothic UI"/>
              </a:rPr>
              <a:t>につ</a:t>
            </a:r>
            <a:r>
              <a:rPr sz="1200" b="1" u="sng" spc="100" dirty="0">
                <a:solidFill>
                  <a:srgbClr val="006FC0"/>
                </a:solidFill>
                <a:uFill>
                  <a:solidFill>
                    <a:srgbClr val="006FC0"/>
                  </a:solidFill>
                </a:uFill>
                <a:latin typeface="Yu Gothic UI"/>
                <a:cs typeface="Yu Gothic UI"/>
              </a:rPr>
              <a:t>き</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p:txBody>
      </p:sp>
      <p:sp>
        <p:nvSpPr>
          <p:cNvPr id="6" name="object 6"/>
          <p:cNvSpPr txBox="1"/>
          <p:nvPr/>
        </p:nvSpPr>
        <p:spPr>
          <a:xfrm>
            <a:off x="1643888" y="3305936"/>
            <a:ext cx="29210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u="sng" spc="5" dirty="0">
                <a:solidFill>
                  <a:srgbClr val="006FC0"/>
                </a:solidFill>
                <a:uFill>
                  <a:solidFill>
                    <a:srgbClr val="006FC0"/>
                  </a:solidFill>
                </a:uFill>
                <a:latin typeface="Yu Gothic UI"/>
                <a:cs typeface="Yu Gothic UI"/>
              </a:rPr>
              <a:t>地域支援・外来医薬品供給対応体制加算１</a:t>
            </a:r>
            <a:r>
              <a:rPr sz="1200" b="1" u="sng" spc="500" dirty="0">
                <a:solidFill>
                  <a:srgbClr val="006FC0"/>
                </a:solidFill>
                <a:uFill>
                  <a:solidFill>
                    <a:srgbClr val="006FC0"/>
                  </a:solidFill>
                </a:uFill>
                <a:latin typeface="Yu Gothic UI"/>
                <a:cs typeface="Yu Gothic UI"/>
              </a:rPr>
              <a:t> </a:t>
            </a:r>
            <a:r>
              <a:rPr sz="1200" b="1" u="sng" spc="5" dirty="0">
                <a:solidFill>
                  <a:srgbClr val="006FC0"/>
                </a:solidFill>
                <a:uFill>
                  <a:solidFill>
                    <a:srgbClr val="006FC0"/>
                  </a:solidFill>
                </a:uFill>
                <a:latin typeface="Yu Gothic UI"/>
                <a:cs typeface="Yu Gothic UI"/>
              </a:rPr>
              <a:t>地域支援・外来医薬品供給対応体制加算２地域支援・外来医薬品供給対応体制加算３</a:t>
            </a:r>
            <a:endParaRPr sz="1200">
              <a:latin typeface="Yu Gothic UI"/>
              <a:cs typeface="Yu Gothic UI"/>
            </a:endParaRPr>
          </a:p>
        </p:txBody>
      </p:sp>
      <p:sp>
        <p:nvSpPr>
          <p:cNvPr id="7" name="object 7"/>
          <p:cNvSpPr txBox="1"/>
          <p:nvPr/>
        </p:nvSpPr>
        <p:spPr>
          <a:xfrm>
            <a:off x="4996941" y="3305936"/>
            <a:ext cx="330200" cy="574040"/>
          </a:xfrm>
          <a:prstGeom prst="rect">
            <a:avLst/>
          </a:prstGeom>
        </p:spPr>
        <p:txBody>
          <a:bodyPr vert="horz" wrap="square" lIns="0" tIns="12700" rIns="0" bIns="0" rtlCol="0">
            <a:spAutoFit/>
          </a:bodyPr>
          <a:lstStyle/>
          <a:p>
            <a:pPr marL="12700">
              <a:lnSpc>
                <a:spcPct val="100000"/>
              </a:lnSpc>
              <a:spcBef>
                <a:spcPts val="100"/>
              </a:spcBef>
            </a:pPr>
            <a:r>
              <a:rPr sz="1200" b="1" u="sng" spc="-25" dirty="0">
                <a:solidFill>
                  <a:srgbClr val="006FC0"/>
                </a:solidFill>
                <a:uFill>
                  <a:solidFill>
                    <a:srgbClr val="006FC0"/>
                  </a:solidFill>
                </a:uFill>
                <a:latin typeface="Yu Gothic UI"/>
                <a:cs typeface="Yu Gothic UI"/>
              </a:rPr>
              <a:t>８点</a:t>
            </a:r>
            <a:endParaRPr sz="1200">
              <a:latin typeface="Yu Gothic UI"/>
              <a:cs typeface="Yu Gothic UI"/>
            </a:endParaRPr>
          </a:p>
          <a:p>
            <a:pPr marL="12700">
              <a:lnSpc>
                <a:spcPct val="100000"/>
              </a:lnSpc>
            </a:pPr>
            <a:r>
              <a:rPr sz="1200" b="1" u="sng" spc="-25" dirty="0">
                <a:solidFill>
                  <a:srgbClr val="006FC0"/>
                </a:solidFill>
                <a:uFill>
                  <a:solidFill>
                    <a:srgbClr val="006FC0"/>
                  </a:solidFill>
                </a:uFill>
                <a:latin typeface="Yu Gothic UI"/>
                <a:cs typeface="Yu Gothic UI"/>
              </a:rPr>
              <a:t>７点</a:t>
            </a:r>
            <a:endParaRPr sz="1200">
              <a:latin typeface="Yu Gothic UI"/>
              <a:cs typeface="Yu Gothic UI"/>
            </a:endParaRPr>
          </a:p>
          <a:p>
            <a:pPr marL="12700">
              <a:lnSpc>
                <a:spcPct val="100000"/>
              </a:lnSpc>
            </a:pPr>
            <a:r>
              <a:rPr sz="1200" b="1" u="sng" spc="-25" dirty="0">
                <a:solidFill>
                  <a:srgbClr val="006FC0"/>
                </a:solidFill>
                <a:uFill>
                  <a:solidFill>
                    <a:srgbClr val="006FC0"/>
                  </a:solidFill>
                </a:uFill>
                <a:latin typeface="Yu Gothic UI"/>
                <a:cs typeface="Yu Gothic UI"/>
              </a:rPr>
              <a:t>５点</a:t>
            </a:r>
            <a:endParaRPr sz="1200">
              <a:latin typeface="Yu Gothic UI"/>
              <a:cs typeface="Yu Gothic UI"/>
            </a:endParaRPr>
          </a:p>
        </p:txBody>
      </p:sp>
      <p:sp>
        <p:nvSpPr>
          <p:cNvPr id="8" name="object 8"/>
          <p:cNvSpPr txBox="1"/>
          <p:nvPr/>
        </p:nvSpPr>
        <p:spPr>
          <a:xfrm>
            <a:off x="360375" y="3859148"/>
            <a:ext cx="9273540" cy="2616835"/>
          </a:xfrm>
          <a:prstGeom prst="rect">
            <a:avLst/>
          </a:prstGeom>
        </p:spPr>
        <p:txBody>
          <a:bodyPr vert="horz" wrap="square" lIns="0" tIns="12065" rIns="0" bIns="0" rtlCol="0">
            <a:spAutoFit/>
          </a:bodyPr>
          <a:lstStyle/>
          <a:p>
            <a:pPr marL="12700">
              <a:lnSpc>
                <a:spcPct val="100000"/>
              </a:lnSpc>
              <a:spcBef>
                <a:spcPts val="95"/>
              </a:spcBef>
            </a:pPr>
            <a:r>
              <a:rPr sz="1000" spc="-10" dirty="0">
                <a:latin typeface="Yu Gothic UI"/>
                <a:cs typeface="Yu Gothic UI"/>
              </a:rPr>
              <a:t>［算定要件</a:t>
            </a:r>
            <a:r>
              <a:rPr sz="1000" spc="-50" dirty="0">
                <a:latin typeface="Yu Gothic UI"/>
                <a:cs typeface="Yu Gothic UI"/>
              </a:rPr>
              <a:t>］</a:t>
            </a:r>
            <a:endParaRPr sz="1000">
              <a:latin typeface="Yu Gothic UI"/>
              <a:cs typeface="Yu Gothic UI"/>
            </a:endParaRPr>
          </a:p>
          <a:p>
            <a:pPr marL="12700" marR="118745">
              <a:lnSpc>
                <a:spcPct val="100000"/>
              </a:lnSpc>
            </a:pPr>
            <a:r>
              <a:rPr sz="1000" spc="-10" dirty="0">
                <a:latin typeface="Yu Gothic UI"/>
                <a:cs typeface="Yu Gothic UI"/>
              </a:rPr>
              <a:t>後発医薬品の品質、安全性、安定供給体制等の情報を収集・評価し、その結果を踏まえ後発医薬品の採用を決定し、実際に後発医薬品を一定割合以上調剤する体</a:t>
            </a:r>
            <a:r>
              <a:rPr sz="1000" spc="5" dirty="0">
                <a:latin typeface="Yu Gothic UI"/>
                <a:cs typeface="Yu Gothic UI"/>
              </a:rPr>
              <a:t>制及び医薬品の流通改善に向けて医薬品の安定供給に資する取組を実施する体制が整備されている保険医療機関において算定する。</a:t>
            </a:r>
            <a:endParaRPr sz="1000">
              <a:latin typeface="Yu Gothic UI"/>
              <a:cs typeface="Yu Gothic UI"/>
            </a:endParaRPr>
          </a:p>
          <a:p>
            <a:pPr marL="12700">
              <a:lnSpc>
                <a:spcPct val="100000"/>
              </a:lnSpc>
              <a:spcBef>
                <a:spcPts val="1200"/>
              </a:spcBef>
            </a:pPr>
            <a:r>
              <a:rPr sz="1000" dirty="0">
                <a:latin typeface="Yu Gothic UI"/>
                <a:cs typeface="Yu Gothic UI"/>
              </a:rPr>
              <a:t>［主な施設基準</a:t>
            </a:r>
            <a:r>
              <a:rPr sz="1000" spc="-50" dirty="0">
                <a:latin typeface="Yu Gothic UI"/>
                <a:cs typeface="Yu Gothic UI"/>
              </a:rPr>
              <a:t>］</a:t>
            </a:r>
            <a:endParaRPr sz="1000">
              <a:latin typeface="Yu Gothic UI"/>
              <a:cs typeface="Yu Gothic UI"/>
            </a:endParaRPr>
          </a:p>
          <a:p>
            <a:pPr marL="193675" marR="5715" indent="-181610" algn="just">
              <a:lnSpc>
                <a:spcPct val="100000"/>
              </a:lnSpc>
              <a:buFont typeface="Arial"/>
              <a:buChar char="•"/>
              <a:tabLst>
                <a:tab pos="193675" algn="l"/>
                <a:tab pos="317500" algn="l"/>
              </a:tabLst>
            </a:pPr>
            <a:r>
              <a:rPr sz="1000" dirty="0">
                <a:latin typeface="Yu Gothic UI"/>
                <a:cs typeface="Yu Gothic UI"/>
              </a:rPr>
              <a:t>	</a:t>
            </a:r>
            <a:r>
              <a:rPr sz="1000" spc="-15" dirty="0">
                <a:latin typeface="Yu Gothic UI"/>
                <a:cs typeface="Yu Gothic UI"/>
              </a:rPr>
              <a:t>病院では、薬剤部門において後発医薬品の品質、安全性及び安定供給体制等の情報を収集・評価し、その結果を踏まえ薬事委員会等で後発医薬品の採用を決</a:t>
            </a:r>
            <a:r>
              <a:rPr sz="1000" spc="-5" dirty="0">
                <a:latin typeface="Yu Gothic UI"/>
                <a:cs typeface="Yu Gothic UI"/>
              </a:rPr>
              <a:t>定する体制が整備されていること。診療所では、薬剤部門又は薬剤師が後発医薬品の品質、安全性及び安定供給体制等の情報を収集</a:t>
            </a:r>
            <a:r>
              <a:rPr sz="1000" spc="150" dirty="0">
                <a:latin typeface="Yu Gothic UI"/>
                <a:cs typeface="Yu Gothic UI"/>
              </a:rPr>
              <a:t>・評価し、その結果を踏ま</a:t>
            </a:r>
            <a:r>
              <a:rPr sz="1000" spc="60" dirty="0">
                <a:latin typeface="Yu Gothic UI"/>
                <a:cs typeface="Yu Gothic UI"/>
              </a:rPr>
              <a:t>え後発医薬品の採用を決定する体制が整備されていること。</a:t>
            </a:r>
            <a:endParaRPr sz="1000">
              <a:latin typeface="Yu Gothic UI"/>
              <a:cs typeface="Yu Gothic UI"/>
            </a:endParaRPr>
          </a:p>
          <a:p>
            <a:pPr marL="193675" marR="5080" indent="-181610" algn="just">
              <a:lnSpc>
                <a:spcPct val="100000"/>
              </a:lnSpc>
              <a:buFont typeface="Arial"/>
              <a:buChar char="•"/>
              <a:tabLst>
                <a:tab pos="193675" algn="l"/>
                <a:tab pos="316865" algn="l"/>
              </a:tabLst>
            </a:pPr>
            <a:r>
              <a:rPr sz="1000" dirty="0">
                <a:latin typeface="Yu Gothic UI"/>
                <a:cs typeface="Yu Gothic UI"/>
              </a:rPr>
              <a:t>	当該保険医療機関において調剤した後発医薬品のある先発医薬品及び後発医薬品に占める後発医薬品の規格単位数量の割合が、加算１にあっては</a:t>
            </a:r>
            <a:r>
              <a:rPr sz="1000" spc="55" dirty="0">
                <a:latin typeface="Yu Gothic UI"/>
                <a:cs typeface="Yu Gothic UI"/>
              </a:rPr>
              <a:t>90</a:t>
            </a:r>
            <a:r>
              <a:rPr sz="1000" spc="75" dirty="0">
                <a:latin typeface="Yu Gothic UI"/>
                <a:cs typeface="Yu Gothic UI"/>
              </a:rPr>
              <a:t>％以上、</a:t>
            </a:r>
            <a:r>
              <a:rPr sz="1000" spc="130" dirty="0">
                <a:latin typeface="Yu Gothic UI"/>
                <a:cs typeface="Yu Gothic UI"/>
              </a:rPr>
              <a:t>加算２にあっては</a:t>
            </a:r>
            <a:r>
              <a:rPr sz="1000" spc="50" dirty="0">
                <a:latin typeface="Yu Gothic UI"/>
                <a:cs typeface="Yu Gothic UI"/>
              </a:rPr>
              <a:t>85</a:t>
            </a:r>
            <a:r>
              <a:rPr sz="1000" spc="10" dirty="0">
                <a:latin typeface="Yu Gothic UI"/>
                <a:cs typeface="Yu Gothic UI"/>
              </a:rPr>
              <a:t>％以上</a:t>
            </a:r>
            <a:r>
              <a:rPr sz="1000" spc="50" dirty="0">
                <a:latin typeface="Yu Gothic UI"/>
                <a:cs typeface="Yu Gothic UI"/>
              </a:rPr>
              <a:t>90</a:t>
            </a:r>
            <a:r>
              <a:rPr sz="1000" spc="110" dirty="0">
                <a:latin typeface="Yu Gothic UI"/>
                <a:cs typeface="Yu Gothic UI"/>
              </a:rPr>
              <a:t>％未満、加算３にあっては</a:t>
            </a:r>
            <a:r>
              <a:rPr sz="1000" spc="55" dirty="0">
                <a:latin typeface="Yu Gothic UI"/>
                <a:cs typeface="Yu Gothic UI"/>
              </a:rPr>
              <a:t>75</a:t>
            </a:r>
            <a:r>
              <a:rPr sz="1000" spc="10" dirty="0">
                <a:latin typeface="Yu Gothic UI"/>
                <a:cs typeface="Yu Gothic UI"/>
              </a:rPr>
              <a:t>％以上</a:t>
            </a:r>
            <a:r>
              <a:rPr sz="1000" spc="55" dirty="0">
                <a:latin typeface="Yu Gothic UI"/>
                <a:cs typeface="Yu Gothic UI"/>
              </a:rPr>
              <a:t>85</a:t>
            </a:r>
            <a:r>
              <a:rPr sz="1000" spc="160" dirty="0">
                <a:latin typeface="Yu Gothic UI"/>
                <a:cs typeface="Yu Gothic UI"/>
              </a:rPr>
              <a:t>％未満であること。</a:t>
            </a:r>
            <a:endParaRPr sz="1000">
              <a:latin typeface="Yu Gothic UI"/>
              <a:cs typeface="Yu Gothic UI"/>
            </a:endParaRPr>
          </a:p>
          <a:p>
            <a:pPr marL="317500" indent="-304800" algn="just">
              <a:lnSpc>
                <a:spcPct val="100000"/>
              </a:lnSpc>
              <a:buFont typeface="Arial"/>
              <a:buChar char="•"/>
              <a:tabLst>
                <a:tab pos="317500" algn="l"/>
              </a:tabLst>
            </a:pPr>
            <a:r>
              <a:rPr sz="1000" spc="-10" dirty="0">
                <a:latin typeface="Yu Gothic UI"/>
                <a:cs typeface="Yu Gothic UI"/>
              </a:rPr>
              <a:t>後発医薬品（</a:t>
            </a:r>
            <a:r>
              <a:rPr sz="1000" spc="160" dirty="0">
                <a:latin typeface="Yu Gothic UI"/>
                <a:cs typeface="Yu Gothic UI"/>
              </a:rPr>
              <a:t>ジェネリック医薬品</a:t>
            </a:r>
            <a:r>
              <a:rPr sz="1000" spc="-10" dirty="0">
                <a:latin typeface="Yu Gothic UI"/>
                <a:cs typeface="Yu Gothic UI"/>
              </a:rPr>
              <a:t>）</a:t>
            </a:r>
            <a:r>
              <a:rPr sz="1000" spc="114" dirty="0">
                <a:latin typeface="Yu Gothic UI"/>
                <a:cs typeface="Yu Gothic UI"/>
              </a:rPr>
              <a:t>の使用に積極的に取り組んでいる旨を掲示していること。</a:t>
            </a:r>
            <a:endParaRPr sz="1000">
              <a:latin typeface="Yu Gothic UI"/>
              <a:cs typeface="Yu Gothic UI"/>
            </a:endParaRPr>
          </a:p>
          <a:p>
            <a:pPr marL="318135" indent="-305435" algn="just">
              <a:lnSpc>
                <a:spcPct val="100000"/>
              </a:lnSpc>
              <a:buFont typeface="Arial"/>
              <a:buChar char="•"/>
              <a:tabLst>
                <a:tab pos="318135" algn="l"/>
              </a:tabLst>
            </a:pPr>
            <a:r>
              <a:rPr sz="1000" spc="-5" dirty="0">
                <a:latin typeface="Yu Gothic UI"/>
                <a:cs typeface="Yu Gothic UI"/>
              </a:rPr>
              <a:t>医薬品の供給が不足した場合に、医薬品の処方等の変更等に関して適切な対応ができる体制が整備されていること。当該体制に関する事項並びに医薬品の供</a:t>
            </a:r>
            <a:endParaRPr sz="1000">
              <a:latin typeface="Yu Gothic UI"/>
              <a:cs typeface="Yu Gothic UI"/>
            </a:endParaRPr>
          </a:p>
          <a:p>
            <a:pPr marL="193675">
              <a:lnSpc>
                <a:spcPct val="100000"/>
              </a:lnSpc>
            </a:pPr>
            <a:r>
              <a:rPr sz="1000" spc="45" dirty="0">
                <a:latin typeface="Yu Gothic UI"/>
                <a:cs typeface="Yu Gothic UI"/>
              </a:rPr>
              <a:t>給状況によって投与する薬剤が変更となる可能性があること及び変更する場合には患者に十分に説明することについて掲示していること。</a:t>
            </a:r>
            <a:endParaRPr sz="1000">
              <a:latin typeface="Yu Gothic UI"/>
              <a:cs typeface="Yu Gothic UI"/>
            </a:endParaRPr>
          </a:p>
          <a:p>
            <a:pPr marL="320040" indent="-307340">
              <a:lnSpc>
                <a:spcPct val="100000"/>
              </a:lnSpc>
              <a:spcBef>
                <a:spcPts val="5"/>
              </a:spcBef>
              <a:buFont typeface="Arial"/>
              <a:buChar char="•"/>
              <a:tabLst>
                <a:tab pos="320040" algn="l"/>
              </a:tabLst>
            </a:pPr>
            <a:r>
              <a:rPr sz="1000" spc="60" dirty="0">
                <a:latin typeface="Yu Gothic UI"/>
                <a:cs typeface="Yu Gothic UI"/>
              </a:rPr>
              <a:t>個々の医薬品の価値及び流通コストを無視した値引き交渉を慎むこと。また、原則として全ての品目について単品単価交渉とすること。</a:t>
            </a:r>
            <a:endParaRPr sz="1000">
              <a:latin typeface="Yu Gothic UI"/>
              <a:cs typeface="Yu Gothic UI"/>
            </a:endParaRPr>
          </a:p>
          <a:p>
            <a:pPr marL="320040" indent="-307340">
              <a:lnSpc>
                <a:spcPct val="100000"/>
              </a:lnSpc>
              <a:buFont typeface="Arial"/>
              <a:buChar char="•"/>
              <a:tabLst>
                <a:tab pos="320040" algn="l"/>
              </a:tabLst>
            </a:pPr>
            <a:r>
              <a:rPr sz="1000" dirty="0">
                <a:latin typeface="Yu Gothic UI"/>
                <a:cs typeface="Yu Gothic UI"/>
              </a:rPr>
              <a:t>医薬品の流通の効率化及び安定供給の確保のため、卸売販売業者への頻回配送、休日夜間配送及び急配に係る過度な依頼を慎むこと。</a:t>
            </a:r>
            <a:endParaRPr sz="1000">
              <a:latin typeface="Yu Gothic UI"/>
              <a:cs typeface="Yu Gothic UI"/>
            </a:endParaRPr>
          </a:p>
          <a:p>
            <a:pPr marL="320040" indent="-307340">
              <a:lnSpc>
                <a:spcPct val="100000"/>
              </a:lnSpc>
              <a:buFont typeface="Arial"/>
              <a:buChar char="•"/>
              <a:tabLst>
                <a:tab pos="320040" algn="l"/>
              </a:tabLst>
            </a:pPr>
            <a:r>
              <a:rPr sz="1000" spc="25" dirty="0">
                <a:latin typeface="Yu Gothic UI"/>
                <a:cs typeface="Yu Gothic UI"/>
              </a:rPr>
              <a:t>厳格な温度管理を要する医薬品及び在庫調整を目的とした医薬品等については卸売販売業者への返品を慎むこと。</a:t>
            </a:r>
            <a:endParaRPr sz="1000">
              <a:latin typeface="Yu Gothic UI"/>
              <a:cs typeface="Yu Gothic UI"/>
            </a:endParaRPr>
          </a:p>
          <a:p>
            <a:pPr marL="320040" indent="-307340">
              <a:lnSpc>
                <a:spcPct val="100000"/>
              </a:lnSpc>
              <a:buFont typeface="Arial"/>
              <a:buChar char="•"/>
              <a:tabLst>
                <a:tab pos="320040" algn="l"/>
              </a:tabLst>
            </a:pPr>
            <a:r>
              <a:rPr sz="1000" spc="-10" dirty="0">
                <a:latin typeface="Yu Gothic UI"/>
                <a:cs typeface="Yu Gothic UI"/>
              </a:rPr>
              <a:t>医薬品の流通改善及び安定供給の観点から、平時から地域の保険医療機関、保険薬局及び医療関係団体と連携し、取り扱う医薬品の品目について情報共有や</a:t>
            </a:r>
            <a:endParaRPr sz="1000">
              <a:latin typeface="Yu Gothic UI"/>
              <a:cs typeface="Yu Gothic UI"/>
            </a:endParaRPr>
          </a:p>
        </p:txBody>
      </p:sp>
      <p:sp>
        <p:nvSpPr>
          <p:cNvPr id="9" name="object 9"/>
          <p:cNvSpPr txBox="1"/>
          <p:nvPr/>
        </p:nvSpPr>
        <p:spPr>
          <a:xfrm>
            <a:off x="541731" y="6450584"/>
            <a:ext cx="2430145" cy="177800"/>
          </a:xfrm>
          <a:prstGeom prst="rect">
            <a:avLst/>
          </a:prstGeom>
        </p:spPr>
        <p:txBody>
          <a:bodyPr vert="horz" wrap="square" lIns="0" tIns="12065" rIns="0" bIns="0" rtlCol="0">
            <a:spAutoFit/>
          </a:bodyPr>
          <a:lstStyle/>
          <a:p>
            <a:pPr marL="12700">
              <a:lnSpc>
                <a:spcPct val="100000"/>
              </a:lnSpc>
              <a:spcBef>
                <a:spcPts val="95"/>
              </a:spcBef>
            </a:pPr>
            <a:r>
              <a:rPr sz="1000" spc="110" dirty="0">
                <a:latin typeface="Yu Gothic UI"/>
                <a:cs typeface="Yu Gothic UI"/>
              </a:rPr>
              <a:t>事前の合意等に取り組むことが望ましい。</a:t>
            </a:r>
            <a:endParaRPr sz="1000">
              <a:latin typeface="Yu Gothic UI"/>
              <a:cs typeface="Yu Gothic UI"/>
            </a:endParaRPr>
          </a:p>
        </p:txBody>
      </p:sp>
      <p:sp>
        <p:nvSpPr>
          <p:cNvPr id="10" name="object 10"/>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1" name="object 11"/>
          <p:cNvSpPr txBox="1">
            <a:spLocks noGrp="1"/>
          </p:cNvSpPr>
          <p:nvPr>
            <p:ph type="title"/>
          </p:nvPr>
        </p:nvSpPr>
        <p:spPr>
          <a:xfrm>
            <a:off x="1586864" y="402716"/>
            <a:ext cx="6731000" cy="391160"/>
          </a:xfrm>
          <a:prstGeom prst="rect">
            <a:avLst/>
          </a:prstGeom>
        </p:spPr>
        <p:txBody>
          <a:bodyPr vert="horz" wrap="square" lIns="0" tIns="12700" rIns="0" bIns="0" rtlCol="0">
            <a:spAutoFit/>
          </a:bodyPr>
          <a:lstStyle/>
          <a:p>
            <a:pPr marL="12700">
              <a:lnSpc>
                <a:spcPct val="100000"/>
              </a:lnSpc>
              <a:spcBef>
                <a:spcPts val="100"/>
              </a:spcBef>
            </a:pPr>
            <a:r>
              <a:rPr spc="105" dirty="0"/>
              <a:t>医薬品の安定供給に資する体制に係る評価の新設</a:t>
            </a:r>
          </a:p>
        </p:txBody>
      </p:sp>
      <p:sp>
        <p:nvSpPr>
          <p:cNvPr id="12" name="object 12"/>
          <p:cNvSpPr txBox="1"/>
          <p:nvPr/>
        </p:nvSpPr>
        <p:spPr>
          <a:xfrm>
            <a:off x="78739" y="64134"/>
            <a:ext cx="5360035"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Ⅳ－１</a:t>
            </a:r>
            <a:r>
              <a:rPr sz="1200" dirty="0">
                <a:latin typeface="Yu Gothic UI"/>
                <a:cs typeface="Yu Gothic UI"/>
              </a:rPr>
              <a:t>	</a:t>
            </a:r>
            <a:r>
              <a:rPr sz="1200" spc="80" dirty="0">
                <a:latin typeface="Yu Gothic UI"/>
                <a:cs typeface="Yu Gothic UI"/>
              </a:rPr>
              <a:t>後発医薬品</a:t>
            </a:r>
            <a:r>
              <a:rPr sz="1200" dirty="0">
                <a:latin typeface="Yu Gothic UI"/>
                <a:cs typeface="Yu Gothic UI"/>
              </a:rPr>
              <a:t>・</a:t>
            </a:r>
            <a:r>
              <a:rPr sz="1200" spc="65" dirty="0">
                <a:latin typeface="Yu Gothic UI"/>
                <a:cs typeface="Yu Gothic UI"/>
              </a:rPr>
              <a:t>バ</a:t>
            </a:r>
            <a:r>
              <a:rPr sz="1200" spc="55" dirty="0">
                <a:latin typeface="Yu Gothic UI"/>
                <a:cs typeface="Yu Gothic UI"/>
              </a:rPr>
              <a:t>イ</a:t>
            </a:r>
            <a:r>
              <a:rPr sz="1200" spc="60" dirty="0">
                <a:latin typeface="Yu Gothic UI"/>
                <a:cs typeface="Yu Gothic UI"/>
              </a:rPr>
              <a:t>オ</a:t>
            </a:r>
            <a:r>
              <a:rPr sz="1200" spc="80" dirty="0">
                <a:latin typeface="Yu Gothic UI"/>
                <a:cs typeface="Yu Gothic UI"/>
              </a:rPr>
              <a:t>後続品</a:t>
            </a:r>
            <a:r>
              <a:rPr sz="1200" spc="65" dirty="0">
                <a:latin typeface="Yu Gothic UI"/>
                <a:cs typeface="Yu Gothic UI"/>
              </a:rPr>
              <a:t>の</a:t>
            </a:r>
            <a:r>
              <a:rPr sz="1200" spc="80" dirty="0">
                <a:latin typeface="Yu Gothic UI"/>
                <a:cs typeface="Yu Gothic UI"/>
              </a:rPr>
              <a:t>使用促進</a:t>
            </a:r>
            <a:r>
              <a:rPr sz="1200" spc="55" dirty="0">
                <a:latin typeface="Yu Gothic UI"/>
                <a:cs typeface="Yu Gothic UI"/>
              </a:rPr>
              <a:t>－③</a:t>
            </a:r>
            <a:endParaRPr sz="1200">
              <a:latin typeface="Yu Gothic UI"/>
              <a:cs typeface="Yu Gothic UI"/>
            </a:endParaRPr>
          </a:p>
        </p:txBody>
      </p:sp>
      <p:sp>
        <p:nvSpPr>
          <p:cNvPr id="13" name="object 13"/>
          <p:cNvSpPr txBox="1"/>
          <p:nvPr/>
        </p:nvSpPr>
        <p:spPr>
          <a:xfrm>
            <a:off x="9455022" y="64396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103</a:t>
            </a:r>
            <a:endParaRPr sz="1800">
              <a:latin typeface="Calibri"/>
              <a:cs typeface="Calibri"/>
            </a:endParaRPr>
          </a:p>
        </p:txBody>
      </p:sp>
      <p:sp>
        <p:nvSpPr>
          <p:cNvPr id="14" name="object 14"/>
          <p:cNvSpPr/>
          <p:nvPr/>
        </p:nvSpPr>
        <p:spPr>
          <a:xfrm>
            <a:off x="315455" y="944524"/>
            <a:ext cx="6372225" cy="294005"/>
          </a:xfrm>
          <a:custGeom>
            <a:avLst/>
            <a:gdLst/>
            <a:ahLst/>
            <a:cxnLst/>
            <a:rect l="l" t="t" r="r" b="b"/>
            <a:pathLst>
              <a:path w="6372225" h="294005">
                <a:moveTo>
                  <a:pt x="6372224" y="0"/>
                </a:moveTo>
                <a:lnTo>
                  <a:pt x="0" y="0"/>
                </a:lnTo>
                <a:lnTo>
                  <a:pt x="0" y="293725"/>
                </a:lnTo>
                <a:lnTo>
                  <a:pt x="6372224" y="293725"/>
                </a:lnTo>
                <a:lnTo>
                  <a:pt x="6372224" y="0"/>
                </a:lnTo>
                <a:close/>
              </a:path>
            </a:pathLst>
          </a:custGeom>
          <a:solidFill>
            <a:srgbClr val="CDFFDC"/>
          </a:solidFill>
        </p:spPr>
        <p:txBody>
          <a:bodyPr wrap="square" lIns="0" tIns="0" rIns="0" bIns="0" rtlCol="0"/>
          <a:lstStyle/>
          <a:p>
            <a:endParaRPr/>
          </a:p>
        </p:txBody>
      </p:sp>
      <p:sp>
        <p:nvSpPr>
          <p:cNvPr id="15" name="object 15"/>
          <p:cNvSpPr txBox="1"/>
          <p:nvPr/>
        </p:nvSpPr>
        <p:spPr>
          <a:xfrm>
            <a:off x="271983" y="982726"/>
            <a:ext cx="9366885" cy="1434465"/>
          </a:xfrm>
          <a:prstGeom prst="rect">
            <a:avLst/>
          </a:prstGeom>
        </p:spPr>
        <p:txBody>
          <a:bodyPr vert="horz" wrap="square" lIns="0" tIns="12700" rIns="0" bIns="0" rtlCol="0">
            <a:spAutoFit/>
          </a:bodyPr>
          <a:lstStyle/>
          <a:p>
            <a:pPr marL="333375">
              <a:lnSpc>
                <a:spcPct val="100000"/>
              </a:lnSpc>
              <a:spcBef>
                <a:spcPts val="100"/>
              </a:spcBef>
            </a:pPr>
            <a:r>
              <a:rPr sz="1200" b="1" spc="-5" dirty="0">
                <a:latin typeface="Yu Gothic UI"/>
                <a:cs typeface="Yu Gothic UI"/>
              </a:rPr>
              <a:t>地域支援・医薬品供給対応体制加算、地域支援・外来医薬品供給対応体制加算の新設</a:t>
            </a:r>
            <a:endParaRPr sz="1200">
              <a:latin typeface="Yu Gothic UI"/>
              <a:cs typeface="Yu Gothic UI"/>
            </a:endParaRPr>
          </a:p>
          <a:p>
            <a:pPr marL="297815" marR="5080" indent="-285750" algn="just">
              <a:lnSpc>
                <a:spcPct val="100000"/>
              </a:lnSpc>
              <a:spcBef>
                <a:spcPts val="1005"/>
              </a:spcBef>
              <a:buFont typeface="Wingdings"/>
              <a:buChar char=""/>
              <a:tabLst>
                <a:tab pos="299085" algn="l"/>
              </a:tabLst>
            </a:pPr>
            <a:r>
              <a:rPr sz="1200" spc="80" dirty="0">
                <a:latin typeface="Yu Gothic UI"/>
                <a:cs typeface="Yu Gothic UI"/>
              </a:rPr>
              <a:t>後発医薬品の使用が定着しつつある一方、主に後発医薬品において不安定な供給が発生することが課題となっており、これにより医</a:t>
            </a:r>
            <a:r>
              <a:rPr sz="1200" spc="120" dirty="0">
                <a:latin typeface="Yu Gothic UI"/>
                <a:cs typeface="Yu Gothic UI"/>
              </a:rPr>
              <a:t>療機関	において追加的な業務が生じている状況を踏まえ、</a:t>
            </a:r>
            <a:r>
              <a:rPr sz="1200" b="1" u="sng" spc="60" dirty="0">
                <a:solidFill>
                  <a:srgbClr val="006FC0"/>
                </a:solidFill>
                <a:uFill>
                  <a:solidFill>
                    <a:srgbClr val="006FC0"/>
                  </a:solidFill>
                </a:uFill>
                <a:latin typeface="Yu Gothic UI"/>
                <a:cs typeface="Yu Gothic UI"/>
              </a:rPr>
              <a:t>医薬品の安定供給に資する体制を有している医療機関に対する評価を新設</a:t>
            </a:r>
            <a:r>
              <a:rPr sz="1200" b="1" u="sng" spc="285"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するとともに	、後発医薬品使用体制加算及び外来後発医薬品使用体制加算を廃止</a:t>
            </a:r>
            <a:r>
              <a:rPr sz="1200" spc="280" dirty="0">
                <a:latin typeface="Yu Gothic UI"/>
                <a:cs typeface="Yu Gothic UI"/>
              </a:rPr>
              <a:t>する。</a:t>
            </a:r>
            <a:endParaRPr sz="1200">
              <a:latin typeface="Yu Gothic UI"/>
              <a:cs typeface="Yu Gothic UI"/>
            </a:endParaRPr>
          </a:p>
          <a:p>
            <a:pPr marL="774065" lvl="1" indent="-304165">
              <a:lnSpc>
                <a:spcPct val="100000"/>
              </a:lnSpc>
              <a:spcBef>
                <a:spcPts val="1445"/>
              </a:spcBef>
              <a:buChar char="○"/>
              <a:tabLst>
                <a:tab pos="774065" algn="l"/>
              </a:tabLst>
            </a:pPr>
            <a:r>
              <a:rPr sz="1200" b="1" spc="65" dirty="0">
                <a:latin typeface="Yu Gothic UI"/>
                <a:cs typeface="Yu Gothic UI"/>
              </a:rPr>
              <a:t>病院・有床診療所</a:t>
            </a:r>
            <a:endParaRPr sz="1200">
              <a:latin typeface="Yu Gothic UI"/>
              <a:cs typeface="Yu Gothic UI"/>
            </a:endParaRPr>
          </a:p>
          <a:p>
            <a:pPr marL="927100">
              <a:lnSpc>
                <a:spcPct val="100000"/>
              </a:lnSpc>
              <a:tabLst>
                <a:tab pos="1536700" algn="l"/>
              </a:tabLst>
            </a:pPr>
            <a:r>
              <a:rPr sz="1200" b="1" u="sng" dirty="0">
                <a:solidFill>
                  <a:srgbClr val="006FC0"/>
                </a:solidFill>
                <a:uFill>
                  <a:solidFill>
                    <a:srgbClr val="006FC0"/>
                  </a:solidFill>
                </a:uFill>
                <a:latin typeface="Yu Gothic UI"/>
                <a:cs typeface="Yu Gothic UI"/>
              </a:rPr>
              <a:t>（新</a:t>
            </a:r>
            <a:r>
              <a:rPr sz="1200" b="1" u="sng" spc="-50" dirty="0">
                <a:solidFill>
                  <a:srgbClr val="006FC0"/>
                </a:solidFill>
                <a:uFill>
                  <a:solidFill>
                    <a:srgbClr val="006FC0"/>
                  </a:solidFill>
                </a:uFill>
                <a:latin typeface="Yu Gothic UI"/>
                <a:cs typeface="Yu Gothic UI"/>
              </a:rPr>
              <a:t>）</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地域支援</a:t>
            </a:r>
            <a:r>
              <a:rPr sz="1200" b="1" u="sng" spc="60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医薬品供給対応体制加算（入院初日</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p:txBody>
      </p:sp>
      <p:grpSp>
        <p:nvGrpSpPr>
          <p:cNvPr id="16" name="object 16"/>
          <p:cNvGrpSpPr/>
          <p:nvPr/>
        </p:nvGrpSpPr>
        <p:grpSpPr>
          <a:xfrm>
            <a:off x="7296371" y="2564862"/>
            <a:ext cx="1966595" cy="734060"/>
            <a:chOff x="7296371" y="2564862"/>
            <a:chExt cx="1966595" cy="734060"/>
          </a:xfrm>
        </p:grpSpPr>
        <p:pic>
          <p:nvPicPr>
            <p:cNvPr id="17" name="object 17"/>
            <p:cNvPicPr/>
            <p:nvPr/>
          </p:nvPicPr>
          <p:blipFill>
            <a:blip r:embed="rId2" cstate="print"/>
            <a:stretch>
              <a:fillRect/>
            </a:stretch>
          </p:blipFill>
          <p:spPr>
            <a:xfrm>
              <a:off x="8547071" y="2574034"/>
              <a:ext cx="715434" cy="687917"/>
            </a:xfrm>
            <a:prstGeom prst="rect">
              <a:avLst/>
            </a:prstGeom>
          </p:spPr>
        </p:pic>
        <p:pic>
          <p:nvPicPr>
            <p:cNvPr id="18" name="object 18"/>
            <p:cNvPicPr/>
            <p:nvPr/>
          </p:nvPicPr>
          <p:blipFill>
            <a:blip r:embed="rId3" cstate="print"/>
            <a:stretch>
              <a:fillRect/>
            </a:stretch>
          </p:blipFill>
          <p:spPr>
            <a:xfrm>
              <a:off x="7296371" y="2564862"/>
              <a:ext cx="802869" cy="733779"/>
            </a:xfrm>
            <a:prstGeom prst="rect">
              <a:avLst/>
            </a:prstGeom>
          </p:spPr>
        </p:pic>
      </p:grpSp>
      <p:sp>
        <p:nvSpPr>
          <p:cNvPr id="19" name="object 19"/>
          <p:cNvSpPr/>
          <p:nvPr/>
        </p:nvSpPr>
        <p:spPr>
          <a:xfrm>
            <a:off x="8441563" y="20218"/>
            <a:ext cx="1464945" cy="339090"/>
          </a:xfrm>
          <a:custGeom>
            <a:avLst/>
            <a:gdLst/>
            <a:ahLst/>
            <a:cxnLst/>
            <a:rect l="l" t="t" r="r" b="b"/>
            <a:pathLst>
              <a:path w="1464945" h="339090">
                <a:moveTo>
                  <a:pt x="1464436" y="0"/>
                </a:moveTo>
                <a:lnTo>
                  <a:pt x="0" y="0"/>
                </a:lnTo>
                <a:lnTo>
                  <a:pt x="0" y="338556"/>
                </a:lnTo>
                <a:lnTo>
                  <a:pt x="1464436" y="338556"/>
                </a:lnTo>
                <a:lnTo>
                  <a:pt x="1464436" y="0"/>
                </a:lnTo>
                <a:close/>
              </a:path>
            </a:pathLst>
          </a:custGeom>
          <a:solidFill>
            <a:srgbClr val="FFFFCC"/>
          </a:solidFill>
        </p:spPr>
        <p:txBody>
          <a:bodyPr wrap="square" lIns="0" tIns="0" rIns="0" bIns="0" rtlCol="0"/>
          <a:lstStyle/>
          <a:p>
            <a:endParaRPr/>
          </a:p>
        </p:txBody>
      </p:sp>
      <p:sp>
        <p:nvSpPr>
          <p:cNvPr id="20" name="object 20"/>
          <p:cNvSpPr txBox="1"/>
          <p:nvPr/>
        </p:nvSpPr>
        <p:spPr>
          <a:xfrm>
            <a:off x="8441563" y="20218"/>
            <a:ext cx="1464945" cy="339090"/>
          </a:xfrm>
          <a:prstGeom prst="rect">
            <a:avLst/>
          </a:prstGeom>
          <a:ln w="28575">
            <a:solidFill>
              <a:srgbClr val="A9C2E7"/>
            </a:solidFill>
          </a:ln>
        </p:spPr>
        <p:txBody>
          <a:bodyPr vert="horz" wrap="square" lIns="0" tIns="35560" rIns="0" bIns="0" rtlCol="0">
            <a:spAutoFit/>
          </a:bodyPr>
          <a:lstStyle/>
          <a:p>
            <a:pPr marL="92710">
              <a:lnSpc>
                <a:spcPct val="100000"/>
              </a:lnSpc>
              <a:spcBef>
                <a:spcPts val="280"/>
              </a:spcBef>
            </a:pPr>
            <a:r>
              <a:rPr sz="1600" spc="-25" dirty="0">
                <a:latin typeface="MS PGothic"/>
                <a:cs typeface="MS PGothic"/>
              </a:rPr>
              <a:t>医科歯科共通</a:t>
            </a:r>
            <a:endParaRPr sz="1600">
              <a:latin typeface="MS PGothic"/>
              <a:cs typeface="MS PGothic"/>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760018"/>
            <a:ext cx="9519920" cy="5909310"/>
          </a:xfrm>
          <a:custGeom>
            <a:avLst/>
            <a:gdLst/>
            <a:ahLst/>
            <a:cxnLst/>
            <a:rect l="l" t="t" r="r" b="b"/>
            <a:pathLst>
              <a:path w="9519920" h="5909309">
                <a:moveTo>
                  <a:pt x="0" y="5909310"/>
                </a:moveTo>
                <a:lnTo>
                  <a:pt x="9519793" y="5909310"/>
                </a:lnTo>
                <a:lnTo>
                  <a:pt x="9519793" y="0"/>
                </a:lnTo>
                <a:lnTo>
                  <a:pt x="0" y="0"/>
                </a:lnTo>
                <a:lnTo>
                  <a:pt x="0" y="590931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271983" y="765809"/>
            <a:ext cx="9363075" cy="453390"/>
          </a:xfrm>
          <a:prstGeom prst="rect">
            <a:avLst/>
          </a:prstGeom>
        </p:spPr>
        <p:txBody>
          <a:bodyPr vert="horz" wrap="square" lIns="0" tIns="13335" rIns="0" bIns="0" rtlCol="0">
            <a:spAutoFit/>
          </a:bodyPr>
          <a:lstStyle/>
          <a:p>
            <a:pPr marL="299085" indent="-286385">
              <a:lnSpc>
                <a:spcPct val="100000"/>
              </a:lnSpc>
              <a:spcBef>
                <a:spcPts val="105"/>
              </a:spcBef>
              <a:buFont typeface="Wingdings"/>
              <a:buChar char=""/>
              <a:tabLst>
                <a:tab pos="299085" algn="l"/>
              </a:tabLst>
            </a:pPr>
            <a:r>
              <a:rPr sz="1400" spc="80" dirty="0">
                <a:latin typeface="Yu Gothic UI"/>
                <a:cs typeface="Yu Gothic UI"/>
              </a:rPr>
              <a:t>長期収載品の選定療養について、後発医薬品の供給状況や患者負担の変化にも配慮しつつ、創薬イノベーション</a:t>
            </a:r>
            <a:endParaRPr sz="1400">
              <a:latin typeface="Yu Gothic UI"/>
              <a:cs typeface="Yu Gothic UI"/>
            </a:endParaRPr>
          </a:p>
          <a:p>
            <a:pPr marL="299085">
              <a:lnSpc>
                <a:spcPct val="100000"/>
              </a:lnSpc>
            </a:pPr>
            <a:r>
              <a:rPr sz="1400" spc="100" dirty="0">
                <a:latin typeface="Yu Gothic UI"/>
                <a:cs typeface="Yu Gothic UI"/>
              </a:rPr>
              <a:t>の推進や後発医薬品の更なる使用促進に向けて、患者負担の見直しを行う。</a:t>
            </a:r>
            <a:endParaRPr sz="1400">
              <a:latin typeface="Yu Gothic UI"/>
              <a:cs typeface="Yu Gothic UI"/>
            </a:endParaRPr>
          </a:p>
        </p:txBody>
      </p:sp>
      <p:sp>
        <p:nvSpPr>
          <p:cNvPr id="4" name="object 4"/>
          <p:cNvSpPr txBox="1"/>
          <p:nvPr/>
        </p:nvSpPr>
        <p:spPr>
          <a:xfrm>
            <a:off x="271983" y="4820539"/>
            <a:ext cx="6541770" cy="239395"/>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400" spc="120" dirty="0">
                <a:latin typeface="Yu Gothic UI"/>
                <a:cs typeface="Yu Gothic UI"/>
              </a:rPr>
              <a:t>時間外の選定療養について、薬局においても特別の料金の徴収を可能とする。</a:t>
            </a:r>
            <a:endParaRPr sz="1400">
              <a:latin typeface="Yu Gothic UI"/>
              <a:cs typeface="Yu Gothic UI"/>
            </a:endParaRPr>
          </a:p>
        </p:txBody>
      </p:sp>
      <p:sp>
        <p:nvSpPr>
          <p:cNvPr id="5" name="object 5"/>
          <p:cNvSpPr txBox="1"/>
          <p:nvPr/>
        </p:nvSpPr>
        <p:spPr>
          <a:xfrm>
            <a:off x="311746" y="1440726"/>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6" name="object 6"/>
          <p:cNvSpPr txBox="1"/>
          <p:nvPr/>
        </p:nvSpPr>
        <p:spPr>
          <a:xfrm>
            <a:off x="319176" y="1777453"/>
            <a:ext cx="4320540" cy="1194435"/>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b="1" spc="40" dirty="0">
                <a:latin typeface="Yu Gothic UI"/>
                <a:cs typeface="Yu Gothic UI"/>
              </a:rPr>
              <a:t>【長期収載品の選定療養の患者負担額】</a:t>
            </a:r>
            <a:endParaRPr sz="1200">
              <a:latin typeface="Yu Gothic UI"/>
              <a:cs typeface="Yu Gothic UI"/>
            </a:endParaRPr>
          </a:p>
          <a:p>
            <a:pPr marL="90805" marR="105410" algn="just">
              <a:lnSpc>
                <a:spcPct val="100000"/>
              </a:lnSpc>
            </a:pPr>
            <a:r>
              <a:rPr sz="1200" spc="5" dirty="0">
                <a:latin typeface="Yu Gothic UI"/>
                <a:cs typeface="Yu Gothic UI"/>
              </a:rPr>
              <a:t>後発医薬品のある先発医薬品の薬価から当該先発医薬品の後</a:t>
            </a:r>
            <a:r>
              <a:rPr sz="1200" spc="80" dirty="0">
                <a:latin typeface="Yu Gothic UI"/>
                <a:cs typeface="Yu Gothic UI"/>
              </a:rPr>
              <a:t>発医薬品の薬価を控除して得た価格に</a:t>
            </a:r>
            <a:r>
              <a:rPr sz="1200" b="1" u="sng" dirty="0">
                <a:uFill>
                  <a:solidFill>
                    <a:srgbClr val="000000"/>
                  </a:solidFill>
                </a:uFill>
                <a:latin typeface="Yu Gothic UI"/>
                <a:cs typeface="Yu Gothic UI"/>
              </a:rPr>
              <a:t>四分の一</a:t>
            </a:r>
            <a:r>
              <a:rPr sz="1200" spc="185" dirty="0">
                <a:latin typeface="Yu Gothic UI"/>
                <a:cs typeface="Yu Gothic UI"/>
              </a:rPr>
              <a:t>を乗じて得た</a:t>
            </a:r>
            <a:r>
              <a:rPr sz="1200" spc="75" dirty="0">
                <a:latin typeface="Yu Gothic UI"/>
                <a:cs typeface="Yu Gothic UI"/>
              </a:rPr>
              <a:t>価格を用いて診療報酬の算定方法の例により算定した点数に</a:t>
            </a:r>
            <a:r>
              <a:rPr sz="1200" spc="105" dirty="0">
                <a:latin typeface="Yu Gothic UI"/>
                <a:cs typeface="Yu Gothic UI"/>
              </a:rPr>
              <a:t>十円を乗じて得た額</a:t>
            </a:r>
            <a:endParaRPr sz="1200">
              <a:latin typeface="Yu Gothic UI"/>
              <a:cs typeface="Yu Gothic UI"/>
            </a:endParaRPr>
          </a:p>
        </p:txBody>
      </p:sp>
      <p:sp>
        <p:nvSpPr>
          <p:cNvPr id="7" name="object 7"/>
          <p:cNvSpPr/>
          <p:nvPr/>
        </p:nvSpPr>
        <p:spPr>
          <a:xfrm>
            <a:off x="4723003" y="1875535"/>
            <a:ext cx="360045" cy="864235"/>
          </a:xfrm>
          <a:custGeom>
            <a:avLst/>
            <a:gdLst/>
            <a:ahLst/>
            <a:cxnLst/>
            <a:rect l="l" t="t" r="r" b="b"/>
            <a:pathLst>
              <a:path w="360045" h="864235">
                <a:moveTo>
                  <a:pt x="0" y="216026"/>
                </a:moveTo>
                <a:lnTo>
                  <a:pt x="179959" y="216026"/>
                </a:lnTo>
                <a:lnTo>
                  <a:pt x="179959" y="0"/>
                </a:lnTo>
                <a:lnTo>
                  <a:pt x="359918" y="432053"/>
                </a:lnTo>
                <a:lnTo>
                  <a:pt x="179959" y="864108"/>
                </a:lnTo>
                <a:lnTo>
                  <a:pt x="179959" y="648080"/>
                </a:lnTo>
                <a:lnTo>
                  <a:pt x="0" y="648080"/>
                </a:lnTo>
                <a:lnTo>
                  <a:pt x="0" y="216026"/>
                </a:lnTo>
                <a:close/>
              </a:path>
            </a:pathLst>
          </a:custGeom>
          <a:ln w="12700">
            <a:solidFill>
              <a:srgbClr val="000000"/>
            </a:solidFill>
          </a:ln>
        </p:spPr>
        <p:txBody>
          <a:bodyPr wrap="square" lIns="0" tIns="0" rIns="0" bIns="0" rtlCol="0"/>
          <a:lstStyle/>
          <a:p>
            <a:endParaRPr/>
          </a:p>
        </p:txBody>
      </p:sp>
      <p:sp>
        <p:nvSpPr>
          <p:cNvPr id="8" name="object 8"/>
          <p:cNvSpPr txBox="1"/>
          <p:nvPr/>
        </p:nvSpPr>
        <p:spPr>
          <a:xfrm>
            <a:off x="5166740" y="1432979"/>
            <a:ext cx="4320540" cy="288290"/>
          </a:xfrm>
          <a:prstGeom prst="rect">
            <a:avLst/>
          </a:prstGeom>
          <a:solidFill>
            <a:srgbClr val="91FFB3"/>
          </a:solidFill>
        </p:spPr>
        <p:txBody>
          <a:bodyPr vert="horz" wrap="square" lIns="0" tIns="28575" rIns="0" bIns="0" rtlCol="0">
            <a:spAutoFit/>
          </a:bodyPr>
          <a:lstStyle/>
          <a:p>
            <a:pPr marL="3175"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9" name="object 9"/>
          <p:cNvSpPr txBox="1"/>
          <p:nvPr/>
        </p:nvSpPr>
        <p:spPr>
          <a:xfrm>
            <a:off x="5166740" y="1777453"/>
            <a:ext cx="4320540" cy="1194435"/>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b="1" spc="40" dirty="0">
                <a:latin typeface="Yu Gothic UI"/>
                <a:cs typeface="Yu Gothic UI"/>
              </a:rPr>
              <a:t>【長期収載品の選定療養の患者負担額】</a:t>
            </a:r>
            <a:endParaRPr sz="1200">
              <a:latin typeface="Yu Gothic UI"/>
              <a:cs typeface="Yu Gothic UI"/>
            </a:endParaRPr>
          </a:p>
          <a:p>
            <a:pPr marL="92075" marR="105410" algn="just">
              <a:lnSpc>
                <a:spcPct val="100000"/>
              </a:lnSpc>
            </a:pPr>
            <a:r>
              <a:rPr sz="1200" spc="5" dirty="0">
                <a:latin typeface="Yu Gothic UI"/>
                <a:cs typeface="Yu Gothic UI"/>
              </a:rPr>
              <a:t>後発医薬品のある先発医薬品の薬価から当該先発医薬品の後</a:t>
            </a:r>
            <a:r>
              <a:rPr sz="1200" spc="80" dirty="0">
                <a:latin typeface="Yu Gothic UI"/>
                <a:cs typeface="Yu Gothic UI"/>
              </a:rPr>
              <a:t>発医薬品の薬価を控除して得た価格に</a:t>
            </a:r>
            <a:r>
              <a:rPr sz="1200" b="1" u="sng" dirty="0">
                <a:solidFill>
                  <a:srgbClr val="006FC0"/>
                </a:solidFill>
                <a:uFill>
                  <a:solidFill>
                    <a:srgbClr val="006FC0"/>
                  </a:solidFill>
                </a:uFill>
                <a:latin typeface="Yu Gothic UI"/>
                <a:cs typeface="Yu Gothic UI"/>
              </a:rPr>
              <a:t>二分の一</a:t>
            </a:r>
            <a:r>
              <a:rPr sz="1200" spc="185" dirty="0">
                <a:latin typeface="Yu Gothic UI"/>
                <a:cs typeface="Yu Gothic UI"/>
              </a:rPr>
              <a:t>を乗じて得た</a:t>
            </a:r>
            <a:r>
              <a:rPr sz="1200" spc="75" dirty="0">
                <a:latin typeface="Yu Gothic UI"/>
                <a:cs typeface="Yu Gothic UI"/>
              </a:rPr>
              <a:t>価格を用いて診療報酬の算定方法の例により算定した点数に</a:t>
            </a:r>
            <a:r>
              <a:rPr sz="1200" spc="105" dirty="0">
                <a:latin typeface="Yu Gothic UI"/>
                <a:cs typeface="Yu Gothic UI"/>
              </a:rPr>
              <a:t>十円を乗じて得た額</a:t>
            </a:r>
            <a:endParaRPr sz="1200">
              <a:latin typeface="Yu Gothic UI"/>
              <a:cs typeface="Yu Gothic UI"/>
            </a:endParaRPr>
          </a:p>
        </p:txBody>
      </p:sp>
      <p:sp>
        <p:nvSpPr>
          <p:cNvPr id="10" name="object 10"/>
          <p:cNvSpPr/>
          <p:nvPr/>
        </p:nvSpPr>
        <p:spPr>
          <a:xfrm>
            <a:off x="0" y="229387"/>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1" name="object 11"/>
          <p:cNvSpPr txBox="1"/>
          <p:nvPr/>
        </p:nvSpPr>
        <p:spPr>
          <a:xfrm>
            <a:off x="1739264" y="245490"/>
            <a:ext cx="6426200" cy="391160"/>
          </a:xfrm>
          <a:prstGeom prst="rect">
            <a:avLst/>
          </a:prstGeom>
        </p:spPr>
        <p:txBody>
          <a:bodyPr vert="horz" wrap="square" lIns="0" tIns="12700" rIns="0" bIns="0" rtlCol="0">
            <a:spAutoFit/>
          </a:bodyPr>
          <a:lstStyle/>
          <a:p>
            <a:pPr marL="12700">
              <a:lnSpc>
                <a:spcPct val="100000"/>
              </a:lnSpc>
              <a:spcBef>
                <a:spcPts val="100"/>
              </a:spcBef>
            </a:pPr>
            <a:r>
              <a:rPr sz="2400" b="1" spc="140" dirty="0">
                <a:latin typeface="Yu Gothic UI"/>
                <a:cs typeface="Yu Gothic UI"/>
              </a:rPr>
              <a:t>選定療養（</a:t>
            </a:r>
            <a:r>
              <a:rPr sz="2400" b="1" spc="110" dirty="0">
                <a:latin typeface="Yu Gothic UI"/>
                <a:cs typeface="Yu Gothic UI"/>
              </a:rPr>
              <a:t>薬剤師及び薬局に関係があるもの</a:t>
            </a:r>
            <a:r>
              <a:rPr sz="2400" b="1" spc="90" dirty="0">
                <a:latin typeface="Yu Gothic UI"/>
                <a:cs typeface="Yu Gothic UI"/>
              </a:rPr>
              <a:t>）</a:t>
            </a:r>
            <a:endParaRPr sz="2400">
              <a:latin typeface="Yu Gothic UI"/>
              <a:cs typeface="Yu Gothic UI"/>
            </a:endParaRPr>
          </a:p>
        </p:txBody>
      </p:sp>
      <p:sp>
        <p:nvSpPr>
          <p:cNvPr id="12" name="object 12"/>
          <p:cNvSpPr txBox="1"/>
          <p:nvPr/>
        </p:nvSpPr>
        <p:spPr>
          <a:xfrm>
            <a:off x="78739" y="10159"/>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grpSp>
        <p:nvGrpSpPr>
          <p:cNvPr id="13" name="object 13"/>
          <p:cNvGrpSpPr/>
          <p:nvPr/>
        </p:nvGrpSpPr>
        <p:grpSpPr>
          <a:xfrm>
            <a:off x="2743173" y="2982595"/>
            <a:ext cx="4584065" cy="3024505"/>
            <a:chOff x="2743173" y="2982595"/>
            <a:chExt cx="4584065" cy="3024505"/>
          </a:xfrm>
        </p:grpSpPr>
        <p:pic>
          <p:nvPicPr>
            <p:cNvPr id="14" name="object 14"/>
            <p:cNvPicPr/>
            <p:nvPr/>
          </p:nvPicPr>
          <p:blipFill>
            <a:blip r:embed="rId2" cstate="print"/>
            <a:stretch>
              <a:fillRect/>
            </a:stretch>
          </p:blipFill>
          <p:spPr>
            <a:xfrm>
              <a:off x="2743173" y="2982595"/>
              <a:ext cx="4583584" cy="1337817"/>
            </a:xfrm>
            <a:prstGeom prst="rect">
              <a:avLst/>
            </a:prstGeom>
          </p:spPr>
        </p:pic>
        <p:sp>
          <p:nvSpPr>
            <p:cNvPr id="15" name="object 15"/>
            <p:cNvSpPr/>
            <p:nvPr/>
          </p:nvSpPr>
          <p:spPr>
            <a:xfrm>
              <a:off x="4713477" y="5136769"/>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79"/>
                  </a:lnTo>
                  <a:lnTo>
                    <a:pt x="0" y="647979"/>
                  </a:lnTo>
                  <a:lnTo>
                    <a:pt x="0" y="216026"/>
                  </a:lnTo>
                  <a:close/>
                </a:path>
              </a:pathLst>
            </a:custGeom>
            <a:ln w="12700">
              <a:solidFill>
                <a:srgbClr val="000000"/>
              </a:solidFill>
            </a:ln>
          </p:spPr>
          <p:txBody>
            <a:bodyPr wrap="square" lIns="0" tIns="0" rIns="0" bIns="0" rtlCol="0"/>
            <a:lstStyle/>
            <a:p>
              <a:endParaRPr/>
            </a:p>
          </p:txBody>
        </p:sp>
      </p:grpSp>
      <p:sp>
        <p:nvSpPr>
          <p:cNvPr id="16" name="object 16"/>
          <p:cNvSpPr txBox="1"/>
          <p:nvPr/>
        </p:nvSpPr>
        <p:spPr>
          <a:xfrm>
            <a:off x="304304" y="5092230"/>
            <a:ext cx="4325620" cy="288290"/>
          </a:xfrm>
          <a:prstGeom prst="rect">
            <a:avLst/>
          </a:prstGeom>
          <a:solidFill>
            <a:srgbClr val="A9C2E7"/>
          </a:solidFill>
        </p:spPr>
        <p:txBody>
          <a:bodyPr vert="horz" wrap="square" lIns="0" tIns="29209" rIns="0" bIns="0" rtlCol="0">
            <a:spAutoFit/>
          </a:bodyPr>
          <a:lstStyle/>
          <a:p>
            <a:pPr marL="635"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17" name="object 17"/>
          <p:cNvSpPr txBox="1"/>
          <p:nvPr/>
        </p:nvSpPr>
        <p:spPr>
          <a:xfrm>
            <a:off x="311746" y="5429034"/>
            <a:ext cx="4325620" cy="923290"/>
          </a:xfrm>
          <a:prstGeom prst="rect">
            <a:avLst/>
          </a:prstGeom>
          <a:solidFill>
            <a:srgbClr val="E7EDF8"/>
          </a:solidFill>
        </p:spPr>
        <p:txBody>
          <a:bodyPr vert="horz" wrap="square" lIns="0" tIns="50165" rIns="0" bIns="0" rtlCol="0">
            <a:spAutoFit/>
          </a:bodyPr>
          <a:lstStyle/>
          <a:p>
            <a:pPr marL="91440" marR="111125">
              <a:lnSpc>
                <a:spcPct val="100000"/>
              </a:lnSpc>
              <a:spcBef>
                <a:spcPts val="395"/>
              </a:spcBef>
            </a:pPr>
            <a:r>
              <a:rPr sz="1200" b="1" spc="40" dirty="0">
                <a:latin typeface="Yu Gothic UI"/>
                <a:cs typeface="Yu Gothic UI"/>
              </a:rPr>
              <a:t>【厚生労働大臣が定める評価療養、患者申出療養及び選定療</a:t>
            </a:r>
            <a:r>
              <a:rPr sz="1200" b="1" spc="300" dirty="0">
                <a:latin typeface="Yu Gothic UI"/>
                <a:cs typeface="Yu Gothic UI"/>
              </a:rPr>
              <a:t>養】</a:t>
            </a:r>
            <a:endParaRPr sz="1200">
              <a:latin typeface="Yu Gothic UI"/>
              <a:cs typeface="Yu Gothic UI"/>
            </a:endParaRPr>
          </a:p>
          <a:p>
            <a:pPr marL="91440">
              <a:lnSpc>
                <a:spcPct val="100000"/>
              </a:lnSpc>
              <a:tabLst>
                <a:tab pos="396240" algn="l"/>
              </a:tabLst>
            </a:pPr>
            <a:r>
              <a:rPr sz="1200" spc="-50" dirty="0">
                <a:latin typeface="Yu Gothic UI"/>
                <a:cs typeface="Yu Gothic UI"/>
              </a:rPr>
              <a:t>３</a:t>
            </a:r>
            <a:r>
              <a:rPr sz="1200" dirty="0">
                <a:latin typeface="Yu Gothic UI"/>
                <a:cs typeface="Yu Gothic UI"/>
              </a:rPr>
              <a:t>	</a:t>
            </a:r>
            <a:r>
              <a:rPr sz="1200" spc="50" dirty="0">
                <a:latin typeface="Yu Gothic UI"/>
                <a:cs typeface="Yu Gothic UI"/>
              </a:rPr>
              <a:t>保険医療機関が表示する診療時間以外における診療</a:t>
            </a:r>
            <a:endParaRPr sz="1200">
              <a:latin typeface="Yu Gothic UI"/>
              <a:cs typeface="Yu Gothic UI"/>
            </a:endParaRPr>
          </a:p>
        </p:txBody>
      </p:sp>
      <p:sp>
        <p:nvSpPr>
          <p:cNvPr id="18" name="object 18"/>
          <p:cNvSpPr txBox="1"/>
          <p:nvPr/>
        </p:nvSpPr>
        <p:spPr>
          <a:xfrm>
            <a:off x="5157215" y="5092230"/>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0" dirty="0">
                <a:latin typeface="Yu Gothic UI"/>
                <a:cs typeface="Yu Gothic UI"/>
              </a:rPr>
              <a:t>改定後</a:t>
            </a:r>
            <a:endParaRPr sz="1400">
              <a:latin typeface="Yu Gothic UI"/>
              <a:cs typeface="Yu Gothic UI"/>
            </a:endParaRPr>
          </a:p>
        </p:txBody>
      </p:sp>
      <p:sp>
        <p:nvSpPr>
          <p:cNvPr id="19" name="object 19"/>
          <p:cNvSpPr txBox="1"/>
          <p:nvPr/>
        </p:nvSpPr>
        <p:spPr>
          <a:xfrm>
            <a:off x="5157215" y="5436679"/>
            <a:ext cx="4320540" cy="915669"/>
          </a:xfrm>
          <a:prstGeom prst="rect">
            <a:avLst/>
          </a:prstGeom>
          <a:solidFill>
            <a:srgbClr val="E0FFEA"/>
          </a:solidFill>
          <a:ln w="12700">
            <a:solidFill>
              <a:srgbClr val="00AF50"/>
            </a:solidFill>
          </a:ln>
        </p:spPr>
        <p:txBody>
          <a:bodyPr vert="horz" wrap="square" lIns="0" tIns="50165" rIns="0" bIns="0" rtlCol="0">
            <a:spAutoFit/>
          </a:bodyPr>
          <a:lstStyle/>
          <a:p>
            <a:pPr marL="92075">
              <a:lnSpc>
                <a:spcPct val="100000"/>
              </a:lnSpc>
              <a:spcBef>
                <a:spcPts val="395"/>
              </a:spcBef>
            </a:pPr>
            <a:r>
              <a:rPr sz="1200" b="1" spc="-5" dirty="0">
                <a:latin typeface="Yu Gothic UI"/>
                <a:cs typeface="Yu Gothic UI"/>
              </a:rPr>
              <a:t>【厚生労働大臣が定める評価療養、患者申出療養及び選定療</a:t>
            </a:r>
            <a:endParaRPr sz="1200">
              <a:latin typeface="Yu Gothic UI"/>
              <a:cs typeface="Yu Gothic UI"/>
            </a:endParaRPr>
          </a:p>
          <a:p>
            <a:pPr marL="92075">
              <a:lnSpc>
                <a:spcPct val="100000"/>
              </a:lnSpc>
            </a:pPr>
            <a:r>
              <a:rPr sz="1200" b="1" spc="270" dirty="0">
                <a:latin typeface="Yu Gothic UI"/>
                <a:cs typeface="Yu Gothic UI"/>
              </a:rPr>
              <a:t>養】</a:t>
            </a:r>
            <a:endParaRPr sz="1200">
              <a:latin typeface="Yu Gothic UI"/>
              <a:cs typeface="Yu Gothic UI"/>
            </a:endParaRPr>
          </a:p>
          <a:p>
            <a:pPr marL="92075" marR="104139">
              <a:lnSpc>
                <a:spcPct val="100000"/>
              </a:lnSpc>
              <a:tabLst>
                <a:tab pos="396875" algn="l"/>
              </a:tabLst>
            </a:pPr>
            <a:r>
              <a:rPr sz="1200" spc="-50" dirty="0">
                <a:latin typeface="Yu Gothic UI"/>
                <a:cs typeface="Yu Gothic UI"/>
              </a:rPr>
              <a:t>３</a:t>
            </a:r>
            <a:r>
              <a:rPr sz="1200" dirty="0">
                <a:latin typeface="Yu Gothic UI"/>
                <a:cs typeface="Yu Gothic UI"/>
              </a:rPr>
              <a:t>	保険医療機関</a:t>
            </a:r>
            <a:r>
              <a:rPr sz="1200" b="1" u="sng" dirty="0">
                <a:solidFill>
                  <a:srgbClr val="006FC0"/>
                </a:solidFill>
                <a:uFill>
                  <a:solidFill>
                    <a:srgbClr val="006FC0"/>
                  </a:solidFill>
                </a:uFill>
                <a:latin typeface="Yu Gothic UI"/>
                <a:cs typeface="Yu Gothic UI"/>
              </a:rPr>
              <a:t>又は保険薬局</a:t>
            </a:r>
            <a:r>
              <a:rPr sz="1200" spc="65" dirty="0">
                <a:latin typeface="Yu Gothic UI"/>
                <a:cs typeface="Yu Gothic UI"/>
              </a:rPr>
              <a:t>が表示する診療時間</a:t>
            </a:r>
            <a:r>
              <a:rPr sz="1200" b="1" u="sng" spc="-15" dirty="0">
                <a:solidFill>
                  <a:srgbClr val="006FC0"/>
                </a:solidFill>
                <a:uFill>
                  <a:solidFill>
                    <a:srgbClr val="006FC0"/>
                  </a:solidFill>
                </a:uFill>
                <a:latin typeface="Yu Gothic UI"/>
                <a:cs typeface="Yu Gothic UI"/>
              </a:rPr>
              <a:t>又は開店</a:t>
            </a:r>
            <a:r>
              <a:rPr sz="1200" b="1" u="sng" spc="500"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時間</a:t>
            </a:r>
            <a:r>
              <a:rPr sz="1200" spc="90" dirty="0">
                <a:latin typeface="Yu Gothic UI"/>
                <a:cs typeface="Yu Gothic UI"/>
              </a:rPr>
              <a:t>以外の時間における診察</a:t>
            </a:r>
            <a:r>
              <a:rPr sz="1200" b="1" u="sng" spc="-50" dirty="0">
                <a:solidFill>
                  <a:srgbClr val="006FC0"/>
                </a:solidFill>
                <a:uFill>
                  <a:solidFill>
                    <a:srgbClr val="006FC0"/>
                  </a:solidFill>
                </a:uFill>
                <a:latin typeface="Yu Gothic UI"/>
                <a:cs typeface="Yu Gothic UI"/>
              </a:rPr>
              <a:t>等</a:t>
            </a:r>
            <a:endParaRPr sz="1200">
              <a:latin typeface="Yu Gothic UI"/>
              <a:cs typeface="Yu Gothic UI"/>
            </a:endParaRPr>
          </a:p>
        </p:txBody>
      </p:sp>
      <p:sp>
        <p:nvSpPr>
          <p:cNvPr id="20" name="object 20"/>
          <p:cNvSpPr/>
          <p:nvPr/>
        </p:nvSpPr>
        <p:spPr>
          <a:xfrm>
            <a:off x="8566531" y="20218"/>
            <a:ext cx="1339850" cy="339090"/>
          </a:xfrm>
          <a:custGeom>
            <a:avLst/>
            <a:gdLst/>
            <a:ahLst/>
            <a:cxnLst/>
            <a:rect l="l" t="t" r="r" b="b"/>
            <a:pathLst>
              <a:path w="1339850" h="339090">
                <a:moveTo>
                  <a:pt x="1339469" y="0"/>
                </a:moveTo>
                <a:lnTo>
                  <a:pt x="0" y="0"/>
                </a:lnTo>
                <a:lnTo>
                  <a:pt x="0" y="338556"/>
                </a:lnTo>
                <a:lnTo>
                  <a:pt x="1339469" y="338556"/>
                </a:lnTo>
                <a:lnTo>
                  <a:pt x="1339469" y="0"/>
                </a:lnTo>
                <a:close/>
              </a:path>
            </a:pathLst>
          </a:custGeom>
          <a:solidFill>
            <a:srgbClr val="FFE8C8"/>
          </a:solidFill>
        </p:spPr>
        <p:txBody>
          <a:bodyPr wrap="square" lIns="0" tIns="0" rIns="0" bIns="0" rtlCol="0"/>
          <a:lstStyle/>
          <a:p>
            <a:endParaRPr/>
          </a:p>
        </p:txBody>
      </p:sp>
      <p:sp>
        <p:nvSpPr>
          <p:cNvPr id="21" name="object 21"/>
          <p:cNvSpPr txBox="1">
            <a:spLocks noGrp="1"/>
          </p:cNvSpPr>
          <p:nvPr>
            <p:ph type="title"/>
          </p:nvPr>
        </p:nvSpPr>
        <p:spPr>
          <a:xfrm>
            <a:off x="8819515" y="24511"/>
            <a:ext cx="836294" cy="269240"/>
          </a:xfrm>
          <a:prstGeom prst="rect">
            <a:avLst/>
          </a:prstGeom>
        </p:spPr>
        <p:txBody>
          <a:bodyPr vert="horz" wrap="square" lIns="0" tIns="12065" rIns="0" bIns="0" rtlCol="0">
            <a:spAutoFit/>
          </a:bodyPr>
          <a:lstStyle/>
          <a:p>
            <a:pPr marL="12700">
              <a:lnSpc>
                <a:spcPct val="100000"/>
              </a:lnSpc>
              <a:spcBef>
                <a:spcPts val="95"/>
              </a:spcBef>
            </a:pPr>
            <a:r>
              <a:rPr sz="1600" b="0" spc="-35" dirty="0">
                <a:latin typeface="Yu Gothic UI"/>
                <a:cs typeface="Yu Gothic UI"/>
              </a:rPr>
              <a:t>調剤関連</a:t>
            </a:r>
            <a:endParaRPr sz="1600">
              <a:latin typeface="Yu Gothic UI"/>
              <a:cs typeface="Yu Gothic U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r>
              <a:rPr spc="-25" dirty="0"/>
              <a:t>104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7362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r>
              <a:rPr spc="-25" dirty="0"/>
              <a:t>105</a:t>
            </a:r>
          </a:p>
        </p:txBody>
      </p:sp>
      <p:sp>
        <p:nvSpPr>
          <p:cNvPr id="4" name="object 4"/>
          <p:cNvSpPr txBox="1">
            <a:spLocks noGrp="1"/>
          </p:cNvSpPr>
          <p:nvPr>
            <p:ph type="title"/>
          </p:nvPr>
        </p:nvSpPr>
        <p:spPr>
          <a:xfrm>
            <a:off x="3373628" y="4152976"/>
            <a:ext cx="3347720" cy="452120"/>
          </a:xfrm>
          <a:prstGeom prst="rect">
            <a:avLst/>
          </a:prstGeom>
        </p:spPr>
        <p:txBody>
          <a:bodyPr vert="horz" wrap="square" lIns="0" tIns="12065" rIns="0" bIns="0" rtlCol="0">
            <a:spAutoFit/>
          </a:bodyPr>
          <a:lstStyle/>
          <a:p>
            <a:pPr marL="12700">
              <a:lnSpc>
                <a:spcPct val="100000"/>
              </a:lnSpc>
              <a:spcBef>
                <a:spcPts val="95"/>
              </a:spcBef>
            </a:pPr>
            <a:r>
              <a:rPr sz="2800" spc="215" dirty="0"/>
              <a:t>25</a:t>
            </a:r>
            <a:r>
              <a:rPr sz="2800" spc="-15" dirty="0"/>
              <a:t>．答申書附帯意見</a:t>
            </a:r>
            <a:endParaRPr sz="28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806445" y="402716"/>
            <a:ext cx="4292600" cy="391160"/>
          </a:xfrm>
          <a:prstGeom prst="rect">
            <a:avLst/>
          </a:prstGeom>
        </p:spPr>
        <p:txBody>
          <a:bodyPr vert="horz" wrap="square" lIns="0" tIns="12700" rIns="0" bIns="0" rtlCol="0">
            <a:spAutoFit/>
          </a:bodyPr>
          <a:lstStyle/>
          <a:p>
            <a:pPr marL="12700">
              <a:lnSpc>
                <a:spcPct val="100000"/>
              </a:lnSpc>
              <a:spcBef>
                <a:spcPts val="100"/>
              </a:spcBef>
            </a:pPr>
            <a:r>
              <a:rPr dirty="0"/>
              <a:t>答申書附帯意見（歯科分抜粋</a:t>
            </a:r>
            <a:r>
              <a:rPr spc="-50" dirty="0"/>
              <a:t>）</a:t>
            </a:r>
          </a:p>
        </p:txBody>
      </p:sp>
      <p:sp>
        <p:nvSpPr>
          <p:cNvPr id="4" name="object 4"/>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5" name="object 5"/>
          <p:cNvSpPr txBox="1"/>
          <p:nvPr/>
        </p:nvSpPr>
        <p:spPr>
          <a:xfrm>
            <a:off x="9455022" y="65158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106</a:t>
            </a:r>
            <a:endParaRPr sz="1800">
              <a:latin typeface="Calibri"/>
              <a:cs typeface="Calibri"/>
            </a:endParaRPr>
          </a:p>
        </p:txBody>
      </p:sp>
      <p:sp>
        <p:nvSpPr>
          <p:cNvPr id="6" name="object 6"/>
          <p:cNvSpPr/>
          <p:nvPr/>
        </p:nvSpPr>
        <p:spPr>
          <a:xfrm>
            <a:off x="112222" y="921062"/>
            <a:ext cx="9681845" cy="5883275"/>
          </a:xfrm>
          <a:custGeom>
            <a:avLst/>
            <a:gdLst/>
            <a:ahLst/>
            <a:cxnLst/>
            <a:rect l="l" t="t" r="r" b="b"/>
            <a:pathLst>
              <a:path w="9681845" h="5883275">
                <a:moveTo>
                  <a:pt x="0" y="5883148"/>
                </a:moveTo>
                <a:lnTo>
                  <a:pt x="9681591" y="5883148"/>
                </a:lnTo>
                <a:lnTo>
                  <a:pt x="9681591" y="0"/>
                </a:lnTo>
                <a:lnTo>
                  <a:pt x="0" y="0"/>
                </a:lnTo>
                <a:lnTo>
                  <a:pt x="0" y="5883148"/>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190906" y="855345"/>
            <a:ext cx="9487535" cy="5665470"/>
          </a:xfrm>
          <a:prstGeom prst="rect">
            <a:avLst/>
          </a:prstGeom>
        </p:spPr>
        <p:txBody>
          <a:bodyPr vert="horz" wrap="square" lIns="0" tIns="88900" rIns="0" bIns="0" rtlCol="0">
            <a:spAutoFit/>
          </a:bodyPr>
          <a:lstStyle/>
          <a:p>
            <a:pPr marL="12700">
              <a:lnSpc>
                <a:spcPct val="100000"/>
              </a:lnSpc>
              <a:spcBef>
                <a:spcPts val="700"/>
              </a:spcBef>
            </a:pPr>
            <a:r>
              <a:rPr sz="1200" dirty="0">
                <a:latin typeface="Yu Gothic UI"/>
                <a:cs typeface="Yu Gothic UI"/>
              </a:rPr>
              <a:t>（全般的事項</a:t>
            </a:r>
            <a:r>
              <a:rPr sz="1200" spc="-50" dirty="0">
                <a:latin typeface="Yu Gothic UI"/>
                <a:cs typeface="Yu Gothic UI"/>
              </a:rPr>
              <a:t>）</a:t>
            </a:r>
            <a:endParaRPr sz="1200">
              <a:latin typeface="Yu Gothic UI"/>
              <a:cs typeface="Yu Gothic UI"/>
            </a:endParaRPr>
          </a:p>
          <a:p>
            <a:pPr marL="165100" marR="17780" indent="-152400">
              <a:lnSpc>
                <a:spcPct val="141700"/>
              </a:lnSpc>
            </a:pPr>
            <a:r>
              <a:rPr sz="1200" spc="120" dirty="0">
                <a:latin typeface="Yu Gothic UI"/>
                <a:cs typeface="Yu Gothic UI"/>
              </a:rPr>
              <a:t>１ 近年、診療報酬体系が複雑化していることを踏まえ、患者をはじめとする関係者にとって分かりやすい診療報酬体系となるよう検討すること。また、施設基準届出のオンライン化や共通算定モジュールの活用を進めるなど、診療報酬の請求手続きの負担軽減を図ること。</a:t>
            </a:r>
            <a:endParaRPr sz="1200">
              <a:latin typeface="Yu Gothic UI"/>
              <a:cs typeface="Yu Gothic UI"/>
            </a:endParaRPr>
          </a:p>
          <a:p>
            <a:pPr marL="12700">
              <a:lnSpc>
                <a:spcPct val="100000"/>
              </a:lnSpc>
              <a:spcBef>
                <a:spcPts val="1140"/>
              </a:spcBef>
            </a:pPr>
            <a:r>
              <a:rPr sz="1200" dirty="0">
                <a:latin typeface="Yu Gothic UI"/>
                <a:cs typeface="Yu Gothic UI"/>
              </a:rPr>
              <a:t>（物価対応</a:t>
            </a:r>
            <a:r>
              <a:rPr sz="1200" spc="-50" dirty="0">
                <a:latin typeface="Yu Gothic UI"/>
                <a:cs typeface="Yu Gothic UI"/>
              </a:rPr>
              <a:t>）</a:t>
            </a:r>
            <a:endParaRPr sz="1200">
              <a:latin typeface="Yu Gothic UI"/>
              <a:cs typeface="Yu Gothic UI"/>
            </a:endParaRPr>
          </a:p>
          <a:p>
            <a:pPr marL="165100" marR="17780" indent="-152400">
              <a:lnSpc>
                <a:spcPct val="141800"/>
              </a:lnSpc>
              <a:spcBef>
                <a:spcPts val="175"/>
              </a:spcBef>
            </a:pPr>
            <a:r>
              <a:rPr sz="1200" spc="75" dirty="0">
                <a:latin typeface="Yu Gothic UI"/>
                <a:cs typeface="Yu Gothic UI"/>
              </a:rPr>
              <a:t>２ 物価対応に係る評価について、医療機関等の経営状況等を把握した上で、実際の経済・物価の動向を踏まえて必要な場合には、令和９</a:t>
            </a:r>
            <a:r>
              <a:rPr sz="1200" spc="114" dirty="0">
                <a:latin typeface="Yu Gothic UI"/>
                <a:cs typeface="Yu Gothic UI"/>
              </a:rPr>
              <a:t>年度における更なる対応について検討すること。また、物価対応に関する基本料・技術料を含めた今後の評価のあり方について検討する</a:t>
            </a:r>
            <a:r>
              <a:rPr sz="1200" spc="370" dirty="0">
                <a:latin typeface="Yu Gothic UI"/>
                <a:cs typeface="Yu Gothic UI"/>
              </a:rPr>
              <a:t>こと。</a:t>
            </a:r>
            <a:endParaRPr sz="1200">
              <a:latin typeface="Yu Gothic UI"/>
              <a:cs typeface="Yu Gothic UI"/>
            </a:endParaRPr>
          </a:p>
          <a:p>
            <a:pPr marL="12700">
              <a:lnSpc>
                <a:spcPct val="100000"/>
              </a:lnSpc>
              <a:spcBef>
                <a:spcPts val="1140"/>
              </a:spcBef>
            </a:pPr>
            <a:r>
              <a:rPr sz="1200" dirty="0">
                <a:latin typeface="Yu Gothic UI"/>
                <a:cs typeface="Yu Gothic UI"/>
              </a:rPr>
              <a:t>（賃上げ</a:t>
            </a:r>
            <a:r>
              <a:rPr sz="1200" spc="-50" dirty="0">
                <a:latin typeface="Yu Gothic UI"/>
                <a:cs typeface="Yu Gothic UI"/>
              </a:rPr>
              <a:t>）</a:t>
            </a:r>
            <a:endParaRPr sz="1200">
              <a:latin typeface="Yu Gothic UI"/>
              <a:cs typeface="Yu Gothic UI"/>
            </a:endParaRPr>
          </a:p>
          <a:p>
            <a:pPr marL="165100" marR="17780" indent="-152400" algn="just">
              <a:lnSpc>
                <a:spcPct val="141700"/>
              </a:lnSpc>
              <a:spcBef>
                <a:spcPts val="180"/>
              </a:spcBef>
            </a:pPr>
            <a:r>
              <a:rPr sz="1200" spc="120" dirty="0">
                <a:latin typeface="Yu Gothic UI"/>
                <a:cs typeface="Yu Gothic UI"/>
              </a:rPr>
              <a:t>３ 賃上げに係る評価について、</a:t>
            </a:r>
            <a:r>
              <a:rPr sz="1200" spc="85" dirty="0">
                <a:latin typeface="Yu Gothic UI"/>
                <a:cs typeface="Yu Gothic UI"/>
              </a:rPr>
              <a:t>40</a:t>
            </a:r>
            <a:r>
              <a:rPr sz="1200" spc="35" dirty="0">
                <a:latin typeface="Yu Gothic UI"/>
                <a:cs typeface="Yu Gothic UI"/>
              </a:rPr>
              <a:t> 歳未満の勤務医師・勤務歯科医師・薬局の勤務薬剤師、事務職員、歯科技工士等を含む幅広い医療関係</a:t>
            </a:r>
            <a:r>
              <a:rPr sz="1200" spc="75" dirty="0">
                <a:latin typeface="Yu Gothic UI"/>
                <a:cs typeface="Yu Gothic UI"/>
              </a:rPr>
              <a:t>職種において賃上げが適切に実施されているか、実態を迅速かつ詳細に把握した上で、医療機関等の経営状況及び実際の経済・物価の動</a:t>
            </a:r>
            <a:r>
              <a:rPr sz="1200" spc="120" dirty="0">
                <a:latin typeface="Yu Gothic UI"/>
                <a:cs typeface="Yu Gothic UI"/>
              </a:rPr>
              <a:t>向を踏まえて必要な場合には、令和９年度における更なる対応について検討すること。</a:t>
            </a:r>
            <a:endParaRPr sz="1200">
              <a:latin typeface="Yu Gothic UI"/>
              <a:cs typeface="Yu Gothic UI"/>
            </a:endParaRPr>
          </a:p>
          <a:p>
            <a:pPr marL="12700">
              <a:lnSpc>
                <a:spcPct val="100000"/>
              </a:lnSpc>
              <a:spcBef>
                <a:spcPts val="1140"/>
              </a:spcBef>
            </a:pPr>
            <a:r>
              <a:rPr sz="1200" dirty="0">
                <a:latin typeface="Yu Gothic UI"/>
                <a:cs typeface="Yu Gothic UI"/>
              </a:rPr>
              <a:t>（在宅医療・訪問看護</a:t>
            </a:r>
            <a:r>
              <a:rPr sz="1200" spc="-50" dirty="0">
                <a:latin typeface="Yu Gothic UI"/>
                <a:cs typeface="Yu Gothic UI"/>
              </a:rPr>
              <a:t>）</a:t>
            </a:r>
            <a:endParaRPr sz="1200">
              <a:latin typeface="Yu Gothic UI"/>
              <a:cs typeface="Yu Gothic UI"/>
            </a:endParaRPr>
          </a:p>
          <a:p>
            <a:pPr marL="165100" marR="17780" indent="-152400" algn="just">
              <a:lnSpc>
                <a:spcPct val="141700"/>
              </a:lnSpc>
              <a:spcBef>
                <a:spcPts val="180"/>
              </a:spcBef>
            </a:pPr>
            <a:r>
              <a:rPr sz="1200" spc="85" dirty="0">
                <a:latin typeface="Yu Gothic UI"/>
                <a:cs typeface="Yu Gothic UI"/>
              </a:rPr>
              <a:t>14</a:t>
            </a:r>
            <a:r>
              <a:rPr sz="1200" spc="70" dirty="0">
                <a:latin typeface="Yu Gothic UI"/>
                <a:cs typeface="Yu Gothic UI"/>
              </a:rPr>
              <a:t> 在宅医療、在宅歯科医療、在宅訪問薬剤管理及び訪問看護の質の向上に向け、今回改定による影響の調査・検証を行うとともに、地域における医療提供体制の実態等も踏まえつつ、往診、訪問診療、歯科訪問診療、訪問薬剤管理指導、訪問看護等における適切な評価の在り</a:t>
            </a:r>
            <a:r>
              <a:rPr sz="1200" spc="185" dirty="0">
                <a:latin typeface="Yu Gothic UI"/>
                <a:cs typeface="Yu Gothic UI"/>
              </a:rPr>
              <a:t>方を引き続き検討すること。</a:t>
            </a:r>
            <a:endParaRPr sz="1200">
              <a:latin typeface="Yu Gothic UI"/>
              <a:cs typeface="Yu Gothic UI"/>
            </a:endParaRPr>
          </a:p>
          <a:p>
            <a:pPr marL="12700">
              <a:lnSpc>
                <a:spcPct val="100000"/>
              </a:lnSpc>
              <a:spcBef>
                <a:spcPts val="1140"/>
              </a:spcBef>
            </a:pPr>
            <a:r>
              <a:rPr sz="1200" dirty="0">
                <a:latin typeface="Yu Gothic UI"/>
                <a:cs typeface="Yu Gothic UI"/>
              </a:rPr>
              <a:t>（</a:t>
            </a:r>
            <a:r>
              <a:rPr sz="1200" spc="30" dirty="0">
                <a:latin typeface="Yu Gothic UI"/>
                <a:cs typeface="Yu Gothic UI"/>
              </a:rPr>
              <a:t>医療 </a:t>
            </a:r>
            <a:r>
              <a:rPr sz="1200" spc="65" dirty="0">
                <a:latin typeface="Yu Gothic UI"/>
                <a:cs typeface="Yu Gothic UI"/>
              </a:rPr>
              <a:t>DX</a:t>
            </a:r>
            <a:r>
              <a:rPr sz="1200" spc="220" dirty="0">
                <a:latin typeface="Yu Gothic UI"/>
                <a:cs typeface="Yu Gothic UI"/>
              </a:rPr>
              <a:t>・オンライン診療</a:t>
            </a:r>
            <a:r>
              <a:rPr sz="1200" spc="250" dirty="0">
                <a:latin typeface="Yu Gothic UI"/>
                <a:cs typeface="Yu Gothic UI"/>
              </a:rPr>
              <a:t>）</a:t>
            </a:r>
            <a:endParaRPr sz="1200">
              <a:latin typeface="Yu Gothic UI"/>
              <a:cs typeface="Yu Gothic UI"/>
            </a:endParaRPr>
          </a:p>
          <a:p>
            <a:pPr marL="165100" marR="5080" indent="-152400" algn="just">
              <a:lnSpc>
                <a:spcPct val="141700"/>
              </a:lnSpc>
              <a:spcBef>
                <a:spcPts val="180"/>
              </a:spcBef>
            </a:pPr>
            <a:r>
              <a:rPr sz="1200" spc="85" dirty="0">
                <a:latin typeface="Yu Gothic UI"/>
                <a:cs typeface="Yu Gothic UI"/>
              </a:rPr>
              <a:t>17</a:t>
            </a:r>
            <a:r>
              <a:rPr sz="1200" spc="40" dirty="0">
                <a:latin typeface="Yu Gothic UI"/>
                <a:cs typeface="Yu Gothic UI"/>
              </a:rPr>
              <a:t> 医療 </a:t>
            </a:r>
            <a:r>
              <a:rPr sz="1200" spc="100" dirty="0">
                <a:latin typeface="Yu Gothic UI"/>
                <a:cs typeface="Yu Gothic UI"/>
              </a:rPr>
              <a:t>DX（</a:t>
            </a:r>
            <a:r>
              <a:rPr sz="1200" spc="125" dirty="0">
                <a:latin typeface="Yu Gothic UI"/>
                <a:cs typeface="Yu Gothic UI"/>
              </a:rPr>
              <a:t>電子処方箋、電子カルテ共有サービス等</a:t>
            </a:r>
            <a:r>
              <a:rPr sz="1200" spc="165" dirty="0">
                <a:latin typeface="Yu Gothic UI"/>
                <a:cs typeface="Yu Gothic UI"/>
              </a:rPr>
              <a:t>）</a:t>
            </a:r>
            <a:r>
              <a:rPr sz="1200" spc="125" dirty="0">
                <a:latin typeface="Yu Gothic UI"/>
                <a:cs typeface="Yu Gothic UI"/>
              </a:rPr>
              <a:t>、オンライン診療</a:t>
            </a:r>
            <a:r>
              <a:rPr sz="1200" spc="110" dirty="0">
                <a:latin typeface="Yu Gothic UI"/>
                <a:cs typeface="Yu Gothic UI"/>
              </a:rPr>
              <a:t>（D</a:t>
            </a:r>
            <a:r>
              <a:rPr sz="1200" spc="85" dirty="0">
                <a:latin typeface="Yu Gothic UI"/>
                <a:cs typeface="Yu Gothic UI"/>
              </a:rPr>
              <a:t> </a:t>
            </a:r>
            <a:r>
              <a:rPr sz="1200" dirty="0">
                <a:latin typeface="Yu Gothic UI"/>
                <a:cs typeface="Yu Gothic UI"/>
              </a:rPr>
              <a:t>to</a:t>
            </a:r>
            <a:r>
              <a:rPr sz="1200" spc="105" dirty="0">
                <a:latin typeface="Yu Gothic UI"/>
                <a:cs typeface="Yu Gothic UI"/>
              </a:rPr>
              <a:t> </a:t>
            </a:r>
            <a:r>
              <a:rPr sz="1200" dirty="0">
                <a:latin typeface="Yu Gothic UI"/>
                <a:cs typeface="Yu Gothic UI"/>
              </a:rPr>
              <a:t>P</a:t>
            </a:r>
            <a:r>
              <a:rPr sz="1200" spc="90" dirty="0">
                <a:latin typeface="Yu Gothic UI"/>
                <a:cs typeface="Yu Gothic UI"/>
              </a:rPr>
              <a:t> </a:t>
            </a:r>
            <a:r>
              <a:rPr sz="1200" spc="55" dirty="0">
                <a:latin typeface="Yu Gothic UI"/>
                <a:cs typeface="Yu Gothic UI"/>
              </a:rPr>
              <a:t>with</a:t>
            </a:r>
            <a:r>
              <a:rPr sz="1200" spc="100" dirty="0">
                <a:latin typeface="Yu Gothic UI"/>
                <a:cs typeface="Yu Gothic UI"/>
              </a:rPr>
              <a:t> </a:t>
            </a:r>
            <a:r>
              <a:rPr sz="1200" spc="60" dirty="0">
                <a:latin typeface="Yu Gothic UI"/>
                <a:cs typeface="Yu Gothic UI"/>
              </a:rPr>
              <a:t>D</a:t>
            </a:r>
            <a:r>
              <a:rPr sz="1200" spc="245" dirty="0">
                <a:latin typeface="Yu Gothic UI"/>
                <a:cs typeface="Yu Gothic UI"/>
              </a:rPr>
              <a:t>、 </a:t>
            </a:r>
            <a:r>
              <a:rPr sz="1200" spc="55" dirty="0">
                <a:latin typeface="Yu Gothic UI"/>
                <a:cs typeface="Yu Gothic UI"/>
              </a:rPr>
              <a:t>D</a:t>
            </a:r>
            <a:r>
              <a:rPr sz="1200" spc="110" dirty="0">
                <a:latin typeface="Yu Gothic UI"/>
                <a:cs typeface="Yu Gothic UI"/>
              </a:rPr>
              <a:t> </a:t>
            </a:r>
            <a:r>
              <a:rPr sz="1200" dirty="0">
                <a:latin typeface="Yu Gothic UI"/>
                <a:cs typeface="Yu Gothic UI"/>
              </a:rPr>
              <a:t>to</a:t>
            </a:r>
            <a:r>
              <a:rPr sz="1200" spc="95" dirty="0">
                <a:latin typeface="Yu Gothic UI"/>
                <a:cs typeface="Yu Gothic UI"/>
              </a:rPr>
              <a:t> </a:t>
            </a:r>
            <a:r>
              <a:rPr sz="1200" dirty="0">
                <a:latin typeface="Yu Gothic UI"/>
                <a:cs typeface="Yu Gothic UI"/>
              </a:rPr>
              <a:t>P</a:t>
            </a:r>
            <a:r>
              <a:rPr sz="1200" spc="95" dirty="0">
                <a:latin typeface="Yu Gothic UI"/>
                <a:cs typeface="Yu Gothic UI"/>
              </a:rPr>
              <a:t> </a:t>
            </a:r>
            <a:r>
              <a:rPr sz="1200" spc="60" dirty="0">
                <a:latin typeface="Yu Gothic UI"/>
                <a:cs typeface="Yu Gothic UI"/>
              </a:rPr>
              <a:t>with</a:t>
            </a:r>
            <a:r>
              <a:rPr sz="1200" spc="100" dirty="0">
                <a:latin typeface="Yu Gothic UI"/>
                <a:cs typeface="Yu Gothic UI"/>
              </a:rPr>
              <a:t> </a:t>
            </a:r>
            <a:r>
              <a:rPr sz="1200" dirty="0">
                <a:latin typeface="Yu Gothic UI"/>
                <a:cs typeface="Yu Gothic UI"/>
              </a:rPr>
              <a:t>N</a:t>
            </a:r>
            <a:r>
              <a:rPr sz="1200" spc="110" dirty="0">
                <a:latin typeface="Yu Gothic UI"/>
                <a:cs typeface="Yu Gothic UI"/>
              </a:rPr>
              <a:t> など</a:t>
            </a:r>
            <a:r>
              <a:rPr sz="1200" spc="155" dirty="0">
                <a:latin typeface="Yu Gothic UI"/>
                <a:cs typeface="Yu Gothic UI"/>
              </a:rPr>
              <a:t>）</a:t>
            </a:r>
            <a:r>
              <a:rPr sz="1200" spc="120" dirty="0">
                <a:latin typeface="Yu Gothic UI"/>
                <a:cs typeface="Yu Gothic UI"/>
              </a:rPr>
              <a:t>、改正医療法に基づくオンライン診療受診施設の活用状況等について調査・検証を行うとともに、適切な評価の在り方について引き続き検討すること。</a:t>
            </a:r>
            <a:endParaRPr sz="1200">
              <a:latin typeface="Yu Gothic UI"/>
              <a:cs typeface="Yu Gothic UI"/>
            </a:endParaRPr>
          </a:p>
          <a:p>
            <a:pPr marL="12700">
              <a:lnSpc>
                <a:spcPct val="100000"/>
              </a:lnSpc>
              <a:spcBef>
                <a:spcPts val="1140"/>
              </a:spcBef>
            </a:pPr>
            <a:r>
              <a:rPr sz="1200" dirty="0">
                <a:latin typeface="Yu Gothic UI"/>
                <a:cs typeface="Yu Gothic UI"/>
              </a:rPr>
              <a:t>（歯科診療報酬</a:t>
            </a:r>
            <a:r>
              <a:rPr sz="1200" spc="-50" dirty="0">
                <a:latin typeface="Yu Gothic UI"/>
                <a:cs typeface="Yu Gothic UI"/>
              </a:rPr>
              <a:t>）</a:t>
            </a:r>
            <a:endParaRPr sz="1200">
              <a:latin typeface="Yu Gothic UI"/>
              <a:cs typeface="Yu Gothic UI"/>
            </a:endParaRPr>
          </a:p>
          <a:p>
            <a:pPr marL="12700">
              <a:lnSpc>
                <a:spcPct val="100000"/>
              </a:lnSpc>
              <a:spcBef>
                <a:spcPts val="785"/>
              </a:spcBef>
            </a:pPr>
            <a:r>
              <a:rPr sz="1200" spc="85" dirty="0">
                <a:latin typeface="Yu Gothic UI"/>
                <a:cs typeface="Yu Gothic UI"/>
              </a:rPr>
              <a:t>19</a:t>
            </a:r>
            <a:r>
              <a:rPr sz="1200" spc="75" dirty="0">
                <a:latin typeface="Yu Gothic UI"/>
                <a:cs typeface="Yu Gothic UI"/>
              </a:rPr>
              <a:t> かかりつけ歯科医による歯科疾患・口腔機能の管理等の評価の見直しや歯科治療のデジタル化の実施状況、入院患者等に対する医科歯</a:t>
            </a:r>
            <a:endParaRPr sz="1200">
              <a:latin typeface="Yu Gothic UI"/>
              <a:cs typeface="Yu Gothic UI"/>
            </a:endParaRPr>
          </a:p>
        </p:txBody>
      </p:sp>
      <p:sp>
        <p:nvSpPr>
          <p:cNvPr id="8" name="object 8"/>
          <p:cNvSpPr txBox="1"/>
          <p:nvPr/>
        </p:nvSpPr>
        <p:spPr>
          <a:xfrm>
            <a:off x="343306" y="6571589"/>
            <a:ext cx="8712200" cy="208279"/>
          </a:xfrm>
          <a:prstGeom prst="rect">
            <a:avLst/>
          </a:prstGeom>
        </p:spPr>
        <p:txBody>
          <a:bodyPr vert="horz" wrap="square" lIns="0" tIns="12700" rIns="0" bIns="0" rtlCol="0">
            <a:spAutoFit/>
          </a:bodyPr>
          <a:lstStyle/>
          <a:p>
            <a:pPr marL="12700">
              <a:lnSpc>
                <a:spcPct val="100000"/>
              </a:lnSpc>
              <a:spcBef>
                <a:spcPts val="100"/>
              </a:spcBef>
            </a:pPr>
            <a:r>
              <a:rPr sz="1200" spc="80" dirty="0">
                <a:latin typeface="Yu Gothic UI"/>
                <a:cs typeface="Yu Gothic UI"/>
              </a:rPr>
              <a:t>科連携の評価の影響等を調査・検証し、口腔管理や治療の在り方や多職種連携の評価の在り方について引き続き検討すること。</a:t>
            </a:r>
            <a:endParaRPr sz="1200">
              <a:latin typeface="Yu Gothic UI"/>
              <a:cs typeface="Yu Gothic U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r>
              <a:rPr spc="-25" dirty="0"/>
              <a:t>107</a:t>
            </a:r>
          </a:p>
        </p:txBody>
      </p:sp>
      <p:sp>
        <p:nvSpPr>
          <p:cNvPr id="4" name="object 4"/>
          <p:cNvSpPr txBox="1">
            <a:spLocks noGrp="1"/>
          </p:cNvSpPr>
          <p:nvPr>
            <p:ph type="title"/>
          </p:nvPr>
        </p:nvSpPr>
        <p:spPr>
          <a:xfrm>
            <a:off x="3325748" y="4152976"/>
            <a:ext cx="5123815" cy="452120"/>
          </a:xfrm>
          <a:prstGeom prst="rect">
            <a:avLst/>
          </a:prstGeom>
        </p:spPr>
        <p:txBody>
          <a:bodyPr vert="horz" wrap="square" lIns="0" tIns="12065" rIns="0" bIns="0" rtlCol="0">
            <a:spAutoFit/>
          </a:bodyPr>
          <a:lstStyle/>
          <a:p>
            <a:pPr marL="12700">
              <a:lnSpc>
                <a:spcPct val="100000"/>
              </a:lnSpc>
              <a:spcBef>
                <a:spcPts val="95"/>
              </a:spcBef>
            </a:pPr>
            <a:r>
              <a:rPr sz="2800" spc="204" dirty="0"/>
              <a:t>26</a:t>
            </a:r>
            <a:r>
              <a:rPr sz="2800" spc="120" dirty="0"/>
              <a:t>．地方厚生局への届出と報告</a:t>
            </a:r>
            <a:endParaRPr sz="28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654045" y="402716"/>
            <a:ext cx="4597400" cy="391160"/>
          </a:xfrm>
          <a:prstGeom prst="rect">
            <a:avLst/>
          </a:prstGeom>
        </p:spPr>
        <p:txBody>
          <a:bodyPr vert="horz" wrap="square" lIns="0" tIns="12700" rIns="0" bIns="0" rtlCol="0">
            <a:spAutoFit/>
          </a:bodyPr>
          <a:lstStyle/>
          <a:p>
            <a:pPr marL="12700">
              <a:lnSpc>
                <a:spcPct val="100000"/>
              </a:lnSpc>
              <a:spcBef>
                <a:spcPts val="100"/>
              </a:spcBef>
            </a:pPr>
            <a:r>
              <a:rPr spc="114" dirty="0"/>
              <a:t>施設基準の届出について</a:t>
            </a:r>
            <a:r>
              <a:rPr spc="140" dirty="0"/>
              <a:t>（新規</a:t>
            </a:r>
            <a:r>
              <a:rPr spc="90" dirty="0"/>
              <a: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r>
              <a:rPr spc="-25" dirty="0"/>
              <a:t>108</a:t>
            </a:r>
          </a:p>
        </p:txBody>
      </p:sp>
      <p:sp>
        <p:nvSpPr>
          <p:cNvPr id="4" name="object 4"/>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5" name="object 5"/>
          <p:cNvSpPr txBox="1"/>
          <p:nvPr/>
        </p:nvSpPr>
        <p:spPr>
          <a:xfrm>
            <a:off x="2799714" y="1011859"/>
            <a:ext cx="4304030" cy="415925"/>
          </a:xfrm>
          <a:prstGeom prst="rect">
            <a:avLst/>
          </a:prstGeom>
          <a:ln w="9525">
            <a:solidFill>
              <a:srgbClr val="000000"/>
            </a:solidFill>
          </a:ln>
        </p:spPr>
        <p:txBody>
          <a:bodyPr vert="horz" wrap="square" lIns="0" tIns="22860" rIns="0" bIns="0" rtlCol="0">
            <a:spAutoFit/>
          </a:bodyPr>
          <a:lstStyle/>
          <a:p>
            <a:pPr algn="ctr">
              <a:lnSpc>
                <a:spcPct val="100000"/>
              </a:lnSpc>
              <a:spcBef>
                <a:spcPts val="180"/>
              </a:spcBef>
            </a:pPr>
            <a:r>
              <a:rPr sz="1200" spc="-10" dirty="0">
                <a:latin typeface="Yu Gothic UI"/>
                <a:cs typeface="Yu Gothic UI"/>
              </a:rPr>
              <a:t>令和８年</a:t>
            </a:r>
            <a:r>
              <a:rPr sz="1200" spc="85" dirty="0">
                <a:latin typeface="Yu Gothic UI"/>
                <a:cs typeface="Yu Gothic UI"/>
              </a:rPr>
              <a:t>6</a:t>
            </a:r>
            <a:r>
              <a:rPr sz="1200" spc="65" dirty="0">
                <a:latin typeface="Yu Gothic UI"/>
                <a:cs typeface="Yu Gothic UI"/>
              </a:rPr>
              <a:t>月以降に当該点数を算定するために届出が必要</a:t>
            </a:r>
            <a:endParaRPr sz="1200">
              <a:latin typeface="Yu Gothic UI"/>
              <a:cs typeface="Yu Gothic UI"/>
            </a:endParaRPr>
          </a:p>
          <a:p>
            <a:pPr algn="ctr">
              <a:lnSpc>
                <a:spcPct val="100000"/>
              </a:lnSpc>
            </a:pPr>
            <a:r>
              <a:rPr sz="1200" spc="70" dirty="0">
                <a:latin typeface="Yu Gothic UI"/>
                <a:cs typeface="Yu Gothic UI"/>
              </a:rPr>
              <a:t>（</a:t>
            </a:r>
            <a:r>
              <a:rPr sz="1200" spc="50" dirty="0">
                <a:latin typeface="Yu Gothic UI"/>
                <a:cs typeface="Yu Gothic UI"/>
              </a:rPr>
              <a:t>歯科遠隔連携診療料を除く。</a:t>
            </a:r>
            <a:r>
              <a:rPr sz="1200" spc="20" dirty="0">
                <a:latin typeface="Yu Gothic UI"/>
                <a:cs typeface="Yu Gothic UI"/>
              </a:rPr>
              <a:t>）</a:t>
            </a:r>
            <a:endParaRPr sz="1200">
              <a:latin typeface="Yu Gothic UI"/>
              <a:cs typeface="Yu Gothic UI"/>
            </a:endParaRPr>
          </a:p>
        </p:txBody>
      </p:sp>
      <p:graphicFrame>
        <p:nvGraphicFramePr>
          <p:cNvPr id="6" name="object 6"/>
          <p:cNvGraphicFramePr>
            <a:graphicFrameLocks noGrp="1"/>
          </p:cNvGraphicFramePr>
          <p:nvPr/>
        </p:nvGraphicFramePr>
        <p:xfrm>
          <a:off x="244259" y="1567688"/>
          <a:ext cx="9491345" cy="4867909"/>
        </p:xfrm>
        <a:graphic>
          <a:graphicData uri="http://schemas.openxmlformats.org/drawingml/2006/table">
            <a:tbl>
              <a:tblPr firstRow="1" bandRow="1">
                <a:tableStyleId>{2D5ABB26-0587-4C30-8999-92F81FD0307C}</a:tableStyleId>
              </a:tblPr>
              <a:tblGrid>
                <a:gridCol w="126111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4800599">
                  <a:extLst>
                    <a:ext uri="{9D8B030D-6E8A-4147-A177-3AD203B41FA5}">
                      <a16:colId xmlns:a16="http://schemas.microsoft.com/office/drawing/2014/main" val="20002"/>
                    </a:ext>
                  </a:extLst>
                </a:gridCol>
                <a:gridCol w="2108200">
                  <a:extLst>
                    <a:ext uri="{9D8B030D-6E8A-4147-A177-3AD203B41FA5}">
                      <a16:colId xmlns:a16="http://schemas.microsoft.com/office/drawing/2014/main" val="20003"/>
                    </a:ext>
                  </a:extLst>
                </a:gridCol>
              </a:tblGrid>
              <a:tr h="297815">
                <a:tc>
                  <a:txBody>
                    <a:bodyPr/>
                    <a:lstStyle/>
                    <a:p>
                      <a:pPr marL="272415">
                        <a:lnSpc>
                          <a:spcPct val="100000"/>
                        </a:lnSpc>
                        <a:spcBef>
                          <a:spcPts val="315"/>
                        </a:spcBef>
                      </a:pPr>
                      <a:r>
                        <a:rPr sz="1400" spc="-15" dirty="0">
                          <a:latin typeface="PMingLiU"/>
                          <a:cs typeface="PMingLiU"/>
                        </a:rPr>
                        <a:t>届出事項</a:t>
                      </a:r>
                      <a:endParaRPr sz="1400">
                        <a:latin typeface="PMingLiU"/>
                        <a:cs typeface="PMingLiU"/>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259715">
                        <a:lnSpc>
                          <a:spcPct val="100000"/>
                        </a:lnSpc>
                        <a:spcBef>
                          <a:spcPts val="315"/>
                        </a:spcBef>
                      </a:pPr>
                      <a:r>
                        <a:rPr sz="1400" spc="-20" dirty="0">
                          <a:latin typeface="PMingLiU"/>
                          <a:cs typeface="PMingLiU"/>
                        </a:rPr>
                        <a:t>区分番号</a:t>
                      </a:r>
                      <a:endParaRPr sz="1400">
                        <a:latin typeface="PMingLiU"/>
                        <a:cs typeface="PMingLiU"/>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1270" algn="ctr">
                        <a:lnSpc>
                          <a:spcPct val="100000"/>
                        </a:lnSpc>
                        <a:spcBef>
                          <a:spcPts val="315"/>
                        </a:spcBef>
                      </a:pPr>
                      <a:r>
                        <a:rPr sz="1400" u="sng" spc="-110" dirty="0">
                          <a:uFill>
                            <a:solidFill>
                              <a:srgbClr val="000000"/>
                            </a:solidFill>
                          </a:uFill>
                          <a:latin typeface="PMingLiU"/>
                          <a:cs typeface="PMingLiU"/>
                        </a:rPr>
                        <a:t>主な</a:t>
                      </a:r>
                      <a:r>
                        <a:rPr sz="1400" spc="-20" dirty="0">
                          <a:latin typeface="PMingLiU"/>
                          <a:cs typeface="PMingLiU"/>
                        </a:rPr>
                        <a:t>届出内容</a:t>
                      </a:r>
                      <a:endParaRPr sz="1400">
                        <a:latin typeface="PMingLiU"/>
                        <a:cs typeface="PMingLiU"/>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3810" algn="ctr">
                        <a:lnSpc>
                          <a:spcPct val="100000"/>
                        </a:lnSpc>
                        <a:spcBef>
                          <a:spcPts val="315"/>
                        </a:spcBef>
                      </a:pPr>
                      <a:r>
                        <a:rPr sz="1400" spc="-25" dirty="0">
                          <a:latin typeface="PMingLiU"/>
                          <a:cs typeface="PMingLiU"/>
                        </a:rPr>
                        <a:t>留意点</a:t>
                      </a:r>
                      <a:endParaRPr sz="1400">
                        <a:latin typeface="PMingLiU"/>
                        <a:cs typeface="PMingLiU"/>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extLst>
                  <a:ext uri="{0D108BD9-81ED-4DB2-BD59-A6C34878D82A}">
                    <a16:rowId xmlns:a16="http://schemas.microsoft.com/office/drawing/2014/main" val="10000"/>
                  </a:ext>
                </a:extLst>
              </a:tr>
              <a:tr h="775335">
                <a:tc>
                  <a:txBody>
                    <a:bodyPr/>
                    <a:lstStyle/>
                    <a:p>
                      <a:pPr marL="90805" marR="90170" algn="just">
                        <a:lnSpc>
                          <a:spcPct val="107100"/>
                        </a:lnSpc>
                        <a:spcBef>
                          <a:spcPts val="200"/>
                        </a:spcBef>
                      </a:pPr>
                      <a:r>
                        <a:rPr sz="1400" spc="-10" dirty="0">
                          <a:latin typeface="PMingLiU"/>
                          <a:cs typeface="PMingLiU"/>
                        </a:rPr>
                        <a:t>電子的歯科診療情報連携体制整備加算</a:t>
                      </a:r>
                      <a:endParaRPr sz="1400">
                        <a:latin typeface="PMingLiU"/>
                        <a:cs typeface="PMingLiU"/>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59385">
                        <a:lnSpc>
                          <a:spcPct val="107100"/>
                        </a:lnSpc>
                        <a:spcBef>
                          <a:spcPts val="200"/>
                        </a:spcBef>
                      </a:pPr>
                      <a:r>
                        <a:rPr sz="1400" spc="150" dirty="0">
                          <a:latin typeface="PMingLiU"/>
                          <a:cs typeface="PMingLiU"/>
                        </a:rPr>
                        <a:t>A000</a:t>
                      </a:r>
                      <a:r>
                        <a:rPr sz="1400" spc="65" dirty="0">
                          <a:latin typeface="PMingLiU"/>
                          <a:cs typeface="PMingLiU"/>
                        </a:rPr>
                        <a:t>  注</a:t>
                      </a:r>
                      <a:r>
                        <a:rPr sz="1400" spc="180" dirty="0">
                          <a:latin typeface="PMingLiU"/>
                          <a:cs typeface="PMingLiU"/>
                        </a:rPr>
                        <a:t>15 </a:t>
                      </a:r>
                      <a:r>
                        <a:rPr sz="1400" spc="150" dirty="0">
                          <a:latin typeface="PMingLiU"/>
                          <a:cs typeface="PMingLiU"/>
                        </a:rPr>
                        <a:t>A002</a:t>
                      </a:r>
                      <a:r>
                        <a:rPr sz="1400" spc="65" dirty="0">
                          <a:latin typeface="PMingLiU"/>
                          <a:cs typeface="PMingLiU"/>
                        </a:rPr>
                        <a:t>  注</a:t>
                      </a:r>
                      <a:r>
                        <a:rPr sz="1400" spc="180" dirty="0">
                          <a:latin typeface="PMingLiU"/>
                          <a:cs typeface="PMingLiU"/>
                        </a:rPr>
                        <a:t>12</a:t>
                      </a:r>
                      <a:endParaRPr sz="1400">
                        <a:latin typeface="PMingLiU"/>
                        <a:cs typeface="PMingLiU"/>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marR="175895" indent="-285750">
                        <a:lnSpc>
                          <a:spcPct val="107100"/>
                        </a:lnSpc>
                        <a:spcBef>
                          <a:spcPts val="200"/>
                        </a:spcBef>
                        <a:buFont typeface="Wingdings"/>
                        <a:buChar char=""/>
                        <a:tabLst>
                          <a:tab pos="378460" algn="l"/>
                        </a:tabLst>
                      </a:pPr>
                      <a:r>
                        <a:rPr sz="1400" spc="-225" dirty="0">
                          <a:latin typeface="PMingLiU"/>
                          <a:cs typeface="PMingLiU"/>
                        </a:rPr>
                        <a:t>レセプト件数ベースマイナ保険証利用率が、</a:t>
                      </a:r>
                      <a:r>
                        <a:rPr sz="1400" spc="135" dirty="0">
                          <a:latin typeface="PMingLiU"/>
                          <a:cs typeface="PMingLiU"/>
                        </a:rPr>
                        <a:t>30</a:t>
                      </a:r>
                      <a:r>
                        <a:rPr sz="1400" spc="-140" dirty="0">
                          <a:latin typeface="PMingLiU"/>
                          <a:cs typeface="PMingLiU"/>
                        </a:rPr>
                        <a:t>％以上である	</a:t>
                      </a:r>
                      <a:r>
                        <a:rPr sz="1400" spc="-500" dirty="0">
                          <a:latin typeface="PMingLiU"/>
                          <a:cs typeface="PMingLiU"/>
                        </a:rPr>
                        <a:t>こと。</a:t>
                      </a:r>
                      <a:endParaRPr sz="1400">
                        <a:latin typeface="PMingLiU"/>
                        <a:cs typeface="PMingLiU"/>
                      </a:endParaRPr>
                    </a:p>
                    <a:p>
                      <a:pPr marL="377190" indent="-285750">
                        <a:lnSpc>
                          <a:spcPct val="100000"/>
                        </a:lnSpc>
                        <a:spcBef>
                          <a:spcPts val="120"/>
                        </a:spcBef>
                        <a:buFont typeface="Wingdings"/>
                        <a:buChar char=""/>
                        <a:tabLst>
                          <a:tab pos="377190" algn="l"/>
                        </a:tabLst>
                      </a:pPr>
                      <a:r>
                        <a:rPr sz="1400" spc="-200" dirty="0">
                          <a:latin typeface="PMingLiU"/>
                          <a:cs typeface="PMingLiU"/>
                        </a:rPr>
                        <a:t>算定した診療報酬の明細書を患者に無料で交付していること。</a:t>
                      </a:r>
                      <a:endParaRPr sz="1400">
                        <a:latin typeface="PMingLiU"/>
                        <a:cs typeface="PMingLiU"/>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74700">
                <a:tc>
                  <a:txBody>
                    <a:bodyPr/>
                    <a:lstStyle/>
                    <a:p>
                      <a:pPr marL="90805">
                        <a:lnSpc>
                          <a:spcPct val="100000"/>
                        </a:lnSpc>
                        <a:spcBef>
                          <a:spcPts val="320"/>
                        </a:spcBef>
                      </a:pPr>
                      <a:r>
                        <a:rPr sz="1400" spc="-10" dirty="0">
                          <a:latin typeface="PMingLiU"/>
                          <a:cs typeface="PMingLiU"/>
                        </a:rPr>
                        <a:t>特別管理加算</a:t>
                      </a:r>
                      <a:endParaRPr sz="1400">
                        <a:latin typeface="PMingLiU"/>
                        <a:cs typeface="PMingLiU"/>
                      </a:endParaRPr>
                    </a:p>
                    <a:p>
                      <a:pPr marL="90805">
                        <a:lnSpc>
                          <a:spcPct val="100000"/>
                        </a:lnSpc>
                        <a:spcBef>
                          <a:spcPts val="120"/>
                        </a:spcBef>
                      </a:pPr>
                      <a:r>
                        <a:rPr sz="1400" dirty="0">
                          <a:latin typeface="PMingLiU"/>
                          <a:cs typeface="PMingLiU"/>
                        </a:rPr>
                        <a:t>（</a:t>
                      </a:r>
                      <a:r>
                        <a:rPr sz="1400" spc="-10" dirty="0">
                          <a:latin typeface="PMingLiU"/>
                          <a:cs typeface="PMingLiU"/>
                        </a:rPr>
                        <a:t>歯科疾患管</a:t>
                      </a:r>
                      <a:endParaRPr sz="1400">
                        <a:latin typeface="PMingLiU"/>
                        <a:cs typeface="PMingLiU"/>
                      </a:endParaRPr>
                    </a:p>
                    <a:p>
                      <a:pPr marL="90805">
                        <a:lnSpc>
                          <a:spcPct val="100000"/>
                        </a:lnSpc>
                        <a:spcBef>
                          <a:spcPts val="120"/>
                        </a:spcBef>
                      </a:pPr>
                      <a:r>
                        <a:rPr sz="1400" dirty="0">
                          <a:latin typeface="PMingLiU"/>
                          <a:cs typeface="PMingLiU"/>
                        </a:rPr>
                        <a:t>理料</a:t>
                      </a:r>
                      <a:r>
                        <a:rPr sz="1400" spc="-50" dirty="0">
                          <a:latin typeface="PMingLiU"/>
                          <a:cs typeface="PMingLiU"/>
                        </a:rPr>
                        <a:t>）</a:t>
                      </a:r>
                      <a:endParaRPr sz="1400">
                        <a:latin typeface="PMingLiU"/>
                        <a:cs typeface="PMingLiU"/>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400" spc="170" dirty="0">
                          <a:latin typeface="PMingLiU"/>
                          <a:cs typeface="PMingLiU"/>
                        </a:rPr>
                        <a:t>B000-</a:t>
                      </a:r>
                      <a:r>
                        <a:rPr sz="1400" spc="155" dirty="0">
                          <a:latin typeface="PMingLiU"/>
                          <a:cs typeface="PMingLiU"/>
                        </a:rPr>
                        <a:t>4</a:t>
                      </a:r>
                      <a:endParaRPr sz="1400">
                        <a:latin typeface="PMingLiU"/>
                        <a:cs typeface="PMingLiU"/>
                      </a:endParaRPr>
                    </a:p>
                    <a:p>
                      <a:pPr marL="91440">
                        <a:lnSpc>
                          <a:spcPct val="100000"/>
                        </a:lnSpc>
                        <a:spcBef>
                          <a:spcPts val="120"/>
                        </a:spcBef>
                      </a:pPr>
                      <a:r>
                        <a:rPr sz="1400" spc="-10" dirty="0">
                          <a:latin typeface="PMingLiU"/>
                          <a:cs typeface="PMingLiU"/>
                        </a:rPr>
                        <a:t>注</a:t>
                      </a:r>
                      <a:r>
                        <a:rPr sz="1400" spc="180" dirty="0">
                          <a:latin typeface="PMingLiU"/>
                          <a:cs typeface="PMingLiU"/>
                        </a:rPr>
                        <a:t>12</a:t>
                      </a:r>
                      <a:endParaRPr sz="1400">
                        <a:latin typeface="PMingLiU"/>
                        <a:cs typeface="PMingLiU"/>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indent="-285750">
                        <a:lnSpc>
                          <a:spcPct val="100000"/>
                        </a:lnSpc>
                        <a:spcBef>
                          <a:spcPts val="320"/>
                        </a:spcBef>
                        <a:buFont typeface="Wingdings"/>
                        <a:buChar char=""/>
                        <a:tabLst>
                          <a:tab pos="377190" algn="l"/>
                        </a:tabLst>
                      </a:pPr>
                      <a:r>
                        <a:rPr sz="1400" spc="-100" dirty="0">
                          <a:latin typeface="PMingLiU"/>
                          <a:cs typeface="PMingLiU"/>
                        </a:rPr>
                        <a:t>障害者歯科治療の経験を有する歯科医師</a:t>
                      </a:r>
                      <a:endParaRPr sz="1400">
                        <a:latin typeface="PMingLiU"/>
                        <a:cs typeface="PMingLiU"/>
                      </a:endParaRPr>
                    </a:p>
                    <a:p>
                      <a:pPr marL="377825" indent="-286385">
                        <a:lnSpc>
                          <a:spcPct val="100000"/>
                        </a:lnSpc>
                        <a:spcBef>
                          <a:spcPts val="120"/>
                        </a:spcBef>
                        <a:buFont typeface="Wingdings"/>
                        <a:buChar char=""/>
                        <a:tabLst>
                          <a:tab pos="377825" algn="l"/>
                        </a:tabLst>
                      </a:pPr>
                      <a:r>
                        <a:rPr sz="1400" spc="-114" dirty="0">
                          <a:latin typeface="PMingLiU"/>
                          <a:cs typeface="PMingLiU"/>
                        </a:rPr>
                        <a:t>障害者歯科治療の診療の補助の経験を有する歯科衛生士</a:t>
                      </a:r>
                      <a:endParaRPr sz="1400">
                        <a:latin typeface="PMingLiU"/>
                        <a:cs typeface="PMingLiU"/>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83615">
                <a:tc>
                  <a:txBody>
                    <a:bodyPr/>
                    <a:lstStyle/>
                    <a:p>
                      <a:pPr marL="90805" marR="90170">
                        <a:lnSpc>
                          <a:spcPct val="107100"/>
                        </a:lnSpc>
                        <a:spcBef>
                          <a:spcPts val="200"/>
                        </a:spcBef>
                      </a:pPr>
                      <a:r>
                        <a:rPr sz="1400" spc="-10" dirty="0">
                          <a:latin typeface="PMingLiU"/>
                          <a:cs typeface="PMingLiU"/>
                        </a:rPr>
                        <a:t>口腔機能実地</a:t>
                      </a:r>
                      <a:r>
                        <a:rPr sz="1400" spc="-20" dirty="0">
                          <a:latin typeface="PMingLiU"/>
                          <a:cs typeface="PMingLiU"/>
                        </a:rPr>
                        <a:t>指導料</a:t>
                      </a:r>
                      <a:endParaRPr sz="1400">
                        <a:latin typeface="PMingLiU"/>
                        <a:cs typeface="PMingLiU"/>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400" spc="170" dirty="0">
                          <a:latin typeface="PMingLiU"/>
                          <a:cs typeface="PMingLiU"/>
                        </a:rPr>
                        <a:t>B001-</a:t>
                      </a:r>
                      <a:r>
                        <a:rPr sz="1400" spc="185" dirty="0">
                          <a:latin typeface="PMingLiU"/>
                          <a:cs typeface="PMingLiU"/>
                        </a:rPr>
                        <a:t>2-</a:t>
                      </a:r>
                      <a:r>
                        <a:rPr sz="1400" spc="155" dirty="0">
                          <a:latin typeface="PMingLiU"/>
                          <a:cs typeface="PMingLiU"/>
                        </a:rPr>
                        <a:t>2</a:t>
                      </a:r>
                      <a:endParaRPr sz="1400">
                        <a:latin typeface="PMingLiU"/>
                        <a:cs typeface="PMingLiU"/>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marR="133350" indent="-285750">
                        <a:lnSpc>
                          <a:spcPct val="107100"/>
                        </a:lnSpc>
                        <a:spcBef>
                          <a:spcPts val="200"/>
                        </a:spcBef>
                        <a:buFont typeface="Wingdings"/>
                        <a:buChar char=""/>
                        <a:tabLst>
                          <a:tab pos="378460" algn="l"/>
                        </a:tabLst>
                      </a:pPr>
                      <a:r>
                        <a:rPr sz="1400" spc="-40" dirty="0">
                          <a:latin typeface="PMingLiU"/>
                          <a:cs typeface="PMingLiU"/>
                        </a:rPr>
                        <a:t>口腔機能発達不全症及び口腔機能低下症</a:t>
                      </a:r>
                      <a:r>
                        <a:rPr sz="1400" dirty="0">
                          <a:latin typeface="PMingLiU"/>
                          <a:cs typeface="PMingLiU"/>
                        </a:rPr>
                        <a:t>（</a:t>
                      </a:r>
                      <a:r>
                        <a:rPr sz="1400" spc="-45" dirty="0">
                          <a:latin typeface="PMingLiU"/>
                          <a:cs typeface="PMingLiU"/>
                        </a:rPr>
                        <a:t>入院患者や	</a:t>
                      </a:r>
                      <a:r>
                        <a:rPr sz="1400" spc="-145" dirty="0">
                          <a:latin typeface="PMingLiU"/>
                          <a:cs typeface="PMingLiU"/>
                        </a:rPr>
                        <a:t>在宅・施設療養患者への対応を含む</a:t>
                      </a:r>
                      <a:r>
                        <a:rPr sz="1400" spc="-15" dirty="0">
                          <a:latin typeface="PMingLiU"/>
                          <a:cs typeface="PMingLiU"/>
                        </a:rPr>
                        <a:t>）</a:t>
                      </a:r>
                      <a:r>
                        <a:rPr sz="1400" spc="-114" dirty="0">
                          <a:latin typeface="PMingLiU"/>
                          <a:cs typeface="PMingLiU"/>
                        </a:rPr>
                        <a:t>の実地指導に係る研	</a:t>
                      </a:r>
                      <a:r>
                        <a:rPr sz="1400" spc="-120" dirty="0">
                          <a:latin typeface="PMingLiU"/>
                          <a:cs typeface="PMingLiU"/>
                        </a:rPr>
                        <a:t>修を受講した歯科衛生士</a:t>
                      </a:r>
                      <a:endParaRPr sz="1400">
                        <a:latin typeface="PMingLiU"/>
                        <a:cs typeface="PMingLiU"/>
                      </a:endParaRPr>
                    </a:p>
                    <a:p>
                      <a:pPr marL="377190" indent="-285750">
                        <a:lnSpc>
                          <a:spcPct val="100000"/>
                        </a:lnSpc>
                        <a:spcBef>
                          <a:spcPts val="120"/>
                        </a:spcBef>
                        <a:buFont typeface="Wingdings"/>
                        <a:buChar char=""/>
                        <a:tabLst>
                          <a:tab pos="377190" algn="l"/>
                        </a:tabLst>
                      </a:pPr>
                      <a:r>
                        <a:rPr sz="1400" spc="-80" dirty="0">
                          <a:latin typeface="PMingLiU"/>
                          <a:cs typeface="PMingLiU"/>
                        </a:rPr>
                        <a:t>歯科衛生士に関する処遇改善の取組状況</a:t>
                      </a:r>
                      <a:endParaRPr sz="1400">
                        <a:latin typeface="PMingLiU"/>
                        <a:cs typeface="PMingLiU"/>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320"/>
                        </a:spcBef>
                      </a:pPr>
                      <a:r>
                        <a:rPr sz="1400" spc="-160" dirty="0">
                          <a:latin typeface="PMingLiU"/>
                          <a:cs typeface="PMingLiU"/>
                        </a:rPr>
                        <a:t>研修受講要件については、</a:t>
                      </a:r>
                      <a:endParaRPr sz="1400">
                        <a:latin typeface="PMingLiU"/>
                        <a:cs typeface="PMingLiU"/>
                      </a:endParaRPr>
                    </a:p>
                    <a:p>
                      <a:pPr marL="92710">
                        <a:lnSpc>
                          <a:spcPct val="100000"/>
                        </a:lnSpc>
                        <a:spcBef>
                          <a:spcPts val="120"/>
                        </a:spcBef>
                      </a:pPr>
                      <a:r>
                        <a:rPr sz="1400" spc="204" dirty="0">
                          <a:latin typeface="PMingLiU"/>
                          <a:cs typeface="PMingLiU"/>
                        </a:rPr>
                        <a:t>1</a:t>
                      </a:r>
                      <a:r>
                        <a:rPr sz="1400" spc="-80" dirty="0">
                          <a:latin typeface="PMingLiU"/>
                          <a:cs typeface="PMingLiU"/>
                        </a:rPr>
                        <a:t>年間の経過措置を設定</a:t>
                      </a:r>
                      <a:endParaRPr sz="1400">
                        <a:latin typeface="PMingLiU"/>
                        <a:cs typeface="PMingLiU"/>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55015">
                <a:tc>
                  <a:txBody>
                    <a:bodyPr/>
                    <a:lstStyle/>
                    <a:p>
                      <a:pPr marL="90805" marR="90170" algn="just">
                        <a:lnSpc>
                          <a:spcPct val="107100"/>
                        </a:lnSpc>
                        <a:spcBef>
                          <a:spcPts val="204"/>
                        </a:spcBef>
                      </a:pPr>
                      <a:r>
                        <a:rPr sz="1400" spc="-10" dirty="0">
                          <a:latin typeface="PMingLiU"/>
                          <a:cs typeface="PMingLiU"/>
                        </a:rPr>
                        <a:t>歯科吸入麻酔</a:t>
                      </a:r>
                      <a:r>
                        <a:rPr sz="1400" spc="-50" dirty="0">
                          <a:latin typeface="PMingLiU"/>
                          <a:cs typeface="PMingLiU"/>
                        </a:rPr>
                        <a:t>又は歯科静脈</a:t>
                      </a:r>
                      <a:r>
                        <a:rPr sz="1400" dirty="0">
                          <a:latin typeface="PMingLiU"/>
                          <a:cs typeface="PMingLiU"/>
                        </a:rPr>
                        <a:t>麻酔</a:t>
                      </a:r>
                      <a:r>
                        <a:rPr sz="1400" spc="-25" dirty="0">
                          <a:latin typeface="PMingLiU"/>
                          <a:cs typeface="PMingLiU"/>
                        </a:rPr>
                        <a:t>（Ⅱ）</a:t>
                      </a:r>
                      <a:endParaRPr sz="1400">
                        <a:latin typeface="PMingLiU"/>
                        <a:cs typeface="PMingLiU"/>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5"/>
                        </a:spcBef>
                      </a:pPr>
                      <a:r>
                        <a:rPr sz="1400" spc="120" dirty="0">
                          <a:latin typeface="PMingLiU"/>
                          <a:cs typeface="PMingLiU"/>
                        </a:rPr>
                        <a:t>K006</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indent="-285750">
                        <a:lnSpc>
                          <a:spcPct val="100000"/>
                        </a:lnSpc>
                        <a:spcBef>
                          <a:spcPts val="325"/>
                        </a:spcBef>
                        <a:buFont typeface="Wingdings"/>
                        <a:buChar char=""/>
                        <a:tabLst>
                          <a:tab pos="377190" algn="l"/>
                        </a:tabLst>
                      </a:pPr>
                      <a:r>
                        <a:rPr sz="1400" spc="-55" dirty="0">
                          <a:latin typeface="PMingLiU"/>
                          <a:cs typeface="PMingLiU"/>
                        </a:rPr>
                        <a:t>歯科麻酔管理料の届出</a:t>
                      </a:r>
                      <a:endParaRPr sz="1400">
                        <a:latin typeface="PMingLiU"/>
                        <a:cs typeface="PMingLiU"/>
                      </a:endParaRPr>
                    </a:p>
                    <a:p>
                      <a:pPr marL="377190" marR="178435" indent="-285750">
                        <a:lnSpc>
                          <a:spcPct val="107100"/>
                        </a:lnSpc>
                        <a:buFont typeface="Wingdings"/>
                        <a:buChar char=""/>
                        <a:tabLst>
                          <a:tab pos="378460" algn="l"/>
                        </a:tabLst>
                      </a:pPr>
                      <a:r>
                        <a:rPr sz="1400" spc="-75" dirty="0">
                          <a:latin typeface="PMingLiU"/>
                          <a:cs typeface="PMingLiU"/>
                        </a:rPr>
                        <a:t>全身麻酔を</a:t>
                      </a:r>
                      <a:r>
                        <a:rPr sz="1400" spc="204" dirty="0">
                          <a:latin typeface="PMingLiU"/>
                          <a:cs typeface="PMingLiU"/>
                        </a:rPr>
                        <a:t>50</a:t>
                      </a:r>
                      <a:r>
                        <a:rPr sz="1400" spc="-120" dirty="0">
                          <a:latin typeface="PMingLiU"/>
                          <a:cs typeface="PMingLiU"/>
                        </a:rPr>
                        <a:t>症例以上の経験を有する常勤の歯科医師の	</a:t>
                      </a:r>
                      <a:r>
                        <a:rPr sz="1400" spc="-25" dirty="0">
                          <a:latin typeface="PMingLiU"/>
                          <a:cs typeface="PMingLiU"/>
                        </a:rPr>
                        <a:t>氏名</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26415">
                <a:tc>
                  <a:txBody>
                    <a:bodyPr/>
                    <a:lstStyle/>
                    <a:p>
                      <a:pPr marL="90805" marR="127635">
                        <a:lnSpc>
                          <a:spcPct val="107200"/>
                        </a:lnSpc>
                        <a:spcBef>
                          <a:spcPts val="204"/>
                        </a:spcBef>
                      </a:pPr>
                      <a:r>
                        <a:rPr sz="1400" spc="-260" dirty="0">
                          <a:latin typeface="PMingLiU"/>
                          <a:cs typeface="PMingLiU"/>
                        </a:rPr>
                        <a:t>３次元プリント</a:t>
                      </a:r>
                      <a:r>
                        <a:rPr sz="1400" spc="-15" dirty="0">
                          <a:latin typeface="PMingLiU"/>
                          <a:cs typeface="PMingLiU"/>
                        </a:rPr>
                        <a:t>有床義歯</a:t>
                      </a:r>
                      <a:endParaRPr sz="1400">
                        <a:latin typeface="PMingLiU"/>
                        <a:cs typeface="PMingLiU"/>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5"/>
                        </a:spcBef>
                      </a:pPr>
                      <a:r>
                        <a:rPr sz="1400" spc="150" dirty="0">
                          <a:latin typeface="PMingLiU"/>
                          <a:cs typeface="PMingLiU"/>
                        </a:rPr>
                        <a:t>M018-</a:t>
                      </a:r>
                      <a:r>
                        <a:rPr sz="1400" spc="155" dirty="0">
                          <a:latin typeface="PMingLiU"/>
                          <a:cs typeface="PMingLiU"/>
                        </a:rPr>
                        <a:t>2</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indent="-285750">
                        <a:lnSpc>
                          <a:spcPct val="100000"/>
                        </a:lnSpc>
                        <a:spcBef>
                          <a:spcPts val="325"/>
                        </a:spcBef>
                        <a:buFont typeface="Wingdings"/>
                        <a:buChar char=""/>
                        <a:tabLst>
                          <a:tab pos="377190" algn="l"/>
                        </a:tabLst>
                      </a:pPr>
                      <a:r>
                        <a:rPr sz="1400" spc="-95" dirty="0">
                          <a:latin typeface="PMingLiU"/>
                          <a:cs typeface="PMingLiU"/>
                        </a:rPr>
                        <a:t>本治療に係る歯科医師、歯科技工士</a:t>
                      </a:r>
                      <a:endParaRPr sz="1400">
                        <a:latin typeface="PMingLiU"/>
                        <a:cs typeface="PMingLiU"/>
                      </a:endParaRPr>
                    </a:p>
                    <a:p>
                      <a:pPr marL="377190" indent="-285750">
                        <a:lnSpc>
                          <a:spcPct val="100000"/>
                        </a:lnSpc>
                        <a:spcBef>
                          <a:spcPts val="120"/>
                        </a:spcBef>
                        <a:buFont typeface="Wingdings"/>
                        <a:buChar char=""/>
                        <a:tabLst>
                          <a:tab pos="377190" algn="l"/>
                        </a:tabLst>
                      </a:pPr>
                      <a:r>
                        <a:rPr sz="1400" spc="-155" dirty="0">
                          <a:latin typeface="PMingLiU"/>
                          <a:cs typeface="PMingLiU"/>
                        </a:rPr>
                        <a:t>本治療に用いる３次元プリント有床義歯製作装置</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325"/>
                        </a:spcBef>
                      </a:pPr>
                      <a:r>
                        <a:rPr sz="1400" spc="-100" dirty="0">
                          <a:latin typeface="PMingLiU"/>
                          <a:cs typeface="PMingLiU"/>
                        </a:rPr>
                        <a:t>装置は保険医療材料【Ａ</a:t>
                      </a:r>
                      <a:endParaRPr sz="1400">
                        <a:latin typeface="PMingLiU"/>
                        <a:cs typeface="PMingLiU"/>
                      </a:endParaRPr>
                    </a:p>
                    <a:p>
                      <a:pPr marL="92710">
                        <a:lnSpc>
                          <a:spcPct val="100000"/>
                        </a:lnSpc>
                        <a:spcBef>
                          <a:spcPts val="120"/>
                        </a:spcBef>
                      </a:pPr>
                      <a:r>
                        <a:rPr sz="1400" spc="-235" dirty="0">
                          <a:latin typeface="PMingLiU"/>
                          <a:cs typeface="PMingLiU"/>
                        </a:rPr>
                        <a:t>１】として届出が必要</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755015">
                <a:tc>
                  <a:txBody>
                    <a:bodyPr/>
                    <a:lstStyle/>
                    <a:p>
                      <a:pPr marL="90805" marR="268605">
                        <a:lnSpc>
                          <a:spcPct val="107200"/>
                        </a:lnSpc>
                        <a:spcBef>
                          <a:spcPts val="204"/>
                        </a:spcBef>
                      </a:pPr>
                      <a:r>
                        <a:rPr sz="1400" spc="-10" dirty="0">
                          <a:latin typeface="PMingLiU"/>
                          <a:cs typeface="PMingLiU"/>
                        </a:rPr>
                        <a:t>歯科技工所</a:t>
                      </a:r>
                      <a:r>
                        <a:rPr sz="1400" spc="-375" dirty="0">
                          <a:latin typeface="PMingLiU"/>
                          <a:cs typeface="PMingLiU"/>
                        </a:rPr>
                        <a:t>ベースアップ</a:t>
                      </a:r>
                      <a:r>
                        <a:rPr sz="1400" spc="-20" dirty="0">
                          <a:latin typeface="PMingLiU"/>
                          <a:cs typeface="PMingLiU"/>
                        </a:rPr>
                        <a:t>支援料</a:t>
                      </a:r>
                      <a:endParaRPr sz="1400">
                        <a:latin typeface="PMingLiU"/>
                        <a:cs typeface="PMingLiU"/>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5"/>
                        </a:spcBef>
                      </a:pPr>
                      <a:r>
                        <a:rPr sz="1400" spc="155" dirty="0">
                          <a:latin typeface="PMingLiU"/>
                          <a:cs typeface="PMingLiU"/>
                        </a:rPr>
                        <a:t>P200</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190" indent="-285750">
                        <a:lnSpc>
                          <a:spcPct val="100000"/>
                        </a:lnSpc>
                        <a:spcBef>
                          <a:spcPts val="325"/>
                        </a:spcBef>
                        <a:buFont typeface="Wingdings"/>
                        <a:buChar char=""/>
                        <a:tabLst>
                          <a:tab pos="377190" algn="l"/>
                        </a:tabLst>
                      </a:pPr>
                      <a:r>
                        <a:rPr sz="1400" spc="-150" dirty="0">
                          <a:latin typeface="PMingLiU"/>
                          <a:cs typeface="PMingLiU"/>
                        </a:rPr>
                        <a:t>委託を行っている歯科技工所名</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325"/>
                        </a:spcBef>
                      </a:pPr>
                      <a:r>
                        <a:rPr sz="1400" dirty="0">
                          <a:latin typeface="PMingLiU"/>
                          <a:cs typeface="PMingLiU"/>
                        </a:rPr>
                        <a:t>実績報告（毎年</a:t>
                      </a:r>
                      <a:r>
                        <a:rPr sz="1400" spc="204" dirty="0">
                          <a:latin typeface="PMingLiU"/>
                          <a:cs typeface="PMingLiU"/>
                        </a:rPr>
                        <a:t>8</a:t>
                      </a:r>
                      <a:r>
                        <a:rPr sz="1400" spc="-95" dirty="0">
                          <a:latin typeface="PMingLiU"/>
                          <a:cs typeface="PMingLiU"/>
                        </a:rPr>
                        <a:t>月）</a:t>
                      </a:r>
                      <a:r>
                        <a:rPr sz="1400" spc="-50" dirty="0">
                          <a:latin typeface="PMingLiU"/>
                          <a:cs typeface="PMingLiU"/>
                        </a:rPr>
                        <a:t>が</a:t>
                      </a:r>
                      <a:endParaRPr sz="1400">
                        <a:latin typeface="PMingLiU"/>
                        <a:cs typeface="PMingLiU"/>
                      </a:endParaRPr>
                    </a:p>
                    <a:p>
                      <a:pPr marL="92710">
                        <a:lnSpc>
                          <a:spcPct val="100000"/>
                        </a:lnSpc>
                        <a:spcBef>
                          <a:spcPts val="120"/>
                        </a:spcBef>
                      </a:pPr>
                      <a:r>
                        <a:rPr sz="1400" spc="-30" dirty="0">
                          <a:latin typeface="PMingLiU"/>
                          <a:cs typeface="PMingLiU"/>
                        </a:rPr>
                        <a:t>必要</a:t>
                      </a:r>
                      <a:endParaRPr sz="1400">
                        <a:latin typeface="PMingLiU"/>
                        <a:cs typeface="PMingLiU"/>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951298"/>
            <a:ext cx="9519920" cy="5837555"/>
          </a:xfrm>
          <a:custGeom>
            <a:avLst/>
            <a:gdLst/>
            <a:ahLst/>
            <a:cxnLst/>
            <a:rect l="l" t="t" r="r" b="b"/>
            <a:pathLst>
              <a:path w="9519920" h="5837555">
                <a:moveTo>
                  <a:pt x="0" y="5837428"/>
                </a:moveTo>
                <a:lnTo>
                  <a:pt x="9519793" y="5837428"/>
                </a:lnTo>
                <a:lnTo>
                  <a:pt x="9519793" y="0"/>
                </a:lnTo>
                <a:lnTo>
                  <a:pt x="0" y="0"/>
                </a:lnTo>
                <a:lnTo>
                  <a:pt x="0" y="5837428"/>
                </a:lnTo>
                <a:close/>
              </a:path>
            </a:pathLst>
          </a:custGeom>
          <a:ln w="9524">
            <a:solidFill>
              <a:srgbClr val="000000"/>
            </a:solidFill>
          </a:ln>
        </p:spPr>
        <p:txBody>
          <a:bodyPr wrap="square" lIns="0" tIns="0" rIns="0" bIns="0" rtlCol="0"/>
          <a:lstStyle/>
          <a:p>
            <a:endParaRPr/>
          </a:p>
        </p:txBody>
      </p:sp>
      <p:sp>
        <p:nvSpPr>
          <p:cNvPr id="3" name="object 3"/>
          <p:cNvSpPr txBox="1"/>
          <p:nvPr/>
        </p:nvSpPr>
        <p:spPr>
          <a:xfrm>
            <a:off x="271983" y="1063878"/>
            <a:ext cx="6184900" cy="239395"/>
          </a:xfrm>
          <a:prstGeom prst="rect">
            <a:avLst/>
          </a:prstGeom>
        </p:spPr>
        <p:txBody>
          <a:bodyPr vert="horz" wrap="square" lIns="0" tIns="13335" rIns="0" bIns="0" rtlCol="0">
            <a:spAutoFit/>
          </a:bodyPr>
          <a:lstStyle/>
          <a:p>
            <a:pPr marL="299085" indent="-286385">
              <a:lnSpc>
                <a:spcPct val="100000"/>
              </a:lnSpc>
              <a:spcBef>
                <a:spcPts val="105"/>
              </a:spcBef>
              <a:buFont typeface="Wingdings"/>
              <a:buChar char=""/>
              <a:tabLst>
                <a:tab pos="299085" algn="l"/>
              </a:tabLst>
            </a:pPr>
            <a:r>
              <a:rPr sz="1400" spc="150" dirty="0">
                <a:latin typeface="Yu Gothic UI"/>
                <a:cs typeface="Yu Gothic UI"/>
              </a:rPr>
              <a:t>ベースアップ評価料の算定要件・施設基準について、以下の変更を行う。</a:t>
            </a:r>
            <a:endParaRPr sz="1400">
              <a:latin typeface="Yu Gothic UI"/>
              <a:cs typeface="Yu Gothic UI"/>
            </a:endParaRPr>
          </a:p>
        </p:txBody>
      </p:sp>
      <p:sp>
        <p:nvSpPr>
          <p:cNvPr id="4" name="object 4"/>
          <p:cNvSpPr txBox="1"/>
          <p:nvPr/>
        </p:nvSpPr>
        <p:spPr>
          <a:xfrm>
            <a:off x="308432" y="1354112"/>
            <a:ext cx="4451985" cy="288290"/>
          </a:xfrm>
          <a:prstGeom prst="rect">
            <a:avLst/>
          </a:prstGeom>
          <a:solidFill>
            <a:srgbClr val="A9C2E7"/>
          </a:solidFill>
        </p:spPr>
        <p:txBody>
          <a:bodyPr vert="horz" wrap="square" lIns="0" tIns="28575" rIns="0" bIns="0" rtlCol="0">
            <a:spAutoFit/>
          </a:bodyPr>
          <a:lstStyle/>
          <a:p>
            <a:pPr marL="635"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5" name="object 5"/>
          <p:cNvSpPr txBox="1"/>
          <p:nvPr/>
        </p:nvSpPr>
        <p:spPr>
          <a:xfrm>
            <a:off x="5146166" y="1354112"/>
            <a:ext cx="4451985" cy="288290"/>
          </a:xfrm>
          <a:prstGeom prst="rect">
            <a:avLst/>
          </a:prstGeom>
          <a:solidFill>
            <a:srgbClr val="91FFB3"/>
          </a:solidFill>
        </p:spPr>
        <p:txBody>
          <a:bodyPr vert="horz" wrap="square" lIns="0" tIns="28575" rIns="0" bIns="0" rtlCol="0">
            <a:spAutoFit/>
          </a:bodyPr>
          <a:lstStyle/>
          <a:p>
            <a:pPr marL="635"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graphicFrame>
        <p:nvGraphicFramePr>
          <p:cNvPr id="6" name="object 6"/>
          <p:cNvGraphicFramePr>
            <a:graphicFrameLocks noGrp="1"/>
          </p:cNvGraphicFramePr>
          <p:nvPr/>
        </p:nvGraphicFramePr>
        <p:xfrm>
          <a:off x="305257" y="1689480"/>
          <a:ext cx="9289415" cy="5029200"/>
        </p:xfrm>
        <a:graphic>
          <a:graphicData uri="http://schemas.openxmlformats.org/drawingml/2006/table">
            <a:tbl>
              <a:tblPr firstRow="1" bandRow="1">
                <a:tableStyleId>{2D5ABB26-0587-4C30-8999-92F81FD0307C}</a:tableStyleId>
              </a:tblPr>
              <a:tblGrid>
                <a:gridCol w="4451350">
                  <a:extLst>
                    <a:ext uri="{9D8B030D-6E8A-4147-A177-3AD203B41FA5}">
                      <a16:colId xmlns:a16="http://schemas.microsoft.com/office/drawing/2014/main" val="20000"/>
                    </a:ext>
                  </a:extLst>
                </a:gridCol>
                <a:gridCol w="400685">
                  <a:extLst>
                    <a:ext uri="{9D8B030D-6E8A-4147-A177-3AD203B41FA5}">
                      <a16:colId xmlns:a16="http://schemas.microsoft.com/office/drawing/2014/main" val="20001"/>
                    </a:ext>
                  </a:extLst>
                </a:gridCol>
                <a:gridCol w="4437380">
                  <a:extLst>
                    <a:ext uri="{9D8B030D-6E8A-4147-A177-3AD203B41FA5}">
                      <a16:colId xmlns:a16="http://schemas.microsoft.com/office/drawing/2014/main" val="20002"/>
                    </a:ext>
                  </a:extLst>
                </a:gridCol>
              </a:tblGrid>
              <a:tr h="508000">
                <a:tc>
                  <a:txBody>
                    <a:bodyPr/>
                    <a:lstStyle/>
                    <a:p>
                      <a:pPr marR="3390265" algn="ctr">
                        <a:lnSpc>
                          <a:spcPts val="1315"/>
                        </a:lnSpc>
                        <a:spcBef>
                          <a:spcPts val="55"/>
                        </a:spcBef>
                      </a:pPr>
                      <a:r>
                        <a:rPr sz="1100" spc="25" dirty="0">
                          <a:latin typeface="Yu Gothic UI"/>
                          <a:cs typeface="Yu Gothic UI"/>
                        </a:rPr>
                        <a:t>○賃上げの目標</a:t>
                      </a:r>
                      <a:endParaRPr sz="1100">
                        <a:latin typeface="Yu Gothic UI"/>
                        <a:cs typeface="Yu Gothic UI"/>
                      </a:endParaRPr>
                    </a:p>
                    <a:p>
                      <a:pPr marL="9525" algn="ctr">
                        <a:lnSpc>
                          <a:spcPts val="1195"/>
                        </a:lnSpc>
                      </a:pPr>
                      <a:r>
                        <a:rPr sz="1000" spc="-10" dirty="0">
                          <a:latin typeface="Yu Gothic UI"/>
                          <a:cs typeface="Yu Gothic UI"/>
                        </a:rPr>
                        <a:t>令和</a:t>
                      </a:r>
                      <a:r>
                        <a:rPr sz="1000" spc="85" dirty="0">
                          <a:latin typeface="Yu Gothic UI"/>
                          <a:cs typeface="Yu Gothic UI"/>
                        </a:rPr>
                        <a:t>6</a:t>
                      </a:r>
                      <a:r>
                        <a:rPr sz="1000" spc="45" dirty="0">
                          <a:latin typeface="Yu Gothic UI"/>
                          <a:cs typeface="Yu Gothic UI"/>
                        </a:rPr>
                        <a:t>年度に</a:t>
                      </a:r>
                      <a:r>
                        <a:rPr sz="1000" spc="90" dirty="0">
                          <a:latin typeface="Yu Gothic UI"/>
                          <a:cs typeface="Yu Gothic UI"/>
                        </a:rPr>
                        <a:t>2.5</a:t>
                      </a:r>
                      <a:r>
                        <a:rPr sz="1000" spc="70" dirty="0">
                          <a:latin typeface="Yu Gothic UI"/>
                          <a:cs typeface="Yu Gothic UI"/>
                        </a:rPr>
                        <a:t>％、令和</a:t>
                      </a:r>
                      <a:r>
                        <a:rPr sz="1000" spc="85" dirty="0">
                          <a:latin typeface="Yu Gothic UI"/>
                          <a:cs typeface="Yu Gothic UI"/>
                        </a:rPr>
                        <a:t>7</a:t>
                      </a:r>
                      <a:r>
                        <a:rPr sz="1000" spc="60" dirty="0">
                          <a:latin typeface="Yu Gothic UI"/>
                          <a:cs typeface="Yu Gothic UI"/>
                        </a:rPr>
                        <a:t>年度に</a:t>
                      </a:r>
                      <a:r>
                        <a:rPr sz="1000" spc="70" dirty="0">
                          <a:latin typeface="Yu Gothic UI"/>
                          <a:cs typeface="Yu Gothic UI"/>
                        </a:rPr>
                        <a:t>2.0</a:t>
                      </a:r>
                      <a:r>
                        <a:rPr sz="1000" spc="125" dirty="0">
                          <a:latin typeface="Yu Gothic UI"/>
                          <a:cs typeface="Yu Gothic UI"/>
                        </a:rPr>
                        <a:t>％、計4.5</a:t>
                      </a:r>
                      <a:r>
                        <a:rPr sz="1000" spc="75" dirty="0">
                          <a:latin typeface="Yu Gothic UI"/>
                          <a:cs typeface="Yu Gothic UI"/>
                        </a:rPr>
                        <a:t>%の賃上げを目指す</a:t>
                      </a:r>
                      <a:endParaRPr sz="1000">
                        <a:latin typeface="Yu Gothic UI"/>
                        <a:cs typeface="Yu Gothic UI"/>
                      </a:endParaRPr>
                    </a:p>
                    <a:p>
                      <a:pPr marL="67945" algn="ctr">
                        <a:lnSpc>
                          <a:spcPct val="100000"/>
                        </a:lnSpc>
                      </a:pPr>
                      <a:r>
                        <a:rPr sz="1000" spc="50" dirty="0">
                          <a:latin typeface="Yu Gothic UI"/>
                          <a:cs typeface="Yu Gothic UI"/>
                        </a:rPr>
                        <a:t>（</a:t>
                      </a:r>
                      <a:r>
                        <a:rPr sz="1000" dirty="0">
                          <a:latin typeface="Yu Gothic UI"/>
                          <a:cs typeface="Yu Gothic UI"/>
                        </a:rPr>
                        <a:t>ベースアップ評価料は対象職種の給与総額の</a:t>
                      </a:r>
                      <a:r>
                        <a:rPr sz="1000" u="sng" dirty="0">
                          <a:uFill>
                            <a:solidFill>
                              <a:srgbClr val="000000"/>
                            </a:solidFill>
                          </a:uFill>
                          <a:latin typeface="Yu Gothic UI"/>
                          <a:cs typeface="Yu Gothic UI"/>
                        </a:rPr>
                        <a:t>2.3％</a:t>
                      </a:r>
                      <a:r>
                        <a:rPr sz="1000" spc="60" dirty="0">
                          <a:latin typeface="Yu Gothic UI"/>
                          <a:cs typeface="Yu Gothic UI"/>
                        </a:rPr>
                        <a:t>相当となるように設定</a:t>
                      </a:r>
                      <a:r>
                        <a:rPr sz="1000" spc="50" dirty="0">
                          <a:latin typeface="Yu Gothic UI"/>
                          <a:cs typeface="Yu Gothic UI"/>
                        </a:rPr>
                        <a:t>）</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rowSpan="6">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55"/>
                        </a:spcBef>
                      </a:pPr>
                      <a:r>
                        <a:rPr sz="1100" spc="25" dirty="0">
                          <a:latin typeface="Yu Gothic UI"/>
                          <a:cs typeface="Yu Gothic UI"/>
                        </a:rPr>
                        <a:t>○賃上げの目標</a:t>
                      </a:r>
                      <a:endParaRPr sz="1100">
                        <a:latin typeface="Yu Gothic UI"/>
                        <a:cs typeface="Yu Gothic UI"/>
                      </a:endParaRPr>
                    </a:p>
                    <a:p>
                      <a:pPr marL="180975" marR="37465" indent="142875">
                        <a:lnSpc>
                          <a:spcPts val="1200"/>
                        </a:lnSpc>
                        <a:spcBef>
                          <a:spcPts val="35"/>
                        </a:spcBef>
                      </a:pPr>
                      <a:r>
                        <a:rPr sz="1000" b="1" u="sng" spc="-10" dirty="0">
                          <a:solidFill>
                            <a:srgbClr val="006FC0"/>
                          </a:solidFill>
                          <a:uFill>
                            <a:solidFill>
                              <a:srgbClr val="006FC0"/>
                            </a:solidFill>
                          </a:uFill>
                          <a:latin typeface="Yu Gothic UI"/>
                          <a:cs typeface="Yu Gothic UI"/>
                        </a:rPr>
                        <a:t>令和</a:t>
                      </a:r>
                      <a:r>
                        <a:rPr sz="1000" b="1" u="sng" spc="114" dirty="0">
                          <a:solidFill>
                            <a:srgbClr val="006FC0"/>
                          </a:solidFill>
                          <a:uFill>
                            <a:solidFill>
                              <a:srgbClr val="006FC0"/>
                            </a:solidFill>
                          </a:uFill>
                          <a:latin typeface="Yu Gothic UI"/>
                          <a:cs typeface="Yu Gothic UI"/>
                        </a:rPr>
                        <a:t>8</a:t>
                      </a:r>
                      <a:r>
                        <a:rPr sz="1000" b="1" u="sng" spc="35" dirty="0">
                          <a:solidFill>
                            <a:srgbClr val="006FC0"/>
                          </a:solidFill>
                          <a:uFill>
                            <a:solidFill>
                              <a:srgbClr val="006FC0"/>
                            </a:solidFill>
                          </a:uFill>
                          <a:latin typeface="Yu Gothic UI"/>
                          <a:cs typeface="Yu Gothic UI"/>
                        </a:rPr>
                        <a:t>年度に</a:t>
                      </a:r>
                      <a:r>
                        <a:rPr sz="1000" b="1" u="sng" spc="90" dirty="0">
                          <a:solidFill>
                            <a:srgbClr val="006FC0"/>
                          </a:solidFill>
                          <a:uFill>
                            <a:solidFill>
                              <a:srgbClr val="006FC0"/>
                            </a:solidFill>
                          </a:uFill>
                          <a:latin typeface="Yu Gothic UI"/>
                          <a:cs typeface="Yu Gothic UI"/>
                        </a:rPr>
                        <a:t>3.2％（</a:t>
                      </a:r>
                      <a:r>
                        <a:rPr sz="1000" b="1" u="sng" spc="25" dirty="0">
                          <a:solidFill>
                            <a:srgbClr val="006FC0"/>
                          </a:solidFill>
                          <a:uFill>
                            <a:solidFill>
                              <a:srgbClr val="006FC0"/>
                            </a:solidFill>
                          </a:uFill>
                          <a:latin typeface="Yu Gothic UI"/>
                          <a:cs typeface="Yu Gothic UI"/>
                        </a:rPr>
                        <a:t>看護補助者・事務職員は</a:t>
                      </a:r>
                      <a:r>
                        <a:rPr sz="1000" b="1" u="sng" spc="70" dirty="0">
                          <a:solidFill>
                            <a:srgbClr val="006FC0"/>
                          </a:solidFill>
                          <a:uFill>
                            <a:solidFill>
                              <a:srgbClr val="006FC0"/>
                            </a:solidFill>
                          </a:uFill>
                          <a:latin typeface="Yu Gothic UI"/>
                          <a:cs typeface="Yu Gothic UI"/>
                        </a:rPr>
                        <a:t>5.7％）</a:t>
                      </a:r>
                      <a:r>
                        <a:rPr sz="1000" b="1" u="sng" spc="330" dirty="0">
                          <a:solidFill>
                            <a:srgbClr val="006FC0"/>
                          </a:solidFill>
                          <a:uFill>
                            <a:solidFill>
                              <a:srgbClr val="006FC0"/>
                            </a:solidFill>
                          </a:uFill>
                          <a:latin typeface="Yu Gothic UI"/>
                          <a:cs typeface="Yu Gothic UI"/>
                        </a:rPr>
                        <a:t>、</a:t>
                      </a:r>
                      <a:r>
                        <a:rPr sz="1000" spc="25" dirty="0">
                          <a:latin typeface="Yu Gothic UI"/>
                          <a:cs typeface="Yu Gothic UI"/>
                        </a:rPr>
                        <a:t>令和９年度に</a:t>
                      </a:r>
                      <a:r>
                        <a:rPr sz="1000" b="1" u="sng" spc="225" dirty="0">
                          <a:solidFill>
                            <a:srgbClr val="006FC0"/>
                          </a:solidFill>
                          <a:uFill>
                            <a:solidFill>
                              <a:srgbClr val="006FC0"/>
                            </a:solidFill>
                          </a:uFill>
                          <a:latin typeface="Yu Gothic UI"/>
                          <a:cs typeface="Yu Gothic UI"/>
                        </a:rPr>
                        <a:t>さ</a:t>
                      </a:r>
                      <a:r>
                        <a:rPr sz="1000" b="1" u="sng" spc="500" dirty="0">
                          <a:solidFill>
                            <a:srgbClr val="006FC0"/>
                          </a:solidFill>
                          <a:uFill>
                            <a:solidFill>
                              <a:srgbClr val="006FC0"/>
                            </a:solidFill>
                          </a:uFill>
                          <a:latin typeface="Yu Gothic UI"/>
                          <a:cs typeface="Yu Gothic UI"/>
                        </a:rPr>
                        <a:t>                            </a:t>
                      </a:r>
                      <a:r>
                        <a:rPr sz="1000" b="1" u="sng" spc="225" dirty="0">
                          <a:solidFill>
                            <a:srgbClr val="006FC0"/>
                          </a:solidFill>
                          <a:uFill>
                            <a:solidFill>
                              <a:srgbClr val="006FC0"/>
                            </a:solidFill>
                          </a:uFill>
                          <a:latin typeface="Yu Gothic UI"/>
                          <a:cs typeface="Yu Gothic UI"/>
                        </a:rPr>
                        <a:t>らに</a:t>
                      </a:r>
                      <a:r>
                        <a:rPr sz="1000" b="1" u="sng" spc="80" dirty="0">
                          <a:solidFill>
                            <a:srgbClr val="006FC0"/>
                          </a:solidFill>
                          <a:uFill>
                            <a:solidFill>
                              <a:srgbClr val="006FC0"/>
                            </a:solidFill>
                          </a:uFill>
                          <a:latin typeface="Yu Gothic UI"/>
                          <a:cs typeface="Yu Gothic UI"/>
                        </a:rPr>
                        <a:t>3.2％（</a:t>
                      </a:r>
                      <a:r>
                        <a:rPr sz="1000" b="1" u="sng" spc="10" dirty="0">
                          <a:solidFill>
                            <a:srgbClr val="006FC0"/>
                          </a:solidFill>
                          <a:uFill>
                            <a:solidFill>
                              <a:srgbClr val="006FC0"/>
                            </a:solidFill>
                          </a:uFill>
                          <a:latin typeface="Yu Gothic UI"/>
                          <a:cs typeface="Yu Gothic UI"/>
                        </a:rPr>
                        <a:t>看護補助者・事務職員は</a:t>
                      </a:r>
                      <a:r>
                        <a:rPr sz="1000" b="1" u="sng" spc="90" dirty="0">
                          <a:solidFill>
                            <a:srgbClr val="006FC0"/>
                          </a:solidFill>
                          <a:uFill>
                            <a:solidFill>
                              <a:srgbClr val="006FC0"/>
                            </a:solidFill>
                          </a:uFill>
                          <a:latin typeface="Yu Gothic UI"/>
                          <a:cs typeface="Yu Gothic UI"/>
                        </a:rPr>
                        <a:t>5.7％）</a:t>
                      </a:r>
                      <a:r>
                        <a:rPr sz="1000" b="1" u="sng" spc="30" dirty="0">
                          <a:solidFill>
                            <a:srgbClr val="006FC0"/>
                          </a:solidFill>
                          <a:uFill>
                            <a:solidFill>
                              <a:srgbClr val="006FC0"/>
                            </a:solidFill>
                          </a:uFill>
                          <a:latin typeface="Yu Gothic UI"/>
                          <a:cs typeface="Yu Gothic UI"/>
                        </a:rPr>
                        <a:t>の賃上げを目指す</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0"/>
                  </a:ext>
                </a:extLst>
              </a:tr>
              <a:tr h="508000">
                <a:tc>
                  <a:txBody>
                    <a:bodyPr/>
                    <a:lstStyle/>
                    <a:p>
                      <a:pPr marL="35560">
                        <a:lnSpc>
                          <a:spcPts val="1315"/>
                        </a:lnSpc>
                        <a:spcBef>
                          <a:spcPts val="55"/>
                        </a:spcBef>
                      </a:pPr>
                      <a:r>
                        <a:rPr sz="1100" spc="70" dirty="0">
                          <a:latin typeface="Yu Gothic UI"/>
                          <a:cs typeface="Yu Gothic UI"/>
                        </a:rPr>
                        <a:t>○対象となる施設</a:t>
                      </a:r>
                      <a:endParaRPr sz="1100">
                        <a:latin typeface="Yu Gothic UI"/>
                        <a:cs typeface="Yu Gothic UI"/>
                      </a:endParaRPr>
                    </a:p>
                    <a:p>
                      <a:pPr marL="323850">
                        <a:lnSpc>
                          <a:spcPts val="1195"/>
                        </a:lnSpc>
                      </a:pPr>
                      <a:r>
                        <a:rPr sz="1000" spc="95" dirty="0">
                          <a:latin typeface="Yu Gothic UI"/>
                          <a:cs typeface="Yu Gothic UI"/>
                        </a:rPr>
                        <a:t>保険医療機関、訪問看護ステーション</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55"/>
                        </a:spcBef>
                      </a:pPr>
                      <a:r>
                        <a:rPr sz="1100" spc="70" dirty="0">
                          <a:latin typeface="Yu Gothic UI"/>
                          <a:cs typeface="Yu Gothic UI"/>
                        </a:rPr>
                        <a:t>○対象となる施設</a:t>
                      </a:r>
                      <a:endParaRPr sz="1100">
                        <a:latin typeface="Yu Gothic UI"/>
                        <a:cs typeface="Yu Gothic UI"/>
                      </a:endParaRPr>
                    </a:p>
                    <a:p>
                      <a:pPr marL="324485">
                        <a:lnSpc>
                          <a:spcPts val="1195"/>
                        </a:lnSpc>
                      </a:pPr>
                      <a:r>
                        <a:rPr sz="1000" dirty="0">
                          <a:latin typeface="Yu Gothic UI"/>
                          <a:cs typeface="Yu Gothic UI"/>
                        </a:rPr>
                        <a:t>保険医療機関、</a:t>
                      </a:r>
                      <a:r>
                        <a:rPr sz="1000" b="1" u="sng" spc="-10" dirty="0">
                          <a:solidFill>
                            <a:srgbClr val="006FC0"/>
                          </a:solidFill>
                          <a:uFill>
                            <a:solidFill>
                              <a:srgbClr val="006FC0"/>
                            </a:solidFill>
                          </a:uFill>
                          <a:latin typeface="Yu Gothic UI"/>
                          <a:cs typeface="Yu Gothic UI"/>
                        </a:rPr>
                        <a:t>保険薬局</a:t>
                      </a:r>
                      <a:r>
                        <a:rPr sz="1000" spc="150" dirty="0">
                          <a:latin typeface="Yu Gothic UI"/>
                          <a:cs typeface="Yu Gothic UI"/>
                        </a:rPr>
                        <a:t>、訪問看護ステーション</a:t>
                      </a:r>
                      <a:endParaRPr sz="1000">
                        <a:latin typeface="Yu Gothic UI"/>
                        <a:cs typeface="Yu Gothic UI"/>
                      </a:endParaRPr>
                    </a:p>
                    <a:p>
                      <a:pPr marL="324485">
                        <a:lnSpc>
                          <a:spcPct val="100000"/>
                        </a:lnSpc>
                      </a:pPr>
                      <a:r>
                        <a:rPr sz="1000" b="1" u="sng" spc="35" dirty="0">
                          <a:solidFill>
                            <a:srgbClr val="006FC0"/>
                          </a:solidFill>
                          <a:uFill>
                            <a:solidFill>
                              <a:srgbClr val="006FC0"/>
                            </a:solidFill>
                          </a:uFill>
                          <a:latin typeface="Yu Gothic UI"/>
                          <a:cs typeface="Yu Gothic UI"/>
                        </a:rPr>
                        <a:t>※歯科技工所に関しては、保険医療機関</a:t>
                      </a:r>
                      <a:r>
                        <a:rPr sz="1000" b="1" u="sng" spc="-10" dirty="0">
                          <a:solidFill>
                            <a:srgbClr val="006FC0"/>
                          </a:solidFill>
                          <a:uFill>
                            <a:solidFill>
                              <a:srgbClr val="006FC0"/>
                            </a:solidFill>
                          </a:uFill>
                          <a:latin typeface="Yu Gothic UI"/>
                          <a:cs typeface="Yu Gothic UI"/>
                        </a:rPr>
                        <a:t>（</a:t>
                      </a:r>
                      <a:r>
                        <a:rPr sz="1000" b="1" u="sng" spc="-15" dirty="0">
                          <a:solidFill>
                            <a:srgbClr val="006FC0"/>
                          </a:solidFill>
                          <a:uFill>
                            <a:solidFill>
                              <a:srgbClr val="006FC0"/>
                            </a:solidFill>
                          </a:uFill>
                          <a:latin typeface="Yu Gothic UI"/>
                          <a:cs typeface="Yu Gothic UI"/>
                        </a:rPr>
                        <a:t>歯科</a:t>
                      </a:r>
                      <a:r>
                        <a:rPr sz="1000" b="1" u="sng" spc="-10" dirty="0">
                          <a:solidFill>
                            <a:srgbClr val="006FC0"/>
                          </a:solidFill>
                          <a:uFill>
                            <a:solidFill>
                              <a:srgbClr val="006FC0"/>
                            </a:solidFill>
                          </a:uFill>
                          <a:latin typeface="Yu Gothic UI"/>
                          <a:cs typeface="Yu Gothic UI"/>
                        </a:rPr>
                        <a:t>）</a:t>
                      </a:r>
                      <a:r>
                        <a:rPr sz="1000" b="1" u="sng" spc="-20" dirty="0">
                          <a:solidFill>
                            <a:srgbClr val="006FC0"/>
                          </a:solidFill>
                          <a:uFill>
                            <a:solidFill>
                              <a:srgbClr val="006FC0"/>
                            </a:solidFill>
                          </a:uFill>
                          <a:latin typeface="Yu Gothic UI"/>
                          <a:cs typeface="Yu Gothic UI"/>
                        </a:rPr>
                        <a:t>が支援</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1"/>
                  </a:ext>
                </a:extLst>
              </a:tr>
              <a:tr h="965200">
                <a:tc>
                  <a:txBody>
                    <a:bodyPr/>
                    <a:lstStyle/>
                    <a:p>
                      <a:pPr marL="35560">
                        <a:lnSpc>
                          <a:spcPts val="1315"/>
                        </a:lnSpc>
                        <a:spcBef>
                          <a:spcPts val="55"/>
                        </a:spcBef>
                      </a:pPr>
                      <a:r>
                        <a:rPr sz="1100" spc="70" dirty="0">
                          <a:latin typeface="Yu Gothic UI"/>
                          <a:cs typeface="Yu Gothic UI"/>
                        </a:rPr>
                        <a:t>○対象となる職員</a:t>
                      </a:r>
                      <a:endParaRPr sz="1100">
                        <a:latin typeface="Yu Gothic UI"/>
                        <a:cs typeface="Yu Gothic UI"/>
                      </a:endParaRPr>
                    </a:p>
                    <a:p>
                      <a:pPr marL="180340" marR="63500" indent="142875">
                        <a:lnSpc>
                          <a:spcPts val="1200"/>
                        </a:lnSpc>
                        <a:spcBef>
                          <a:spcPts val="35"/>
                        </a:spcBef>
                      </a:pPr>
                      <a:r>
                        <a:rPr sz="1000" spc="65" dirty="0">
                          <a:latin typeface="Yu Gothic UI"/>
                          <a:cs typeface="Yu Gothic UI"/>
                        </a:rPr>
                        <a:t>主として医療に従事する職員</a:t>
                      </a:r>
                      <a:r>
                        <a:rPr sz="1000" spc="90" dirty="0">
                          <a:latin typeface="Yu Gothic UI"/>
                          <a:cs typeface="Yu Gothic UI"/>
                        </a:rPr>
                        <a:t>（</a:t>
                      </a:r>
                      <a:r>
                        <a:rPr sz="1000" spc="70" dirty="0">
                          <a:latin typeface="Yu Gothic UI"/>
                          <a:cs typeface="Yu Gothic UI"/>
                        </a:rPr>
                        <a:t>医師、歯科医師、専ら事務作業を行う事</a:t>
                      </a:r>
                      <a:r>
                        <a:rPr sz="1000" spc="90" dirty="0">
                          <a:latin typeface="Yu Gothic UI"/>
                          <a:cs typeface="Yu Gothic UI"/>
                        </a:rPr>
                        <a:t>務職員等を除く。</a:t>
                      </a:r>
                      <a:r>
                        <a:rPr sz="1000" spc="60" dirty="0">
                          <a:latin typeface="Yu Gothic UI"/>
                          <a:cs typeface="Yu Gothic UI"/>
                        </a:rPr>
                        <a:t>）</a:t>
                      </a:r>
                      <a:endParaRPr sz="1000">
                        <a:latin typeface="Yu Gothic UI"/>
                        <a:cs typeface="Yu Gothic UI"/>
                      </a:endParaRPr>
                    </a:p>
                    <a:p>
                      <a:pPr marL="323850">
                        <a:lnSpc>
                          <a:spcPts val="1160"/>
                        </a:lnSpc>
                        <a:tabLst>
                          <a:tab pos="2483485" algn="l"/>
                        </a:tabLst>
                      </a:pPr>
                      <a:r>
                        <a:rPr sz="1000" spc="60" dirty="0">
                          <a:latin typeface="Yu Gothic UI"/>
                          <a:cs typeface="Yu Gothic UI"/>
                        </a:rPr>
                        <a:t>例）薬剤師</a:t>
                      </a:r>
                      <a:r>
                        <a:rPr sz="1000" dirty="0">
                          <a:latin typeface="Yu Gothic UI"/>
                          <a:cs typeface="Yu Gothic UI"/>
                        </a:rPr>
                        <a:t>・</a:t>
                      </a:r>
                      <a:r>
                        <a:rPr sz="1000" spc="60" dirty="0">
                          <a:latin typeface="Yu Gothic UI"/>
                          <a:cs typeface="Yu Gothic UI"/>
                        </a:rPr>
                        <a:t>看護師</a:t>
                      </a:r>
                      <a:r>
                        <a:rPr sz="1000" dirty="0">
                          <a:latin typeface="Yu Gothic UI"/>
                          <a:cs typeface="Yu Gothic UI"/>
                        </a:rPr>
                        <a:t>・</a:t>
                      </a:r>
                      <a:r>
                        <a:rPr sz="1000" spc="60" dirty="0">
                          <a:latin typeface="Yu Gothic UI"/>
                          <a:cs typeface="Yu Gothic UI"/>
                        </a:rPr>
                        <a:t>看護補助</a:t>
                      </a:r>
                      <a:r>
                        <a:rPr sz="1000" spc="10" dirty="0">
                          <a:latin typeface="Yu Gothic UI"/>
                          <a:cs typeface="Yu Gothic UI"/>
                        </a:rPr>
                        <a:t>者</a:t>
                      </a:r>
                      <a:r>
                        <a:rPr sz="1000" dirty="0">
                          <a:latin typeface="Yu Gothic UI"/>
                          <a:cs typeface="Yu Gothic UI"/>
                        </a:rPr>
                        <a:t>	</a:t>
                      </a:r>
                      <a:r>
                        <a:rPr sz="1000" spc="-50" dirty="0">
                          <a:latin typeface="Yu Gothic UI"/>
                          <a:cs typeface="Yu Gothic UI"/>
                        </a:rPr>
                        <a:t>等</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55"/>
                        </a:spcBef>
                      </a:pPr>
                      <a:r>
                        <a:rPr sz="1100" spc="70" dirty="0">
                          <a:latin typeface="Yu Gothic UI"/>
                          <a:cs typeface="Yu Gothic UI"/>
                        </a:rPr>
                        <a:t>○対象となる職員</a:t>
                      </a:r>
                      <a:endParaRPr sz="1100">
                        <a:latin typeface="Yu Gothic UI"/>
                        <a:cs typeface="Yu Gothic UI"/>
                      </a:endParaRPr>
                    </a:p>
                    <a:p>
                      <a:pPr marL="180975" marR="143510" indent="142875">
                        <a:lnSpc>
                          <a:spcPts val="1200"/>
                        </a:lnSpc>
                        <a:spcBef>
                          <a:spcPts val="35"/>
                        </a:spcBef>
                      </a:pPr>
                      <a:r>
                        <a:rPr sz="1000" b="1" u="sng" dirty="0">
                          <a:solidFill>
                            <a:srgbClr val="006FC0"/>
                          </a:solidFill>
                          <a:uFill>
                            <a:solidFill>
                              <a:srgbClr val="006FC0"/>
                            </a:solidFill>
                          </a:uFill>
                          <a:latin typeface="Yu Gothic UI"/>
                          <a:cs typeface="Yu Gothic UI"/>
                        </a:rPr>
                        <a:t>当該保険医療機関に勤務する職員</a:t>
                      </a:r>
                      <a:r>
                        <a:rPr sz="1000" spc="55" dirty="0">
                          <a:latin typeface="Yu Gothic UI"/>
                          <a:cs typeface="Yu Gothic UI"/>
                        </a:rPr>
                        <a:t>（40歳以上の医師・歯科医師・薬局</a:t>
                      </a:r>
                      <a:r>
                        <a:rPr sz="1000" spc="65" dirty="0">
                          <a:latin typeface="Yu Gothic UI"/>
                          <a:cs typeface="Yu Gothic UI"/>
                        </a:rPr>
                        <a:t>薬剤師、業務委託により勤務する者を除く。経営者、法人役員を含まな</a:t>
                      </a:r>
                      <a:r>
                        <a:rPr sz="1000" spc="145" dirty="0">
                          <a:latin typeface="Yu Gothic UI"/>
                          <a:cs typeface="Yu Gothic UI"/>
                        </a:rPr>
                        <a:t>い。</a:t>
                      </a:r>
                      <a:r>
                        <a:rPr sz="1000" spc="150" dirty="0">
                          <a:latin typeface="Yu Gothic UI"/>
                          <a:cs typeface="Yu Gothic UI"/>
                        </a:rPr>
                        <a:t>）</a:t>
                      </a:r>
                      <a:endParaRPr sz="1000">
                        <a:latin typeface="Yu Gothic UI"/>
                        <a:cs typeface="Yu Gothic UI"/>
                      </a:endParaRPr>
                    </a:p>
                    <a:p>
                      <a:pPr marL="484505" indent="-161925">
                        <a:lnSpc>
                          <a:spcPts val="1200"/>
                        </a:lnSpc>
                        <a:tabLst>
                          <a:tab pos="3278504" algn="l"/>
                        </a:tabLst>
                      </a:pPr>
                      <a:r>
                        <a:rPr sz="1000" spc="-10" dirty="0">
                          <a:latin typeface="Yu Gothic UI"/>
                          <a:cs typeface="Yu Gothic UI"/>
                        </a:rPr>
                        <a:t>例）左</a:t>
                      </a:r>
                      <a:r>
                        <a:rPr sz="1000" dirty="0">
                          <a:latin typeface="Yu Gothic UI"/>
                          <a:cs typeface="Yu Gothic UI"/>
                        </a:rPr>
                        <a:t>記</a:t>
                      </a:r>
                      <a:r>
                        <a:rPr sz="1000" spc="70" dirty="0">
                          <a:latin typeface="Yu Gothic UI"/>
                          <a:cs typeface="Yu Gothic UI"/>
                        </a:rPr>
                        <a:t>の</a:t>
                      </a:r>
                      <a:r>
                        <a:rPr sz="1000" spc="90" dirty="0">
                          <a:latin typeface="Yu Gothic UI"/>
                          <a:cs typeface="Yu Gothic UI"/>
                        </a:rPr>
                        <a:t>対</a:t>
                      </a:r>
                      <a:r>
                        <a:rPr sz="1000" dirty="0">
                          <a:latin typeface="Yu Gothic UI"/>
                          <a:cs typeface="Yu Gothic UI"/>
                        </a:rPr>
                        <a:t>象</a:t>
                      </a:r>
                      <a:r>
                        <a:rPr sz="1000" spc="-10" dirty="0">
                          <a:latin typeface="Yu Gothic UI"/>
                          <a:cs typeface="Yu Gothic UI"/>
                        </a:rPr>
                        <a:t>職員</a:t>
                      </a:r>
                      <a:r>
                        <a:rPr sz="1000" spc="225" dirty="0">
                          <a:latin typeface="Yu Gothic UI"/>
                          <a:cs typeface="Yu Gothic UI"/>
                        </a:rPr>
                        <a:t>に</a:t>
                      </a:r>
                      <a:r>
                        <a:rPr sz="1000" spc="110" dirty="0">
                          <a:latin typeface="Yu Gothic UI"/>
                          <a:cs typeface="Yu Gothic UI"/>
                        </a:rPr>
                        <a:t>加</a:t>
                      </a:r>
                      <a:r>
                        <a:rPr sz="1000" spc="100" dirty="0">
                          <a:latin typeface="Yu Gothic UI"/>
                          <a:cs typeface="Yu Gothic UI"/>
                        </a:rPr>
                        <a:t>え</a:t>
                      </a:r>
                      <a:r>
                        <a:rPr sz="1000" spc="310" dirty="0">
                          <a:latin typeface="Yu Gothic UI"/>
                          <a:cs typeface="Yu Gothic UI"/>
                        </a:rPr>
                        <a:t>、</a:t>
                      </a:r>
                      <a:r>
                        <a:rPr sz="1000" b="1" u="sng" spc="100" dirty="0">
                          <a:solidFill>
                            <a:srgbClr val="006FC0"/>
                          </a:solidFill>
                          <a:uFill>
                            <a:solidFill>
                              <a:srgbClr val="006FC0"/>
                            </a:solidFill>
                          </a:uFill>
                          <a:latin typeface="Yu Gothic UI"/>
                          <a:cs typeface="Yu Gothic UI"/>
                        </a:rPr>
                        <a:t>40</a:t>
                      </a:r>
                      <a:r>
                        <a:rPr sz="1000" b="1" u="sng" spc="-10" dirty="0">
                          <a:solidFill>
                            <a:srgbClr val="006FC0"/>
                          </a:solidFill>
                          <a:uFill>
                            <a:solidFill>
                              <a:srgbClr val="006FC0"/>
                            </a:solidFill>
                          </a:uFill>
                          <a:latin typeface="Yu Gothic UI"/>
                          <a:cs typeface="Yu Gothic UI"/>
                        </a:rPr>
                        <a:t>歳</a:t>
                      </a:r>
                      <a:r>
                        <a:rPr sz="1000" b="1" u="sng" dirty="0">
                          <a:solidFill>
                            <a:srgbClr val="006FC0"/>
                          </a:solidFill>
                          <a:uFill>
                            <a:solidFill>
                              <a:srgbClr val="006FC0"/>
                            </a:solidFill>
                          </a:uFill>
                          <a:latin typeface="Yu Gothic UI"/>
                          <a:cs typeface="Yu Gothic UI"/>
                        </a:rPr>
                        <a:t>未</a:t>
                      </a:r>
                      <a:r>
                        <a:rPr sz="1000" b="1" u="sng" spc="80" dirty="0">
                          <a:solidFill>
                            <a:srgbClr val="006FC0"/>
                          </a:solidFill>
                          <a:uFill>
                            <a:solidFill>
                              <a:srgbClr val="006FC0"/>
                            </a:solidFill>
                          </a:uFill>
                          <a:latin typeface="Yu Gothic UI"/>
                          <a:cs typeface="Yu Gothic UI"/>
                        </a:rPr>
                        <a:t>満</a:t>
                      </a:r>
                      <a:r>
                        <a:rPr sz="1000" b="1" u="sng" spc="65" dirty="0">
                          <a:solidFill>
                            <a:srgbClr val="006FC0"/>
                          </a:solidFill>
                          <a:uFill>
                            <a:solidFill>
                              <a:srgbClr val="006FC0"/>
                            </a:solidFill>
                          </a:uFill>
                          <a:latin typeface="Yu Gothic UI"/>
                          <a:cs typeface="Yu Gothic UI"/>
                        </a:rPr>
                        <a:t>の</a:t>
                      </a:r>
                      <a:r>
                        <a:rPr sz="1000" b="1" u="sng" dirty="0">
                          <a:solidFill>
                            <a:srgbClr val="006FC0"/>
                          </a:solidFill>
                          <a:uFill>
                            <a:solidFill>
                              <a:srgbClr val="006FC0"/>
                            </a:solidFill>
                          </a:uFill>
                          <a:latin typeface="Yu Gothic UI"/>
                          <a:cs typeface="Yu Gothic UI"/>
                        </a:rPr>
                        <a:t>医</a:t>
                      </a:r>
                      <a:r>
                        <a:rPr sz="1000" b="1" u="sng" spc="320" dirty="0">
                          <a:solidFill>
                            <a:srgbClr val="006FC0"/>
                          </a:solidFill>
                          <a:uFill>
                            <a:solidFill>
                              <a:srgbClr val="006FC0"/>
                            </a:solidFill>
                          </a:uFill>
                          <a:latin typeface="Yu Gothic UI"/>
                          <a:cs typeface="Yu Gothic UI"/>
                        </a:rPr>
                        <a:t>師</a:t>
                      </a:r>
                      <a:r>
                        <a:rPr sz="1000" b="1" u="sng" spc="160" dirty="0">
                          <a:solidFill>
                            <a:srgbClr val="006FC0"/>
                          </a:solidFill>
                          <a:uFill>
                            <a:solidFill>
                              <a:srgbClr val="006FC0"/>
                            </a:solidFill>
                          </a:uFill>
                          <a:latin typeface="Yu Gothic UI"/>
                          <a:cs typeface="Yu Gothic UI"/>
                        </a:rPr>
                        <a:t>・</a:t>
                      </a:r>
                      <a:r>
                        <a:rPr sz="1000" b="1" u="sng" dirty="0">
                          <a:solidFill>
                            <a:srgbClr val="006FC0"/>
                          </a:solidFill>
                          <a:uFill>
                            <a:solidFill>
                              <a:srgbClr val="006FC0"/>
                            </a:solidFill>
                          </a:uFill>
                          <a:latin typeface="Yu Gothic UI"/>
                          <a:cs typeface="Yu Gothic UI"/>
                        </a:rPr>
                        <a:t>歯科</a:t>
                      </a:r>
                      <a:r>
                        <a:rPr sz="1000" b="1" u="sng" spc="-10" dirty="0">
                          <a:solidFill>
                            <a:srgbClr val="006FC0"/>
                          </a:solidFill>
                          <a:uFill>
                            <a:solidFill>
                              <a:srgbClr val="006FC0"/>
                            </a:solidFill>
                          </a:uFill>
                          <a:latin typeface="Yu Gothic UI"/>
                          <a:cs typeface="Yu Gothic UI"/>
                        </a:rPr>
                        <a:t>医師</a:t>
                      </a:r>
                      <a:r>
                        <a:rPr sz="1000" b="1" u="sng" spc="160" dirty="0">
                          <a:solidFill>
                            <a:srgbClr val="006FC0"/>
                          </a:solidFill>
                          <a:uFill>
                            <a:solidFill>
                              <a:srgbClr val="006FC0"/>
                            </a:solidFill>
                          </a:uFill>
                          <a:latin typeface="Yu Gothic UI"/>
                          <a:cs typeface="Yu Gothic UI"/>
                        </a:rPr>
                        <a:t>・</a:t>
                      </a:r>
                      <a:r>
                        <a:rPr sz="1000" b="1" u="sng" spc="335" dirty="0">
                          <a:solidFill>
                            <a:srgbClr val="006FC0"/>
                          </a:solidFill>
                          <a:uFill>
                            <a:solidFill>
                              <a:srgbClr val="006FC0"/>
                            </a:solidFill>
                          </a:uFill>
                          <a:latin typeface="Yu Gothic UI"/>
                          <a:cs typeface="Yu Gothic UI"/>
                        </a:rPr>
                        <a:t>薬</a:t>
                      </a:r>
                      <a:r>
                        <a:rPr sz="1000" b="1" u="sng" spc="-10" dirty="0">
                          <a:solidFill>
                            <a:srgbClr val="006FC0"/>
                          </a:solidFill>
                          <a:uFill>
                            <a:solidFill>
                              <a:srgbClr val="006FC0"/>
                            </a:solidFill>
                          </a:uFill>
                          <a:latin typeface="Yu Gothic UI"/>
                          <a:cs typeface="Yu Gothic UI"/>
                        </a:rPr>
                        <a:t>局薬</a:t>
                      </a:r>
                      <a:r>
                        <a:rPr sz="1000" b="1" u="sng" dirty="0">
                          <a:solidFill>
                            <a:srgbClr val="006FC0"/>
                          </a:solidFill>
                          <a:uFill>
                            <a:solidFill>
                              <a:srgbClr val="006FC0"/>
                            </a:solidFill>
                          </a:uFill>
                          <a:latin typeface="Yu Gothic UI"/>
                          <a:cs typeface="Yu Gothic UI"/>
                        </a:rPr>
                        <a:t>剤</a:t>
                      </a:r>
                      <a:r>
                        <a:rPr sz="1000" b="1" u="sng" spc="190" dirty="0">
                          <a:solidFill>
                            <a:srgbClr val="006FC0"/>
                          </a:solidFill>
                          <a:uFill>
                            <a:solidFill>
                              <a:srgbClr val="006FC0"/>
                            </a:solidFill>
                          </a:uFill>
                          <a:latin typeface="Yu Gothic UI"/>
                          <a:cs typeface="Yu Gothic UI"/>
                        </a:rPr>
                        <a:t>師</a:t>
                      </a:r>
                      <a:r>
                        <a:rPr sz="1000" b="1" u="sng" spc="75" dirty="0">
                          <a:solidFill>
                            <a:srgbClr val="006FC0"/>
                          </a:solidFill>
                          <a:uFill>
                            <a:solidFill>
                              <a:srgbClr val="006FC0"/>
                            </a:solidFill>
                          </a:uFill>
                          <a:latin typeface="Yu Gothic UI"/>
                          <a:cs typeface="Yu Gothic UI"/>
                        </a:rPr>
                        <a:t>、</a:t>
                      </a:r>
                      <a:r>
                        <a:rPr sz="1000" b="1" u="sng" spc="500" dirty="0">
                          <a:solidFill>
                            <a:srgbClr val="006FC0"/>
                          </a:solidFill>
                          <a:uFill>
                            <a:solidFill>
                              <a:srgbClr val="006FC0"/>
                            </a:solidFill>
                          </a:uFill>
                          <a:latin typeface="Yu Gothic UI"/>
                          <a:cs typeface="Yu Gothic UI"/>
                        </a:rPr>
                        <a:t>                          </a:t>
                      </a:r>
                      <a:r>
                        <a:rPr sz="1000" b="1" u="sng" spc="60" dirty="0">
                          <a:solidFill>
                            <a:srgbClr val="006FC0"/>
                          </a:solidFill>
                          <a:uFill>
                            <a:solidFill>
                              <a:srgbClr val="006FC0"/>
                            </a:solidFill>
                          </a:uFill>
                          <a:latin typeface="Yu Gothic UI"/>
                          <a:cs typeface="Yu Gothic UI"/>
                        </a:rPr>
                        <a:t>事務職員</a:t>
                      </a:r>
                      <a:r>
                        <a:rPr sz="1000" b="1" u="sng" dirty="0">
                          <a:solidFill>
                            <a:srgbClr val="006FC0"/>
                          </a:solidFill>
                          <a:uFill>
                            <a:solidFill>
                              <a:srgbClr val="006FC0"/>
                            </a:solidFill>
                          </a:uFill>
                          <a:latin typeface="Yu Gothic UI"/>
                          <a:cs typeface="Yu Gothic UI"/>
                        </a:rPr>
                        <a:t>、</a:t>
                      </a:r>
                      <a:r>
                        <a:rPr sz="1000" b="1" u="sng" spc="50" dirty="0">
                          <a:solidFill>
                            <a:srgbClr val="006FC0"/>
                          </a:solidFill>
                          <a:uFill>
                            <a:solidFill>
                              <a:srgbClr val="006FC0"/>
                            </a:solidFill>
                          </a:uFill>
                          <a:latin typeface="Yu Gothic UI"/>
                          <a:cs typeface="Yu Gothic UI"/>
                        </a:rPr>
                        <a:t>歯科技工所</a:t>
                      </a:r>
                      <a:r>
                        <a:rPr sz="1000" b="1" u="sng" dirty="0">
                          <a:solidFill>
                            <a:srgbClr val="006FC0"/>
                          </a:solidFill>
                          <a:uFill>
                            <a:solidFill>
                              <a:srgbClr val="006FC0"/>
                            </a:solidFill>
                          </a:uFill>
                          <a:latin typeface="Yu Gothic UI"/>
                          <a:cs typeface="Yu Gothic UI"/>
                        </a:rPr>
                        <a:t>に</a:t>
                      </a:r>
                      <a:r>
                        <a:rPr sz="1000" b="1" u="sng" spc="50" dirty="0">
                          <a:solidFill>
                            <a:srgbClr val="006FC0"/>
                          </a:solidFill>
                          <a:uFill>
                            <a:solidFill>
                              <a:srgbClr val="006FC0"/>
                            </a:solidFill>
                          </a:uFill>
                          <a:latin typeface="Yu Gothic UI"/>
                          <a:cs typeface="Yu Gothic UI"/>
                        </a:rPr>
                        <a:t>所属</a:t>
                      </a:r>
                      <a:r>
                        <a:rPr sz="1000" b="1" u="sng" dirty="0">
                          <a:solidFill>
                            <a:srgbClr val="006FC0"/>
                          </a:solidFill>
                          <a:uFill>
                            <a:solidFill>
                              <a:srgbClr val="006FC0"/>
                            </a:solidFill>
                          </a:uFill>
                          <a:latin typeface="Yu Gothic UI"/>
                          <a:cs typeface="Yu Gothic UI"/>
                        </a:rPr>
                        <a:t>する</a:t>
                      </a:r>
                      <a:r>
                        <a:rPr sz="1000" b="1" u="sng" spc="60" dirty="0">
                          <a:solidFill>
                            <a:srgbClr val="006FC0"/>
                          </a:solidFill>
                          <a:uFill>
                            <a:solidFill>
                              <a:srgbClr val="006FC0"/>
                            </a:solidFill>
                          </a:uFill>
                          <a:latin typeface="Yu Gothic UI"/>
                          <a:cs typeface="Yu Gothic UI"/>
                        </a:rPr>
                        <a:t>歯</a:t>
                      </a:r>
                      <a:r>
                        <a:rPr sz="1000" b="1" u="sng" spc="-10" dirty="0">
                          <a:solidFill>
                            <a:srgbClr val="006FC0"/>
                          </a:solidFill>
                          <a:uFill>
                            <a:solidFill>
                              <a:srgbClr val="006FC0"/>
                            </a:solidFill>
                          </a:uFill>
                          <a:latin typeface="Yu Gothic UI"/>
                          <a:cs typeface="Yu Gothic UI"/>
                        </a:rPr>
                        <a:t>科技</a:t>
                      </a:r>
                      <a:r>
                        <a:rPr sz="1000" b="1" u="sng" dirty="0">
                          <a:solidFill>
                            <a:srgbClr val="006FC0"/>
                          </a:solidFill>
                          <a:uFill>
                            <a:solidFill>
                              <a:srgbClr val="006FC0"/>
                            </a:solidFill>
                          </a:uFill>
                          <a:latin typeface="Yu Gothic UI"/>
                          <a:cs typeface="Yu Gothic UI"/>
                        </a:rPr>
                        <a:t>工</a:t>
                      </a:r>
                      <a:r>
                        <a:rPr sz="1000" b="1" u="sng" spc="-50" dirty="0">
                          <a:solidFill>
                            <a:srgbClr val="006FC0"/>
                          </a:solidFill>
                          <a:uFill>
                            <a:solidFill>
                              <a:srgbClr val="006FC0"/>
                            </a:solidFill>
                          </a:uFill>
                          <a:latin typeface="Yu Gothic UI"/>
                          <a:cs typeface="Yu Gothic UI"/>
                        </a:rPr>
                        <a:t>士</a:t>
                      </a:r>
                      <a:r>
                        <a:rPr sz="1000" b="1" dirty="0">
                          <a:solidFill>
                            <a:srgbClr val="006FC0"/>
                          </a:solidFill>
                          <a:latin typeface="Yu Gothic UI"/>
                          <a:cs typeface="Yu Gothic UI"/>
                        </a:rPr>
                        <a:t>	</a:t>
                      </a:r>
                      <a:r>
                        <a:rPr sz="1000" spc="-50" dirty="0">
                          <a:latin typeface="Yu Gothic UI"/>
                          <a:cs typeface="Yu Gothic UI"/>
                        </a:rPr>
                        <a:t>等</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2"/>
                  </a:ext>
                </a:extLst>
              </a:tr>
              <a:tr h="1422400">
                <a:tc>
                  <a:txBody>
                    <a:bodyPr/>
                    <a:lstStyle/>
                    <a:p>
                      <a:pPr marL="35560">
                        <a:lnSpc>
                          <a:spcPts val="1315"/>
                        </a:lnSpc>
                        <a:spcBef>
                          <a:spcPts val="55"/>
                        </a:spcBef>
                      </a:pPr>
                      <a:r>
                        <a:rPr sz="1100" spc="105" dirty="0">
                          <a:latin typeface="Yu Gothic UI"/>
                          <a:cs typeface="Yu Gothic UI"/>
                        </a:rPr>
                        <a:t>○ベースアップ評価料により評価される総額の算出方法</a:t>
                      </a:r>
                      <a:endParaRPr sz="1100">
                        <a:latin typeface="Yu Gothic UI"/>
                        <a:cs typeface="Yu Gothic UI"/>
                      </a:endParaRPr>
                    </a:p>
                    <a:p>
                      <a:pPr marL="35560">
                        <a:lnSpc>
                          <a:spcPts val="1195"/>
                        </a:lnSpc>
                      </a:pPr>
                      <a:r>
                        <a:rPr sz="1000" dirty="0">
                          <a:latin typeface="Yu Gothic UI"/>
                          <a:cs typeface="Yu Gothic UI"/>
                        </a:rPr>
                        <a:t>（入院ＢＵ評価料の場合</a:t>
                      </a:r>
                      <a:r>
                        <a:rPr sz="1000" spc="-50" dirty="0">
                          <a:latin typeface="Yu Gothic UI"/>
                          <a:cs typeface="Yu Gothic UI"/>
                        </a:rPr>
                        <a:t>）</a:t>
                      </a:r>
                      <a:endParaRPr sz="1000">
                        <a:latin typeface="Yu Gothic UI"/>
                        <a:cs typeface="Yu Gothic UI"/>
                      </a:endParaRPr>
                    </a:p>
                    <a:p>
                      <a:pPr marL="180340" marR="158750" indent="142875">
                        <a:lnSpc>
                          <a:spcPct val="100000"/>
                        </a:lnSpc>
                      </a:pPr>
                      <a:r>
                        <a:rPr sz="1000" spc="85" dirty="0">
                          <a:latin typeface="Yu Gothic UI"/>
                          <a:cs typeface="Yu Gothic UI"/>
                        </a:rPr>
                        <a:t>12</a:t>
                      </a:r>
                      <a:r>
                        <a:rPr sz="1000" dirty="0">
                          <a:latin typeface="Yu Gothic UI"/>
                          <a:cs typeface="Yu Gothic UI"/>
                        </a:rPr>
                        <a:t>か月の対象職員の給与総額（</a:t>
                      </a:r>
                      <a:r>
                        <a:rPr sz="1000" spc="45" dirty="0">
                          <a:latin typeface="Yu Gothic UI"/>
                          <a:cs typeface="Yu Gothic UI"/>
                        </a:rPr>
                        <a:t>賞与、法定福利費等を含む</a:t>
                      </a:r>
                      <a:r>
                        <a:rPr sz="1000" spc="130" dirty="0">
                          <a:latin typeface="Yu Gothic UI"/>
                          <a:cs typeface="Yu Gothic UI"/>
                        </a:rPr>
                        <a:t>）</a:t>
                      </a:r>
                      <a:r>
                        <a:rPr sz="1000" spc="40" dirty="0">
                          <a:latin typeface="Yu Gothic UI"/>
                          <a:cs typeface="Yu Gothic UI"/>
                        </a:rPr>
                        <a:t>の１月あ</a:t>
                      </a:r>
                      <a:r>
                        <a:rPr sz="1000" spc="110" dirty="0">
                          <a:latin typeface="Yu Gothic UI"/>
                          <a:cs typeface="Yu Gothic UI"/>
                        </a:rPr>
                        <a:t>たりの平均値の</a:t>
                      </a:r>
                      <a:r>
                        <a:rPr sz="1000" spc="50" dirty="0">
                          <a:latin typeface="Yu Gothic UI"/>
                          <a:cs typeface="Yu Gothic UI"/>
                        </a:rPr>
                        <a:t>2.3％</a:t>
                      </a:r>
                      <a:endParaRPr sz="1000">
                        <a:latin typeface="Yu Gothic UI"/>
                        <a:cs typeface="Yu Gothic UI"/>
                      </a:endParaRPr>
                    </a:p>
                    <a:p>
                      <a:pPr>
                        <a:lnSpc>
                          <a:spcPct val="100000"/>
                        </a:lnSpc>
                      </a:pPr>
                      <a:endParaRPr sz="1000">
                        <a:latin typeface="Times New Roman"/>
                        <a:cs typeface="Times New Roman"/>
                      </a:endParaRPr>
                    </a:p>
                    <a:p>
                      <a:pPr>
                        <a:lnSpc>
                          <a:spcPct val="100000"/>
                        </a:lnSpc>
                        <a:spcBef>
                          <a:spcPts val="100"/>
                        </a:spcBef>
                      </a:pPr>
                      <a:endParaRPr sz="1000">
                        <a:latin typeface="Times New Roman"/>
                        <a:cs typeface="Times New Roman"/>
                      </a:endParaRPr>
                    </a:p>
                    <a:p>
                      <a:pPr marL="35560">
                        <a:lnSpc>
                          <a:spcPct val="100000"/>
                        </a:lnSpc>
                      </a:pPr>
                      <a:r>
                        <a:rPr sz="1000" dirty="0">
                          <a:latin typeface="Yu Gothic UI"/>
                          <a:cs typeface="Yu Gothic UI"/>
                        </a:rPr>
                        <a:t>（</a:t>
                      </a:r>
                      <a:r>
                        <a:rPr sz="1000" spc="45" dirty="0">
                          <a:latin typeface="Yu Gothic UI"/>
                          <a:cs typeface="Yu Gothic UI"/>
                        </a:rPr>
                        <a:t>歯科外来・在宅ＢＵ評価料(Ⅱ) </a:t>
                      </a:r>
                      <a:r>
                        <a:rPr sz="1000" spc="-50" dirty="0">
                          <a:latin typeface="Yu Gothic UI"/>
                          <a:cs typeface="Yu Gothic UI"/>
                        </a:rPr>
                        <a:t>）</a:t>
                      </a:r>
                      <a:endParaRPr sz="1000">
                        <a:latin typeface="Yu Gothic UI"/>
                        <a:cs typeface="Yu Gothic UI"/>
                      </a:endParaRPr>
                    </a:p>
                    <a:p>
                      <a:pPr marL="323850">
                        <a:lnSpc>
                          <a:spcPct val="100000"/>
                        </a:lnSpc>
                      </a:pPr>
                      <a:r>
                        <a:rPr sz="1000" spc="85" dirty="0">
                          <a:latin typeface="Yu Gothic UI"/>
                          <a:cs typeface="Yu Gothic UI"/>
                        </a:rPr>
                        <a:t>12</a:t>
                      </a:r>
                      <a:r>
                        <a:rPr sz="1000" dirty="0">
                          <a:latin typeface="Yu Gothic UI"/>
                          <a:cs typeface="Yu Gothic UI"/>
                        </a:rPr>
                        <a:t>か月の対象職員の給与総額（</a:t>
                      </a:r>
                      <a:r>
                        <a:rPr sz="1000" spc="45" dirty="0">
                          <a:latin typeface="Yu Gothic UI"/>
                          <a:cs typeface="Yu Gothic UI"/>
                        </a:rPr>
                        <a:t>賞与、法定福利費等を含む</a:t>
                      </a:r>
                      <a:r>
                        <a:rPr sz="1000" spc="130" dirty="0">
                          <a:latin typeface="Yu Gothic UI"/>
                          <a:cs typeface="Yu Gothic UI"/>
                        </a:rPr>
                        <a:t>）</a:t>
                      </a:r>
                      <a:r>
                        <a:rPr sz="1000" spc="40" dirty="0">
                          <a:latin typeface="Yu Gothic UI"/>
                          <a:cs typeface="Yu Gothic UI"/>
                        </a:rPr>
                        <a:t>の１月あ</a:t>
                      </a:r>
                      <a:endParaRPr sz="1000">
                        <a:latin typeface="Yu Gothic UI"/>
                        <a:cs typeface="Yu Gothic UI"/>
                      </a:endParaRPr>
                    </a:p>
                    <a:p>
                      <a:pPr marL="180340">
                        <a:lnSpc>
                          <a:spcPct val="100000"/>
                        </a:lnSpc>
                      </a:pPr>
                      <a:r>
                        <a:rPr sz="1000" spc="105" dirty="0">
                          <a:latin typeface="Yu Gothic UI"/>
                          <a:cs typeface="Yu Gothic UI"/>
                        </a:rPr>
                        <a:t>たりの平均値の</a:t>
                      </a:r>
                      <a:r>
                        <a:rPr sz="1000" spc="50" dirty="0">
                          <a:latin typeface="Yu Gothic UI"/>
                          <a:cs typeface="Yu Gothic UI"/>
                        </a:rPr>
                        <a:t>1.2％</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55"/>
                        </a:spcBef>
                      </a:pPr>
                      <a:r>
                        <a:rPr sz="1100" spc="105" dirty="0">
                          <a:latin typeface="Yu Gothic UI"/>
                          <a:cs typeface="Yu Gothic UI"/>
                        </a:rPr>
                        <a:t>○ベースアップ評価料により評価される総額の算出方法</a:t>
                      </a:r>
                      <a:endParaRPr sz="1100">
                        <a:latin typeface="Yu Gothic UI"/>
                        <a:cs typeface="Yu Gothic UI"/>
                      </a:endParaRPr>
                    </a:p>
                    <a:p>
                      <a:pPr marL="36195">
                        <a:lnSpc>
                          <a:spcPts val="1195"/>
                        </a:lnSpc>
                      </a:pPr>
                      <a:r>
                        <a:rPr sz="1000" dirty="0">
                          <a:latin typeface="Yu Gothic UI"/>
                          <a:cs typeface="Yu Gothic UI"/>
                        </a:rPr>
                        <a:t>（入院ＢＵ評価料の場合）</a:t>
                      </a:r>
                      <a:r>
                        <a:rPr sz="1000" spc="90" dirty="0">
                          <a:latin typeface="Yu Gothic UI"/>
                          <a:cs typeface="Yu Gothic UI"/>
                        </a:rPr>
                        <a:t>以下を合計したもの</a:t>
                      </a:r>
                      <a:endParaRPr sz="1000">
                        <a:latin typeface="Yu Gothic UI"/>
                        <a:cs typeface="Yu Gothic UI"/>
                      </a:endParaRPr>
                    </a:p>
                    <a:p>
                      <a:pPr marL="180975">
                        <a:lnSpc>
                          <a:spcPct val="100000"/>
                        </a:lnSpc>
                      </a:pPr>
                      <a:r>
                        <a:rPr sz="1000" spc="-5" dirty="0">
                          <a:latin typeface="Yu Gothic UI"/>
                          <a:cs typeface="Yu Gothic UI"/>
                        </a:rPr>
                        <a:t>◆医師・歯科医師以外</a:t>
                      </a:r>
                      <a:endParaRPr sz="1000">
                        <a:latin typeface="Yu Gothic UI"/>
                        <a:cs typeface="Yu Gothic UI"/>
                      </a:endParaRPr>
                    </a:p>
                    <a:p>
                      <a:pPr marL="302895" marR="40640" indent="19685">
                        <a:lnSpc>
                          <a:spcPct val="100000"/>
                        </a:lnSpc>
                      </a:pPr>
                      <a:r>
                        <a:rPr sz="1000" b="1" u="sng" spc="80" dirty="0">
                          <a:solidFill>
                            <a:srgbClr val="006FC0"/>
                          </a:solidFill>
                          <a:uFill>
                            <a:solidFill>
                              <a:srgbClr val="006FC0"/>
                            </a:solidFill>
                          </a:uFill>
                          <a:latin typeface="Yu Gothic UI"/>
                          <a:cs typeface="Yu Gothic UI"/>
                        </a:rPr>
                        <a:t>「月額賃金総額」</a:t>
                      </a:r>
                      <a:r>
                        <a:rPr sz="1000" b="1" u="sng" spc="100" dirty="0">
                          <a:solidFill>
                            <a:srgbClr val="006FC0"/>
                          </a:solidFill>
                          <a:uFill>
                            <a:solidFill>
                              <a:srgbClr val="006FC0"/>
                            </a:solidFill>
                          </a:uFill>
                          <a:latin typeface="Yu Gothic UI"/>
                          <a:cs typeface="Yu Gothic UI"/>
                        </a:rPr>
                        <a:t>（</a:t>
                      </a:r>
                      <a:r>
                        <a:rPr sz="1000" b="1" u="sng" spc="60" dirty="0">
                          <a:solidFill>
                            <a:srgbClr val="006FC0"/>
                          </a:solidFill>
                          <a:uFill>
                            <a:solidFill>
                              <a:srgbClr val="006FC0"/>
                            </a:solidFill>
                          </a:uFill>
                          <a:latin typeface="Yu Gothic UI"/>
                          <a:cs typeface="Yu Gothic UI"/>
                        </a:rPr>
                        <a:t>基本給等と、時間外手当等の月ごとに変動して支払</a:t>
                      </a:r>
                      <a:r>
                        <a:rPr sz="1000" b="1" u="sng" spc="500" dirty="0">
                          <a:solidFill>
                            <a:srgbClr val="006FC0"/>
                          </a:solidFill>
                          <a:uFill>
                            <a:solidFill>
                              <a:srgbClr val="006FC0"/>
                            </a:solidFill>
                          </a:uFill>
                          <a:latin typeface="Yu Gothic UI"/>
                          <a:cs typeface="Yu Gothic UI"/>
                        </a:rPr>
                        <a:t>                           </a:t>
                      </a:r>
                      <a:r>
                        <a:rPr sz="1000" b="1" u="sng" spc="100" dirty="0">
                          <a:solidFill>
                            <a:srgbClr val="006FC0"/>
                          </a:solidFill>
                          <a:uFill>
                            <a:solidFill>
                              <a:srgbClr val="006FC0"/>
                            </a:solidFill>
                          </a:uFill>
                          <a:latin typeface="Yu Gothic UI"/>
                          <a:cs typeface="Yu Gothic UI"/>
                        </a:rPr>
                        <a:t>われる手当の合計</a:t>
                      </a:r>
                      <a:r>
                        <a:rPr sz="1000" b="1" u="sng" spc="120" dirty="0">
                          <a:solidFill>
                            <a:srgbClr val="006FC0"/>
                          </a:solidFill>
                          <a:uFill>
                            <a:solidFill>
                              <a:srgbClr val="006FC0"/>
                            </a:solidFill>
                          </a:uFill>
                          <a:latin typeface="Yu Gothic UI"/>
                          <a:cs typeface="Yu Gothic UI"/>
                        </a:rPr>
                        <a:t>）</a:t>
                      </a:r>
                      <a:r>
                        <a:rPr sz="1000" b="1" u="sng" spc="90" dirty="0">
                          <a:solidFill>
                            <a:srgbClr val="006FC0"/>
                          </a:solidFill>
                          <a:uFill>
                            <a:solidFill>
                              <a:srgbClr val="006FC0"/>
                            </a:solidFill>
                          </a:uFill>
                          <a:latin typeface="Yu Gothic UI"/>
                          <a:cs typeface="Yu Gothic UI"/>
                        </a:rPr>
                        <a:t>に、定められた</a:t>
                      </a:r>
                      <a:r>
                        <a:rPr sz="1000" b="1" u="sng" spc="-10" dirty="0">
                          <a:solidFill>
                            <a:srgbClr val="006FC0"/>
                          </a:solidFill>
                          <a:uFill>
                            <a:solidFill>
                              <a:srgbClr val="006FC0"/>
                            </a:solidFill>
                          </a:uFill>
                          <a:latin typeface="Yu Gothic UI"/>
                          <a:cs typeface="Yu Gothic UI"/>
                        </a:rPr>
                        <a:t>❹（</a:t>
                      </a:r>
                      <a:r>
                        <a:rPr sz="1000" b="1" u="sng" spc="15" dirty="0">
                          <a:solidFill>
                            <a:srgbClr val="006FC0"/>
                          </a:solidFill>
                          <a:uFill>
                            <a:solidFill>
                              <a:srgbClr val="006FC0"/>
                            </a:solidFill>
                          </a:uFill>
                          <a:latin typeface="Yu Gothic UI"/>
                          <a:cs typeface="Yu Gothic UI"/>
                        </a:rPr>
                        <a:t>賃上げ目標×</a:t>
                      </a:r>
                      <a:r>
                        <a:rPr sz="1000" b="1" u="sng" spc="135" dirty="0">
                          <a:solidFill>
                            <a:srgbClr val="006FC0"/>
                          </a:solidFill>
                          <a:uFill>
                            <a:solidFill>
                              <a:srgbClr val="006FC0"/>
                            </a:solidFill>
                          </a:uFill>
                          <a:latin typeface="Yu Gothic UI"/>
                          <a:cs typeface="Yu Gothic UI"/>
                        </a:rPr>
                        <a:t>1.29）</a:t>
                      </a:r>
                      <a:r>
                        <a:rPr sz="1000" b="1" u="sng" spc="100" dirty="0">
                          <a:solidFill>
                            <a:srgbClr val="006FC0"/>
                          </a:solidFill>
                          <a:uFill>
                            <a:solidFill>
                              <a:srgbClr val="006FC0"/>
                            </a:solidFill>
                          </a:uFill>
                          <a:latin typeface="Yu Gothic UI"/>
                          <a:cs typeface="Yu Gothic UI"/>
                        </a:rPr>
                        <a:t>を乗じた額</a:t>
                      </a:r>
                      <a:endParaRPr sz="1000">
                        <a:latin typeface="Yu Gothic UI"/>
                        <a:cs typeface="Yu Gothic UI"/>
                      </a:endParaRPr>
                    </a:p>
                    <a:p>
                      <a:pPr marL="307340" indent="-127000">
                        <a:lnSpc>
                          <a:spcPct val="100000"/>
                        </a:lnSpc>
                        <a:buSzPct val="90000"/>
                        <a:buChar char="◆"/>
                        <a:tabLst>
                          <a:tab pos="307340" algn="l"/>
                        </a:tabLst>
                      </a:pPr>
                      <a:r>
                        <a:rPr sz="1000" spc="85" dirty="0">
                          <a:latin typeface="Yu Gothic UI"/>
                          <a:cs typeface="Yu Gothic UI"/>
                        </a:rPr>
                        <a:t>40</a:t>
                      </a:r>
                      <a:r>
                        <a:rPr sz="1000" spc="25" dirty="0">
                          <a:latin typeface="Yu Gothic UI"/>
                          <a:cs typeface="Yu Gothic UI"/>
                        </a:rPr>
                        <a:t>歳未満の医師・歯科医師</a:t>
                      </a:r>
                      <a:endParaRPr sz="1000">
                        <a:latin typeface="Yu Gothic UI"/>
                        <a:cs typeface="Yu Gothic UI"/>
                      </a:endParaRPr>
                    </a:p>
                    <a:p>
                      <a:pPr marL="324485">
                        <a:lnSpc>
                          <a:spcPct val="100000"/>
                        </a:lnSpc>
                      </a:pPr>
                      <a:r>
                        <a:rPr sz="1000" b="1" u="sng" spc="50" dirty="0">
                          <a:solidFill>
                            <a:srgbClr val="006FC0"/>
                          </a:solidFill>
                          <a:uFill>
                            <a:solidFill>
                              <a:srgbClr val="006FC0"/>
                            </a:solidFill>
                          </a:uFill>
                          <a:latin typeface="Yu Gothic UI"/>
                          <a:cs typeface="Yu Gothic UI"/>
                        </a:rPr>
                        <a:t>常勤・非常勤</a:t>
                      </a:r>
                      <a:r>
                        <a:rPr sz="1000" b="1" u="sng" spc="95" dirty="0">
                          <a:solidFill>
                            <a:srgbClr val="006FC0"/>
                          </a:solidFill>
                          <a:uFill>
                            <a:solidFill>
                              <a:srgbClr val="006FC0"/>
                            </a:solidFill>
                          </a:uFill>
                          <a:latin typeface="Yu Gothic UI"/>
                          <a:cs typeface="Yu Gothic UI"/>
                        </a:rPr>
                        <a:t>（22</a:t>
                      </a:r>
                      <a:r>
                        <a:rPr sz="1000" b="1" u="sng" spc="70" dirty="0">
                          <a:solidFill>
                            <a:srgbClr val="006FC0"/>
                          </a:solidFill>
                          <a:uFill>
                            <a:solidFill>
                              <a:srgbClr val="006FC0"/>
                            </a:solidFill>
                          </a:uFill>
                          <a:latin typeface="Yu Gothic UI"/>
                          <a:cs typeface="Yu Gothic UI"/>
                        </a:rPr>
                        <a:t>時間以上）</a:t>
                      </a:r>
                      <a:r>
                        <a:rPr sz="1000" b="1" u="sng" spc="95" dirty="0">
                          <a:solidFill>
                            <a:srgbClr val="006FC0"/>
                          </a:solidFill>
                          <a:uFill>
                            <a:solidFill>
                              <a:srgbClr val="006FC0"/>
                            </a:solidFill>
                          </a:uFill>
                          <a:latin typeface="Yu Gothic UI"/>
                          <a:cs typeface="Yu Gothic UI"/>
                        </a:rPr>
                        <a:t>ごとの人数に、定められた額を乗じた額</a:t>
                      </a:r>
                      <a:endParaRPr sz="1000">
                        <a:latin typeface="Yu Gothic UI"/>
                        <a:cs typeface="Yu Gothic UI"/>
                      </a:endParaRPr>
                    </a:p>
                    <a:p>
                      <a:pPr marL="36195">
                        <a:lnSpc>
                          <a:spcPct val="100000"/>
                        </a:lnSpc>
                      </a:pPr>
                      <a:r>
                        <a:rPr sz="1000" dirty="0">
                          <a:latin typeface="Yu Gothic UI"/>
                          <a:cs typeface="Yu Gothic UI"/>
                        </a:rPr>
                        <a:t>（</a:t>
                      </a:r>
                      <a:r>
                        <a:rPr sz="1000" spc="45" dirty="0">
                          <a:latin typeface="Yu Gothic UI"/>
                          <a:cs typeface="Yu Gothic UI"/>
                        </a:rPr>
                        <a:t>歯科外来・在宅ＢＵ評価料(Ⅱ) </a:t>
                      </a:r>
                      <a:r>
                        <a:rPr sz="1000" spc="-50" dirty="0">
                          <a:latin typeface="Yu Gothic UI"/>
                          <a:cs typeface="Yu Gothic UI"/>
                        </a:rPr>
                        <a:t>）</a:t>
                      </a:r>
                      <a:endParaRPr sz="1000">
                        <a:latin typeface="Yu Gothic UI"/>
                        <a:cs typeface="Yu Gothic UI"/>
                      </a:endParaRPr>
                    </a:p>
                    <a:p>
                      <a:pPr marL="324485">
                        <a:lnSpc>
                          <a:spcPct val="100000"/>
                        </a:lnSpc>
                      </a:pPr>
                      <a:r>
                        <a:rPr sz="1000" b="1" u="sng" spc="110" dirty="0">
                          <a:solidFill>
                            <a:srgbClr val="006FC0"/>
                          </a:solidFill>
                          <a:uFill>
                            <a:solidFill>
                              <a:srgbClr val="006FC0"/>
                            </a:solidFill>
                          </a:uFill>
                          <a:latin typeface="Yu Gothic UI"/>
                          <a:cs typeface="Yu Gothic UI"/>
                        </a:rPr>
                        <a:t>上記を２で割ったもの</a:t>
                      </a:r>
                      <a:endParaRPr sz="10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3"/>
                  </a:ext>
                </a:extLst>
              </a:tr>
              <a:tr h="812800">
                <a:tc>
                  <a:txBody>
                    <a:bodyPr/>
                    <a:lstStyle/>
                    <a:p>
                      <a:pPr marL="35560">
                        <a:lnSpc>
                          <a:spcPts val="1315"/>
                        </a:lnSpc>
                        <a:spcBef>
                          <a:spcPts val="60"/>
                        </a:spcBef>
                      </a:pPr>
                      <a:r>
                        <a:rPr sz="1100" spc="105" dirty="0">
                          <a:latin typeface="Yu Gothic UI"/>
                          <a:cs typeface="Yu Gothic UI"/>
                        </a:rPr>
                        <a:t>○ベースアップ評価料を充てて良い給与の範囲</a:t>
                      </a:r>
                      <a:endParaRPr sz="1100">
                        <a:latin typeface="Yu Gothic UI"/>
                        <a:cs typeface="Yu Gothic UI"/>
                      </a:endParaRPr>
                    </a:p>
                    <a:p>
                      <a:pPr marL="180340" marR="131445" indent="142875">
                        <a:lnSpc>
                          <a:spcPts val="1200"/>
                        </a:lnSpc>
                        <a:spcBef>
                          <a:spcPts val="35"/>
                        </a:spcBef>
                      </a:pPr>
                      <a:r>
                        <a:rPr sz="1000" spc="15" dirty="0">
                          <a:latin typeface="Yu Gothic UI"/>
                          <a:cs typeface="Yu Gothic UI"/>
                        </a:rPr>
                        <a:t>基本給等の引上げ及びそれに伴う賞与、時間外手当、法定福利費(事業者負担分等を含む)等の増加分</a:t>
                      </a:r>
                      <a:endParaRPr sz="10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60"/>
                        </a:spcBef>
                      </a:pPr>
                      <a:r>
                        <a:rPr sz="1100" spc="105" dirty="0">
                          <a:latin typeface="Yu Gothic UI"/>
                          <a:cs typeface="Yu Gothic UI"/>
                        </a:rPr>
                        <a:t>○ベースアップ評価料を充てて良い給与の範囲</a:t>
                      </a:r>
                      <a:endParaRPr sz="1100">
                        <a:latin typeface="Yu Gothic UI"/>
                        <a:cs typeface="Yu Gothic UI"/>
                      </a:endParaRPr>
                    </a:p>
                    <a:p>
                      <a:pPr marL="180975" marR="116839" indent="142875">
                        <a:lnSpc>
                          <a:spcPts val="1200"/>
                        </a:lnSpc>
                        <a:spcBef>
                          <a:spcPts val="35"/>
                        </a:spcBef>
                      </a:pPr>
                      <a:r>
                        <a:rPr sz="1000" spc="15" dirty="0">
                          <a:latin typeface="Yu Gothic UI"/>
                          <a:cs typeface="Yu Gothic UI"/>
                        </a:rPr>
                        <a:t>基本給等の引上げ及びそれに伴う賞与、時間外手当、法定福利費(事業者負担分等を含む)等の増加分</a:t>
                      </a:r>
                      <a:endParaRPr sz="1000">
                        <a:latin typeface="Yu Gothic UI"/>
                        <a:cs typeface="Yu Gothic UI"/>
                      </a:endParaRPr>
                    </a:p>
                    <a:p>
                      <a:pPr marL="180975" marR="55244">
                        <a:lnSpc>
                          <a:spcPts val="1200"/>
                        </a:lnSpc>
                      </a:pPr>
                      <a:r>
                        <a:rPr sz="1000" b="1" u="sng" spc="20" dirty="0">
                          <a:solidFill>
                            <a:srgbClr val="006FC0"/>
                          </a:solidFill>
                          <a:uFill>
                            <a:solidFill>
                              <a:srgbClr val="006FC0"/>
                            </a:solidFill>
                          </a:uFill>
                          <a:latin typeface="Yu Gothic UI"/>
                          <a:cs typeface="Yu Gothic UI"/>
                        </a:rPr>
                        <a:t>※恒常的に夜間を含む交代制勤務を取っている職員に支払う夜勤手当は、</a:t>
                      </a:r>
                      <a:r>
                        <a:rPr sz="1000" b="1" u="sng" spc="500" dirty="0">
                          <a:solidFill>
                            <a:srgbClr val="006FC0"/>
                          </a:solidFill>
                          <a:uFill>
                            <a:solidFill>
                              <a:srgbClr val="006FC0"/>
                            </a:solidFill>
                          </a:uFill>
                          <a:latin typeface="Yu Gothic UI"/>
                          <a:cs typeface="Yu Gothic UI"/>
                        </a:rPr>
                        <a:t>                           </a:t>
                      </a:r>
                      <a:r>
                        <a:rPr sz="1000" b="1" u="sng" spc="80" dirty="0">
                          <a:solidFill>
                            <a:srgbClr val="006FC0"/>
                          </a:solidFill>
                          <a:uFill>
                            <a:solidFill>
                              <a:srgbClr val="006FC0"/>
                            </a:solidFill>
                          </a:uFill>
                          <a:latin typeface="Yu Gothic UI"/>
                          <a:cs typeface="Yu Gothic UI"/>
                        </a:rPr>
                        <a:t>毎月支払われる手当に準じて、基本給等に含めて良いこととする。</a:t>
                      </a:r>
                      <a:endParaRPr sz="10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4"/>
                  </a:ext>
                </a:extLst>
              </a:tr>
              <a:tr h="812800">
                <a:tc>
                  <a:txBody>
                    <a:bodyPr/>
                    <a:lstStyle/>
                    <a:p>
                      <a:pPr marL="35560">
                        <a:lnSpc>
                          <a:spcPts val="1315"/>
                        </a:lnSpc>
                        <a:spcBef>
                          <a:spcPts val="60"/>
                        </a:spcBef>
                      </a:pPr>
                      <a:r>
                        <a:rPr sz="1100" dirty="0">
                          <a:latin typeface="Yu Gothic UI"/>
                          <a:cs typeface="Yu Gothic UI"/>
                        </a:rPr>
                        <a:t>○賃金の改善（</a:t>
                      </a:r>
                      <a:r>
                        <a:rPr sz="1100" spc="10" dirty="0">
                          <a:latin typeface="Yu Gothic UI"/>
                          <a:cs typeface="Yu Gothic UI"/>
                        </a:rPr>
                        <a:t>賃上げ実績</a:t>
                      </a:r>
                      <a:r>
                        <a:rPr sz="1100" spc="65" dirty="0">
                          <a:latin typeface="Yu Gothic UI"/>
                          <a:cs typeface="Yu Gothic UI"/>
                        </a:rPr>
                        <a:t>）</a:t>
                      </a:r>
                      <a:r>
                        <a:rPr sz="1100" spc="-15" dirty="0">
                          <a:latin typeface="Yu Gothic UI"/>
                          <a:cs typeface="Yu Gothic UI"/>
                        </a:rPr>
                        <a:t>の判断材料</a:t>
                      </a:r>
                      <a:endParaRPr sz="1100">
                        <a:latin typeface="Yu Gothic UI"/>
                        <a:cs typeface="Yu Gothic UI"/>
                      </a:endParaRPr>
                    </a:p>
                    <a:p>
                      <a:pPr marL="180340" indent="142875">
                        <a:lnSpc>
                          <a:spcPts val="1195"/>
                        </a:lnSpc>
                      </a:pPr>
                      <a:r>
                        <a:rPr sz="1000" spc="50" dirty="0">
                          <a:latin typeface="Yu Gothic UI"/>
                          <a:cs typeface="Yu Gothic UI"/>
                        </a:rPr>
                        <a:t>「当該評価料による賃金の改善措置が実施されなかった場合の賃金総</a:t>
                      </a:r>
                      <a:endParaRPr sz="1000">
                        <a:latin typeface="Yu Gothic UI"/>
                        <a:cs typeface="Yu Gothic UI"/>
                      </a:endParaRPr>
                    </a:p>
                    <a:p>
                      <a:pPr marL="180340" marR="206375">
                        <a:lnSpc>
                          <a:spcPct val="100000"/>
                        </a:lnSpc>
                      </a:pPr>
                      <a:r>
                        <a:rPr sz="1000" spc="65" dirty="0">
                          <a:latin typeface="Yu Gothic UI"/>
                          <a:cs typeface="Yu Gothic UI"/>
                        </a:rPr>
                        <a:t>額」と、「当該評価料による賃金の改善措置が実施された場合の賃金総</a:t>
                      </a:r>
                      <a:r>
                        <a:rPr sz="1000" spc="135" dirty="0">
                          <a:latin typeface="Yu Gothic UI"/>
                          <a:cs typeface="Yu Gothic UI"/>
                        </a:rPr>
                        <a:t>額」との差分</a:t>
                      </a:r>
                      <a:endParaRPr sz="10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36195">
                        <a:lnSpc>
                          <a:spcPts val="1315"/>
                        </a:lnSpc>
                        <a:spcBef>
                          <a:spcPts val="60"/>
                        </a:spcBef>
                      </a:pPr>
                      <a:r>
                        <a:rPr sz="1100" dirty="0">
                          <a:latin typeface="Yu Gothic UI"/>
                          <a:cs typeface="Yu Gothic UI"/>
                        </a:rPr>
                        <a:t>○賃金の改善（</a:t>
                      </a:r>
                      <a:r>
                        <a:rPr sz="1100" spc="10" dirty="0">
                          <a:latin typeface="Yu Gothic UI"/>
                          <a:cs typeface="Yu Gothic UI"/>
                        </a:rPr>
                        <a:t>賃上げ実績</a:t>
                      </a:r>
                      <a:r>
                        <a:rPr sz="1100" spc="65" dirty="0">
                          <a:latin typeface="Yu Gothic UI"/>
                          <a:cs typeface="Yu Gothic UI"/>
                        </a:rPr>
                        <a:t>）</a:t>
                      </a:r>
                      <a:r>
                        <a:rPr sz="1100" spc="-15" dirty="0">
                          <a:latin typeface="Yu Gothic UI"/>
                          <a:cs typeface="Yu Gothic UI"/>
                        </a:rPr>
                        <a:t>の判断材料</a:t>
                      </a:r>
                      <a:endParaRPr sz="1100">
                        <a:latin typeface="Yu Gothic UI"/>
                        <a:cs typeface="Yu Gothic UI"/>
                      </a:endParaRPr>
                    </a:p>
                    <a:p>
                      <a:pPr marL="180975">
                        <a:lnSpc>
                          <a:spcPts val="1195"/>
                        </a:lnSpc>
                      </a:pPr>
                      <a:r>
                        <a:rPr sz="1000" spc="90" dirty="0">
                          <a:latin typeface="Yu Gothic UI"/>
                          <a:cs typeface="Yu Gothic UI"/>
                        </a:rPr>
                        <a:t>※現行と同様の考え方だが、次のように明確化する。</a:t>
                      </a:r>
                      <a:endParaRPr sz="1000">
                        <a:latin typeface="Yu Gothic UI"/>
                        <a:cs typeface="Yu Gothic UI"/>
                      </a:endParaRPr>
                    </a:p>
                    <a:p>
                      <a:pPr marL="180975" marR="47625" indent="142875" algn="just">
                        <a:lnSpc>
                          <a:spcPct val="100000"/>
                        </a:lnSpc>
                      </a:pPr>
                      <a:r>
                        <a:rPr sz="1000" spc="215" dirty="0">
                          <a:latin typeface="Yu Gothic UI"/>
                          <a:cs typeface="Yu Gothic UI"/>
                        </a:rPr>
                        <a:t>「原則として、</a:t>
                      </a:r>
                      <a:r>
                        <a:rPr sz="1000" b="1" u="sng" spc="5" dirty="0">
                          <a:solidFill>
                            <a:srgbClr val="006FC0"/>
                          </a:solidFill>
                          <a:uFill>
                            <a:solidFill>
                              <a:srgbClr val="006FC0"/>
                            </a:solidFill>
                          </a:uFill>
                          <a:latin typeface="Yu Gothic UI"/>
                          <a:cs typeface="Yu Gothic UI"/>
                        </a:rPr>
                        <a:t>令和８年３月時点の給与体系を</a:t>
                      </a:r>
                      <a:r>
                        <a:rPr sz="1000" spc="340" dirty="0">
                          <a:latin typeface="Yu Gothic UI"/>
                          <a:cs typeface="Yu Gothic UI"/>
                        </a:rPr>
                        <a:t>、</a:t>
                      </a:r>
                      <a:r>
                        <a:rPr sz="1000" b="1" u="sng" spc="55" dirty="0">
                          <a:solidFill>
                            <a:srgbClr val="006FC0"/>
                          </a:solidFill>
                          <a:uFill>
                            <a:solidFill>
                              <a:srgbClr val="006FC0"/>
                            </a:solidFill>
                          </a:uFill>
                          <a:latin typeface="Yu Gothic UI"/>
                          <a:cs typeface="Yu Gothic UI"/>
                        </a:rPr>
                        <a:t>当該年度に勤務してい</a:t>
                      </a:r>
                      <a:r>
                        <a:rPr sz="1000" b="1" u="sng" spc="500" dirty="0">
                          <a:solidFill>
                            <a:srgbClr val="006FC0"/>
                          </a:solidFill>
                          <a:uFill>
                            <a:solidFill>
                              <a:srgbClr val="006FC0"/>
                            </a:solidFill>
                          </a:uFill>
                          <a:latin typeface="Yu Gothic UI"/>
                          <a:cs typeface="Yu Gothic UI"/>
                        </a:rPr>
                        <a:t> </a:t>
                      </a:r>
                      <a:r>
                        <a:rPr sz="1000" b="1" u="sng" spc="40" dirty="0">
                          <a:solidFill>
                            <a:srgbClr val="006FC0"/>
                          </a:solidFill>
                          <a:uFill>
                            <a:solidFill>
                              <a:srgbClr val="006FC0"/>
                            </a:solidFill>
                          </a:uFill>
                          <a:latin typeface="Yu Gothic UI"/>
                          <a:cs typeface="Yu Gothic UI"/>
                        </a:rPr>
                        <a:t>る職員の賃金に当てはめた場合の基本給等総額</a:t>
                      </a:r>
                      <a:r>
                        <a:rPr sz="1000" spc="400" dirty="0">
                          <a:latin typeface="Yu Gothic UI"/>
                          <a:cs typeface="Yu Gothic UI"/>
                        </a:rPr>
                        <a:t>」と、「</a:t>
                      </a:r>
                      <a:r>
                        <a:rPr sz="1000" b="1" u="sng" spc="10" dirty="0">
                          <a:solidFill>
                            <a:srgbClr val="006FC0"/>
                          </a:solidFill>
                          <a:uFill>
                            <a:solidFill>
                              <a:srgbClr val="006FC0"/>
                            </a:solidFill>
                          </a:uFill>
                          <a:latin typeface="Yu Gothic UI"/>
                          <a:cs typeface="Yu Gothic UI"/>
                        </a:rPr>
                        <a:t>当該評価料を算定</a:t>
                      </a:r>
                      <a:r>
                        <a:rPr sz="1000" b="1" u="sng" spc="55" dirty="0">
                          <a:solidFill>
                            <a:srgbClr val="006FC0"/>
                          </a:solidFill>
                          <a:uFill>
                            <a:solidFill>
                              <a:srgbClr val="006FC0"/>
                            </a:solidFill>
                          </a:uFill>
                          <a:latin typeface="Yu Gothic UI"/>
                          <a:cs typeface="Yu Gothic UI"/>
                        </a:rPr>
                        <a:t>した年度に勤務している職員の基本給等総額</a:t>
                      </a:r>
                      <a:r>
                        <a:rPr sz="1000" spc="170" dirty="0">
                          <a:latin typeface="Yu Gothic UI"/>
                          <a:cs typeface="Yu Gothic UI"/>
                        </a:rPr>
                        <a:t>」との差分</a:t>
                      </a:r>
                      <a:endParaRPr sz="10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5"/>
                  </a:ext>
                </a:extLst>
              </a:tr>
            </a:tbl>
          </a:graphicData>
        </a:graphic>
      </p:graphicFrame>
      <p:sp>
        <p:nvSpPr>
          <p:cNvPr id="7" name="object 7"/>
          <p:cNvSpPr/>
          <p:nvPr/>
        </p:nvSpPr>
        <p:spPr>
          <a:xfrm>
            <a:off x="0" y="38089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8" name="object 8"/>
          <p:cNvSpPr txBox="1">
            <a:spLocks noGrp="1"/>
          </p:cNvSpPr>
          <p:nvPr>
            <p:ph type="title"/>
          </p:nvPr>
        </p:nvSpPr>
        <p:spPr>
          <a:xfrm>
            <a:off x="1434464" y="397002"/>
            <a:ext cx="7035800" cy="391160"/>
          </a:xfrm>
          <a:prstGeom prst="rect">
            <a:avLst/>
          </a:prstGeom>
        </p:spPr>
        <p:txBody>
          <a:bodyPr vert="horz" wrap="square" lIns="0" tIns="12700" rIns="0" bIns="0" rtlCol="0">
            <a:spAutoFit/>
          </a:bodyPr>
          <a:lstStyle/>
          <a:p>
            <a:pPr marL="12700">
              <a:lnSpc>
                <a:spcPct val="100000"/>
              </a:lnSpc>
              <a:spcBef>
                <a:spcPts val="100"/>
              </a:spcBef>
            </a:pPr>
            <a:r>
              <a:rPr spc="185" dirty="0"/>
              <a:t>ベースアップ評価料に関する主な変更点</a:t>
            </a:r>
            <a:r>
              <a:rPr spc="240" dirty="0"/>
              <a:t>①（内容</a:t>
            </a:r>
            <a:r>
              <a:rPr spc="190" dirty="0"/>
              <a:t>）</a:t>
            </a:r>
          </a:p>
        </p:txBody>
      </p:sp>
      <p:sp>
        <p:nvSpPr>
          <p:cNvPr id="9" name="object 9"/>
          <p:cNvSpPr/>
          <p:nvPr/>
        </p:nvSpPr>
        <p:spPr>
          <a:xfrm>
            <a:off x="4847971" y="3438016"/>
            <a:ext cx="210185" cy="864235"/>
          </a:xfrm>
          <a:custGeom>
            <a:avLst/>
            <a:gdLst/>
            <a:ahLst/>
            <a:cxnLst/>
            <a:rect l="l" t="t" r="r" b="b"/>
            <a:pathLst>
              <a:path w="210185" h="864235">
                <a:moveTo>
                  <a:pt x="0" y="216027"/>
                </a:moveTo>
                <a:lnTo>
                  <a:pt x="105028" y="216027"/>
                </a:lnTo>
                <a:lnTo>
                  <a:pt x="105028" y="0"/>
                </a:lnTo>
                <a:lnTo>
                  <a:pt x="210057" y="432054"/>
                </a:lnTo>
                <a:lnTo>
                  <a:pt x="105028" y="863981"/>
                </a:lnTo>
                <a:lnTo>
                  <a:pt x="105028" y="648081"/>
                </a:lnTo>
                <a:lnTo>
                  <a:pt x="0" y="648081"/>
                </a:lnTo>
                <a:lnTo>
                  <a:pt x="0" y="216027"/>
                </a:lnTo>
                <a:close/>
              </a:path>
            </a:pathLst>
          </a:custGeom>
          <a:ln w="12700">
            <a:solidFill>
              <a:srgbClr val="000000"/>
            </a:solidFill>
          </a:ln>
        </p:spPr>
        <p:txBody>
          <a:bodyPr wrap="square" lIns="0" tIns="0" rIns="0" bIns="0" rtlCol="0"/>
          <a:lstStyle/>
          <a:p>
            <a:endParaRPr/>
          </a:p>
        </p:txBody>
      </p:sp>
      <p:sp>
        <p:nvSpPr>
          <p:cNvPr id="10" name="object 10"/>
          <p:cNvSpPr txBox="1"/>
          <p:nvPr/>
        </p:nvSpPr>
        <p:spPr>
          <a:xfrm>
            <a:off x="78739" y="64134"/>
            <a:ext cx="4497705" cy="208279"/>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Ⅰ－２－１</a:t>
            </a:r>
            <a:r>
              <a:rPr sz="1200" spc="195" dirty="0">
                <a:latin typeface="Yu Gothic UI"/>
                <a:cs typeface="Yu Gothic UI"/>
              </a:rPr>
              <a:t> </a:t>
            </a:r>
            <a:r>
              <a:rPr sz="1200" dirty="0">
                <a:latin typeface="Yu Gothic UI"/>
                <a:cs typeface="Yu Gothic UI"/>
              </a:rPr>
              <a:t>医療従事者の処遇改善</a:t>
            </a:r>
            <a:r>
              <a:rPr sz="1200" spc="-25" dirty="0">
                <a:latin typeface="Yu Gothic UI"/>
                <a:cs typeface="Yu Gothic UI"/>
              </a:rPr>
              <a:t>－①</a:t>
            </a:r>
            <a:endParaRPr sz="1200">
              <a:latin typeface="Yu Gothic UI"/>
              <a:cs typeface="Yu Gothic U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4452" y="1024978"/>
            <a:ext cx="9314180" cy="3545840"/>
            <a:chOff x="214452" y="1024978"/>
            <a:chExt cx="9314180" cy="3545840"/>
          </a:xfrm>
        </p:grpSpPr>
        <p:sp>
          <p:nvSpPr>
            <p:cNvPr id="3" name="object 3"/>
            <p:cNvSpPr/>
            <p:nvPr/>
          </p:nvSpPr>
          <p:spPr>
            <a:xfrm>
              <a:off x="252552" y="1417193"/>
              <a:ext cx="9262110" cy="3139440"/>
            </a:xfrm>
            <a:custGeom>
              <a:avLst/>
              <a:gdLst/>
              <a:ahLst/>
              <a:cxnLst/>
              <a:rect l="l" t="t" r="r" b="b"/>
              <a:pathLst>
                <a:path w="9262110" h="3139440">
                  <a:moveTo>
                    <a:pt x="0" y="3139312"/>
                  </a:moveTo>
                  <a:lnTo>
                    <a:pt x="9261602" y="3139312"/>
                  </a:lnTo>
                  <a:lnTo>
                    <a:pt x="9261602" y="0"/>
                  </a:lnTo>
                  <a:lnTo>
                    <a:pt x="0" y="0"/>
                  </a:lnTo>
                  <a:lnTo>
                    <a:pt x="0" y="3139312"/>
                  </a:lnTo>
                  <a:close/>
                </a:path>
              </a:pathLst>
            </a:custGeom>
            <a:ln w="28574">
              <a:solidFill>
                <a:srgbClr val="66B9B7"/>
              </a:solidFill>
            </a:ln>
          </p:spPr>
          <p:txBody>
            <a:bodyPr wrap="square" lIns="0" tIns="0" rIns="0" bIns="0" rtlCol="0"/>
            <a:lstStyle/>
            <a:p>
              <a:endParaRPr/>
            </a:p>
          </p:txBody>
        </p:sp>
        <p:sp>
          <p:nvSpPr>
            <p:cNvPr id="4" name="object 4"/>
            <p:cNvSpPr/>
            <p:nvPr/>
          </p:nvSpPr>
          <p:spPr>
            <a:xfrm>
              <a:off x="252552" y="1063078"/>
              <a:ext cx="3148330" cy="449580"/>
            </a:xfrm>
            <a:custGeom>
              <a:avLst/>
              <a:gdLst/>
              <a:ahLst/>
              <a:cxnLst/>
              <a:rect l="l" t="t" r="r" b="b"/>
              <a:pathLst>
                <a:path w="3148329" h="449580">
                  <a:moveTo>
                    <a:pt x="3148203" y="0"/>
                  </a:moveTo>
                  <a:lnTo>
                    <a:pt x="0" y="0"/>
                  </a:lnTo>
                  <a:lnTo>
                    <a:pt x="0" y="449491"/>
                  </a:lnTo>
                  <a:lnTo>
                    <a:pt x="3148203" y="449491"/>
                  </a:lnTo>
                  <a:lnTo>
                    <a:pt x="3148203" y="0"/>
                  </a:lnTo>
                  <a:close/>
                </a:path>
              </a:pathLst>
            </a:custGeom>
            <a:solidFill>
              <a:srgbClr val="CDFFDC"/>
            </a:solidFill>
          </p:spPr>
          <p:txBody>
            <a:bodyPr wrap="square" lIns="0" tIns="0" rIns="0" bIns="0" rtlCol="0"/>
            <a:lstStyle/>
            <a:p>
              <a:endParaRPr/>
            </a:p>
          </p:txBody>
        </p:sp>
        <p:sp>
          <p:nvSpPr>
            <p:cNvPr id="5" name="object 5"/>
            <p:cNvSpPr/>
            <p:nvPr/>
          </p:nvSpPr>
          <p:spPr>
            <a:xfrm>
              <a:off x="252552" y="1063078"/>
              <a:ext cx="3148330" cy="449580"/>
            </a:xfrm>
            <a:custGeom>
              <a:avLst/>
              <a:gdLst/>
              <a:ahLst/>
              <a:cxnLst/>
              <a:rect l="l" t="t" r="r" b="b"/>
              <a:pathLst>
                <a:path w="3148329" h="449580">
                  <a:moveTo>
                    <a:pt x="0" y="449491"/>
                  </a:moveTo>
                  <a:lnTo>
                    <a:pt x="3148203" y="449491"/>
                  </a:lnTo>
                  <a:lnTo>
                    <a:pt x="3148203" y="0"/>
                  </a:lnTo>
                  <a:lnTo>
                    <a:pt x="0" y="0"/>
                  </a:lnTo>
                  <a:lnTo>
                    <a:pt x="0" y="449491"/>
                  </a:lnTo>
                  <a:close/>
                </a:path>
              </a:pathLst>
            </a:custGeom>
            <a:ln w="76200">
              <a:solidFill>
                <a:srgbClr val="FFFFFF"/>
              </a:solidFill>
            </a:ln>
          </p:spPr>
          <p:txBody>
            <a:bodyPr wrap="square" lIns="0" tIns="0" rIns="0" bIns="0" rtlCol="0"/>
            <a:lstStyle/>
            <a:p>
              <a:endParaRPr/>
            </a:p>
          </p:txBody>
        </p:sp>
      </p:grpSp>
      <p:sp>
        <p:nvSpPr>
          <p:cNvPr id="6" name="object 6"/>
          <p:cNvSpPr txBox="1"/>
          <p:nvPr/>
        </p:nvSpPr>
        <p:spPr>
          <a:xfrm>
            <a:off x="271983" y="441705"/>
            <a:ext cx="8609965" cy="4021454"/>
          </a:xfrm>
          <a:prstGeom prst="rect">
            <a:avLst/>
          </a:prstGeom>
        </p:spPr>
        <p:txBody>
          <a:bodyPr vert="horz" wrap="square" lIns="0" tIns="12065" rIns="0" bIns="0" rtlCol="0">
            <a:spAutoFit/>
          </a:bodyPr>
          <a:lstStyle/>
          <a:p>
            <a:pPr marL="285115" marR="5080" indent="-273050">
              <a:lnSpc>
                <a:spcPct val="100000"/>
              </a:lnSpc>
              <a:spcBef>
                <a:spcPts val="95"/>
              </a:spcBef>
              <a:buFont typeface="Wingdings"/>
              <a:buChar char=""/>
              <a:tabLst>
                <a:tab pos="285115" algn="l"/>
                <a:tab pos="297815" algn="l"/>
              </a:tabLst>
            </a:pPr>
            <a:r>
              <a:rPr sz="1600" dirty="0">
                <a:latin typeface="Yu Gothic UI"/>
                <a:cs typeface="Yu Gothic UI"/>
              </a:rPr>
              <a:t>	</a:t>
            </a:r>
            <a:r>
              <a:rPr sz="1600" spc="170" dirty="0">
                <a:latin typeface="Yu Gothic UI"/>
                <a:cs typeface="Yu Gothic UI"/>
              </a:rPr>
              <a:t>各厚生(支)局あての申請・届出の一部については、オンライン申請が可能となっています。</a:t>
            </a:r>
            <a:r>
              <a:rPr sz="1600" spc="265" dirty="0">
                <a:latin typeface="Yu Gothic UI"/>
                <a:cs typeface="Yu Gothic UI"/>
              </a:rPr>
              <a:t>オンライン申請のメリットをご確認いただき、ぜひご利用をお願いします。</a:t>
            </a:r>
            <a:endParaRPr sz="1600">
              <a:latin typeface="Yu Gothic UI"/>
              <a:cs typeface="Yu Gothic UI"/>
            </a:endParaRPr>
          </a:p>
          <a:p>
            <a:pPr marL="791845">
              <a:lnSpc>
                <a:spcPct val="100000"/>
              </a:lnSpc>
              <a:spcBef>
                <a:spcPts val="1989"/>
              </a:spcBef>
            </a:pPr>
            <a:r>
              <a:rPr sz="1200" b="1" spc="145" dirty="0">
                <a:latin typeface="Yu Gothic UI"/>
                <a:cs typeface="Yu Gothic UI"/>
              </a:rPr>
              <a:t>オンライン申請の特徴</a:t>
            </a:r>
            <a:endParaRPr sz="1200">
              <a:latin typeface="Yu Gothic UI"/>
              <a:cs typeface="Yu Gothic UI"/>
            </a:endParaRPr>
          </a:p>
          <a:p>
            <a:pPr>
              <a:lnSpc>
                <a:spcPct val="100000"/>
              </a:lnSpc>
              <a:spcBef>
                <a:spcPts val="120"/>
              </a:spcBef>
            </a:pPr>
            <a:endParaRPr sz="1200">
              <a:latin typeface="Yu Gothic UI"/>
              <a:cs typeface="Yu Gothic UI"/>
            </a:endParaRPr>
          </a:p>
          <a:p>
            <a:pPr marL="358140" lvl="1" indent="-286385">
              <a:lnSpc>
                <a:spcPct val="100000"/>
              </a:lnSpc>
              <a:spcBef>
                <a:spcPts val="5"/>
              </a:spcBef>
              <a:buFont typeface="Wingdings"/>
              <a:buChar char=""/>
              <a:tabLst>
                <a:tab pos="358140" algn="l"/>
              </a:tabLst>
            </a:pPr>
            <a:r>
              <a:rPr sz="1800" b="1" spc="195" dirty="0">
                <a:latin typeface="Yu Gothic UI"/>
                <a:cs typeface="Yu Gothic UI"/>
              </a:rPr>
              <a:t>いつでも申請可能で、即時受付されます。</a:t>
            </a:r>
            <a:endParaRPr sz="1800">
              <a:latin typeface="Yu Gothic UI"/>
              <a:cs typeface="Yu Gothic UI"/>
            </a:endParaRPr>
          </a:p>
          <a:p>
            <a:pPr marL="274320" marR="433705">
              <a:lnSpc>
                <a:spcPct val="100000"/>
              </a:lnSpc>
              <a:spcBef>
                <a:spcPts val="30"/>
              </a:spcBef>
            </a:pPr>
            <a:r>
              <a:rPr sz="1600" spc="195" dirty="0">
                <a:latin typeface="Yu Gothic UI"/>
                <a:cs typeface="Yu Gothic UI"/>
              </a:rPr>
              <a:t>サービス時間内</a:t>
            </a:r>
            <a:r>
              <a:rPr sz="1600" spc="240" dirty="0">
                <a:latin typeface="Yu Gothic UI"/>
                <a:cs typeface="Yu Gothic UI"/>
              </a:rPr>
              <a:t>（</a:t>
            </a:r>
            <a:r>
              <a:rPr sz="1600" spc="-25" dirty="0">
                <a:latin typeface="Yu Gothic UI"/>
                <a:cs typeface="Yu Gothic UI"/>
              </a:rPr>
              <a:t>月曜日～</a:t>
            </a:r>
            <a:r>
              <a:rPr sz="1600" spc="-20" dirty="0">
                <a:latin typeface="Yu Gothic UI"/>
                <a:cs typeface="Yu Gothic UI"/>
              </a:rPr>
              <a:t>土曜日</a:t>
            </a:r>
            <a:r>
              <a:rPr sz="1600" spc="50" dirty="0">
                <a:latin typeface="Yu Gothic UI"/>
                <a:cs typeface="Yu Gothic UI"/>
              </a:rPr>
              <a:t>（8</a:t>
            </a:r>
            <a:r>
              <a:rPr sz="1600" spc="-10" dirty="0">
                <a:latin typeface="Yu Gothic UI"/>
                <a:cs typeface="Yu Gothic UI"/>
              </a:rPr>
              <a:t>時</a:t>
            </a:r>
            <a:r>
              <a:rPr sz="1600" spc="80" dirty="0">
                <a:latin typeface="Yu Gothic UI"/>
                <a:cs typeface="Yu Gothic UI"/>
              </a:rPr>
              <a:t>～21</a:t>
            </a:r>
            <a:r>
              <a:rPr sz="1600" spc="-25" dirty="0">
                <a:latin typeface="Yu Gothic UI"/>
                <a:cs typeface="Yu Gothic UI"/>
              </a:rPr>
              <a:t>時</a:t>
            </a:r>
            <a:r>
              <a:rPr sz="1600" spc="-20" dirty="0">
                <a:latin typeface="Yu Gothic UI"/>
                <a:cs typeface="Yu Gothic UI"/>
              </a:rPr>
              <a:t>））</a:t>
            </a:r>
            <a:r>
              <a:rPr sz="1600" spc="215" dirty="0">
                <a:latin typeface="Yu Gothic UI"/>
                <a:cs typeface="Yu Gothic UI"/>
              </a:rPr>
              <a:t>であれば、いつでも提出可能です。</a:t>
            </a:r>
            <a:r>
              <a:rPr sz="1600" spc="170" dirty="0">
                <a:latin typeface="Yu Gothic UI"/>
                <a:cs typeface="Yu Gothic UI"/>
              </a:rPr>
              <a:t>また、オンライン申請した内容は即時に受付され、審査状況の確認が可能です。</a:t>
            </a:r>
            <a:endParaRPr sz="1600">
              <a:latin typeface="Yu Gothic UI"/>
              <a:cs typeface="Yu Gothic UI"/>
            </a:endParaRPr>
          </a:p>
          <a:p>
            <a:pPr marL="358140" lvl="1" indent="-286385">
              <a:lnSpc>
                <a:spcPct val="100000"/>
              </a:lnSpc>
              <a:spcBef>
                <a:spcPts val="1889"/>
              </a:spcBef>
              <a:buFont typeface="Wingdings"/>
              <a:buChar char=""/>
              <a:tabLst>
                <a:tab pos="358140" algn="l"/>
              </a:tabLst>
            </a:pPr>
            <a:r>
              <a:rPr sz="1800" b="1" spc="195" dirty="0">
                <a:latin typeface="Yu Gothic UI"/>
                <a:cs typeface="Yu Gothic UI"/>
              </a:rPr>
              <a:t>時間・費用が効❹化できます。</a:t>
            </a:r>
            <a:endParaRPr sz="1800">
              <a:latin typeface="Yu Gothic UI"/>
              <a:cs typeface="Yu Gothic UI"/>
            </a:endParaRPr>
          </a:p>
          <a:p>
            <a:pPr marL="274320" marR="2239010">
              <a:lnSpc>
                <a:spcPct val="100000"/>
              </a:lnSpc>
              <a:spcBef>
                <a:spcPts val="35"/>
              </a:spcBef>
            </a:pPr>
            <a:r>
              <a:rPr sz="1600" spc="120" dirty="0">
                <a:latin typeface="Yu Gothic UI"/>
                <a:cs typeface="Yu Gothic UI"/>
              </a:rPr>
              <a:t>紙の申請様式を作成する時間や郵送にかかる時間が削減できます。</a:t>
            </a:r>
            <a:r>
              <a:rPr sz="1600" spc="235" dirty="0">
                <a:latin typeface="Yu Gothic UI"/>
                <a:cs typeface="Yu Gothic UI"/>
              </a:rPr>
              <a:t>郵送費用が節約でき、ペーパーレス化を図ることができます。</a:t>
            </a:r>
            <a:endParaRPr sz="1600">
              <a:latin typeface="Yu Gothic UI"/>
              <a:cs typeface="Yu Gothic UI"/>
            </a:endParaRPr>
          </a:p>
          <a:p>
            <a:pPr marL="357505" lvl="1" indent="-285750">
              <a:lnSpc>
                <a:spcPct val="100000"/>
              </a:lnSpc>
              <a:spcBef>
                <a:spcPts val="1885"/>
              </a:spcBef>
              <a:buFont typeface="Wingdings"/>
              <a:buChar char=""/>
              <a:tabLst>
                <a:tab pos="357505" algn="l"/>
              </a:tabLst>
            </a:pPr>
            <a:r>
              <a:rPr sz="1800" b="1" spc="229" dirty="0">
                <a:latin typeface="Yu Gothic UI"/>
                <a:cs typeface="Yu Gothic UI"/>
              </a:rPr>
              <a:t>再提出のリスクを軽減できます。</a:t>
            </a:r>
            <a:endParaRPr sz="1800">
              <a:latin typeface="Yu Gothic UI"/>
              <a:cs typeface="Yu Gothic UI"/>
            </a:endParaRPr>
          </a:p>
          <a:p>
            <a:pPr marL="274320" marR="815975">
              <a:lnSpc>
                <a:spcPct val="100000"/>
              </a:lnSpc>
              <a:spcBef>
                <a:spcPts val="35"/>
              </a:spcBef>
            </a:pPr>
            <a:r>
              <a:rPr sz="1600" spc="165" dirty="0">
                <a:latin typeface="Yu Gothic UI"/>
                <a:cs typeface="Yu Gothic UI"/>
              </a:rPr>
              <a:t>システムが入力漏れや入力誤り等の最低限の入力チェック機能を備えているため、</a:t>
            </a:r>
            <a:r>
              <a:rPr sz="1600" spc="175" dirty="0">
                <a:latin typeface="Yu Gothic UI"/>
                <a:cs typeface="Yu Gothic UI"/>
              </a:rPr>
              <a:t>申請を行う前の点検が容易になり、差戻し等のリスクを軽減できます。</a:t>
            </a:r>
            <a:endParaRPr sz="1600">
              <a:latin typeface="Yu Gothic UI"/>
              <a:cs typeface="Yu Gothic UI"/>
            </a:endParaRPr>
          </a:p>
        </p:txBody>
      </p:sp>
      <p:sp>
        <p:nvSpPr>
          <p:cNvPr id="7" name="object 7"/>
          <p:cNvSpPr/>
          <p:nvPr/>
        </p:nvSpPr>
        <p:spPr>
          <a:xfrm>
            <a:off x="0" y="0"/>
            <a:ext cx="9906000" cy="399415"/>
          </a:xfrm>
          <a:custGeom>
            <a:avLst/>
            <a:gdLst/>
            <a:ahLst/>
            <a:cxnLst/>
            <a:rect l="l" t="t" r="r" b="b"/>
            <a:pathLst>
              <a:path w="9906000" h="399415">
                <a:moveTo>
                  <a:pt x="0" y="399161"/>
                </a:moveTo>
                <a:lnTo>
                  <a:pt x="9906000" y="399161"/>
                </a:lnTo>
                <a:lnTo>
                  <a:pt x="9906000" y="0"/>
                </a:lnTo>
                <a:lnTo>
                  <a:pt x="0" y="0"/>
                </a:lnTo>
                <a:lnTo>
                  <a:pt x="0" y="399161"/>
                </a:lnTo>
                <a:close/>
              </a:path>
            </a:pathLst>
          </a:custGeom>
          <a:solidFill>
            <a:srgbClr val="CDFFDC"/>
          </a:solidFill>
        </p:spPr>
        <p:txBody>
          <a:bodyPr wrap="square" lIns="0" tIns="0" rIns="0" bIns="0" rtlCol="0"/>
          <a:lstStyle/>
          <a:p>
            <a:endParaRPr/>
          </a:p>
        </p:txBody>
      </p:sp>
      <p:sp>
        <p:nvSpPr>
          <p:cNvPr id="8" name="object 8"/>
          <p:cNvSpPr txBox="1">
            <a:spLocks noGrp="1"/>
          </p:cNvSpPr>
          <p:nvPr>
            <p:ph type="title"/>
          </p:nvPr>
        </p:nvSpPr>
        <p:spPr>
          <a:xfrm>
            <a:off x="78739" y="4063"/>
            <a:ext cx="8922385" cy="330835"/>
          </a:xfrm>
          <a:prstGeom prst="rect">
            <a:avLst/>
          </a:prstGeom>
        </p:spPr>
        <p:txBody>
          <a:bodyPr vert="horz" wrap="square" lIns="0" tIns="12700" rIns="0" bIns="0" rtlCol="0">
            <a:spAutoFit/>
          </a:bodyPr>
          <a:lstStyle/>
          <a:p>
            <a:pPr marL="12700">
              <a:lnSpc>
                <a:spcPct val="100000"/>
              </a:lnSpc>
              <a:spcBef>
                <a:spcPts val="100"/>
              </a:spcBef>
              <a:tabLst>
                <a:tab pos="5092700" algn="l"/>
              </a:tabLst>
            </a:pPr>
            <a:r>
              <a:rPr sz="2000" dirty="0"/>
              <a:t>保険医療機関等電子申</a:t>
            </a:r>
            <a:r>
              <a:rPr sz="2000" spc="-15" dirty="0"/>
              <a:t>請</a:t>
            </a:r>
            <a:r>
              <a:rPr sz="2000" spc="200" dirty="0"/>
              <a:t>・</a:t>
            </a:r>
            <a:r>
              <a:rPr sz="2000" spc="400" dirty="0"/>
              <a:t>届</a:t>
            </a:r>
            <a:r>
              <a:rPr sz="2000" spc="385" dirty="0"/>
              <a:t>出</a:t>
            </a:r>
            <a:r>
              <a:rPr sz="2000" spc="300" dirty="0"/>
              <a:t>等</a:t>
            </a:r>
            <a:r>
              <a:rPr sz="2000" spc="245" dirty="0"/>
              <a:t>シ</a:t>
            </a:r>
            <a:r>
              <a:rPr sz="2000" spc="215" dirty="0"/>
              <a:t>ス</a:t>
            </a:r>
            <a:r>
              <a:rPr sz="2000" spc="430" dirty="0"/>
              <a:t>テ</a:t>
            </a:r>
            <a:r>
              <a:rPr sz="2000" spc="390" dirty="0"/>
              <a:t>ム</a:t>
            </a:r>
            <a:r>
              <a:rPr sz="2000" dirty="0"/>
              <a:t>	</a:t>
            </a:r>
            <a:r>
              <a:rPr sz="2000" spc="220" dirty="0"/>
              <a:t>施設基準等届出</a:t>
            </a:r>
            <a:r>
              <a:rPr sz="2000" spc="180" dirty="0"/>
              <a:t>の</a:t>
            </a:r>
            <a:r>
              <a:rPr sz="2000" spc="170" dirty="0"/>
              <a:t>オ</a:t>
            </a:r>
            <a:r>
              <a:rPr sz="2000" spc="165" dirty="0"/>
              <a:t>ン</a:t>
            </a:r>
            <a:r>
              <a:rPr sz="2000" spc="155" dirty="0"/>
              <a:t>ラ</a:t>
            </a:r>
            <a:r>
              <a:rPr sz="2000" spc="140" dirty="0"/>
              <a:t>イ</a:t>
            </a:r>
            <a:r>
              <a:rPr sz="2000" spc="120" dirty="0"/>
              <a:t>ン</a:t>
            </a:r>
            <a:r>
              <a:rPr sz="2000" spc="160" dirty="0"/>
              <a:t>申</a:t>
            </a:r>
            <a:r>
              <a:rPr sz="2000" spc="110" dirty="0"/>
              <a:t>請</a:t>
            </a:r>
            <a:endParaRPr sz="2000"/>
          </a:p>
        </p:txBody>
      </p:sp>
      <p:sp>
        <p:nvSpPr>
          <p:cNvPr id="9" name="object 9"/>
          <p:cNvSpPr txBox="1"/>
          <p:nvPr/>
        </p:nvSpPr>
        <p:spPr>
          <a:xfrm>
            <a:off x="445312" y="6236614"/>
            <a:ext cx="9408160" cy="485140"/>
          </a:xfrm>
          <a:prstGeom prst="rect">
            <a:avLst/>
          </a:prstGeom>
        </p:spPr>
        <p:txBody>
          <a:bodyPr vert="horz" wrap="square" lIns="0" tIns="12700" rIns="0" bIns="0" rtlCol="0">
            <a:spAutoFit/>
          </a:bodyPr>
          <a:lstStyle/>
          <a:p>
            <a:pPr marL="38100">
              <a:lnSpc>
                <a:spcPts val="1810"/>
              </a:lnSpc>
              <a:spcBef>
                <a:spcPts val="100"/>
              </a:spcBef>
            </a:pPr>
            <a:r>
              <a:rPr sz="1800" b="1" u="sng" spc="65" dirty="0">
                <a:solidFill>
                  <a:srgbClr val="006FC0"/>
                </a:solidFill>
                <a:uFill>
                  <a:solidFill>
                    <a:srgbClr val="006FC0"/>
                  </a:solidFill>
                </a:uFill>
                <a:latin typeface="Yu Gothic UI"/>
                <a:cs typeface="Yu Gothic UI"/>
              </a:rPr>
              <a:t>保険医療機関等の指定に係る各種届出、</a:t>
            </a:r>
            <a:r>
              <a:rPr sz="1800" b="1" u="sng" spc="200" dirty="0">
                <a:solidFill>
                  <a:srgbClr val="006FC0"/>
                </a:solidFill>
                <a:uFill>
                  <a:solidFill>
                    <a:srgbClr val="006FC0"/>
                  </a:solidFill>
                </a:uFill>
                <a:latin typeface="Yu Gothic UI"/>
                <a:cs typeface="Yu Gothic UI"/>
              </a:rPr>
              <a:t>324</a:t>
            </a:r>
            <a:r>
              <a:rPr sz="1800" b="1" u="sng" spc="145" dirty="0">
                <a:solidFill>
                  <a:srgbClr val="006FC0"/>
                </a:solidFill>
                <a:uFill>
                  <a:solidFill>
                    <a:srgbClr val="006FC0"/>
                  </a:solidFill>
                </a:uFill>
                <a:latin typeface="Yu Gothic UI"/>
                <a:cs typeface="Yu Gothic UI"/>
              </a:rPr>
              <a:t>施設基準の届出がオンライン申請可能です</a:t>
            </a:r>
            <a:endParaRPr sz="1800">
              <a:latin typeface="Yu Gothic UI"/>
              <a:cs typeface="Yu Gothic UI"/>
            </a:endParaRPr>
          </a:p>
          <a:p>
            <a:pPr marL="7750809">
              <a:lnSpc>
                <a:spcPts val="1810"/>
              </a:lnSpc>
            </a:pPr>
            <a:r>
              <a:rPr sz="1400" spc="120" dirty="0">
                <a:latin typeface="Yu Gothic UI"/>
                <a:cs typeface="Yu Gothic UI"/>
              </a:rPr>
              <a:t>※R8.1.26</a:t>
            </a:r>
            <a:r>
              <a:rPr sz="1400" spc="-15" dirty="0">
                <a:latin typeface="Yu Gothic UI"/>
                <a:cs typeface="Yu Gothic UI"/>
              </a:rPr>
              <a:t>時点 </a:t>
            </a:r>
            <a:r>
              <a:rPr sz="2700" b="1" spc="-37" baseline="-23148" dirty="0">
                <a:latin typeface="Calibri"/>
                <a:cs typeface="Calibri"/>
              </a:rPr>
              <a:t>109</a:t>
            </a:r>
            <a:endParaRPr sz="2700" baseline="-23148">
              <a:latin typeface="Calibri"/>
              <a:cs typeface="Calibri"/>
            </a:endParaRPr>
          </a:p>
        </p:txBody>
      </p:sp>
      <p:sp>
        <p:nvSpPr>
          <p:cNvPr id="10" name="object 10"/>
          <p:cNvSpPr txBox="1"/>
          <p:nvPr/>
        </p:nvSpPr>
        <p:spPr>
          <a:xfrm>
            <a:off x="391883" y="4730013"/>
            <a:ext cx="4660900" cy="1384935"/>
          </a:xfrm>
          <a:prstGeom prst="rect">
            <a:avLst/>
          </a:prstGeom>
          <a:solidFill>
            <a:srgbClr val="E0ECFF"/>
          </a:solidFill>
        </p:spPr>
        <p:txBody>
          <a:bodyPr vert="horz" wrap="square" lIns="0" tIns="19685" rIns="0" bIns="0" rtlCol="0">
            <a:spAutoFit/>
          </a:bodyPr>
          <a:lstStyle/>
          <a:p>
            <a:pPr marL="91440">
              <a:lnSpc>
                <a:spcPct val="100000"/>
              </a:lnSpc>
              <a:spcBef>
                <a:spcPts val="155"/>
              </a:spcBef>
            </a:pPr>
            <a:r>
              <a:rPr sz="1400" spc="110" dirty="0">
                <a:latin typeface="Yu Gothic UI"/>
                <a:cs typeface="Yu Gothic UI"/>
              </a:rPr>
              <a:t>［</a:t>
            </a:r>
            <a:r>
              <a:rPr sz="1400" spc="140" dirty="0">
                <a:latin typeface="Yu Gothic UI"/>
                <a:cs typeface="Yu Gothic UI"/>
              </a:rPr>
              <a:t>歯科診療報酬においてオンライン申請可能なもの</a:t>
            </a:r>
            <a:r>
              <a:rPr sz="1400" spc="-50" dirty="0">
                <a:latin typeface="Yu Gothic UI"/>
                <a:cs typeface="Yu Gothic UI"/>
              </a:rPr>
              <a:t>］</a:t>
            </a:r>
            <a:endParaRPr sz="1400">
              <a:latin typeface="Yu Gothic UI"/>
              <a:cs typeface="Yu Gothic UI"/>
            </a:endParaRPr>
          </a:p>
          <a:p>
            <a:pPr marL="91440">
              <a:lnSpc>
                <a:spcPct val="100000"/>
              </a:lnSpc>
            </a:pPr>
            <a:r>
              <a:rPr sz="1400" spc="55" dirty="0">
                <a:latin typeface="Yu Gothic UI"/>
                <a:cs typeface="Yu Gothic UI"/>
              </a:rPr>
              <a:t>・初診料</a:t>
            </a:r>
            <a:r>
              <a:rPr sz="1400" spc="80" dirty="0">
                <a:latin typeface="Yu Gothic UI"/>
                <a:cs typeface="Yu Gothic UI"/>
              </a:rPr>
              <a:t>（歯科）</a:t>
            </a:r>
            <a:r>
              <a:rPr sz="1400" spc="105" dirty="0">
                <a:latin typeface="Yu Gothic UI"/>
                <a:cs typeface="Yu Gothic UI"/>
              </a:rPr>
              <a:t>の注１に掲げる基準</a:t>
            </a:r>
            <a:endParaRPr sz="1400">
              <a:latin typeface="Yu Gothic UI"/>
              <a:cs typeface="Yu Gothic UI"/>
            </a:endParaRPr>
          </a:p>
          <a:p>
            <a:pPr marL="91440">
              <a:lnSpc>
                <a:spcPct val="100000"/>
              </a:lnSpc>
            </a:pPr>
            <a:r>
              <a:rPr sz="1400" spc="20" dirty="0">
                <a:latin typeface="Yu Gothic UI"/>
                <a:cs typeface="Yu Gothic UI"/>
              </a:rPr>
              <a:t>・地域歯科診療支援病院歯科初診料</a:t>
            </a:r>
            <a:endParaRPr sz="1400">
              <a:latin typeface="Yu Gothic UI"/>
              <a:cs typeface="Yu Gothic UI"/>
            </a:endParaRPr>
          </a:p>
          <a:p>
            <a:pPr marL="91440">
              <a:lnSpc>
                <a:spcPct val="100000"/>
              </a:lnSpc>
            </a:pPr>
            <a:r>
              <a:rPr sz="1400" spc="40" dirty="0">
                <a:latin typeface="Yu Gothic UI"/>
                <a:cs typeface="Yu Gothic UI"/>
              </a:rPr>
              <a:t>・歯科外来診療医療安全対策加算１・２</a:t>
            </a:r>
            <a:endParaRPr sz="1400">
              <a:latin typeface="Yu Gothic UI"/>
              <a:cs typeface="Yu Gothic UI"/>
            </a:endParaRPr>
          </a:p>
          <a:p>
            <a:pPr marL="91440">
              <a:lnSpc>
                <a:spcPct val="100000"/>
              </a:lnSpc>
              <a:spcBef>
                <a:spcPts val="5"/>
              </a:spcBef>
            </a:pPr>
            <a:r>
              <a:rPr sz="1400" spc="30" dirty="0">
                <a:latin typeface="Yu Gothic UI"/>
                <a:cs typeface="Yu Gothic UI"/>
              </a:rPr>
              <a:t>・歯科外来診療感染対策加算１</a:t>
            </a:r>
            <a:r>
              <a:rPr sz="1400" spc="-25" dirty="0">
                <a:latin typeface="Yu Gothic UI"/>
                <a:cs typeface="Yu Gothic UI"/>
              </a:rPr>
              <a:t>～４</a:t>
            </a:r>
            <a:endParaRPr sz="1400">
              <a:latin typeface="Yu Gothic UI"/>
              <a:cs typeface="Yu Gothic UI"/>
            </a:endParaRPr>
          </a:p>
          <a:p>
            <a:pPr marL="91440">
              <a:lnSpc>
                <a:spcPct val="100000"/>
              </a:lnSpc>
              <a:tabLst>
                <a:tab pos="4241800" algn="l"/>
              </a:tabLst>
            </a:pPr>
            <a:r>
              <a:rPr sz="1400" dirty="0">
                <a:latin typeface="Yu Gothic UI"/>
                <a:cs typeface="Yu Gothic UI"/>
              </a:rPr>
              <a:t>・</a:t>
            </a:r>
            <a:r>
              <a:rPr sz="1400" spc="80" dirty="0">
                <a:latin typeface="Yu Gothic UI"/>
                <a:cs typeface="Yu Gothic UI"/>
              </a:rPr>
              <a:t>ＣＡＤ／ＣＡＭ冠及</a:t>
            </a:r>
            <a:r>
              <a:rPr sz="1400" spc="55" dirty="0">
                <a:latin typeface="Yu Gothic UI"/>
                <a:cs typeface="Yu Gothic UI"/>
              </a:rPr>
              <a:t>び</a:t>
            </a:r>
            <a:r>
              <a:rPr sz="1400" dirty="0">
                <a:latin typeface="Yu Gothic UI"/>
                <a:cs typeface="Yu Gothic UI"/>
              </a:rPr>
              <a:t>ＣＡＤ／ＣＡＭ</a:t>
            </a:r>
            <a:r>
              <a:rPr sz="1400" spc="220" dirty="0">
                <a:latin typeface="Yu Gothic UI"/>
                <a:cs typeface="Yu Gothic UI"/>
              </a:rPr>
              <a:t>イ</a:t>
            </a:r>
            <a:r>
              <a:rPr sz="1400" spc="215" dirty="0">
                <a:latin typeface="Yu Gothic UI"/>
                <a:cs typeface="Yu Gothic UI"/>
              </a:rPr>
              <a:t>ン</a:t>
            </a:r>
            <a:r>
              <a:rPr sz="1400" spc="470" dirty="0">
                <a:latin typeface="Yu Gothic UI"/>
                <a:cs typeface="Yu Gothic UI"/>
              </a:rPr>
              <a:t>レ</a:t>
            </a:r>
            <a:r>
              <a:rPr sz="1400" spc="370" dirty="0">
                <a:latin typeface="Yu Gothic UI"/>
                <a:cs typeface="Yu Gothic UI"/>
              </a:rPr>
              <a:t>ー</a:t>
            </a:r>
            <a:r>
              <a:rPr sz="1400" dirty="0">
                <a:latin typeface="Yu Gothic UI"/>
                <a:cs typeface="Yu Gothic UI"/>
              </a:rPr>
              <a:t>	</a:t>
            </a:r>
            <a:r>
              <a:rPr sz="1400" spc="-50" dirty="0">
                <a:latin typeface="Yu Gothic UI"/>
                <a:cs typeface="Yu Gothic UI"/>
              </a:rPr>
              <a:t>等</a:t>
            </a:r>
            <a:endParaRPr sz="1400">
              <a:latin typeface="Yu Gothic UI"/>
              <a:cs typeface="Yu Gothic U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399415"/>
          </a:xfrm>
          <a:custGeom>
            <a:avLst/>
            <a:gdLst/>
            <a:ahLst/>
            <a:cxnLst/>
            <a:rect l="l" t="t" r="r" b="b"/>
            <a:pathLst>
              <a:path w="9906000" h="399415">
                <a:moveTo>
                  <a:pt x="0" y="399161"/>
                </a:moveTo>
                <a:lnTo>
                  <a:pt x="9906000" y="399161"/>
                </a:lnTo>
                <a:lnTo>
                  <a:pt x="9906000" y="0"/>
                </a:lnTo>
                <a:lnTo>
                  <a:pt x="0" y="0"/>
                </a:lnTo>
                <a:lnTo>
                  <a:pt x="0" y="399161"/>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78739" y="4063"/>
            <a:ext cx="4856480" cy="330835"/>
          </a:xfrm>
          <a:prstGeom prst="rect">
            <a:avLst/>
          </a:prstGeom>
        </p:spPr>
        <p:txBody>
          <a:bodyPr vert="horz" wrap="square" lIns="0" tIns="12700" rIns="0" bIns="0" rtlCol="0">
            <a:spAutoFit/>
          </a:bodyPr>
          <a:lstStyle/>
          <a:p>
            <a:pPr marL="12700">
              <a:lnSpc>
                <a:spcPct val="100000"/>
              </a:lnSpc>
              <a:spcBef>
                <a:spcPts val="100"/>
              </a:spcBef>
            </a:pPr>
            <a:r>
              <a:rPr sz="2000" spc="120" dirty="0"/>
              <a:t>保険医療機関等電子申請・届出等システム</a:t>
            </a:r>
            <a:endParaRPr sz="2000"/>
          </a:p>
        </p:txBody>
      </p:sp>
      <p:sp>
        <p:nvSpPr>
          <p:cNvPr id="4" name="object 4"/>
          <p:cNvSpPr txBox="1"/>
          <p:nvPr/>
        </p:nvSpPr>
        <p:spPr>
          <a:xfrm>
            <a:off x="5159121" y="4063"/>
            <a:ext cx="3841750" cy="330835"/>
          </a:xfrm>
          <a:prstGeom prst="rect">
            <a:avLst/>
          </a:prstGeom>
        </p:spPr>
        <p:txBody>
          <a:bodyPr vert="horz" wrap="square" lIns="0" tIns="12700" rIns="0" bIns="0" rtlCol="0">
            <a:spAutoFit/>
          </a:bodyPr>
          <a:lstStyle/>
          <a:p>
            <a:pPr marL="12700">
              <a:lnSpc>
                <a:spcPct val="100000"/>
              </a:lnSpc>
              <a:spcBef>
                <a:spcPts val="100"/>
              </a:spcBef>
            </a:pPr>
            <a:r>
              <a:rPr sz="2000" b="1" spc="175" dirty="0">
                <a:latin typeface="Yu Gothic UI"/>
                <a:cs typeface="Yu Gothic UI"/>
              </a:rPr>
              <a:t>施設基準等届出のオンライン申請</a:t>
            </a:r>
            <a:endParaRPr sz="2000">
              <a:latin typeface="Yu Gothic UI"/>
              <a:cs typeface="Yu Gothic UI"/>
            </a:endParaRPr>
          </a:p>
        </p:txBody>
      </p:sp>
      <p:sp>
        <p:nvSpPr>
          <p:cNvPr id="5" name="object 5"/>
          <p:cNvSpPr txBox="1"/>
          <p:nvPr/>
        </p:nvSpPr>
        <p:spPr>
          <a:xfrm>
            <a:off x="9455022" y="65158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110</a:t>
            </a:r>
            <a:endParaRPr sz="1800">
              <a:latin typeface="Calibri"/>
              <a:cs typeface="Calibri"/>
            </a:endParaRPr>
          </a:p>
        </p:txBody>
      </p:sp>
      <p:grpSp>
        <p:nvGrpSpPr>
          <p:cNvPr id="6" name="object 6"/>
          <p:cNvGrpSpPr/>
          <p:nvPr/>
        </p:nvGrpSpPr>
        <p:grpSpPr>
          <a:xfrm>
            <a:off x="71433" y="884110"/>
            <a:ext cx="9759950" cy="5190490"/>
            <a:chOff x="71433" y="884110"/>
            <a:chExt cx="9759950" cy="5190490"/>
          </a:xfrm>
        </p:grpSpPr>
        <p:pic>
          <p:nvPicPr>
            <p:cNvPr id="7" name="object 7"/>
            <p:cNvPicPr/>
            <p:nvPr/>
          </p:nvPicPr>
          <p:blipFill>
            <a:blip r:embed="rId2" cstate="print"/>
            <a:stretch>
              <a:fillRect/>
            </a:stretch>
          </p:blipFill>
          <p:spPr>
            <a:xfrm>
              <a:off x="84132" y="1016634"/>
              <a:ext cx="2875661" cy="4330700"/>
            </a:xfrm>
            <a:prstGeom prst="rect">
              <a:avLst/>
            </a:prstGeom>
          </p:spPr>
        </p:pic>
        <p:sp>
          <p:nvSpPr>
            <p:cNvPr id="8" name="object 8"/>
            <p:cNvSpPr/>
            <p:nvPr/>
          </p:nvSpPr>
          <p:spPr>
            <a:xfrm>
              <a:off x="77783" y="1010284"/>
              <a:ext cx="2888615" cy="4343400"/>
            </a:xfrm>
            <a:custGeom>
              <a:avLst/>
              <a:gdLst/>
              <a:ahLst/>
              <a:cxnLst/>
              <a:rect l="l" t="t" r="r" b="b"/>
              <a:pathLst>
                <a:path w="2888615" h="4343400">
                  <a:moveTo>
                    <a:pt x="0" y="4343400"/>
                  </a:moveTo>
                  <a:lnTo>
                    <a:pt x="2888361" y="4343400"/>
                  </a:lnTo>
                  <a:lnTo>
                    <a:pt x="2888361" y="0"/>
                  </a:lnTo>
                  <a:lnTo>
                    <a:pt x="0" y="0"/>
                  </a:lnTo>
                  <a:lnTo>
                    <a:pt x="0" y="4343400"/>
                  </a:lnTo>
                  <a:close/>
                </a:path>
              </a:pathLst>
            </a:custGeom>
            <a:ln w="12700">
              <a:solidFill>
                <a:srgbClr val="66B9B7"/>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607944" y="1315910"/>
              <a:ext cx="3915536" cy="4745608"/>
            </a:xfrm>
            <a:prstGeom prst="rect">
              <a:avLst/>
            </a:prstGeom>
          </p:spPr>
        </p:pic>
        <p:sp>
          <p:nvSpPr>
            <p:cNvPr id="10" name="object 10"/>
            <p:cNvSpPr/>
            <p:nvPr/>
          </p:nvSpPr>
          <p:spPr>
            <a:xfrm>
              <a:off x="2601594" y="1309560"/>
              <a:ext cx="3928745" cy="4758690"/>
            </a:xfrm>
            <a:custGeom>
              <a:avLst/>
              <a:gdLst/>
              <a:ahLst/>
              <a:cxnLst/>
              <a:rect l="l" t="t" r="r" b="b"/>
              <a:pathLst>
                <a:path w="3928745" h="4758690">
                  <a:moveTo>
                    <a:pt x="0" y="4758308"/>
                  </a:moveTo>
                  <a:lnTo>
                    <a:pt x="3928236" y="4758308"/>
                  </a:lnTo>
                  <a:lnTo>
                    <a:pt x="3928236" y="0"/>
                  </a:lnTo>
                  <a:lnTo>
                    <a:pt x="0" y="0"/>
                  </a:lnTo>
                  <a:lnTo>
                    <a:pt x="0" y="4758308"/>
                  </a:lnTo>
                  <a:close/>
                </a:path>
              </a:pathLst>
            </a:custGeom>
            <a:ln w="12700">
              <a:solidFill>
                <a:srgbClr val="66B9B7"/>
              </a:solidFill>
            </a:ln>
          </p:spPr>
          <p:txBody>
            <a:bodyPr wrap="square" lIns="0" tIns="0" rIns="0" bIns="0" rtlCol="0"/>
            <a:lstStyle/>
            <a:p>
              <a:endParaRPr/>
            </a:p>
          </p:txBody>
        </p:sp>
        <p:sp>
          <p:nvSpPr>
            <p:cNvPr id="11" name="object 11"/>
            <p:cNvSpPr/>
            <p:nvPr/>
          </p:nvSpPr>
          <p:spPr>
            <a:xfrm>
              <a:off x="2456560" y="3850386"/>
              <a:ext cx="503555" cy="500380"/>
            </a:xfrm>
            <a:custGeom>
              <a:avLst/>
              <a:gdLst/>
              <a:ahLst/>
              <a:cxnLst/>
              <a:rect l="l" t="t" r="r" b="b"/>
              <a:pathLst>
                <a:path w="503555" h="500379">
                  <a:moveTo>
                    <a:pt x="124968" y="0"/>
                  </a:moveTo>
                  <a:lnTo>
                    <a:pt x="0" y="0"/>
                  </a:lnTo>
                  <a:lnTo>
                    <a:pt x="0" y="440689"/>
                  </a:lnTo>
                  <a:lnTo>
                    <a:pt x="371728" y="440689"/>
                  </a:lnTo>
                  <a:lnTo>
                    <a:pt x="371728" y="499999"/>
                  </a:lnTo>
                  <a:lnTo>
                    <a:pt x="503174" y="378206"/>
                  </a:lnTo>
                  <a:lnTo>
                    <a:pt x="371728" y="256539"/>
                  </a:lnTo>
                  <a:lnTo>
                    <a:pt x="371728" y="315721"/>
                  </a:lnTo>
                  <a:lnTo>
                    <a:pt x="124968" y="315721"/>
                  </a:lnTo>
                  <a:lnTo>
                    <a:pt x="124968" y="0"/>
                  </a:lnTo>
                  <a:close/>
                </a:path>
              </a:pathLst>
            </a:custGeom>
            <a:solidFill>
              <a:srgbClr val="4F81BC"/>
            </a:solidFill>
          </p:spPr>
          <p:txBody>
            <a:bodyPr wrap="square" lIns="0" tIns="0" rIns="0" bIns="0" rtlCol="0"/>
            <a:lstStyle/>
            <a:p>
              <a:endParaRPr/>
            </a:p>
          </p:txBody>
        </p:sp>
        <p:sp>
          <p:nvSpPr>
            <p:cNvPr id="12" name="object 12"/>
            <p:cNvSpPr/>
            <p:nvPr/>
          </p:nvSpPr>
          <p:spPr>
            <a:xfrm>
              <a:off x="5020945" y="888872"/>
              <a:ext cx="4805680" cy="1077595"/>
            </a:xfrm>
            <a:custGeom>
              <a:avLst/>
              <a:gdLst/>
              <a:ahLst/>
              <a:cxnLst/>
              <a:rect l="l" t="t" r="r" b="b"/>
              <a:pathLst>
                <a:path w="4805680" h="1077595">
                  <a:moveTo>
                    <a:pt x="4805680" y="0"/>
                  </a:moveTo>
                  <a:lnTo>
                    <a:pt x="0" y="0"/>
                  </a:lnTo>
                  <a:lnTo>
                    <a:pt x="0" y="1077214"/>
                  </a:lnTo>
                  <a:lnTo>
                    <a:pt x="4805680" y="1077214"/>
                  </a:lnTo>
                  <a:lnTo>
                    <a:pt x="4805680" y="0"/>
                  </a:lnTo>
                  <a:close/>
                </a:path>
              </a:pathLst>
            </a:custGeom>
            <a:solidFill>
              <a:srgbClr val="CDFFDC"/>
            </a:solidFill>
          </p:spPr>
          <p:txBody>
            <a:bodyPr wrap="square" lIns="0" tIns="0" rIns="0" bIns="0" rtlCol="0"/>
            <a:lstStyle/>
            <a:p>
              <a:endParaRPr/>
            </a:p>
          </p:txBody>
        </p:sp>
        <p:sp>
          <p:nvSpPr>
            <p:cNvPr id="13" name="object 13"/>
            <p:cNvSpPr/>
            <p:nvPr/>
          </p:nvSpPr>
          <p:spPr>
            <a:xfrm>
              <a:off x="5020945" y="888872"/>
              <a:ext cx="4805680" cy="1077595"/>
            </a:xfrm>
            <a:custGeom>
              <a:avLst/>
              <a:gdLst/>
              <a:ahLst/>
              <a:cxnLst/>
              <a:rect l="l" t="t" r="r" b="b"/>
              <a:pathLst>
                <a:path w="4805680" h="1077595">
                  <a:moveTo>
                    <a:pt x="0" y="1077214"/>
                  </a:moveTo>
                  <a:lnTo>
                    <a:pt x="4805680" y="1077214"/>
                  </a:lnTo>
                  <a:lnTo>
                    <a:pt x="4805680" y="0"/>
                  </a:lnTo>
                  <a:lnTo>
                    <a:pt x="0" y="0"/>
                  </a:lnTo>
                  <a:lnTo>
                    <a:pt x="0" y="1077214"/>
                  </a:lnTo>
                  <a:close/>
                </a:path>
              </a:pathLst>
            </a:custGeom>
            <a:ln w="9525">
              <a:solidFill>
                <a:srgbClr val="66B9B7"/>
              </a:solidFill>
            </a:ln>
          </p:spPr>
          <p:txBody>
            <a:bodyPr wrap="square" lIns="0" tIns="0" rIns="0" bIns="0" rtlCol="0"/>
            <a:lstStyle/>
            <a:p>
              <a:endParaRPr/>
            </a:p>
          </p:txBody>
        </p:sp>
      </p:grpSp>
      <p:sp>
        <p:nvSpPr>
          <p:cNvPr id="14" name="object 14"/>
          <p:cNvSpPr txBox="1"/>
          <p:nvPr/>
        </p:nvSpPr>
        <p:spPr>
          <a:xfrm>
            <a:off x="280517" y="434721"/>
            <a:ext cx="9391650" cy="1457960"/>
          </a:xfrm>
          <a:prstGeom prst="rect">
            <a:avLst/>
          </a:prstGeom>
        </p:spPr>
        <p:txBody>
          <a:bodyPr vert="horz" wrap="square" lIns="0" tIns="12065" rIns="0" bIns="0" rtlCol="0">
            <a:spAutoFit/>
          </a:bodyPr>
          <a:lstStyle/>
          <a:p>
            <a:pPr marL="299085" indent="-286385">
              <a:lnSpc>
                <a:spcPct val="100000"/>
              </a:lnSpc>
              <a:spcBef>
                <a:spcPts val="95"/>
              </a:spcBef>
              <a:buFont typeface="Wingdings"/>
              <a:buChar char=""/>
              <a:tabLst>
                <a:tab pos="299085" algn="l"/>
              </a:tabLst>
            </a:pPr>
            <a:r>
              <a:rPr sz="1600" spc="220" dirty="0">
                <a:latin typeface="Yu Gothic UI"/>
                <a:cs typeface="Yu Gothic UI"/>
              </a:rPr>
              <a:t>実際の画面イメージ</a:t>
            </a:r>
            <a:r>
              <a:rPr sz="1600" spc="270" dirty="0">
                <a:latin typeface="Yu Gothic UI"/>
                <a:cs typeface="Yu Gothic UI"/>
              </a:rPr>
              <a:t>（</a:t>
            </a:r>
            <a:r>
              <a:rPr sz="1600" spc="70" dirty="0">
                <a:latin typeface="Yu Gothic UI"/>
                <a:cs typeface="Yu Gothic UI"/>
              </a:rPr>
              <a:t>ログイン→届出選択</a:t>
            </a:r>
            <a:r>
              <a:rPr sz="1600" spc="-50" dirty="0">
                <a:latin typeface="Yu Gothic UI"/>
                <a:cs typeface="Yu Gothic UI"/>
              </a:rPr>
              <a:t>）</a:t>
            </a:r>
            <a:endParaRPr sz="1600">
              <a:latin typeface="Yu Gothic UI"/>
              <a:cs typeface="Yu Gothic UI"/>
            </a:endParaRPr>
          </a:p>
          <a:p>
            <a:pPr marL="5118100" lvl="1" indent="-285750">
              <a:lnSpc>
                <a:spcPct val="100000"/>
              </a:lnSpc>
              <a:spcBef>
                <a:spcPts val="1680"/>
              </a:spcBef>
              <a:buFont typeface="Wingdings"/>
              <a:buChar char=""/>
              <a:tabLst>
                <a:tab pos="5118100" algn="l"/>
              </a:tabLst>
            </a:pPr>
            <a:r>
              <a:rPr sz="1600" spc="175" dirty="0">
                <a:latin typeface="Yu Gothic UI"/>
                <a:cs typeface="Yu Gothic UI"/>
              </a:rPr>
              <a:t>専用画面からログインし、申請したい届出等を</a:t>
            </a:r>
            <a:endParaRPr sz="1600">
              <a:latin typeface="Yu Gothic UI"/>
              <a:cs typeface="Yu Gothic UI"/>
            </a:endParaRPr>
          </a:p>
          <a:p>
            <a:pPr marL="5118735">
              <a:lnSpc>
                <a:spcPct val="100000"/>
              </a:lnSpc>
            </a:pPr>
            <a:r>
              <a:rPr sz="1600" spc="150" dirty="0">
                <a:latin typeface="Yu Gothic UI"/>
                <a:cs typeface="Yu Gothic UI"/>
              </a:rPr>
              <a:t>検索後、作成する様式等を選択をします。</a:t>
            </a:r>
            <a:endParaRPr sz="1600">
              <a:latin typeface="Yu Gothic UI"/>
              <a:cs typeface="Yu Gothic UI"/>
            </a:endParaRPr>
          </a:p>
          <a:p>
            <a:pPr marL="5117465" marR="5080" lvl="1" indent="-285750">
              <a:lnSpc>
                <a:spcPct val="100000"/>
              </a:lnSpc>
              <a:buFont typeface="Wingdings"/>
              <a:buChar char=""/>
              <a:tabLst>
                <a:tab pos="5118735" algn="l"/>
              </a:tabLst>
            </a:pPr>
            <a:r>
              <a:rPr sz="1600" spc="225" dirty="0">
                <a:latin typeface="Yu Gothic UI"/>
                <a:cs typeface="Yu Gothic UI"/>
              </a:rPr>
              <a:t>様式によっては添付にて申請を行っていただく	</a:t>
            </a:r>
            <a:r>
              <a:rPr sz="1600" spc="345" dirty="0">
                <a:latin typeface="Yu Gothic UI"/>
                <a:cs typeface="Yu Gothic UI"/>
              </a:rPr>
              <a:t>ものもございます。</a:t>
            </a:r>
            <a:endParaRPr sz="1600">
              <a:latin typeface="Yu Gothic UI"/>
              <a:cs typeface="Yu Gothic UI"/>
            </a:endParaRPr>
          </a:p>
        </p:txBody>
      </p:sp>
      <p:grpSp>
        <p:nvGrpSpPr>
          <p:cNvPr id="15" name="object 15"/>
          <p:cNvGrpSpPr/>
          <p:nvPr/>
        </p:nvGrpSpPr>
        <p:grpSpPr>
          <a:xfrm>
            <a:off x="5020945" y="3125508"/>
            <a:ext cx="4873625" cy="3352165"/>
            <a:chOff x="5020945" y="3125508"/>
            <a:chExt cx="4873625" cy="3352165"/>
          </a:xfrm>
        </p:grpSpPr>
        <p:pic>
          <p:nvPicPr>
            <p:cNvPr id="16" name="object 16"/>
            <p:cNvPicPr/>
            <p:nvPr/>
          </p:nvPicPr>
          <p:blipFill>
            <a:blip r:embed="rId4" cstate="print"/>
            <a:stretch>
              <a:fillRect/>
            </a:stretch>
          </p:blipFill>
          <p:spPr>
            <a:xfrm>
              <a:off x="5332095" y="3138208"/>
              <a:ext cx="4549266" cy="3326384"/>
            </a:xfrm>
            <a:prstGeom prst="rect">
              <a:avLst/>
            </a:prstGeom>
          </p:spPr>
        </p:pic>
        <p:sp>
          <p:nvSpPr>
            <p:cNvPr id="17" name="object 17"/>
            <p:cNvSpPr/>
            <p:nvPr/>
          </p:nvSpPr>
          <p:spPr>
            <a:xfrm>
              <a:off x="5325745" y="3131858"/>
              <a:ext cx="4562475" cy="3339465"/>
            </a:xfrm>
            <a:custGeom>
              <a:avLst/>
              <a:gdLst/>
              <a:ahLst/>
              <a:cxnLst/>
              <a:rect l="l" t="t" r="r" b="b"/>
              <a:pathLst>
                <a:path w="4562475" h="3339465">
                  <a:moveTo>
                    <a:pt x="0" y="3339084"/>
                  </a:moveTo>
                  <a:lnTo>
                    <a:pt x="4561966" y="3339084"/>
                  </a:lnTo>
                  <a:lnTo>
                    <a:pt x="4561966" y="0"/>
                  </a:lnTo>
                  <a:lnTo>
                    <a:pt x="0" y="0"/>
                  </a:lnTo>
                  <a:lnTo>
                    <a:pt x="0" y="3339084"/>
                  </a:lnTo>
                  <a:close/>
                </a:path>
              </a:pathLst>
            </a:custGeom>
            <a:ln w="12699">
              <a:solidFill>
                <a:srgbClr val="66B9B7"/>
              </a:solidFill>
            </a:ln>
          </p:spPr>
          <p:txBody>
            <a:bodyPr wrap="square" lIns="0" tIns="0" rIns="0" bIns="0" rtlCol="0"/>
            <a:lstStyle/>
            <a:p>
              <a:endParaRPr/>
            </a:p>
          </p:txBody>
        </p:sp>
        <p:sp>
          <p:nvSpPr>
            <p:cNvPr id="18" name="object 18"/>
            <p:cNvSpPr/>
            <p:nvPr/>
          </p:nvSpPr>
          <p:spPr>
            <a:xfrm>
              <a:off x="5020945" y="5041645"/>
              <a:ext cx="503555" cy="500380"/>
            </a:xfrm>
            <a:custGeom>
              <a:avLst/>
              <a:gdLst/>
              <a:ahLst/>
              <a:cxnLst/>
              <a:rect l="l" t="t" r="r" b="b"/>
              <a:pathLst>
                <a:path w="503554" h="500379">
                  <a:moveTo>
                    <a:pt x="124967" y="0"/>
                  </a:moveTo>
                  <a:lnTo>
                    <a:pt x="0" y="0"/>
                  </a:lnTo>
                  <a:lnTo>
                    <a:pt x="0" y="440689"/>
                  </a:lnTo>
                  <a:lnTo>
                    <a:pt x="371728" y="440689"/>
                  </a:lnTo>
                  <a:lnTo>
                    <a:pt x="371728" y="499871"/>
                  </a:lnTo>
                  <a:lnTo>
                    <a:pt x="503174" y="378205"/>
                  </a:lnTo>
                  <a:lnTo>
                    <a:pt x="371728" y="256412"/>
                  </a:lnTo>
                  <a:lnTo>
                    <a:pt x="371728" y="315721"/>
                  </a:lnTo>
                  <a:lnTo>
                    <a:pt x="124967" y="315721"/>
                  </a:lnTo>
                  <a:lnTo>
                    <a:pt x="124967" y="0"/>
                  </a:lnTo>
                  <a:close/>
                </a:path>
              </a:pathLst>
            </a:custGeom>
            <a:solidFill>
              <a:srgbClr val="4F81BC"/>
            </a:solidFill>
          </p:spPr>
          <p:txBody>
            <a:bodyPr wrap="square" lIns="0" tIns="0" rIns="0" bIns="0" rtlCol="0"/>
            <a:lstStyle/>
            <a:p>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399415"/>
          </a:xfrm>
          <a:custGeom>
            <a:avLst/>
            <a:gdLst/>
            <a:ahLst/>
            <a:cxnLst/>
            <a:rect l="l" t="t" r="r" b="b"/>
            <a:pathLst>
              <a:path w="9906000" h="399415">
                <a:moveTo>
                  <a:pt x="0" y="399161"/>
                </a:moveTo>
                <a:lnTo>
                  <a:pt x="9906000" y="399161"/>
                </a:lnTo>
                <a:lnTo>
                  <a:pt x="9906000" y="0"/>
                </a:lnTo>
                <a:lnTo>
                  <a:pt x="0" y="0"/>
                </a:lnTo>
                <a:lnTo>
                  <a:pt x="0" y="399161"/>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78739" y="4063"/>
            <a:ext cx="4856480" cy="330835"/>
          </a:xfrm>
          <a:prstGeom prst="rect">
            <a:avLst/>
          </a:prstGeom>
        </p:spPr>
        <p:txBody>
          <a:bodyPr vert="horz" wrap="square" lIns="0" tIns="12700" rIns="0" bIns="0" rtlCol="0">
            <a:spAutoFit/>
          </a:bodyPr>
          <a:lstStyle/>
          <a:p>
            <a:pPr marL="12700">
              <a:lnSpc>
                <a:spcPct val="100000"/>
              </a:lnSpc>
              <a:spcBef>
                <a:spcPts val="100"/>
              </a:spcBef>
            </a:pPr>
            <a:r>
              <a:rPr sz="2000" spc="120" dirty="0"/>
              <a:t>保険医療機関等電子申請・届出等システム</a:t>
            </a:r>
            <a:endParaRPr sz="2000"/>
          </a:p>
        </p:txBody>
      </p:sp>
      <p:sp>
        <p:nvSpPr>
          <p:cNvPr id="4" name="object 4"/>
          <p:cNvSpPr txBox="1"/>
          <p:nvPr/>
        </p:nvSpPr>
        <p:spPr>
          <a:xfrm>
            <a:off x="5159121" y="4063"/>
            <a:ext cx="3841750" cy="330835"/>
          </a:xfrm>
          <a:prstGeom prst="rect">
            <a:avLst/>
          </a:prstGeom>
        </p:spPr>
        <p:txBody>
          <a:bodyPr vert="horz" wrap="square" lIns="0" tIns="12700" rIns="0" bIns="0" rtlCol="0">
            <a:spAutoFit/>
          </a:bodyPr>
          <a:lstStyle/>
          <a:p>
            <a:pPr marL="12700">
              <a:lnSpc>
                <a:spcPct val="100000"/>
              </a:lnSpc>
              <a:spcBef>
                <a:spcPts val="100"/>
              </a:spcBef>
            </a:pPr>
            <a:r>
              <a:rPr sz="2000" b="1" spc="175" dirty="0">
                <a:latin typeface="Yu Gothic UI"/>
                <a:cs typeface="Yu Gothic UI"/>
              </a:rPr>
              <a:t>施設基準等届出のオンライン申請</a:t>
            </a:r>
            <a:endParaRPr sz="2000">
              <a:latin typeface="Yu Gothic UI"/>
              <a:cs typeface="Yu Gothic UI"/>
            </a:endParaRPr>
          </a:p>
        </p:txBody>
      </p:sp>
      <p:sp>
        <p:nvSpPr>
          <p:cNvPr id="5" name="object 5"/>
          <p:cNvSpPr txBox="1"/>
          <p:nvPr/>
        </p:nvSpPr>
        <p:spPr>
          <a:xfrm>
            <a:off x="9455022" y="6515811"/>
            <a:ext cx="373380"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111</a:t>
            </a:r>
            <a:endParaRPr sz="1800">
              <a:latin typeface="Calibri"/>
              <a:cs typeface="Calibri"/>
            </a:endParaRPr>
          </a:p>
        </p:txBody>
      </p:sp>
      <p:sp>
        <p:nvSpPr>
          <p:cNvPr id="6" name="object 6"/>
          <p:cNvSpPr txBox="1"/>
          <p:nvPr/>
        </p:nvSpPr>
        <p:spPr>
          <a:xfrm>
            <a:off x="280517" y="434721"/>
            <a:ext cx="4572000" cy="269240"/>
          </a:xfrm>
          <a:prstGeom prst="rect">
            <a:avLst/>
          </a:prstGeom>
        </p:spPr>
        <p:txBody>
          <a:bodyPr vert="horz" wrap="square" lIns="0" tIns="12065" rIns="0" bIns="0" rtlCol="0">
            <a:spAutoFit/>
          </a:bodyPr>
          <a:lstStyle/>
          <a:p>
            <a:pPr marL="299085" indent="-286385">
              <a:lnSpc>
                <a:spcPct val="100000"/>
              </a:lnSpc>
              <a:spcBef>
                <a:spcPts val="95"/>
              </a:spcBef>
              <a:buFont typeface="Wingdings"/>
              <a:buChar char=""/>
              <a:tabLst>
                <a:tab pos="299085" algn="l"/>
              </a:tabLst>
            </a:pPr>
            <a:r>
              <a:rPr sz="1600" spc="100" dirty="0">
                <a:latin typeface="Yu Gothic UI"/>
                <a:cs typeface="Yu Gothic UI"/>
              </a:rPr>
              <a:t>実際の画面イメージ</a:t>
            </a:r>
            <a:r>
              <a:rPr sz="1600" spc="125" dirty="0">
                <a:latin typeface="Yu Gothic UI"/>
                <a:cs typeface="Yu Gothic UI"/>
              </a:rPr>
              <a:t>（</a:t>
            </a:r>
            <a:r>
              <a:rPr sz="1600" spc="90" dirty="0">
                <a:latin typeface="Yu Gothic UI"/>
                <a:cs typeface="Yu Gothic UI"/>
              </a:rPr>
              <a:t>時間外対応加算の届出</a:t>
            </a:r>
            <a:r>
              <a:rPr sz="1600" spc="-50" dirty="0">
                <a:latin typeface="Yu Gothic UI"/>
                <a:cs typeface="Yu Gothic UI"/>
              </a:rPr>
              <a:t>）</a:t>
            </a:r>
            <a:endParaRPr sz="1600">
              <a:latin typeface="Yu Gothic UI"/>
              <a:cs typeface="Yu Gothic UI"/>
            </a:endParaRPr>
          </a:p>
        </p:txBody>
      </p:sp>
      <p:grpSp>
        <p:nvGrpSpPr>
          <p:cNvPr id="7" name="object 7"/>
          <p:cNvGrpSpPr/>
          <p:nvPr/>
        </p:nvGrpSpPr>
        <p:grpSpPr>
          <a:xfrm>
            <a:off x="189141" y="875538"/>
            <a:ext cx="8933180" cy="4502150"/>
            <a:chOff x="189141" y="875538"/>
            <a:chExt cx="8933180" cy="4502150"/>
          </a:xfrm>
        </p:grpSpPr>
        <p:sp>
          <p:nvSpPr>
            <p:cNvPr id="8" name="object 8"/>
            <p:cNvSpPr/>
            <p:nvPr/>
          </p:nvSpPr>
          <p:spPr>
            <a:xfrm>
              <a:off x="4306697" y="3108579"/>
              <a:ext cx="614680" cy="291465"/>
            </a:xfrm>
            <a:custGeom>
              <a:avLst/>
              <a:gdLst/>
              <a:ahLst/>
              <a:cxnLst/>
              <a:rect l="l" t="t" r="r" b="b"/>
              <a:pathLst>
                <a:path w="614679" h="291464">
                  <a:moveTo>
                    <a:pt x="469138" y="0"/>
                  </a:moveTo>
                  <a:lnTo>
                    <a:pt x="469138" y="72771"/>
                  </a:lnTo>
                  <a:lnTo>
                    <a:pt x="0" y="72771"/>
                  </a:lnTo>
                  <a:lnTo>
                    <a:pt x="0" y="218186"/>
                  </a:lnTo>
                  <a:lnTo>
                    <a:pt x="469138" y="218186"/>
                  </a:lnTo>
                  <a:lnTo>
                    <a:pt x="469138" y="290957"/>
                  </a:lnTo>
                  <a:lnTo>
                    <a:pt x="614679" y="145542"/>
                  </a:lnTo>
                  <a:lnTo>
                    <a:pt x="469138" y="0"/>
                  </a:lnTo>
                  <a:close/>
                </a:path>
              </a:pathLst>
            </a:custGeom>
            <a:solidFill>
              <a:srgbClr val="4F81BC"/>
            </a:solidFill>
          </p:spPr>
          <p:txBody>
            <a:bodyPr wrap="square" lIns="0" tIns="0" rIns="0" bIns="0" rtlCol="0"/>
            <a:lstStyle/>
            <a:p>
              <a:endParaRPr/>
            </a:p>
          </p:txBody>
        </p:sp>
        <p:pic>
          <p:nvPicPr>
            <p:cNvPr id="9" name="object 9"/>
            <p:cNvPicPr/>
            <p:nvPr/>
          </p:nvPicPr>
          <p:blipFill>
            <a:blip r:embed="rId2" cstate="print"/>
            <a:stretch>
              <a:fillRect/>
            </a:stretch>
          </p:blipFill>
          <p:spPr>
            <a:xfrm>
              <a:off x="402756" y="989920"/>
              <a:ext cx="3767234" cy="4273384"/>
            </a:xfrm>
            <a:prstGeom prst="rect">
              <a:avLst/>
            </a:prstGeom>
          </p:spPr>
        </p:pic>
        <p:sp>
          <p:nvSpPr>
            <p:cNvPr id="10" name="object 10"/>
            <p:cNvSpPr/>
            <p:nvPr/>
          </p:nvSpPr>
          <p:spPr>
            <a:xfrm>
              <a:off x="201841" y="888238"/>
              <a:ext cx="8907780" cy="4476750"/>
            </a:xfrm>
            <a:custGeom>
              <a:avLst/>
              <a:gdLst/>
              <a:ahLst/>
              <a:cxnLst/>
              <a:rect l="l" t="t" r="r" b="b"/>
              <a:pathLst>
                <a:path w="8907780" h="4476750">
                  <a:moveTo>
                    <a:pt x="0" y="4476750"/>
                  </a:moveTo>
                  <a:lnTo>
                    <a:pt x="8907272" y="4476750"/>
                  </a:lnTo>
                  <a:lnTo>
                    <a:pt x="8907272" y="0"/>
                  </a:lnTo>
                  <a:lnTo>
                    <a:pt x="0" y="0"/>
                  </a:lnTo>
                  <a:lnTo>
                    <a:pt x="0" y="4476750"/>
                  </a:lnTo>
                  <a:close/>
                </a:path>
              </a:pathLst>
            </a:custGeom>
            <a:ln w="25399">
              <a:solidFill>
                <a:srgbClr val="66B9B7"/>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4967731" y="925703"/>
              <a:ext cx="4095115" cy="4401820"/>
            </a:xfrm>
            <a:prstGeom prst="rect">
              <a:avLst/>
            </a:prstGeom>
          </p:spPr>
        </p:pic>
      </p:grpSp>
      <p:sp>
        <p:nvSpPr>
          <p:cNvPr id="12" name="object 12"/>
          <p:cNvSpPr txBox="1"/>
          <p:nvPr/>
        </p:nvSpPr>
        <p:spPr>
          <a:xfrm>
            <a:off x="609091" y="5507837"/>
            <a:ext cx="8839835" cy="1303020"/>
          </a:xfrm>
          <a:prstGeom prst="rect">
            <a:avLst/>
          </a:prstGeom>
        </p:spPr>
        <p:txBody>
          <a:bodyPr vert="horz" wrap="square" lIns="0" tIns="12065" rIns="0" bIns="0" rtlCol="0">
            <a:spAutoFit/>
          </a:bodyPr>
          <a:lstStyle/>
          <a:p>
            <a:pPr marL="297815" marR="5080" indent="-285750">
              <a:lnSpc>
                <a:spcPct val="100000"/>
              </a:lnSpc>
              <a:spcBef>
                <a:spcPts val="95"/>
              </a:spcBef>
              <a:buFont typeface="Wingdings"/>
              <a:buChar char=""/>
              <a:tabLst>
                <a:tab pos="299085" algn="l"/>
              </a:tabLst>
            </a:pPr>
            <a:r>
              <a:rPr sz="1600" spc="170" dirty="0">
                <a:latin typeface="Yu Gothic UI"/>
                <a:cs typeface="Yu Gothic UI"/>
              </a:rPr>
              <a:t>紙の届出様式と同じものをオンライン申請画面にて作成いただき、そのまま各厚生</a:t>
            </a:r>
            <a:r>
              <a:rPr sz="1600" spc="-25" dirty="0">
                <a:latin typeface="Yu Gothic UI"/>
                <a:cs typeface="Yu Gothic UI"/>
              </a:rPr>
              <a:t>（支</a:t>
            </a:r>
            <a:r>
              <a:rPr sz="1600" spc="-10" dirty="0">
                <a:latin typeface="Yu Gothic UI"/>
                <a:cs typeface="Yu Gothic UI"/>
              </a:rPr>
              <a:t>）</a:t>
            </a:r>
            <a:r>
              <a:rPr sz="1600" spc="120" dirty="0">
                <a:latin typeface="Yu Gothic UI"/>
                <a:cs typeface="Yu Gothic UI"/>
              </a:rPr>
              <a:t>局へ</a:t>
            </a:r>
            <a:r>
              <a:rPr sz="1600" spc="180" dirty="0">
                <a:latin typeface="Yu Gothic UI"/>
                <a:cs typeface="Yu Gothic UI"/>
              </a:rPr>
              <a:t>届	出を行うことが可能なため、郵送等のご負担が解消されます。</a:t>
            </a:r>
            <a:endParaRPr sz="1600">
              <a:latin typeface="Yu Gothic UI"/>
              <a:cs typeface="Yu Gothic UI"/>
            </a:endParaRPr>
          </a:p>
          <a:p>
            <a:pPr marL="298450" indent="-285750">
              <a:lnSpc>
                <a:spcPct val="100000"/>
              </a:lnSpc>
              <a:spcBef>
                <a:spcPts val="1920"/>
              </a:spcBef>
              <a:buFont typeface="Wingdings"/>
              <a:buChar char=""/>
              <a:tabLst>
                <a:tab pos="298450" algn="l"/>
              </a:tabLst>
            </a:pPr>
            <a:r>
              <a:rPr sz="1600" spc="140" dirty="0">
                <a:latin typeface="Yu Gothic UI"/>
                <a:cs typeface="Yu Gothic UI"/>
              </a:rPr>
              <a:t>申請内容が電子で保管されるため、申請書の控えを紙で保存する必要はなくなります。</a:t>
            </a:r>
            <a:endParaRPr sz="1600">
              <a:latin typeface="Yu Gothic UI"/>
              <a:cs typeface="Yu Gothic UI"/>
            </a:endParaRPr>
          </a:p>
          <a:p>
            <a:pPr marL="3172460">
              <a:lnSpc>
                <a:spcPct val="100000"/>
              </a:lnSpc>
              <a:spcBef>
                <a:spcPts val="1120"/>
              </a:spcBef>
            </a:pPr>
            <a:r>
              <a:rPr sz="1050" dirty="0">
                <a:latin typeface="Yu Gothic UI"/>
                <a:cs typeface="Yu Gothic UI"/>
              </a:rPr>
              <a:t>※令和</a:t>
            </a:r>
            <a:r>
              <a:rPr sz="1050" spc="90" dirty="0">
                <a:latin typeface="Yu Gothic UI"/>
                <a:cs typeface="Yu Gothic UI"/>
              </a:rPr>
              <a:t>8</a:t>
            </a:r>
            <a:r>
              <a:rPr sz="1050" spc="-5" dirty="0">
                <a:latin typeface="Yu Gothic UI"/>
                <a:cs typeface="Yu Gothic UI"/>
              </a:rPr>
              <a:t>年度診療報酬改定後は、時間外対応加算は、時間外対応体制加算に名称が変わります</a:t>
            </a:r>
            <a:endParaRPr sz="1050">
              <a:latin typeface="Yu Gothic UI"/>
              <a:cs typeface="Yu Gothic U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906000" cy="399415"/>
          </a:xfrm>
          <a:custGeom>
            <a:avLst/>
            <a:gdLst/>
            <a:ahLst/>
            <a:cxnLst/>
            <a:rect l="l" t="t" r="r" b="b"/>
            <a:pathLst>
              <a:path w="9906000" h="399415">
                <a:moveTo>
                  <a:pt x="0" y="399161"/>
                </a:moveTo>
                <a:lnTo>
                  <a:pt x="9906000" y="399161"/>
                </a:lnTo>
                <a:lnTo>
                  <a:pt x="9906000" y="0"/>
                </a:lnTo>
                <a:lnTo>
                  <a:pt x="0" y="0"/>
                </a:lnTo>
                <a:lnTo>
                  <a:pt x="0" y="399161"/>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78739" y="4063"/>
            <a:ext cx="8922385" cy="330835"/>
          </a:xfrm>
          <a:prstGeom prst="rect">
            <a:avLst/>
          </a:prstGeom>
        </p:spPr>
        <p:txBody>
          <a:bodyPr vert="horz" wrap="square" lIns="0" tIns="12700" rIns="0" bIns="0" rtlCol="0">
            <a:spAutoFit/>
          </a:bodyPr>
          <a:lstStyle/>
          <a:p>
            <a:pPr marL="12700">
              <a:lnSpc>
                <a:spcPct val="100000"/>
              </a:lnSpc>
              <a:spcBef>
                <a:spcPts val="100"/>
              </a:spcBef>
              <a:tabLst>
                <a:tab pos="5092700" algn="l"/>
              </a:tabLst>
            </a:pPr>
            <a:r>
              <a:rPr sz="2000" dirty="0"/>
              <a:t>保険医療機関等電子申</a:t>
            </a:r>
            <a:r>
              <a:rPr sz="2000" spc="-15" dirty="0"/>
              <a:t>請</a:t>
            </a:r>
            <a:r>
              <a:rPr sz="2000" spc="200" dirty="0"/>
              <a:t>・</a:t>
            </a:r>
            <a:r>
              <a:rPr sz="2000" spc="400" dirty="0"/>
              <a:t>届</a:t>
            </a:r>
            <a:r>
              <a:rPr sz="2000" spc="385" dirty="0"/>
              <a:t>出</a:t>
            </a:r>
            <a:r>
              <a:rPr sz="2000" spc="300" dirty="0"/>
              <a:t>等</a:t>
            </a:r>
            <a:r>
              <a:rPr sz="2000" spc="245" dirty="0"/>
              <a:t>シ</a:t>
            </a:r>
            <a:r>
              <a:rPr sz="2000" spc="215" dirty="0"/>
              <a:t>ス</a:t>
            </a:r>
            <a:r>
              <a:rPr sz="2000" spc="430" dirty="0"/>
              <a:t>テ</a:t>
            </a:r>
            <a:r>
              <a:rPr sz="2000" spc="390" dirty="0"/>
              <a:t>ム</a:t>
            </a:r>
            <a:r>
              <a:rPr sz="2000" dirty="0"/>
              <a:t>	</a:t>
            </a:r>
            <a:r>
              <a:rPr sz="2000" spc="220" dirty="0"/>
              <a:t>施設基準等届出</a:t>
            </a:r>
            <a:r>
              <a:rPr sz="2000" spc="180" dirty="0"/>
              <a:t>の</a:t>
            </a:r>
            <a:r>
              <a:rPr sz="2000" spc="170" dirty="0"/>
              <a:t>オ</a:t>
            </a:r>
            <a:r>
              <a:rPr sz="2000" spc="165" dirty="0"/>
              <a:t>ン</a:t>
            </a:r>
            <a:r>
              <a:rPr sz="2000" spc="155" dirty="0"/>
              <a:t>ラ</a:t>
            </a:r>
            <a:r>
              <a:rPr sz="2000" spc="140" dirty="0"/>
              <a:t>イ</a:t>
            </a:r>
            <a:r>
              <a:rPr sz="2000" spc="120" dirty="0"/>
              <a:t>ン</a:t>
            </a:r>
            <a:r>
              <a:rPr sz="2000" spc="160" dirty="0"/>
              <a:t>申</a:t>
            </a:r>
            <a:r>
              <a:rPr sz="2000" spc="110" dirty="0"/>
              <a:t>請</a:t>
            </a:r>
            <a:endParaRPr sz="2000"/>
          </a:p>
        </p:txBody>
      </p:sp>
      <p:grpSp>
        <p:nvGrpSpPr>
          <p:cNvPr id="4" name="object 4"/>
          <p:cNvGrpSpPr/>
          <p:nvPr/>
        </p:nvGrpSpPr>
        <p:grpSpPr>
          <a:xfrm>
            <a:off x="292823" y="962025"/>
            <a:ext cx="9347200" cy="2465705"/>
            <a:chOff x="292823" y="962025"/>
            <a:chExt cx="9347200" cy="2465705"/>
          </a:xfrm>
        </p:grpSpPr>
        <p:sp>
          <p:nvSpPr>
            <p:cNvPr id="5" name="object 5"/>
            <p:cNvSpPr/>
            <p:nvPr/>
          </p:nvSpPr>
          <p:spPr>
            <a:xfrm>
              <a:off x="330923" y="1176527"/>
              <a:ext cx="9296400" cy="2238375"/>
            </a:xfrm>
            <a:custGeom>
              <a:avLst/>
              <a:gdLst/>
              <a:ahLst/>
              <a:cxnLst/>
              <a:rect l="l" t="t" r="r" b="b"/>
              <a:pathLst>
                <a:path w="9296400" h="2238375">
                  <a:moveTo>
                    <a:pt x="0" y="2238375"/>
                  </a:moveTo>
                  <a:lnTo>
                    <a:pt x="9296400" y="2238375"/>
                  </a:lnTo>
                  <a:lnTo>
                    <a:pt x="9296400" y="0"/>
                  </a:lnTo>
                  <a:lnTo>
                    <a:pt x="0" y="0"/>
                  </a:lnTo>
                  <a:lnTo>
                    <a:pt x="0" y="2238375"/>
                  </a:lnTo>
                  <a:close/>
                </a:path>
              </a:pathLst>
            </a:custGeom>
            <a:ln w="25400">
              <a:solidFill>
                <a:srgbClr val="66B9B7"/>
              </a:solidFill>
            </a:ln>
          </p:spPr>
          <p:txBody>
            <a:bodyPr wrap="square" lIns="0" tIns="0" rIns="0" bIns="0" rtlCol="0"/>
            <a:lstStyle/>
            <a:p>
              <a:endParaRPr/>
            </a:p>
          </p:txBody>
        </p:sp>
        <p:sp>
          <p:nvSpPr>
            <p:cNvPr id="6" name="object 6"/>
            <p:cNvSpPr/>
            <p:nvPr/>
          </p:nvSpPr>
          <p:spPr>
            <a:xfrm>
              <a:off x="330923" y="1000125"/>
              <a:ext cx="2514600" cy="381000"/>
            </a:xfrm>
            <a:custGeom>
              <a:avLst/>
              <a:gdLst/>
              <a:ahLst/>
              <a:cxnLst/>
              <a:rect l="l" t="t" r="r" b="b"/>
              <a:pathLst>
                <a:path w="2514600" h="381000">
                  <a:moveTo>
                    <a:pt x="2514600" y="0"/>
                  </a:moveTo>
                  <a:lnTo>
                    <a:pt x="0" y="0"/>
                  </a:lnTo>
                  <a:lnTo>
                    <a:pt x="0" y="381000"/>
                  </a:lnTo>
                  <a:lnTo>
                    <a:pt x="2514600" y="381000"/>
                  </a:lnTo>
                  <a:lnTo>
                    <a:pt x="2514600" y="0"/>
                  </a:lnTo>
                  <a:close/>
                </a:path>
              </a:pathLst>
            </a:custGeom>
            <a:solidFill>
              <a:srgbClr val="CDFFDC"/>
            </a:solidFill>
          </p:spPr>
          <p:txBody>
            <a:bodyPr wrap="square" lIns="0" tIns="0" rIns="0" bIns="0" rtlCol="0"/>
            <a:lstStyle/>
            <a:p>
              <a:endParaRPr/>
            </a:p>
          </p:txBody>
        </p:sp>
        <p:sp>
          <p:nvSpPr>
            <p:cNvPr id="7" name="object 7"/>
            <p:cNvSpPr/>
            <p:nvPr/>
          </p:nvSpPr>
          <p:spPr>
            <a:xfrm>
              <a:off x="330923" y="1000125"/>
              <a:ext cx="2514600" cy="381000"/>
            </a:xfrm>
            <a:custGeom>
              <a:avLst/>
              <a:gdLst/>
              <a:ahLst/>
              <a:cxnLst/>
              <a:rect l="l" t="t" r="r" b="b"/>
              <a:pathLst>
                <a:path w="2514600" h="381000">
                  <a:moveTo>
                    <a:pt x="0" y="381000"/>
                  </a:moveTo>
                  <a:lnTo>
                    <a:pt x="2514600" y="381000"/>
                  </a:lnTo>
                  <a:lnTo>
                    <a:pt x="2514600" y="0"/>
                  </a:lnTo>
                  <a:lnTo>
                    <a:pt x="0" y="0"/>
                  </a:lnTo>
                  <a:lnTo>
                    <a:pt x="0" y="381000"/>
                  </a:lnTo>
                  <a:close/>
                </a:path>
              </a:pathLst>
            </a:custGeom>
            <a:ln w="76200">
              <a:solidFill>
                <a:srgbClr val="FFFFFF"/>
              </a:solidFill>
            </a:ln>
          </p:spPr>
          <p:txBody>
            <a:bodyPr wrap="square" lIns="0" tIns="0" rIns="0" bIns="0" rtlCol="0"/>
            <a:lstStyle/>
            <a:p>
              <a:endParaRPr/>
            </a:p>
          </p:txBody>
        </p:sp>
      </p:grpSp>
      <p:sp>
        <p:nvSpPr>
          <p:cNvPr id="8" name="object 8"/>
          <p:cNvSpPr txBox="1"/>
          <p:nvPr/>
        </p:nvSpPr>
        <p:spPr>
          <a:xfrm>
            <a:off x="271983" y="434721"/>
            <a:ext cx="9150350" cy="2102485"/>
          </a:xfrm>
          <a:prstGeom prst="rect">
            <a:avLst/>
          </a:prstGeom>
        </p:spPr>
        <p:txBody>
          <a:bodyPr vert="horz" wrap="square" lIns="0" tIns="12065" rIns="0" bIns="0" rtlCol="0">
            <a:spAutoFit/>
          </a:bodyPr>
          <a:lstStyle/>
          <a:p>
            <a:pPr marL="285115" marR="1129030" indent="-273050">
              <a:lnSpc>
                <a:spcPct val="100000"/>
              </a:lnSpc>
              <a:spcBef>
                <a:spcPts val="95"/>
              </a:spcBef>
              <a:buFont typeface="Wingdings"/>
              <a:buChar char=""/>
              <a:tabLst>
                <a:tab pos="285115" algn="l"/>
                <a:tab pos="297815" algn="l"/>
              </a:tabLst>
            </a:pPr>
            <a:r>
              <a:rPr sz="1600" dirty="0">
                <a:latin typeface="Yu Gothic UI"/>
                <a:cs typeface="Yu Gothic UI"/>
              </a:rPr>
              <a:t>	</a:t>
            </a:r>
            <a:r>
              <a:rPr sz="1600" spc="145" dirty="0">
                <a:latin typeface="Yu Gothic UI"/>
                <a:cs typeface="Yu Gothic UI"/>
              </a:rPr>
              <a:t>オンライン申請を行う「保険医療機関等電子申請・届出等システム」の利用方法は、</a:t>
            </a:r>
            <a:r>
              <a:rPr sz="1600" spc="220" dirty="0">
                <a:latin typeface="Yu Gothic UI"/>
                <a:cs typeface="Yu Gothic UI"/>
              </a:rPr>
              <a:t>各厚生（支）</a:t>
            </a:r>
            <a:r>
              <a:rPr sz="1600" spc="229" dirty="0">
                <a:latin typeface="Yu Gothic UI"/>
                <a:cs typeface="Yu Gothic UI"/>
              </a:rPr>
              <a:t>局のホームページに詳細を示しておりますので、ご参照ください。</a:t>
            </a:r>
            <a:endParaRPr sz="1600">
              <a:latin typeface="Yu Gothic UI"/>
              <a:cs typeface="Yu Gothic UI"/>
            </a:endParaRPr>
          </a:p>
          <a:p>
            <a:pPr marL="217804">
              <a:lnSpc>
                <a:spcPct val="100000"/>
              </a:lnSpc>
              <a:spcBef>
                <a:spcPts val="1280"/>
              </a:spcBef>
            </a:pPr>
            <a:r>
              <a:rPr sz="1200" b="1" spc="335" dirty="0">
                <a:latin typeface="Yu Gothic UI"/>
                <a:cs typeface="Yu Gothic UI"/>
              </a:rPr>
              <a:t>オンライン申請の利用方法</a:t>
            </a:r>
            <a:r>
              <a:rPr sz="1200" b="1" spc="105" dirty="0">
                <a:latin typeface="Yu Gothic UI"/>
                <a:cs typeface="Yu Gothic UI"/>
              </a:rPr>
              <a:t> </a:t>
            </a:r>
            <a:endParaRPr sz="1200">
              <a:latin typeface="Yu Gothic UI"/>
              <a:cs typeface="Yu Gothic UI"/>
            </a:endParaRPr>
          </a:p>
          <a:p>
            <a:pPr marL="542925" marR="5080" lvl="1" indent="-268605">
              <a:lnSpc>
                <a:spcPct val="100000"/>
              </a:lnSpc>
              <a:spcBef>
                <a:spcPts val="1240"/>
              </a:spcBef>
              <a:buClr>
                <a:srgbClr val="66B9B7"/>
              </a:buClr>
              <a:buFont typeface="Wingdings"/>
              <a:buChar char=""/>
              <a:tabLst>
                <a:tab pos="542925" algn="l"/>
              </a:tabLst>
            </a:pPr>
            <a:r>
              <a:rPr sz="1400" spc="165" dirty="0">
                <a:latin typeface="Yu Gothic UI"/>
                <a:cs typeface="Yu Gothic UI"/>
              </a:rPr>
              <a:t>「保険医療機関等電子申請・届出等システム」の利用にあたっては、オンライン請求ネットワークへ接続さ</a:t>
            </a:r>
            <a:r>
              <a:rPr sz="1400" spc="155" dirty="0">
                <a:latin typeface="Yu Gothic UI"/>
                <a:cs typeface="Yu Gothic UI"/>
              </a:rPr>
              <a:t>れた端末と、専用の</a:t>
            </a:r>
            <a:r>
              <a:rPr sz="1400" spc="114" dirty="0">
                <a:latin typeface="Yu Gothic UI"/>
                <a:cs typeface="Yu Gothic UI"/>
              </a:rPr>
              <a:t>ID</a:t>
            </a:r>
            <a:r>
              <a:rPr sz="1400" spc="295" dirty="0">
                <a:latin typeface="Yu Gothic UI"/>
                <a:cs typeface="Yu Gothic UI"/>
              </a:rPr>
              <a:t>・パスワードが必要です。</a:t>
            </a:r>
            <a:r>
              <a:rPr sz="1400" spc="120" dirty="0">
                <a:latin typeface="Yu Gothic UI"/>
                <a:cs typeface="Yu Gothic UI"/>
              </a:rPr>
              <a:t>ID</a:t>
            </a:r>
            <a:r>
              <a:rPr sz="1400" spc="185" dirty="0">
                <a:latin typeface="Yu Gothic UI"/>
                <a:cs typeface="Yu Gothic UI"/>
              </a:rPr>
              <a:t>・パスワードが分からない場合、再発行が可能ですので</a:t>
            </a:r>
            <a:r>
              <a:rPr sz="1400" spc="125" dirty="0">
                <a:latin typeface="Yu Gothic UI"/>
                <a:cs typeface="Yu Gothic UI"/>
              </a:rPr>
              <a:t>各厚生（支）</a:t>
            </a:r>
            <a:r>
              <a:rPr sz="1400" spc="245" dirty="0">
                <a:latin typeface="Yu Gothic UI"/>
                <a:cs typeface="Yu Gothic UI"/>
              </a:rPr>
              <a:t>局のホームページのチャットボットからお問い合わせください。</a:t>
            </a:r>
            <a:endParaRPr sz="1400">
              <a:latin typeface="Yu Gothic UI"/>
              <a:cs typeface="Yu Gothic UI"/>
            </a:endParaRPr>
          </a:p>
          <a:p>
            <a:pPr marL="732155">
              <a:lnSpc>
                <a:spcPct val="100000"/>
              </a:lnSpc>
              <a:spcBef>
                <a:spcPts val="2075"/>
              </a:spcBef>
            </a:pPr>
            <a:r>
              <a:rPr sz="1200" b="1" spc="130" dirty="0">
                <a:latin typeface="Yu Gothic UI"/>
                <a:cs typeface="Yu Gothic UI"/>
              </a:rPr>
              <a:t>↓ ↓詳しくは、管轄の各厚生</a:t>
            </a:r>
            <a:r>
              <a:rPr sz="1200" b="1" spc="195" dirty="0">
                <a:latin typeface="Yu Gothic UI"/>
                <a:cs typeface="Yu Gothic UI"/>
              </a:rPr>
              <a:t>（支）</a:t>
            </a:r>
            <a:r>
              <a:rPr sz="1200" b="1" spc="110" dirty="0">
                <a:latin typeface="Yu Gothic UI"/>
                <a:cs typeface="Yu Gothic UI"/>
              </a:rPr>
              <a:t>局のホームページをご参照ください↓ ↓</a:t>
            </a:r>
            <a:endParaRPr sz="1200">
              <a:latin typeface="Yu Gothic UI"/>
              <a:cs typeface="Yu Gothic UI"/>
            </a:endParaRPr>
          </a:p>
        </p:txBody>
      </p:sp>
      <p:grpSp>
        <p:nvGrpSpPr>
          <p:cNvPr id="9" name="object 9"/>
          <p:cNvGrpSpPr/>
          <p:nvPr/>
        </p:nvGrpSpPr>
        <p:grpSpPr>
          <a:xfrm>
            <a:off x="292823" y="3741165"/>
            <a:ext cx="9347200" cy="2566035"/>
            <a:chOff x="292823" y="3741165"/>
            <a:chExt cx="9347200" cy="2566035"/>
          </a:xfrm>
        </p:grpSpPr>
        <p:sp>
          <p:nvSpPr>
            <p:cNvPr id="10" name="object 10"/>
            <p:cNvSpPr/>
            <p:nvPr/>
          </p:nvSpPr>
          <p:spPr>
            <a:xfrm>
              <a:off x="330923" y="3969715"/>
              <a:ext cx="9296400" cy="2324735"/>
            </a:xfrm>
            <a:custGeom>
              <a:avLst/>
              <a:gdLst/>
              <a:ahLst/>
              <a:cxnLst/>
              <a:rect l="l" t="t" r="r" b="b"/>
              <a:pathLst>
                <a:path w="9296400" h="2324735">
                  <a:moveTo>
                    <a:pt x="0" y="2324607"/>
                  </a:moveTo>
                  <a:lnTo>
                    <a:pt x="9296400" y="2324607"/>
                  </a:lnTo>
                  <a:lnTo>
                    <a:pt x="9296400" y="0"/>
                  </a:lnTo>
                  <a:lnTo>
                    <a:pt x="0" y="0"/>
                  </a:lnTo>
                  <a:lnTo>
                    <a:pt x="0" y="2324607"/>
                  </a:lnTo>
                  <a:close/>
                </a:path>
              </a:pathLst>
            </a:custGeom>
            <a:ln w="25400">
              <a:solidFill>
                <a:srgbClr val="66B9B7"/>
              </a:solidFill>
            </a:ln>
          </p:spPr>
          <p:txBody>
            <a:bodyPr wrap="square" lIns="0" tIns="0" rIns="0" bIns="0" rtlCol="0"/>
            <a:lstStyle/>
            <a:p>
              <a:endParaRPr/>
            </a:p>
          </p:txBody>
        </p:sp>
        <p:sp>
          <p:nvSpPr>
            <p:cNvPr id="11" name="object 11"/>
            <p:cNvSpPr/>
            <p:nvPr/>
          </p:nvSpPr>
          <p:spPr>
            <a:xfrm>
              <a:off x="330923" y="3779265"/>
              <a:ext cx="2514600" cy="381000"/>
            </a:xfrm>
            <a:custGeom>
              <a:avLst/>
              <a:gdLst/>
              <a:ahLst/>
              <a:cxnLst/>
              <a:rect l="l" t="t" r="r" b="b"/>
              <a:pathLst>
                <a:path w="2514600" h="381000">
                  <a:moveTo>
                    <a:pt x="0" y="380999"/>
                  </a:moveTo>
                  <a:lnTo>
                    <a:pt x="2514600" y="380999"/>
                  </a:lnTo>
                  <a:lnTo>
                    <a:pt x="2514600" y="0"/>
                  </a:lnTo>
                  <a:lnTo>
                    <a:pt x="0" y="0"/>
                  </a:lnTo>
                  <a:lnTo>
                    <a:pt x="0" y="380999"/>
                  </a:lnTo>
                  <a:close/>
                </a:path>
              </a:pathLst>
            </a:custGeom>
            <a:ln w="76200">
              <a:solidFill>
                <a:srgbClr val="FFFFFF"/>
              </a:solidFill>
            </a:ln>
          </p:spPr>
          <p:txBody>
            <a:bodyPr wrap="square" lIns="0" tIns="0" rIns="0" bIns="0" rtlCol="0"/>
            <a:lstStyle/>
            <a:p>
              <a:endParaRPr/>
            </a:p>
          </p:txBody>
        </p:sp>
      </p:grpSp>
      <p:sp>
        <p:nvSpPr>
          <p:cNvPr id="12" name="object 12"/>
          <p:cNvSpPr txBox="1"/>
          <p:nvPr/>
        </p:nvSpPr>
        <p:spPr>
          <a:xfrm>
            <a:off x="330923" y="3779265"/>
            <a:ext cx="2514600" cy="381000"/>
          </a:xfrm>
          <a:prstGeom prst="rect">
            <a:avLst/>
          </a:prstGeom>
          <a:solidFill>
            <a:srgbClr val="CDFFDC"/>
          </a:solidFill>
        </p:spPr>
        <p:txBody>
          <a:bodyPr vert="horz" wrap="square" lIns="0" tIns="97790" rIns="0" bIns="0" rtlCol="0">
            <a:spAutoFit/>
          </a:bodyPr>
          <a:lstStyle/>
          <a:p>
            <a:pPr marL="524510">
              <a:lnSpc>
                <a:spcPct val="100000"/>
              </a:lnSpc>
              <a:spcBef>
                <a:spcPts val="770"/>
              </a:spcBef>
            </a:pPr>
            <a:r>
              <a:rPr sz="1200" b="1" spc="310" dirty="0">
                <a:latin typeface="Yu Gothic UI"/>
                <a:cs typeface="Yu Gothic UI"/>
              </a:rPr>
              <a:t>システム解説動画</a:t>
            </a:r>
            <a:r>
              <a:rPr sz="1200" b="1" spc="80" dirty="0">
                <a:latin typeface="Yu Gothic UI"/>
                <a:cs typeface="Yu Gothic UI"/>
              </a:rPr>
              <a:t> </a:t>
            </a:r>
            <a:endParaRPr sz="1200">
              <a:latin typeface="Yu Gothic UI"/>
              <a:cs typeface="Yu Gothic UI"/>
            </a:endParaRPr>
          </a:p>
        </p:txBody>
      </p:sp>
      <p:pic>
        <p:nvPicPr>
          <p:cNvPr id="13" name="object 13"/>
          <p:cNvPicPr/>
          <p:nvPr/>
        </p:nvPicPr>
        <p:blipFill>
          <a:blip r:embed="rId2" cstate="print"/>
          <a:stretch>
            <a:fillRect/>
          </a:stretch>
        </p:blipFill>
        <p:spPr>
          <a:xfrm>
            <a:off x="8212156" y="4939861"/>
            <a:ext cx="1075653" cy="1075653"/>
          </a:xfrm>
          <a:prstGeom prst="rect">
            <a:avLst/>
          </a:prstGeom>
        </p:spPr>
      </p:pic>
      <p:sp>
        <p:nvSpPr>
          <p:cNvPr id="14" name="object 14"/>
          <p:cNvSpPr txBox="1"/>
          <p:nvPr/>
        </p:nvSpPr>
        <p:spPr>
          <a:xfrm>
            <a:off x="534416" y="4218559"/>
            <a:ext cx="8832215" cy="1306195"/>
          </a:xfrm>
          <a:prstGeom prst="rect">
            <a:avLst/>
          </a:prstGeom>
        </p:spPr>
        <p:txBody>
          <a:bodyPr vert="horz" wrap="square" lIns="0" tIns="12700" rIns="0" bIns="0" rtlCol="0">
            <a:spAutoFit/>
          </a:bodyPr>
          <a:lstStyle/>
          <a:p>
            <a:pPr marL="280670" marR="5080" indent="-268605">
              <a:lnSpc>
                <a:spcPct val="100000"/>
              </a:lnSpc>
              <a:spcBef>
                <a:spcPts val="100"/>
              </a:spcBef>
              <a:buClr>
                <a:srgbClr val="66B9B7"/>
              </a:buClr>
              <a:buFont typeface="Wingdings"/>
              <a:buChar char=""/>
              <a:tabLst>
                <a:tab pos="280670" algn="l"/>
              </a:tabLst>
            </a:pPr>
            <a:r>
              <a:rPr sz="1400" spc="35" dirty="0">
                <a:latin typeface="Yu Gothic UI"/>
                <a:cs typeface="Yu Gothic UI"/>
              </a:rPr>
              <a:t>厚生労働省の</a:t>
            </a:r>
            <a:r>
              <a:rPr sz="1400" spc="40" dirty="0">
                <a:latin typeface="Yu Gothic UI"/>
                <a:cs typeface="Yu Gothic UI"/>
              </a:rPr>
              <a:t>Youtube</a:t>
            </a:r>
            <a:r>
              <a:rPr sz="1400" spc="125" dirty="0">
                <a:latin typeface="Yu Gothic UI"/>
                <a:cs typeface="Yu Gothic UI"/>
              </a:rPr>
              <a:t>公式チャンネル内の再生リスト「保険医療機関等電子申請・届出等システムについ て</a:t>
            </a:r>
            <a:r>
              <a:rPr sz="1400" spc="175" dirty="0">
                <a:latin typeface="Yu Gothic UI"/>
                <a:cs typeface="Yu Gothic UI"/>
              </a:rPr>
              <a:t>」では、システム利用のためのセットアップ手順を動画形式で確認できます。また、よく使われる手続きを</a:t>
            </a:r>
            <a:r>
              <a:rPr sz="1400" spc="155" dirty="0">
                <a:latin typeface="Yu Gothic UI"/>
                <a:cs typeface="Yu Gothic UI"/>
              </a:rPr>
              <a:t>例に、オンライン申請の詳細な手順を、実際の操作画面と併せて解説しております。</a:t>
            </a:r>
            <a:endParaRPr sz="1400">
              <a:latin typeface="Yu Gothic UI"/>
              <a:cs typeface="Yu Gothic UI"/>
            </a:endParaRPr>
          </a:p>
          <a:p>
            <a:pPr marL="469900">
              <a:lnSpc>
                <a:spcPct val="100000"/>
              </a:lnSpc>
              <a:spcBef>
                <a:spcPts val="2075"/>
              </a:spcBef>
            </a:pPr>
            <a:r>
              <a:rPr sz="1200" b="1" spc="35" dirty="0">
                <a:latin typeface="Yu Gothic UI"/>
                <a:cs typeface="Yu Gothic UI"/>
              </a:rPr>
              <a:t>↓ ↓下記の</a:t>
            </a:r>
            <a:r>
              <a:rPr sz="1200" b="1" spc="114" dirty="0">
                <a:latin typeface="Yu Gothic UI"/>
                <a:cs typeface="Yu Gothic UI"/>
              </a:rPr>
              <a:t>URL</a:t>
            </a:r>
            <a:r>
              <a:rPr sz="1200" b="1" spc="155" dirty="0">
                <a:latin typeface="Yu Gothic UI"/>
                <a:cs typeface="Yu Gothic UI"/>
              </a:rPr>
              <a:t>からぜひ動画をご覧ください↓ ↓</a:t>
            </a:r>
            <a:endParaRPr sz="1200">
              <a:latin typeface="Yu Gothic UI"/>
              <a:cs typeface="Yu Gothic UI"/>
            </a:endParaRPr>
          </a:p>
          <a:p>
            <a:pPr marL="379095">
              <a:lnSpc>
                <a:spcPct val="100000"/>
              </a:lnSpc>
              <a:spcBef>
                <a:spcPts val="90"/>
              </a:spcBef>
            </a:pPr>
            <a:r>
              <a:rPr sz="1200" u="sng" spc="50" dirty="0">
                <a:solidFill>
                  <a:srgbClr val="0000FF"/>
                </a:solidFill>
                <a:uFill>
                  <a:solidFill>
                    <a:srgbClr val="0000FF"/>
                  </a:solidFill>
                </a:uFill>
                <a:latin typeface="Yu Gothic UI"/>
                <a:cs typeface="Yu Gothic UI"/>
                <a:hlinkClick r:id="rId3"/>
              </a:rPr>
              <a:t>https://www.youtube.com/playlist?list=PLMG33RKISnWgSb6dLP4zmNropige5BoOp</a:t>
            </a:r>
            <a:endParaRPr sz="1200">
              <a:latin typeface="Yu Gothic UI"/>
              <a:cs typeface="Yu Gothic UI"/>
            </a:endParaRPr>
          </a:p>
        </p:txBody>
      </p:sp>
      <p:pic>
        <p:nvPicPr>
          <p:cNvPr id="15" name="object 15"/>
          <p:cNvPicPr/>
          <p:nvPr/>
        </p:nvPicPr>
        <p:blipFill>
          <a:blip r:embed="rId4" cstate="print"/>
          <a:stretch>
            <a:fillRect/>
          </a:stretch>
        </p:blipFill>
        <p:spPr>
          <a:xfrm>
            <a:off x="1225901" y="2659274"/>
            <a:ext cx="4860868" cy="594452"/>
          </a:xfrm>
          <a:prstGeom prst="rect">
            <a:avLst/>
          </a:prstGeom>
        </p:spPr>
      </p:pic>
      <p:sp>
        <p:nvSpPr>
          <p:cNvPr id="16" name="object 16"/>
          <p:cNvSpPr txBox="1"/>
          <p:nvPr/>
        </p:nvSpPr>
        <p:spPr>
          <a:xfrm>
            <a:off x="9455022" y="6573037"/>
            <a:ext cx="373380" cy="254635"/>
          </a:xfrm>
          <a:prstGeom prst="rect">
            <a:avLst/>
          </a:prstGeom>
        </p:spPr>
        <p:txBody>
          <a:bodyPr vert="horz" wrap="square" lIns="0" tIns="0" rIns="0" bIns="0" rtlCol="0">
            <a:spAutoFit/>
          </a:bodyPr>
          <a:lstStyle/>
          <a:p>
            <a:pPr marL="12700">
              <a:lnSpc>
                <a:spcPts val="1810"/>
              </a:lnSpc>
            </a:pPr>
            <a:r>
              <a:rPr sz="1800" b="1" spc="-25" dirty="0">
                <a:latin typeface="Calibri"/>
                <a:cs typeface="Calibri"/>
              </a:rPr>
              <a:t>112</a:t>
            </a:r>
            <a:endParaRPr sz="1800">
              <a:latin typeface="Calibri"/>
              <a:cs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7893" y="1344231"/>
            <a:ext cx="9370695" cy="4937760"/>
          </a:xfrm>
          <a:custGeom>
            <a:avLst/>
            <a:gdLst/>
            <a:ahLst/>
            <a:cxnLst/>
            <a:rect l="l" t="t" r="r" b="b"/>
            <a:pathLst>
              <a:path w="9370695" h="4937760">
                <a:moveTo>
                  <a:pt x="0" y="4937760"/>
                </a:moveTo>
                <a:lnTo>
                  <a:pt x="9370187" y="4937760"/>
                </a:lnTo>
                <a:lnTo>
                  <a:pt x="9370187" y="0"/>
                </a:lnTo>
                <a:lnTo>
                  <a:pt x="0" y="0"/>
                </a:lnTo>
                <a:lnTo>
                  <a:pt x="0" y="493776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46659" y="1751202"/>
            <a:ext cx="9568815" cy="3439795"/>
          </a:xfrm>
          <a:prstGeom prst="rect">
            <a:avLst/>
          </a:prstGeom>
        </p:spPr>
        <p:txBody>
          <a:bodyPr vert="horz" wrap="square" lIns="0" tIns="12065" rIns="0" bIns="0" rtlCol="0">
            <a:spAutoFit/>
          </a:bodyPr>
          <a:lstStyle/>
          <a:p>
            <a:pPr marL="649605" indent="-636905" algn="just">
              <a:lnSpc>
                <a:spcPct val="100000"/>
              </a:lnSpc>
              <a:spcBef>
                <a:spcPts val="95"/>
              </a:spcBef>
              <a:buFont typeface="Wingdings"/>
              <a:buChar char=""/>
              <a:tabLst>
                <a:tab pos="649605" algn="l"/>
              </a:tabLst>
            </a:pPr>
            <a:r>
              <a:rPr sz="2800" spc="260" dirty="0">
                <a:latin typeface="Yu Gothic UI"/>
                <a:cs typeface="Yu Gothic UI"/>
              </a:rPr>
              <a:t>令和８年６月１日から算定を行うためには、</a:t>
            </a:r>
            <a:r>
              <a:rPr sz="2800" b="1" u="sng" spc="-35" dirty="0">
                <a:solidFill>
                  <a:srgbClr val="FF0000"/>
                </a:solidFill>
                <a:uFill>
                  <a:solidFill>
                    <a:srgbClr val="FF0000"/>
                  </a:solidFill>
                </a:uFill>
                <a:latin typeface="Yu Gothic UI"/>
                <a:cs typeface="Yu Gothic UI"/>
              </a:rPr>
              <a:t>令和８年</a:t>
            </a:r>
            <a:endParaRPr sz="2800">
              <a:latin typeface="Yu Gothic UI"/>
              <a:cs typeface="Yu Gothic UI"/>
            </a:endParaRPr>
          </a:p>
          <a:p>
            <a:pPr marL="279400" marR="356235" algn="just">
              <a:lnSpc>
                <a:spcPct val="100000"/>
              </a:lnSpc>
            </a:pPr>
            <a:r>
              <a:rPr sz="2800" b="1" u="sng" spc="165" dirty="0">
                <a:solidFill>
                  <a:srgbClr val="FF0000"/>
                </a:solidFill>
                <a:uFill>
                  <a:solidFill>
                    <a:srgbClr val="FF0000"/>
                  </a:solidFill>
                </a:uFill>
                <a:latin typeface="Yu Gothic UI"/>
                <a:cs typeface="Yu Gothic UI"/>
              </a:rPr>
              <a:t>５月７日から６月１日まで</a:t>
            </a:r>
            <a:r>
              <a:rPr sz="2800" b="1" u="sng" spc="-30" dirty="0">
                <a:solidFill>
                  <a:srgbClr val="FF0000"/>
                </a:solidFill>
                <a:uFill>
                  <a:solidFill>
                    <a:srgbClr val="FF0000"/>
                  </a:solidFill>
                </a:uFill>
                <a:latin typeface="Yu Gothic UI"/>
                <a:cs typeface="Yu Gothic UI"/>
              </a:rPr>
              <a:t>（必着</a:t>
            </a:r>
            <a:r>
              <a:rPr sz="2800" b="1" u="sng" spc="-10" dirty="0">
                <a:solidFill>
                  <a:srgbClr val="FF0000"/>
                </a:solidFill>
                <a:uFill>
                  <a:solidFill>
                    <a:srgbClr val="FF0000"/>
                  </a:solidFill>
                </a:uFill>
                <a:latin typeface="Yu Gothic UI"/>
                <a:cs typeface="Yu Gothic UI"/>
              </a:rPr>
              <a:t>）</a:t>
            </a:r>
            <a:r>
              <a:rPr sz="2800" spc="765" dirty="0">
                <a:latin typeface="Yu Gothic UI"/>
                <a:cs typeface="Yu Gothic UI"/>
              </a:rPr>
              <a:t>に、</a:t>
            </a:r>
            <a:r>
              <a:rPr sz="2800" u="sng" spc="200" dirty="0">
                <a:uFill>
                  <a:solidFill>
                    <a:srgbClr val="000000"/>
                  </a:solidFill>
                </a:uFill>
                <a:latin typeface="Yu Gothic UI"/>
                <a:cs typeface="Yu Gothic UI"/>
              </a:rPr>
              <a:t>届出を行う保険</a:t>
            </a:r>
            <a:r>
              <a:rPr sz="2800" u="sng" spc="700" dirty="0">
                <a:uFill>
                  <a:solidFill>
                    <a:srgbClr val="000000"/>
                  </a:solidFill>
                </a:uFill>
                <a:latin typeface="Yu Gothic UI"/>
                <a:cs typeface="Yu Gothic UI"/>
              </a:rPr>
              <a:t> </a:t>
            </a:r>
            <a:r>
              <a:rPr sz="2800" u="sng" spc="85" dirty="0">
                <a:uFill>
                  <a:solidFill>
                    <a:srgbClr val="000000"/>
                  </a:solidFill>
                </a:uFill>
                <a:latin typeface="Yu Gothic UI"/>
                <a:cs typeface="Yu Gothic UI"/>
              </a:rPr>
              <a:t>医療機関等の所在地を管轄する地方厚生</a:t>
            </a:r>
            <a:r>
              <a:rPr sz="2800" u="sng" spc="-25" dirty="0">
                <a:uFill>
                  <a:solidFill>
                    <a:srgbClr val="000000"/>
                  </a:solidFill>
                </a:uFill>
                <a:latin typeface="Yu Gothic UI"/>
                <a:cs typeface="Yu Gothic UI"/>
              </a:rPr>
              <a:t>（</a:t>
            </a:r>
            <a:r>
              <a:rPr sz="2800" u="sng" spc="-10" dirty="0">
                <a:uFill>
                  <a:solidFill>
                    <a:srgbClr val="000000"/>
                  </a:solidFill>
                </a:uFill>
                <a:latin typeface="Yu Gothic UI"/>
                <a:cs typeface="Yu Gothic UI"/>
              </a:rPr>
              <a:t>支</a:t>
            </a:r>
            <a:r>
              <a:rPr sz="2800" u="sng" spc="-25" dirty="0">
                <a:uFill>
                  <a:solidFill>
                    <a:srgbClr val="000000"/>
                  </a:solidFill>
                </a:uFill>
                <a:latin typeface="Yu Gothic UI"/>
                <a:cs typeface="Yu Gothic UI"/>
              </a:rPr>
              <a:t>）</a:t>
            </a:r>
            <a:r>
              <a:rPr sz="2800" u="sng" spc="100" dirty="0">
                <a:uFill>
                  <a:solidFill>
                    <a:srgbClr val="000000"/>
                  </a:solidFill>
                </a:uFill>
                <a:latin typeface="Yu Gothic UI"/>
                <a:cs typeface="Yu Gothic UI"/>
              </a:rPr>
              <a:t>局の都道</a:t>
            </a:r>
            <a:r>
              <a:rPr sz="2800" u="sng" spc="35" dirty="0">
                <a:uFill>
                  <a:solidFill>
                    <a:srgbClr val="000000"/>
                  </a:solidFill>
                </a:uFill>
                <a:latin typeface="Yu Gothic UI"/>
                <a:cs typeface="Yu Gothic UI"/>
              </a:rPr>
              <a:t>府県事務所へ届出</a:t>
            </a:r>
            <a:r>
              <a:rPr sz="2800" spc="420" dirty="0">
                <a:latin typeface="Yu Gothic UI"/>
                <a:cs typeface="Yu Gothic UI"/>
              </a:rPr>
              <a:t>が必要となりますので、ご注意願いま</a:t>
            </a:r>
            <a:r>
              <a:rPr sz="2800" spc="690" dirty="0">
                <a:latin typeface="Yu Gothic UI"/>
                <a:cs typeface="Yu Gothic UI"/>
              </a:rPr>
              <a:t>す。</a:t>
            </a:r>
            <a:endParaRPr sz="2800">
              <a:latin typeface="Yu Gothic UI"/>
              <a:cs typeface="Yu Gothic UI"/>
            </a:endParaRPr>
          </a:p>
          <a:p>
            <a:pPr marL="279400" marR="5080" indent="-266700">
              <a:lnSpc>
                <a:spcPct val="100000"/>
              </a:lnSpc>
              <a:spcBef>
                <a:spcPts val="3365"/>
              </a:spcBef>
              <a:buFont typeface="Wingdings"/>
              <a:buChar char=""/>
              <a:tabLst>
                <a:tab pos="279400" algn="l"/>
                <a:tab pos="649605" algn="l"/>
              </a:tabLst>
            </a:pPr>
            <a:r>
              <a:rPr sz="2800" spc="305" dirty="0">
                <a:latin typeface="Yu Gothic UI"/>
                <a:cs typeface="Yu Gothic UI"/>
              </a:rPr>
              <a:t>	締切日直前に届出が集中することが予想されますので、</a:t>
            </a:r>
            <a:r>
              <a:rPr sz="2800" spc="480" dirty="0">
                <a:latin typeface="Yu Gothic UI"/>
                <a:cs typeface="Yu Gothic UI"/>
              </a:rPr>
              <a:t>できる限り早期にご提出いただくようお願いします。</a:t>
            </a:r>
            <a:endParaRPr sz="2800">
              <a:latin typeface="Yu Gothic UI"/>
              <a:cs typeface="Yu Gothic UI"/>
            </a:endParaRPr>
          </a:p>
        </p:txBody>
      </p:sp>
      <p:sp>
        <p:nvSpPr>
          <p:cNvPr id="4" name="object 4"/>
          <p:cNvSpPr txBox="1"/>
          <p:nvPr/>
        </p:nvSpPr>
        <p:spPr>
          <a:xfrm>
            <a:off x="78739" y="7366"/>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grpSp>
        <p:nvGrpSpPr>
          <p:cNvPr id="5" name="object 5"/>
          <p:cNvGrpSpPr/>
          <p:nvPr/>
        </p:nvGrpSpPr>
        <p:grpSpPr>
          <a:xfrm>
            <a:off x="256031" y="952500"/>
            <a:ext cx="1811020" cy="955675"/>
            <a:chOff x="256031" y="952500"/>
            <a:chExt cx="1811020" cy="955675"/>
          </a:xfrm>
        </p:grpSpPr>
        <p:pic>
          <p:nvPicPr>
            <p:cNvPr id="6" name="object 6"/>
            <p:cNvPicPr/>
            <p:nvPr/>
          </p:nvPicPr>
          <p:blipFill>
            <a:blip r:embed="rId2" cstate="print"/>
            <a:stretch>
              <a:fillRect/>
            </a:stretch>
          </p:blipFill>
          <p:spPr>
            <a:xfrm>
              <a:off x="390144" y="981468"/>
              <a:ext cx="1542288" cy="775703"/>
            </a:xfrm>
            <a:prstGeom prst="rect">
              <a:avLst/>
            </a:prstGeom>
          </p:spPr>
        </p:pic>
        <p:pic>
          <p:nvPicPr>
            <p:cNvPr id="7" name="object 7"/>
            <p:cNvPicPr/>
            <p:nvPr/>
          </p:nvPicPr>
          <p:blipFill>
            <a:blip r:embed="rId3" cstate="print"/>
            <a:stretch>
              <a:fillRect/>
            </a:stretch>
          </p:blipFill>
          <p:spPr>
            <a:xfrm>
              <a:off x="256031" y="952500"/>
              <a:ext cx="1810512" cy="955548"/>
            </a:xfrm>
            <a:prstGeom prst="rect">
              <a:avLst/>
            </a:prstGeom>
          </p:spPr>
        </p:pic>
        <p:sp>
          <p:nvSpPr>
            <p:cNvPr id="8" name="object 8"/>
            <p:cNvSpPr/>
            <p:nvPr/>
          </p:nvSpPr>
          <p:spPr>
            <a:xfrm>
              <a:off x="416496" y="1007389"/>
              <a:ext cx="1440180" cy="674370"/>
            </a:xfrm>
            <a:custGeom>
              <a:avLst/>
              <a:gdLst/>
              <a:ahLst/>
              <a:cxnLst/>
              <a:rect l="l" t="t" r="r" b="b"/>
              <a:pathLst>
                <a:path w="1440180" h="674369">
                  <a:moveTo>
                    <a:pt x="1440180" y="0"/>
                  </a:moveTo>
                  <a:lnTo>
                    <a:pt x="0" y="0"/>
                  </a:lnTo>
                  <a:lnTo>
                    <a:pt x="0" y="673836"/>
                  </a:lnTo>
                  <a:lnTo>
                    <a:pt x="1440180" y="673836"/>
                  </a:lnTo>
                  <a:lnTo>
                    <a:pt x="1440180" y="0"/>
                  </a:lnTo>
                  <a:close/>
                </a:path>
              </a:pathLst>
            </a:custGeom>
            <a:solidFill>
              <a:srgbClr val="FFB5B9"/>
            </a:solidFill>
          </p:spPr>
          <p:txBody>
            <a:bodyPr wrap="square" lIns="0" tIns="0" rIns="0" bIns="0" rtlCol="0"/>
            <a:lstStyle/>
            <a:p>
              <a:endParaRPr/>
            </a:p>
          </p:txBody>
        </p:sp>
      </p:grpSp>
      <p:sp>
        <p:nvSpPr>
          <p:cNvPr id="9" name="object 9"/>
          <p:cNvSpPr txBox="1">
            <a:spLocks noGrp="1"/>
          </p:cNvSpPr>
          <p:nvPr>
            <p:ph type="title"/>
          </p:nvPr>
        </p:nvSpPr>
        <p:spPr>
          <a:xfrm>
            <a:off x="512775" y="1025093"/>
            <a:ext cx="1247140" cy="514350"/>
          </a:xfrm>
          <a:prstGeom prst="rect">
            <a:avLst/>
          </a:prstGeom>
        </p:spPr>
        <p:txBody>
          <a:bodyPr vert="horz" wrap="square" lIns="0" tIns="13335" rIns="0" bIns="0" rtlCol="0">
            <a:spAutoFit/>
          </a:bodyPr>
          <a:lstStyle/>
          <a:p>
            <a:pPr marL="12700">
              <a:lnSpc>
                <a:spcPct val="100000"/>
              </a:lnSpc>
              <a:spcBef>
                <a:spcPts val="105"/>
              </a:spcBef>
            </a:pPr>
            <a:r>
              <a:rPr sz="3200" b="0" spc="370" dirty="0">
                <a:latin typeface="Yu Gothic UI"/>
                <a:cs typeface="Yu Gothic UI"/>
              </a:rPr>
              <a:t>お願い</a:t>
            </a:r>
            <a:endParaRPr sz="3200">
              <a:latin typeface="Yu Gothic UI"/>
              <a:cs typeface="Yu Gothic UI"/>
            </a:endParaRPr>
          </a:p>
        </p:txBody>
      </p:sp>
      <p:sp>
        <p:nvSpPr>
          <p:cNvPr id="10" name="object 10"/>
          <p:cNvSpPr/>
          <p:nvPr/>
        </p:nvSpPr>
        <p:spPr>
          <a:xfrm>
            <a:off x="0" y="241833"/>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1" name="object 11"/>
          <p:cNvSpPr txBox="1"/>
          <p:nvPr/>
        </p:nvSpPr>
        <p:spPr>
          <a:xfrm>
            <a:off x="3263646" y="257936"/>
            <a:ext cx="3378200" cy="391160"/>
          </a:xfrm>
          <a:prstGeom prst="rect">
            <a:avLst/>
          </a:prstGeom>
        </p:spPr>
        <p:txBody>
          <a:bodyPr vert="horz" wrap="square" lIns="0" tIns="12700" rIns="0" bIns="0" rtlCol="0">
            <a:spAutoFit/>
          </a:bodyPr>
          <a:lstStyle/>
          <a:p>
            <a:pPr marL="12700">
              <a:lnSpc>
                <a:spcPct val="100000"/>
              </a:lnSpc>
              <a:spcBef>
                <a:spcPts val="100"/>
              </a:spcBef>
            </a:pPr>
            <a:r>
              <a:rPr sz="2400" b="1" spc="180" dirty="0">
                <a:latin typeface="Yu Gothic UI"/>
                <a:cs typeface="Yu Gothic UI"/>
              </a:rPr>
              <a:t>施設基準の届出について</a:t>
            </a:r>
            <a:endParaRPr sz="2400">
              <a:latin typeface="Yu Gothic UI"/>
              <a:cs typeface="Yu Gothic UI"/>
            </a:endParaRPr>
          </a:p>
        </p:txBody>
      </p:sp>
      <p:sp>
        <p:nvSpPr>
          <p:cNvPr id="12" name="object 12"/>
          <p:cNvSpPr/>
          <p:nvPr/>
        </p:nvSpPr>
        <p:spPr>
          <a:xfrm>
            <a:off x="9372600" y="6471297"/>
            <a:ext cx="511809" cy="366395"/>
          </a:xfrm>
          <a:custGeom>
            <a:avLst/>
            <a:gdLst/>
            <a:ahLst/>
            <a:cxnLst/>
            <a:rect l="l" t="t" r="r" b="b"/>
            <a:pathLst>
              <a:path w="511809" h="366395">
                <a:moveTo>
                  <a:pt x="0" y="183121"/>
                </a:moveTo>
                <a:lnTo>
                  <a:pt x="20105" y="111838"/>
                </a:lnTo>
                <a:lnTo>
                  <a:pt x="43692" y="80733"/>
                </a:lnTo>
                <a:lnTo>
                  <a:pt x="74929" y="53632"/>
                </a:lnTo>
                <a:lnTo>
                  <a:pt x="112786" y="31272"/>
                </a:lnTo>
                <a:lnTo>
                  <a:pt x="156233" y="14389"/>
                </a:lnTo>
                <a:lnTo>
                  <a:pt x="204240" y="3720"/>
                </a:lnTo>
                <a:lnTo>
                  <a:pt x="255777" y="0"/>
                </a:lnTo>
                <a:lnTo>
                  <a:pt x="307315" y="3720"/>
                </a:lnTo>
                <a:lnTo>
                  <a:pt x="355322" y="14389"/>
                </a:lnTo>
                <a:lnTo>
                  <a:pt x="398769" y="31272"/>
                </a:lnTo>
                <a:lnTo>
                  <a:pt x="436625" y="53632"/>
                </a:lnTo>
                <a:lnTo>
                  <a:pt x="467863" y="80733"/>
                </a:lnTo>
                <a:lnTo>
                  <a:pt x="491450" y="111838"/>
                </a:lnTo>
                <a:lnTo>
                  <a:pt x="511555" y="183121"/>
                </a:lnTo>
                <a:lnTo>
                  <a:pt x="506357" y="220026"/>
                </a:lnTo>
                <a:lnTo>
                  <a:pt x="467863" y="285506"/>
                </a:lnTo>
                <a:lnTo>
                  <a:pt x="436625" y="312607"/>
                </a:lnTo>
                <a:lnTo>
                  <a:pt x="398769" y="334968"/>
                </a:lnTo>
                <a:lnTo>
                  <a:pt x="355322" y="351852"/>
                </a:lnTo>
                <a:lnTo>
                  <a:pt x="307315" y="362522"/>
                </a:lnTo>
                <a:lnTo>
                  <a:pt x="255777" y="366242"/>
                </a:lnTo>
                <a:lnTo>
                  <a:pt x="204240" y="362522"/>
                </a:lnTo>
                <a:lnTo>
                  <a:pt x="156233" y="351852"/>
                </a:lnTo>
                <a:lnTo>
                  <a:pt x="112786" y="334968"/>
                </a:lnTo>
                <a:lnTo>
                  <a:pt x="74929" y="312607"/>
                </a:lnTo>
                <a:lnTo>
                  <a:pt x="43692" y="285506"/>
                </a:lnTo>
                <a:lnTo>
                  <a:pt x="20105" y="254400"/>
                </a:lnTo>
                <a:lnTo>
                  <a:pt x="0" y="183121"/>
                </a:lnTo>
                <a:close/>
              </a:path>
            </a:pathLst>
          </a:custGeom>
          <a:ln w="12700">
            <a:solidFill>
              <a:srgbClr val="000000"/>
            </a:solidFill>
          </a:ln>
        </p:spPr>
        <p:txBody>
          <a:bodyPr wrap="square" lIns="0" tIns="0" rIns="0" bIns="0" rtlCol="0"/>
          <a:lstStyle/>
          <a:p>
            <a:endParaRPr/>
          </a:p>
        </p:txBody>
      </p:sp>
      <p:sp>
        <p:nvSpPr>
          <p:cNvPr id="13" name="object 13"/>
          <p:cNvSpPr txBox="1"/>
          <p:nvPr/>
        </p:nvSpPr>
        <p:spPr>
          <a:xfrm>
            <a:off x="9459594" y="6525336"/>
            <a:ext cx="332105" cy="228600"/>
          </a:xfrm>
          <a:prstGeom prst="rect">
            <a:avLst/>
          </a:prstGeom>
        </p:spPr>
        <p:txBody>
          <a:bodyPr vert="horz" wrap="square" lIns="0" tIns="0" rIns="0" bIns="0" rtlCol="0">
            <a:spAutoFit/>
          </a:bodyPr>
          <a:lstStyle/>
          <a:p>
            <a:pPr marL="12700">
              <a:lnSpc>
                <a:spcPts val="1614"/>
              </a:lnSpc>
            </a:pPr>
            <a:r>
              <a:rPr sz="1600" b="1" spc="-25" dirty="0">
                <a:latin typeface="Calibri"/>
                <a:cs typeface="Calibri"/>
              </a:rPr>
              <a:t>113</a:t>
            </a:r>
            <a:endParaRPr sz="16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366" y="793229"/>
            <a:ext cx="9621520" cy="5963285"/>
            <a:chOff x="188366" y="793229"/>
            <a:chExt cx="9621520" cy="5963285"/>
          </a:xfrm>
        </p:grpSpPr>
        <p:sp>
          <p:nvSpPr>
            <p:cNvPr id="3" name="object 3"/>
            <p:cNvSpPr/>
            <p:nvPr/>
          </p:nvSpPr>
          <p:spPr>
            <a:xfrm>
              <a:off x="193128" y="955410"/>
              <a:ext cx="9611995" cy="5796280"/>
            </a:xfrm>
            <a:custGeom>
              <a:avLst/>
              <a:gdLst/>
              <a:ahLst/>
              <a:cxnLst/>
              <a:rect l="l" t="t" r="r" b="b"/>
              <a:pathLst>
                <a:path w="9611995" h="5796280">
                  <a:moveTo>
                    <a:pt x="0" y="5796026"/>
                  </a:moveTo>
                  <a:lnTo>
                    <a:pt x="9611995" y="5796026"/>
                  </a:lnTo>
                  <a:lnTo>
                    <a:pt x="9611995" y="0"/>
                  </a:lnTo>
                  <a:lnTo>
                    <a:pt x="0" y="0"/>
                  </a:lnTo>
                  <a:lnTo>
                    <a:pt x="0" y="5796026"/>
                  </a:lnTo>
                  <a:close/>
                </a:path>
              </a:pathLst>
            </a:custGeom>
            <a:ln w="9525">
              <a:solidFill>
                <a:srgbClr val="000000"/>
              </a:solidFill>
            </a:ln>
          </p:spPr>
          <p:txBody>
            <a:bodyPr wrap="square" lIns="0" tIns="0" rIns="0" bIns="0" rtlCol="0"/>
            <a:lstStyle/>
            <a:p>
              <a:endParaRPr/>
            </a:p>
          </p:txBody>
        </p:sp>
        <p:sp>
          <p:nvSpPr>
            <p:cNvPr id="4" name="object 4"/>
            <p:cNvSpPr/>
            <p:nvPr/>
          </p:nvSpPr>
          <p:spPr>
            <a:xfrm>
              <a:off x="373976" y="793229"/>
              <a:ext cx="4320540" cy="325120"/>
            </a:xfrm>
            <a:custGeom>
              <a:avLst/>
              <a:gdLst/>
              <a:ahLst/>
              <a:cxnLst/>
              <a:rect l="l" t="t" r="r" b="b"/>
              <a:pathLst>
                <a:path w="4320540" h="325119">
                  <a:moveTo>
                    <a:pt x="4320032" y="0"/>
                  </a:moveTo>
                  <a:lnTo>
                    <a:pt x="0" y="0"/>
                  </a:lnTo>
                  <a:lnTo>
                    <a:pt x="0" y="324497"/>
                  </a:lnTo>
                  <a:lnTo>
                    <a:pt x="4320032" y="324497"/>
                  </a:lnTo>
                  <a:lnTo>
                    <a:pt x="4320032" y="0"/>
                  </a:lnTo>
                  <a:close/>
                </a:path>
              </a:pathLst>
            </a:custGeom>
            <a:solidFill>
              <a:srgbClr val="CDFFDC"/>
            </a:solidFill>
          </p:spPr>
          <p:txBody>
            <a:bodyPr wrap="square" lIns="0" tIns="0" rIns="0" bIns="0" rtlCol="0"/>
            <a:lstStyle/>
            <a:p>
              <a:endParaRPr/>
            </a:p>
          </p:txBody>
        </p:sp>
      </p:grpSp>
      <p:sp>
        <p:nvSpPr>
          <p:cNvPr id="5" name="object 5"/>
          <p:cNvSpPr txBox="1"/>
          <p:nvPr/>
        </p:nvSpPr>
        <p:spPr>
          <a:xfrm>
            <a:off x="271983" y="826465"/>
            <a:ext cx="9454515" cy="801370"/>
          </a:xfrm>
          <a:prstGeom prst="rect">
            <a:avLst/>
          </a:prstGeom>
        </p:spPr>
        <p:txBody>
          <a:bodyPr vert="horz" wrap="square" lIns="0" tIns="13335" rIns="0" bIns="0" rtlCol="0">
            <a:spAutoFit/>
          </a:bodyPr>
          <a:lstStyle/>
          <a:p>
            <a:pPr marL="214629">
              <a:lnSpc>
                <a:spcPct val="100000"/>
              </a:lnSpc>
              <a:spcBef>
                <a:spcPts val="105"/>
              </a:spcBef>
            </a:pPr>
            <a:r>
              <a:rPr sz="1400" b="1" spc="145" dirty="0">
                <a:latin typeface="Yu Gothic UI"/>
                <a:cs typeface="Yu Gothic UI"/>
              </a:rPr>
              <a:t>歯科外来・在宅ベースアップ評価料</a:t>
            </a:r>
            <a:r>
              <a:rPr sz="1400" b="1" dirty="0">
                <a:latin typeface="Yu Gothic UI"/>
                <a:cs typeface="Yu Gothic UI"/>
              </a:rPr>
              <a:t>（Ⅰ）</a:t>
            </a:r>
            <a:r>
              <a:rPr sz="1400" b="1" spc="100" dirty="0">
                <a:latin typeface="Yu Gothic UI"/>
                <a:cs typeface="Yu Gothic UI"/>
              </a:rPr>
              <a:t>の見直し</a:t>
            </a:r>
            <a:endParaRPr sz="1400">
              <a:latin typeface="Yu Gothic UI"/>
              <a:cs typeface="Yu Gothic UI"/>
            </a:endParaRPr>
          </a:p>
          <a:p>
            <a:pPr marL="299085" marR="5080" indent="-287020">
              <a:lnSpc>
                <a:spcPct val="100000"/>
              </a:lnSpc>
              <a:spcBef>
                <a:spcPts val="1060"/>
              </a:spcBef>
              <a:buFont typeface="Wingdings"/>
              <a:buChar char=""/>
              <a:tabLst>
                <a:tab pos="299085" algn="l"/>
              </a:tabLst>
            </a:pPr>
            <a:r>
              <a:rPr sz="1400" spc="50" dirty="0">
                <a:latin typeface="Yu Gothic UI"/>
                <a:cs typeface="Yu Gothic UI"/>
              </a:rPr>
              <a:t>歯科外来医療又は在宅医療を実施している医療機関において、勤務する幅広い職員の人材確保及び確実な賃上げを</a:t>
            </a:r>
            <a:r>
              <a:rPr sz="1400" spc="185" dirty="0">
                <a:latin typeface="Yu Gothic UI"/>
                <a:cs typeface="Yu Gothic UI"/>
              </a:rPr>
              <a:t>実施する観点から、</a:t>
            </a:r>
            <a:r>
              <a:rPr sz="1400" b="1" u="sng" spc="120" dirty="0">
                <a:solidFill>
                  <a:srgbClr val="006FC0"/>
                </a:solidFill>
                <a:uFill>
                  <a:solidFill>
                    <a:srgbClr val="006FC0"/>
                  </a:solidFill>
                </a:uFill>
                <a:latin typeface="Yu Gothic UI"/>
                <a:cs typeface="Yu Gothic UI"/>
              </a:rPr>
              <a:t>ベースアップ評価料の対象となる職員を拡大した上で、評価を見直す</a:t>
            </a:r>
            <a:r>
              <a:rPr sz="1400" spc="420" dirty="0">
                <a:latin typeface="Yu Gothic UI"/>
                <a:cs typeface="Yu Gothic UI"/>
              </a:rPr>
              <a:t>。</a:t>
            </a:r>
            <a:endParaRPr sz="1400">
              <a:latin typeface="Yu Gothic UI"/>
              <a:cs typeface="Yu Gothic UI"/>
            </a:endParaRPr>
          </a:p>
        </p:txBody>
      </p:sp>
      <p:sp>
        <p:nvSpPr>
          <p:cNvPr id="6" name="object 6"/>
          <p:cNvSpPr/>
          <p:nvPr/>
        </p:nvSpPr>
        <p:spPr>
          <a:xfrm>
            <a:off x="0" y="25516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384300">
              <a:lnSpc>
                <a:spcPct val="100000"/>
              </a:lnSpc>
              <a:spcBef>
                <a:spcPts val="100"/>
              </a:spcBef>
            </a:pPr>
            <a:r>
              <a:rPr spc="165" dirty="0"/>
              <a:t>賃上げに向けた評価の見直し①</a:t>
            </a:r>
          </a:p>
        </p:txBody>
      </p:sp>
      <p:sp>
        <p:nvSpPr>
          <p:cNvPr id="8" name="object 8"/>
          <p:cNvSpPr txBox="1"/>
          <p:nvPr/>
        </p:nvSpPr>
        <p:spPr>
          <a:xfrm>
            <a:off x="373976" y="1667586"/>
            <a:ext cx="4320540" cy="260350"/>
          </a:xfrm>
          <a:prstGeom prst="rect">
            <a:avLst/>
          </a:prstGeom>
          <a:solidFill>
            <a:srgbClr val="A9C2E7"/>
          </a:solidFill>
        </p:spPr>
        <p:txBody>
          <a:bodyPr vert="horz" wrap="square" lIns="0" tIns="14604" rIns="0" bIns="0" rtlCol="0">
            <a:spAutoFit/>
          </a:bodyPr>
          <a:lstStyle/>
          <a:p>
            <a:pPr algn="ctr">
              <a:lnSpc>
                <a:spcPct val="100000"/>
              </a:lnSpc>
              <a:spcBef>
                <a:spcPts val="114"/>
              </a:spcBef>
            </a:pPr>
            <a:r>
              <a:rPr sz="1400" b="1" spc="-25" dirty="0">
                <a:latin typeface="Yu Gothic UI"/>
                <a:cs typeface="Yu Gothic UI"/>
              </a:rPr>
              <a:t>現行</a:t>
            </a:r>
            <a:endParaRPr sz="1400">
              <a:latin typeface="Yu Gothic UI"/>
              <a:cs typeface="Yu Gothic UI"/>
            </a:endParaRPr>
          </a:p>
        </p:txBody>
      </p:sp>
      <p:sp>
        <p:nvSpPr>
          <p:cNvPr id="9" name="object 9"/>
          <p:cNvSpPr/>
          <p:nvPr/>
        </p:nvSpPr>
        <p:spPr>
          <a:xfrm>
            <a:off x="373976" y="1927479"/>
            <a:ext cx="4320540" cy="2196465"/>
          </a:xfrm>
          <a:custGeom>
            <a:avLst/>
            <a:gdLst/>
            <a:ahLst/>
            <a:cxnLst/>
            <a:rect l="l" t="t" r="r" b="b"/>
            <a:pathLst>
              <a:path w="4320540" h="2196465">
                <a:moveTo>
                  <a:pt x="4320032" y="0"/>
                </a:moveTo>
                <a:lnTo>
                  <a:pt x="0" y="0"/>
                </a:lnTo>
                <a:lnTo>
                  <a:pt x="0" y="2195957"/>
                </a:lnTo>
                <a:lnTo>
                  <a:pt x="4320032" y="2195957"/>
                </a:lnTo>
                <a:lnTo>
                  <a:pt x="4320032" y="0"/>
                </a:lnTo>
                <a:close/>
              </a:path>
            </a:pathLst>
          </a:custGeom>
          <a:solidFill>
            <a:srgbClr val="E7EDF8"/>
          </a:solidFill>
        </p:spPr>
        <p:txBody>
          <a:bodyPr wrap="square" lIns="0" tIns="0" rIns="0" bIns="0" rtlCol="0"/>
          <a:lstStyle/>
          <a:p>
            <a:endParaRPr/>
          </a:p>
        </p:txBody>
      </p:sp>
      <p:sp>
        <p:nvSpPr>
          <p:cNvPr id="10" name="object 10"/>
          <p:cNvSpPr txBox="1"/>
          <p:nvPr/>
        </p:nvSpPr>
        <p:spPr>
          <a:xfrm>
            <a:off x="465429" y="1963877"/>
            <a:ext cx="3214370" cy="1123950"/>
          </a:xfrm>
          <a:prstGeom prst="rect">
            <a:avLst/>
          </a:prstGeom>
        </p:spPr>
        <p:txBody>
          <a:bodyPr vert="horz" wrap="square" lIns="0" tIns="12700" rIns="0" bIns="0" rtlCol="0">
            <a:spAutoFit/>
          </a:bodyPr>
          <a:lstStyle/>
          <a:p>
            <a:pPr>
              <a:lnSpc>
                <a:spcPct val="100000"/>
              </a:lnSpc>
              <a:spcBef>
                <a:spcPts val="100"/>
              </a:spcBef>
            </a:pPr>
            <a:r>
              <a:rPr sz="1200" spc="155" dirty="0">
                <a:latin typeface="Yu Gothic UI"/>
                <a:cs typeface="Yu Gothic UI"/>
              </a:rPr>
              <a:t>【歯科外来・在宅ベースアップ評価料</a:t>
            </a:r>
            <a:r>
              <a:rPr sz="1200" spc="50" dirty="0">
                <a:latin typeface="Yu Gothic UI"/>
                <a:cs typeface="Yu Gothic UI"/>
              </a:rPr>
              <a:t>（Ⅰ）</a:t>
            </a:r>
            <a:r>
              <a:rPr sz="1200" spc="550" dirty="0">
                <a:latin typeface="Yu Gothic UI"/>
                <a:cs typeface="Yu Gothic UI"/>
              </a:rPr>
              <a:t>】</a:t>
            </a:r>
            <a:endParaRPr sz="1200">
              <a:latin typeface="Yu Gothic UI"/>
              <a:cs typeface="Yu Gothic UI"/>
            </a:endParaRPr>
          </a:p>
          <a:p>
            <a:pPr marL="152400">
              <a:lnSpc>
                <a:spcPct val="100000"/>
              </a:lnSpc>
              <a:spcBef>
                <a:spcPts val="5"/>
              </a:spcBef>
              <a:tabLst>
                <a:tab pos="457200" algn="l"/>
              </a:tabLst>
            </a:pPr>
            <a:r>
              <a:rPr sz="1200" spc="-50" dirty="0">
                <a:latin typeface="Yu Gothic UI"/>
                <a:cs typeface="Yu Gothic UI"/>
              </a:rPr>
              <a:t>１</a:t>
            </a:r>
            <a:r>
              <a:rPr sz="1200" dirty="0">
                <a:latin typeface="Yu Gothic UI"/>
                <a:cs typeface="Yu Gothic UI"/>
              </a:rPr>
              <a:t>	</a:t>
            </a:r>
            <a:r>
              <a:rPr sz="1200" spc="-20" dirty="0">
                <a:latin typeface="Yu Gothic UI"/>
                <a:cs typeface="Yu Gothic UI"/>
              </a:rPr>
              <a:t>初診時</a:t>
            </a:r>
            <a:endParaRPr sz="1200">
              <a:latin typeface="Yu Gothic UI"/>
              <a:cs typeface="Yu Gothic UI"/>
            </a:endParaRPr>
          </a:p>
          <a:p>
            <a:pPr marL="152400">
              <a:lnSpc>
                <a:spcPct val="100000"/>
              </a:lnSpc>
              <a:tabLst>
                <a:tab pos="457200" algn="l"/>
              </a:tabLst>
            </a:pPr>
            <a:r>
              <a:rPr sz="1200" spc="-50" dirty="0">
                <a:latin typeface="Yu Gothic UI"/>
                <a:cs typeface="Yu Gothic UI"/>
              </a:rPr>
              <a:t>２</a:t>
            </a:r>
            <a:r>
              <a:rPr sz="1200" dirty="0">
                <a:latin typeface="Yu Gothic UI"/>
                <a:cs typeface="Yu Gothic UI"/>
              </a:rPr>
              <a:t>	</a:t>
            </a:r>
            <a:r>
              <a:rPr sz="1200" spc="-15" dirty="0">
                <a:latin typeface="Yu Gothic UI"/>
                <a:cs typeface="Yu Gothic UI"/>
              </a:rPr>
              <a:t>再診時等</a:t>
            </a:r>
            <a:endParaRPr sz="1200">
              <a:latin typeface="Yu Gothic UI"/>
              <a:cs typeface="Yu Gothic UI"/>
            </a:endParaRPr>
          </a:p>
          <a:p>
            <a:pPr marL="152400">
              <a:lnSpc>
                <a:spcPct val="100000"/>
              </a:lnSpc>
              <a:tabLst>
                <a:tab pos="457200" algn="l"/>
              </a:tabLst>
            </a:pPr>
            <a:r>
              <a:rPr sz="1200" spc="-50" dirty="0">
                <a:latin typeface="Yu Gothic UI"/>
                <a:cs typeface="Yu Gothic UI"/>
              </a:rPr>
              <a:t>３</a:t>
            </a:r>
            <a:r>
              <a:rPr sz="1200" dirty="0">
                <a:latin typeface="Yu Gothic UI"/>
                <a:cs typeface="Yu Gothic UI"/>
              </a:rPr>
              <a:t>	</a:t>
            </a:r>
            <a:r>
              <a:rPr sz="1200" spc="-10" dirty="0">
                <a:latin typeface="Yu Gothic UI"/>
                <a:cs typeface="Yu Gothic UI"/>
              </a:rPr>
              <a:t>歯科訪問診療時</a:t>
            </a:r>
            <a:endParaRPr sz="1200">
              <a:latin typeface="Yu Gothic UI"/>
              <a:cs typeface="Yu Gothic UI"/>
            </a:endParaRPr>
          </a:p>
          <a:p>
            <a:pPr marL="304800" marR="615315">
              <a:lnSpc>
                <a:spcPct val="100000"/>
              </a:lnSpc>
              <a:tabLst>
                <a:tab pos="609600" algn="l"/>
              </a:tabLst>
            </a:pPr>
            <a:r>
              <a:rPr sz="1200" spc="295" dirty="0">
                <a:latin typeface="Yu Gothic UI"/>
                <a:cs typeface="Yu Gothic UI"/>
              </a:rPr>
              <a:t>イ</a:t>
            </a:r>
            <a:r>
              <a:rPr sz="1200" dirty="0">
                <a:latin typeface="Yu Gothic UI"/>
                <a:cs typeface="Yu Gothic UI"/>
              </a:rPr>
              <a:t>	同一建物居住者等以外の場</a:t>
            </a:r>
            <a:r>
              <a:rPr sz="1200" spc="-50" dirty="0">
                <a:latin typeface="Yu Gothic UI"/>
                <a:cs typeface="Yu Gothic UI"/>
              </a:rPr>
              <a:t>合</a:t>
            </a:r>
            <a:r>
              <a:rPr sz="1200" spc="285" dirty="0">
                <a:latin typeface="Yu Gothic UI"/>
                <a:cs typeface="Yu Gothic UI"/>
              </a:rPr>
              <a:t>ロ</a:t>
            </a:r>
            <a:r>
              <a:rPr sz="1200" dirty="0">
                <a:latin typeface="Yu Gothic UI"/>
                <a:cs typeface="Yu Gothic UI"/>
              </a:rPr>
              <a:t>	</a:t>
            </a:r>
            <a:r>
              <a:rPr sz="1200" spc="65" dirty="0">
                <a:latin typeface="Yu Gothic UI"/>
                <a:cs typeface="Yu Gothic UI"/>
              </a:rPr>
              <a:t>イ</a:t>
            </a:r>
            <a:r>
              <a:rPr sz="1200" spc="95" dirty="0">
                <a:latin typeface="Yu Gothic UI"/>
                <a:cs typeface="Yu Gothic UI"/>
              </a:rPr>
              <a:t>以外</a:t>
            </a:r>
            <a:r>
              <a:rPr sz="1200" spc="75" dirty="0">
                <a:latin typeface="Yu Gothic UI"/>
                <a:cs typeface="Yu Gothic UI"/>
              </a:rPr>
              <a:t>の</a:t>
            </a:r>
            <a:r>
              <a:rPr sz="1200" spc="95" dirty="0">
                <a:latin typeface="Yu Gothic UI"/>
                <a:cs typeface="Yu Gothic UI"/>
              </a:rPr>
              <a:t>場</a:t>
            </a:r>
            <a:r>
              <a:rPr sz="1200" spc="45" dirty="0">
                <a:latin typeface="Yu Gothic UI"/>
                <a:cs typeface="Yu Gothic UI"/>
              </a:rPr>
              <a:t>合</a:t>
            </a:r>
            <a:endParaRPr sz="1200">
              <a:latin typeface="Yu Gothic UI"/>
              <a:cs typeface="Yu Gothic UI"/>
            </a:endParaRPr>
          </a:p>
        </p:txBody>
      </p:sp>
      <p:sp>
        <p:nvSpPr>
          <p:cNvPr id="11" name="object 11"/>
          <p:cNvSpPr txBox="1"/>
          <p:nvPr/>
        </p:nvSpPr>
        <p:spPr>
          <a:xfrm>
            <a:off x="4123690" y="2147442"/>
            <a:ext cx="369570" cy="939800"/>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10</a:t>
            </a:r>
            <a:r>
              <a:rPr sz="1200" spc="-50" dirty="0">
                <a:latin typeface="Yu Gothic UI"/>
                <a:cs typeface="Yu Gothic UI"/>
              </a:rPr>
              <a:t>点</a:t>
            </a:r>
            <a:endParaRPr sz="1200">
              <a:latin typeface="Yu Gothic UI"/>
              <a:cs typeface="Yu Gothic UI"/>
            </a:endParaRPr>
          </a:p>
          <a:p>
            <a:pPr marL="51435">
              <a:lnSpc>
                <a:spcPct val="100000"/>
              </a:lnSpc>
            </a:pPr>
            <a:r>
              <a:rPr sz="1200" spc="-25" dirty="0">
                <a:latin typeface="Yu Gothic UI"/>
                <a:cs typeface="Yu Gothic UI"/>
              </a:rPr>
              <a:t>２点</a:t>
            </a:r>
            <a:endParaRPr sz="1200">
              <a:latin typeface="Yu Gothic UI"/>
              <a:cs typeface="Yu Gothic UI"/>
            </a:endParaRPr>
          </a:p>
          <a:p>
            <a:pPr>
              <a:lnSpc>
                <a:spcPct val="100000"/>
              </a:lnSpc>
              <a:spcBef>
                <a:spcPts val="1440"/>
              </a:spcBef>
            </a:pPr>
            <a:r>
              <a:rPr sz="1200" spc="85" dirty="0">
                <a:latin typeface="Yu Gothic UI"/>
                <a:cs typeface="Yu Gothic UI"/>
              </a:rPr>
              <a:t>41</a:t>
            </a:r>
            <a:r>
              <a:rPr sz="1200" spc="-50" dirty="0">
                <a:latin typeface="Yu Gothic UI"/>
                <a:cs typeface="Yu Gothic UI"/>
              </a:rPr>
              <a:t>点</a:t>
            </a:r>
            <a:endParaRPr sz="1200">
              <a:latin typeface="Yu Gothic UI"/>
              <a:cs typeface="Yu Gothic UI"/>
            </a:endParaRPr>
          </a:p>
          <a:p>
            <a:pPr>
              <a:lnSpc>
                <a:spcPct val="100000"/>
              </a:lnSpc>
            </a:pPr>
            <a:r>
              <a:rPr sz="1200" spc="85" dirty="0">
                <a:latin typeface="Yu Gothic UI"/>
                <a:cs typeface="Yu Gothic UI"/>
              </a:rPr>
              <a:t>10</a:t>
            </a:r>
            <a:r>
              <a:rPr sz="1200" spc="-50" dirty="0">
                <a:latin typeface="Yu Gothic UI"/>
                <a:cs typeface="Yu Gothic UI"/>
              </a:rPr>
              <a:t>点</a:t>
            </a:r>
            <a:endParaRPr sz="1200">
              <a:latin typeface="Yu Gothic UI"/>
              <a:cs typeface="Yu Gothic UI"/>
            </a:endParaRPr>
          </a:p>
        </p:txBody>
      </p:sp>
      <p:sp>
        <p:nvSpPr>
          <p:cNvPr id="12" name="object 12"/>
          <p:cNvSpPr txBox="1"/>
          <p:nvPr/>
        </p:nvSpPr>
        <p:spPr>
          <a:xfrm>
            <a:off x="465429" y="3061842"/>
            <a:ext cx="4128135" cy="1016635"/>
          </a:xfrm>
          <a:prstGeom prst="rect">
            <a:avLst/>
          </a:prstGeom>
        </p:spPr>
        <p:txBody>
          <a:bodyPr vert="horz" wrap="square" lIns="0" tIns="12700" rIns="0" bIns="0" rtlCol="0">
            <a:spAutoFit/>
          </a:bodyPr>
          <a:lstStyle/>
          <a:p>
            <a:pPr>
              <a:lnSpc>
                <a:spcPct val="100000"/>
              </a:lnSpc>
              <a:spcBef>
                <a:spcPts val="100"/>
              </a:spcBef>
            </a:pPr>
            <a:r>
              <a:rPr sz="1200" dirty="0">
                <a:latin typeface="Yu Gothic UI"/>
                <a:cs typeface="Yu Gothic UI"/>
              </a:rPr>
              <a:t>［算定要件</a:t>
            </a:r>
            <a:r>
              <a:rPr sz="1200" spc="80" dirty="0">
                <a:latin typeface="Yu Gothic UI"/>
                <a:cs typeface="Yu Gothic UI"/>
              </a:rPr>
              <a:t>］</a:t>
            </a:r>
            <a:r>
              <a:rPr sz="1200" spc="45" dirty="0">
                <a:latin typeface="Yu Gothic UI"/>
                <a:cs typeface="Yu Gothic UI"/>
              </a:rPr>
              <a:t>(抜粋)</a:t>
            </a:r>
            <a:endParaRPr sz="1200">
              <a:latin typeface="Yu Gothic UI"/>
              <a:cs typeface="Yu Gothic UI"/>
            </a:endParaRPr>
          </a:p>
          <a:p>
            <a:pPr marL="152400">
              <a:lnSpc>
                <a:spcPct val="100000"/>
              </a:lnSpc>
            </a:pPr>
            <a:r>
              <a:rPr sz="1200" spc="65" dirty="0">
                <a:latin typeface="Yu Gothic UI"/>
                <a:cs typeface="Yu Gothic UI"/>
              </a:rPr>
              <a:t>主として歯科医療に従事する職員の賃金の改善を図る体制</a:t>
            </a:r>
            <a:endParaRPr sz="1200">
              <a:latin typeface="Yu Gothic UI"/>
              <a:cs typeface="Yu Gothic UI"/>
            </a:endParaRPr>
          </a:p>
          <a:p>
            <a:pPr>
              <a:lnSpc>
                <a:spcPct val="100000"/>
              </a:lnSpc>
            </a:pPr>
            <a:r>
              <a:rPr sz="1200" spc="100" dirty="0">
                <a:latin typeface="Yu Gothic UI"/>
                <a:cs typeface="Yu Gothic UI"/>
              </a:rPr>
              <a:t>につき、</a:t>
            </a:r>
            <a:r>
              <a:rPr sz="1200" spc="140" dirty="0">
                <a:latin typeface="Yu Gothic UI"/>
                <a:cs typeface="Yu Gothic UI"/>
              </a:rPr>
              <a:t>（中略）</a:t>
            </a:r>
            <a:r>
              <a:rPr sz="1200" spc="110" dirty="0">
                <a:latin typeface="Yu Gothic UI"/>
                <a:cs typeface="Yu Gothic UI"/>
              </a:rPr>
              <a:t>所定点数を算定する。</a:t>
            </a:r>
            <a:endParaRPr sz="1200">
              <a:latin typeface="Yu Gothic UI"/>
              <a:cs typeface="Yu Gothic UI"/>
            </a:endParaRPr>
          </a:p>
          <a:p>
            <a:pPr>
              <a:lnSpc>
                <a:spcPct val="100000"/>
              </a:lnSpc>
              <a:spcBef>
                <a:spcPts val="600"/>
              </a:spcBef>
            </a:pPr>
            <a:r>
              <a:rPr sz="1200" dirty="0">
                <a:latin typeface="Yu Gothic UI"/>
                <a:cs typeface="Yu Gothic UI"/>
              </a:rPr>
              <a:t>［施設基準</a:t>
            </a:r>
            <a:r>
              <a:rPr sz="1200" spc="80" dirty="0">
                <a:latin typeface="Yu Gothic UI"/>
                <a:cs typeface="Yu Gothic UI"/>
              </a:rPr>
              <a:t>］</a:t>
            </a:r>
            <a:r>
              <a:rPr sz="1200" spc="45" dirty="0">
                <a:latin typeface="Yu Gothic UI"/>
                <a:cs typeface="Yu Gothic UI"/>
              </a:rPr>
              <a:t>(抜粋)</a:t>
            </a:r>
            <a:endParaRPr sz="1200">
              <a:latin typeface="Yu Gothic UI"/>
              <a:cs typeface="Yu Gothic UI"/>
            </a:endParaRPr>
          </a:p>
          <a:p>
            <a:pPr marL="152400">
              <a:lnSpc>
                <a:spcPct val="100000"/>
              </a:lnSpc>
            </a:pPr>
            <a:r>
              <a:rPr sz="1200" spc="150" dirty="0">
                <a:latin typeface="Yu Gothic UI"/>
                <a:cs typeface="Yu Gothic UI"/>
              </a:rPr>
              <a:t>主として医療に従事する職員が勤務していること。</a:t>
            </a:r>
            <a:endParaRPr sz="1200">
              <a:latin typeface="Yu Gothic UI"/>
              <a:cs typeface="Yu Gothic UI"/>
            </a:endParaRPr>
          </a:p>
        </p:txBody>
      </p:sp>
      <p:sp>
        <p:nvSpPr>
          <p:cNvPr id="13" name="object 13"/>
          <p:cNvSpPr/>
          <p:nvPr/>
        </p:nvSpPr>
        <p:spPr>
          <a:xfrm>
            <a:off x="4773040" y="2616961"/>
            <a:ext cx="360045" cy="864235"/>
          </a:xfrm>
          <a:custGeom>
            <a:avLst/>
            <a:gdLst/>
            <a:ahLst/>
            <a:cxnLst/>
            <a:rect l="l" t="t" r="r" b="b"/>
            <a:pathLst>
              <a:path w="360045" h="864235">
                <a:moveTo>
                  <a:pt x="0" y="216026"/>
                </a:moveTo>
                <a:lnTo>
                  <a:pt x="179959" y="216026"/>
                </a:lnTo>
                <a:lnTo>
                  <a:pt x="179959" y="0"/>
                </a:lnTo>
                <a:lnTo>
                  <a:pt x="359918" y="432053"/>
                </a:lnTo>
                <a:lnTo>
                  <a:pt x="179959" y="863980"/>
                </a:lnTo>
                <a:lnTo>
                  <a:pt x="179959" y="648080"/>
                </a:lnTo>
                <a:lnTo>
                  <a:pt x="0" y="648080"/>
                </a:lnTo>
                <a:lnTo>
                  <a:pt x="0" y="216026"/>
                </a:lnTo>
                <a:close/>
              </a:path>
            </a:pathLst>
          </a:custGeom>
          <a:ln w="12699">
            <a:solidFill>
              <a:srgbClr val="000000"/>
            </a:solidFill>
          </a:ln>
        </p:spPr>
        <p:txBody>
          <a:bodyPr wrap="square" lIns="0" tIns="0" rIns="0" bIns="0" rtlCol="0"/>
          <a:lstStyle/>
          <a:p>
            <a:endParaRPr/>
          </a:p>
        </p:txBody>
      </p:sp>
      <p:sp>
        <p:nvSpPr>
          <p:cNvPr id="14" name="object 14"/>
          <p:cNvSpPr txBox="1"/>
          <p:nvPr/>
        </p:nvSpPr>
        <p:spPr>
          <a:xfrm>
            <a:off x="5220589" y="1667586"/>
            <a:ext cx="4323715" cy="260350"/>
          </a:xfrm>
          <a:prstGeom prst="rect">
            <a:avLst/>
          </a:prstGeom>
          <a:solidFill>
            <a:srgbClr val="91FFB3"/>
          </a:solidFill>
        </p:spPr>
        <p:txBody>
          <a:bodyPr vert="horz" wrap="square" lIns="0" tIns="14604" rIns="0" bIns="0" rtlCol="0">
            <a:spAutoFit/>
          </a:bodyPr>
          <a:lstStyle/>
          <a:p>
            <a:pPr marL="2540" algn="ctr">
              <a:lnSpc>
                <a:spcPct val="100000"/>
              </a:lnSpc>
              <a:spcBef>
                <a:spcPts val="114"/>
              </a:spcBef>
            </a:pPr>
            <a:r>
              <a:rPr sz="1400" b="1" spc="-20" dirty="0">
                <a:latin typeface="Yu Gothic UI"/>
                <a:cs typeface="Yu Gothic UI"/>
              </a:rPr>
              <a:t>改定後</a:t>
            </a:r>
            <a:endParaRPr sz="1400">
              <a:latin typeface="Yu Gothic UI"/>
              <a:cs typeface="Yu Gothic UI"/>
            </a:endParaRPr>
          </a:p>
        </p:txBody>
      </p:sp>
      <p:grpSp>
        <p:nvGrpSpPr>
          <p:cNvPr id="15" name="object 15"/>
          <p:cNvGrpSpPr/>
          <p:nvPr/>
        </p:nvGrpSpPr>
        <p:grpSpPr>
          <a:xfrm>
            <a:off x="5217921" y="1921129"/>
            <a:ext cx="4333240" cy="2172970"/>
            <a:chOff x="5217921" y="1921129"/>
            <a:chExt cx="4333240" cy="2172970"/>
          </a:xfrm>
        </p:grpSpPr>
        <p:sp>
          <p:nvSpPr>
            <p:cNvPr id="16" name="object 16"/>
            <p:cNvSpPr/>
            <p:nvPr/>
          </p:nvSpPr>
          <p:spPr>
            <a:xfrm>
              <a:off x="5224271" y="1927479"/>
              <a:ext cx="4320540" cy="2160270"/>
            </a:xfrm>
            <a:custGeom>
              <a:avLst/>
              <a:gdLst/>
              <a:ahLst/>
              <a:cxnLst/>
              <a:rect l="l" t="t" r="r" b="b"/>
              <a:pathLst>
                <a:path w="4320540" h="2160270">
                  <a:moveTo>
                    <a:pt x="4320032" y="0"/>
                  </a:moveTo>
                  <a:lnTo>
                    <a:pt x="0" y="0"/>
                  </a:lnTo>
                  <a:lnTo>
                    <a:pt x="0" y="2160016"/>
                  </a:lnTo>
                  <a:lnTo>
                    <a:pt x="4320032" y="2160016"/>
                  </a:lnTo>
                  <a:lnTo>
                    <a:pt x="4320032" y="0"/>
                  </a:lnTo>
                  <a:close/>
                </a:path>
              </a:pathLst>
            </a:custGeom>
            <a:solidFill>
              <a:srgbClr val="E0FFEA"/>
            </a:solidFill>
          </p:spPr>
          <p:txBody>
            <a:bodyPr wrap="square" lIns="0" tIns="0" rIns="0" bIns="0" rtlCol="0"/>
            <a:lstStyle/>
            <a:p>
              <a:endParaRPr/>
            </a:p>
          </p:txBody>
        </p:sp>
        <p:sp>
          <p:nvSpPr>
            <p:cNvPr id="17" name="object 17"/>
            <p:cNvSpPr/>
            <p:nvPr/>
          </p:nvSpPr>
          <p:spPr>
            <a:xfrm>
              <a:off x="5224271" y="1927479"/>
              <a:ext cx="4320540" cy="2160270"/>
            </a:xfrm>
            <a:custGeom>
              <a:avLst/>
              <a:gdLst/>
              <a:ahLst/>
              <a:cxnLst/>
              <a:rect l="l" t="t" r="r" b="b"/>
              <a:pathLst>
                <a:path w="4320540" h="2160270">
                  <a:moveTo>
                    <a:pt x="0" y="2160016"/>
                  </a:moveTo>
                  <a:lnTo>
                    <a:pt x="4320032" y="2160016"/>
                  </a:lnTo>
                  <a:lnTo>
                    <a:pt x="4320032" y="0"/>
                  </a:lnTo>
                  <a:lnTo>
                    <a:pt x="0" y="0"/>
                  </a:lnTo>
                  <a:lnTo>
                    <a:pt x="0" y="2160016"/>
                  </a:lnTo>
                  <a:close/>
                </a:path>
              </a:pathLst>
            </a:custGeom>
            <a:ln w="12700">
              <a:solidFill>
                <a:srgbClr val="00AF50"/>
              </a:solidFill>
            </a:ln>
          </p:spPr>
          <p:txBody>
            <a:bodyPr wrap="square" lIns="0" tIns="0" rIns="0" bIns="0" rtlCol="0"/>
            <a:lstStyle/>
            <a:p>
              <a:endParaRPr/>
            </a:p>
          </p:txBody>
        </p:sp>
      </p:grpSp>
      <p:sp>
        <p:nvSpPr>
          <p:cNvPr id="18" name="object 18"/>
          <p:cNvSpPr txBox="1"/>
          <p:nvPr/>
        </p:nvSpPr>
        <p:spPr>
          <a:xfrm>
            <a:off x="5316601" y="1963877"/>
            <a:ext cx="3214370" cy="1123950"/>
          </a:xfrm>
          <a:prstGeom prst="rect">
            <a:avLst/>
          </a:prstGeom>
        </p:spPr>
        <p:txBody>
          <a:bodyPr vert="horz" wrap="square" lIns="0" tIns="12700" rIns="0" bIns="0" rtlCol="0">
            <a:spAutoFit/>
          </a:bodyPr>
          <a:lstStyle/>
          <a:p>
            <a:pPr>
              <a:lnSpc>
                <a:spcPct val="100000"/>
              </a:lnSpc>
              <a:spcBef>
                <a:spcPts val="100"/>
              </a:spcBef>
            </a:pPr>
            <a:r>
              <a:rPr sz="1200" spc="155" dirty="0">
                <a:latin typeface="Yu Gothic UI"/>
                <a:cs typeface="Yu Gothic UI"/>
              </a:rPr>
              <a:t>【歯科外来・在宅ベースアップ評価料</a:t>
            </a:r>
            <a:r>
              <a:rPr sz="1200" spc="50" dirty="0">
                <a:latin typeface="Yu Gothic UI"/>
                <a:cs typeface="Yu Gothic UI"/>
              </a:rPr>
              <a:t>（Ⅰ）</a:t>
            </a:r>
            <a:r>
              <a:rPr sz="1200" spc="550" dirty="0">
                <a:latin typeface="Yu Gothic UI"/>
                <a:cs typeface="Yu Gothic UI"/>
              </a:rPr>
              <a:t>】</a:t>
            </a:r>
            <a:endParaRPr sz="1200">
              <a:latin typeface="Yu Gothic UI"/>
              <a:cs typeface="Yu Gothic UI"/>
            </a:endParaRPr>
          </a:p>
          <a:p>
            <a:pPr marL="152400">
              <a:lnSpc>
                <a:spcPct val="100000"/>
              </a:lnSpc>
              <a:spcBef>
                <a:spcPts val="5"/>
              </a:spcBef>
              <a:tabLst>
                <a:tab pos="456565" algn="l"/>
              </a:tabLst>
            </a:pPr>
            <a:r>
              <a:rPr sz="1200" spc="-50" dirty="0">
                <a:latin typeface="Yu Gothic UI"/>
                <a:cs typeface="Yu Gothic UI"/>
              </a:rPr>
              <a:t>１</a:t>
            </a:r>
            <a:r>
              <a:rPr sz="1200" dirty="0">
                <a:latin typeface="Yu Gothic UI"/>
                <a:cs typeface="Yu Gothic UI"/>
              </a:rPr>
              <a:t>	</a:t>
            </a:r>
            <a:r>
              <a:rPr sz="1200" spc="-20" dirty="0">
                <a:latin typeface="Yu Gothic UI"/>
                <a:cs typeface="Yu Gothic UI"/>
              </a:rPr>
              <a:t>初診時</a:t>
            </a:r>
            <a:endParaRPr sz="1200">
              <a:latin typeface="Yu Gothic UI"/>
              <a:cs typeface="Yu Gothic UI"/>
            </a:endParaRPr>
          </a:p>
          <a:p>
            <a:pPr marL="152400">
              <a:lnSpc>
                <a:spcPct val="100000"/>
              </a:lnSpc>
              <a:tabLst>
                <a:tab pos="456565" algn="l"/>
              </a:tabLst>
            </a:pPr>
            <a:r>
              <a:rPr sz="1200" spc="-50" dirty="0">
                <a:latin typeface="Yu Gothic UI"/>
                <a:cs typeface="Yu Gothic UI"/>
              </a:rPr>
              <a:t>２</a:t>
            </a:r>
            <a:r>
              <a:rPr sz="1200" dirty="0">
                <a:latin typeface="Yu Gothic UI"/>
                <a:cs typeface="Yu Gothic UI"/>
              </a:rPr>
              <a:t>	</a:t>
            </a:r>
            <a:r>
              <a:rPr sz="1200" spc="-15" dirty="0">
                <a:latin typeface="Yu Gothic UI"/>
                <a:cs typeface="Yu Gothic UI"/>
              </a:rPr>
              <a:t>再診時等</a:t>
            </a:r>
            <a:endParaRPr sz="1200">
              <a:latin typeface="Yu Gothic UI"/>
              <a:cs typeface="Yu Gothic UI"/>
            </a:endParaRPr>
          </a:p>
          <a:p>
            <a:pPr marL="152400">
              <a:lnSpc>
                <a:spcPct val="100000"/>
              </a:lnSpc>
              <a:tabLst>
                <a:tab pos="456565" algn="l"/>
              </a:tabLst>
            </a:pPr>
            <a:r>
              <a:rPr sz="1200" spc="-50" dirty="0">
                <a:latin typeface="Yu Gothic UI"/>
                <a:cs typeface="Yu Gothic UI"/>
              </a:rPr>
              <a:t>３</a:t>
            </a:r>
            <a:r>
              <a:rPr sz="1200" dirty="0">
                <a:latin typeface="Yu Gothic UI"/>
                <a:cs typeface="Yu Gothic UI"/>
              </a:rPr>
              <a:t>	</a:t>
            </a:r>
            <a:r>
              <a:rPr sz="1200" spc="-10" dirty="0">
                <a:latin typeface="Yu Gothic UI"/>
                <a:cs typeface="Yu Gothic UI"/>
              </a:rPr>
              <a:t>歯科訪問診療時</a:t>
            </a:r>
            <a:endParaRPr sz="1200">
              <a:latin typeface="Yu Gothic UI"/>
              <a:cs typeface="Yu Gothic UI"/>
            </a:endParaRPr>
          </a:p>
          <a:p>
            <a:pPr marL="304800" marR="615315">
              <a:lnSpc>
                <a:spcPct val="100000"/>
              </a:lnSpc>
              <a:tabLst>
                <a:tab pos="608965" algn="l"/>
              </a:tabLst>
            </a:pPr>
            <a:r>
              <a:rPr sz="1200" spc="295" dirty="0">
                <a:latin typeface="Yu Gothic UI"/>
                <a:cs typeface="Yu Gothic UI"/>
              </a:rPr>
              <a:t>イ</a:t>
            </a:r>
            <a:r>
              <a:rPr sz="1200" dirty="0">
                <a:latin typeface="Yu Gothic UI"/>
                <a:cs typeface="Yu Gothic UI"/>
              </a:rPr>
              <a:t>	同一建物居住者等以外の場</a:t>
            </a:r>
            <a:r>
              <a:rPr sz="1200" spc="-50" dirty="0">
                <a:latin typeface="Yu Gothic UI"/>
                <a:cs typeface="Yu Gothic UI"/>
              </a:rPr>
              <a:t>合</a:t>
            </a:r>
            <a:r>
              <a:rPr sz="1200" spc="285" dirty="0">
                <a:latin typeface="Yu Gothic UI"/>
                <a:cs typeface="Yu Gothic UI"/>
              </a:rPr>
              <a:t>ロ</a:t>
            </a:r>
            <a:r>
              <a:rPr sz="1200" dirty="0">
                <a:latin typeface="Yu Gothic UI"/>
                <a:cs typeface="Yu Gothic UI"/>
              </a:rPr>
              <a:t>	</a:t>
            </a:r>
            <a:r>
              <a:rPr sz="1200" spc="65" dirty="0">
                <a:latin typeface="Yu Gothic UI"/>
                <a:cs typeface="Yu Gothic UI"/>
              </a:rPr>
              <a:t>イ</a:t>
            </a:r>
            <a:r>
              <a:rPr sz="1200" spc="95" dirty="0">
                <a:latin typeface="Yu Gothic UI"/>
                <a:cs typeface="Yu Gothic UI"/>
              </a:rPr>
              <a:t>以外</a:t>
            </a:r>
            <a:r>
              <a:rPr sz="1200" spc="75" dirty="0">
                <a:latin typeface="Yu Gothic UI"/>
                <a:cs typeface="Yu Gothic UI"/>
              </a:rPr>
              <a:t>の</a:t>
            </a:r>
            <a:r>
              <a:rPr sz="1200" spc="95" dirty="0">
                <a:latin typeface="Yu Gothic UI"/>
                <a:cs typeface="Yu Gothic UI"/>
              </a:rPr>
              <a:t>場</a:t>
            </a:r>
            <a:r>
              <a:rPr sz="1200" spc="45" dirty="0">
                <a:latin typeface="Yu Gothic UI"/>
                <a:cs typeface="Yu Gothic UI"/>
              </a:rPr>
              <a:t>合</a:t>
            </a:r>
            <a:endParaRPr sz="1200">
              <a:latin typeface="Yu Gothic UI"/>
              <a:cs typeface="Yu Gothic UI"/>
            </a:endParaRPr>
          </a:p>
        </p:txBody>
      </p:sp>
      <p:sp>
        <p:nvSpPr>
          <p:cNvPr id="19" name="object 19"/>
          <p:cNvSpPr txBox="1"/>
          <p:nvPr/>
        </p:nvSpPr>
        <p:spPr>
          <a:xfrm>
            <a:off x="8974835" y="2147442"/>
            <a:ext cx="374015" cy="939800"/>
          </a:xfrm>
          <a:prstGeom prst="rect">
            <a:avLst/>
          </a:prstGeom>
        </p:spPr>
        <p:txBody>
          <a:bodyPr vert="horz" wrap="square" lIns="0" tIns="12700" rIns="0" bIns="0" rtlCol="0">
            <a:spAutoFit/>
          </a:bodyPr>
          <a:lstStyle/>
          <a:p>
            <a:pPr marR="6350" algn="r">
              <a:lnSpc>
                <a:spcPct val="100000"/>
              </a:lnSpc>
              <a:spcBef>
                <a:spcPts val="100"/>
              </a:spcBef>
            </a:pPr>
            <a:r>
              <a:rPr sz="1200" b="1" u="sng" spc="235" dirty="0">
                <a:solidFill>
                  <a:srgbClr val="006FC0"/>
                </a:solidFill>
                <a:uFill>
                  <a:solidFill>
                    <a:srgbClr val="006FC0"/>
                  </a:solidFill>
                </a:uFill>
                <a:latin typeface="Yu Gothic UI"/>
                <a:cs typeface="Yu Gothic UI"/>
              </a:rPr>
              <a:t>21</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R="5080" algn="r">
              <a:lnSpc>
                <a:spcPct val="100000"/>
              </a:lnSpc>
            </a:pPr>
            <a:r>
              <a:rPr sz="1200" b="1" u="sng" spc="120" dirty="0">
                <a:solidFill>
                  <a:srgbClr val="006FC0"/>
                </a:solidFill>
                <a:uFill>
                  <a:solidFill>
                    <a:srgbClr val="006FC0"/>
                  </a:solidFill>
                </a:uFill>
                <a:latin typeface="Yu Gothic UI"/>
                <a:cs typeface="Yu Gothic UI"/>
              </a:rPr>
              <a:t>4</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a:lnSpc>
                <a:spcPct val="100000"/>
              </a:lnSpc>
              <a:spcBef>
                <a:spcPts val="1440"/>
              </a:spcBef>
            </a:pPr>
            <a:r>
              <a:rPr sz="1200" b="1" u="sng" spc="135" dirty="0">
                <a:solidFill>
                  <a:srgbClr val="006FC0"/>
                </a:solidFill>
                <a:uFill>
                  <a:solidFill>
                    <a:srgbClr val="006FC0"/>
                  </a:solidFill>
                </a:uFill>
                <a:latin typeface="Yu Gothic UI"/>
                <a:cs typeface="Yu Gothic UI"/>
              </a:rPr>
              <a:t>66</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a:lnSpc>
                <a:spcPct val="100000"/>
              </a:lnSpc>
            </a:pPr>
            <a:r>
              <a:rPr sz="1200" b="1" u="sng" spc="320" dirty="0">
                <a:solidFill>
                  <a:srgbClr val="006FC0"/>
                </a:solidFill>
                <a:uFill>
                  <a:solidFill>
                    <a:srgbClr val="006FC0"/>
                  </a:solidFill>
                </a:uFill>
                <a:latin typeface="Yu Gothic UI"/>
                <a:cs typeface="Yu Gothic UI"/>
              </a:rPr>
              <a:t>11</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20" name="object 20"/>
          <p:cNvSpPr txBox="1"/>
          <p:nvPr/>
        </p:nvSpPr>
        <p:spPr>
          <a:xfrm>
            <a:off x="5316601" y="3061842"/>
            <a:ext cx="4150995" cy="1016635"/>
          </a:xfrm>
          <a:prstGeom prst="rect">
            <a:avLst/>
          </a:prstGeom>
        </p:spPr>
        <p:txBody>
          <a:bodyPr vert="horz" wrap="square" lIns="0" tIns="12700" rIns="0" bIns="0" rtlCol="0">
            <a:spAutoFit/>
          </a:bodyPr>
          <a:lstStyle/>
          <a:p>
            <a:pPr>
              <a:lnSpc>
                <a:spcPct val="100000"/>
              </a:lnSpc>
              <a:spcBef>
                <a:spcPts val="100"/>
              </a:spcBef>
            </a:pPr>
            <a:r>
              <a:rPr sz="1200" dirty="0">
                <a:latin typeface="Yu Gothic UI"/>
                <a:cs typeface="Yu Gothic UI"/>
              </a:rPr>
              <a:t>［算定要件</a:t>
            </a:r>
            <a:r>
              <a:rPr sz="1200" spc="80" dirty="0">
                <a:latin typeface="Yu Gothic UI"/>
                <a:cs typeface="Yu Gothic UI"/>
              </a:rPr>
              <a:t>］</a:t>
            </a:r>
            <a:r>
              <a:rPr sz="1200" spc="45" dirty="0">
                <a:latin typeface="Yu Gothic UI"/>
                <a:cs typeface="Yu Gothic UI"/>
              </a:rPr>
              <a:t>(抜粋)</a:t>
            </a:r>
            <a:endParaRPr sz="1200">
              <a:latin typeface="Yu Gothic UI"/>
              <a:cs typeface="Yu Gothic UI"/>
            </a:endParaRPr>
          </a:p>
          <a:p>
            <a:pPr marL="153670">
              <a:lnSpc>
                <a:spcPct val="100000"/>
              </a:lnSpc>
            </a:pPr>
            <a:r>
              <a:rPr sz="1200" b="1" u="sng" spc="60" dirty="0">
                <a:solidFill>
                  <a:srgbClr val="006FC0"/>
                </a:solidFill>
                <a:uFill>
                  <a:solidFill>
                    <a:srgbClr val="006FC0"/>
                  </a:solidFill>
                </a:uFill>
                <a:latin typeface="Yu Gothic UI"/>
                <a:cs typeface="Yu Gothic UI"/>
              </a:rPr>
              <a:t>当該保険医療機関において勤務する職員</a:t>
            </a:r>
            <a:r>
              <a:rPr sz="1200" spc="80" dirty="0">
                <a:latin typeface="Yu Gothic UI"/>
                <a:cs typeface="Yu Gothic UI"/>
              </a:rPr>
              <a:t>の賃金の改善を図</a:t>
            </a:r>
            <a:endParaRPr sz="1200">
              <a:latin typeface="Yu Gothic UI"/>
              <a:cs typeface="Yu Gothic UI"/>
            </a:endParaRPr>
          </a:p>
          <a:p>
            <a:pPr>
              <a:lnSpc>
                <a:spcPct val="100000"/>
              </a:lnSpc>
            </a:pPr>
            <a:r>
              <a:rPr sz="1200" spc="204" dirty="0">
                <a:latin typeface="Yu Gothic UI"/>
                <a:cs typeface="Yu Gothic UI"/>
              </a:rPr>
              <a:t>る体制につき、</a:t>
            </a:r>
            <a:r>
              <a:rPr sz="1200" dirty="0">
                <a:latin typeface="Yu Gothic UI"/>
                <a:cs typeface="Yu Gothic UI"/>
              </a:rPr>
              <a:t>（中略）</a:t>
            </a:r>
            <a:r>
              <a:rPr sz="1200" spc="105" dirty="0">
                <a:latin typeface="Yu Gothic UI"/>
                <a:cs typeface="Yu Gothic UI"/>
              </a:rPr>
              <a:t>所定点数を算定する。</a:t>
            </a:r>
            <a:endParaRPr sz="1200">
              <a:latin typeface="Yu Gothic UI"/>
              <a:cs typeface="Yu Gothic UI"/>
            </a:endParaRPr>
          </a:p>
          <a:p>
            <a:pPr>
              <a:lnSpc>
                <a:spcPct val="100000"/>
              </a:lnSpc>
              <a:spcBef>
                <a:spcPts val="600"/>
              </a:spcBef>
            </a:pPr>
            <a:r>
              <a:rPr sz="1200" dirty="0">
                <a:latin typeface="Yu Gothic UI"/>
                <a:cs typeface="Yu Gothic UI"/>
              </a:rPr>
              <a:t>［施設基準</a:t>
            </a:r>
            <a:r>
              <a:rPr sz="1200" spc="80" dirty="0">
                <a:latin typeface="Yu Gothic UI"/>
                <a:cs typeface="Yu Gothic UI"/>
              </a:rPr>
              <a:t>］</a:t>
            </a:r>
            <a:r>
              <a:rPr sz="1200" spc="45" dirty="0">
                <a:latin typeface="Yu Gothic UI"/>
                <a:cs typeface="Yu Gothic UI"/>
              </a:rPr>
              <a:t>(抜粋)</a:t>
            </a:r>
            <a:endParaRPr sz="1200">
              <a:latin typeface="Yu Gothic UI"/>
              <a:cs typeface="Yu Gothic UI"/>
            </a:endParaRPr>
          </a:p>
          <a:p>
            <a:pPr marL="152400">
              <a:lnSpc>
                <a:spcPct val="100000"/>
              </a:lnSpc>
            </a:pPr>
            <a:r>
              <a:rPr sz="1200" b="1" u="sng" dirty="0">
                <a:solidFill>
                  <a:srgbClr val="006FC0"/>
                </a:solidFill>
                <a:uFill>
                  <a:solidFill>
                    <a:srgbClr val="006FC0"/>
                  </a:solidFill>
                </a:uFill>
                <a:latin typeface="Yu Gothic UI"/>
                <a:cs typeface="Yu Gothic UI"/>
              </a:rPr>
              <a:t>当該保険医療機関に勤務する職員</a:t>
            </a:r>
            <a:r>
              <a:rPr sz="1200" spc="295" dirty="0">
                <a:latin typeface="Yu Gothic UI"/>
                <a:cs typeface="Yu Gothic UI"/>
              </a:rPr>
              <a:t>がいること。</a:t>
            </a:r>
            <a:endParaRPr sz="1200">
              <a:latin typeface="Yu Gothic UI"/>
              <a:cs typeface="Yu Gothic UI"/>
            </a:endParaRPr>
          </a:p>
        </p:txBody>
      </p:sp>
      <p:graphicFrame>
        <p:nvGraphicFramePr>
          <p:cNvPr id="21" name="object 21"/>
          <p:cNvGraphicFramePr>
            <a:graphicFrameLocks noGrp="1"/>
          </p:cNvGraphicFramePr>
          <p:nvPr/>
        </p:nvGraphicFramePr>
        <p:xfrm>
          <a:off x="4518152" y="4664964"/>
          <a:ext cx="5195568" cy="2002789"/>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899794">
                  <a:extLst>
                    <a:ext uri="{9D8B030D-6E8A-4147-A177-3AD203B41FA5}">
                      <a16:colId xmlns:a16="http://schemas.microsoft.com/office/drawing/2014/main" val="20001"/>
                    </a:ext>
                  </a:extLst>
                </a:gridCol>
                <a:gridCol w="899795">
                  <a:extLst>
                    <a:ext uri="{9D8B030D-6E8A-4147-A177-3AD203B41FA5}">
                      <a16:colId xmlns:a16="http://schemas.microsoft.com/office/drawing/2014/main" val="20002"/>
                    </a:ext>
                  </a:extLst>
                </a:gridCol>
                <a:gridCol w="300354">
                  <a:extLst>
                    <a:ext uri="{9D8B030D-6E8A-4147-A177-3AD203B41FA5}">
                      <a16:colId xmlns:a16="http://schemas.microsoft.com/office/drawing/2014/main" val="20003"/>
                    </a:ext>
                  </a:extLst>
                </a:gridCol>
                <a:gridCol w="899795">
                  <a:extLst>
                    <a:ext uri="{9D8B030D-6E8A-4147-A177-3AD203B41FA5}">
                      <a16:colId xmlns:a16="http://schemas.microsoft.com/office/drawing/2014/main" val="20004"/>
                    </a:ext>
                  </a:extLst>
                </a:gridCol>
                <a:gridCol w="899795">
                  <a:extLst>
                    <a:ext uri="{9D8B030D-6E8A-4147-A177-3AD203B41FA5}">
                      <a16:colId xmlns:a16="http://schemas.microsoft.com/office/drawing/2014/main" val="20005"/>
                    </a:ext>
                  </a:extLst>
                </a:gridCol>
              </a:tblGrid>
              <a:tr h="251460">
                <a:tc>
                  <a:txBody>
                    <a:bodyPr/>
                    <a:lstStyle/>
                    <a:p>
                      <a:pPr>
                        <a:lnSpc>
                          <a:spcPct val="100000"/>
                        </a:lnSpc>
                      </a:pPr>
                      <a:endParaRPr sz="1200">
                        <a:latin typeface="Times New Roman"/>
                        <a:cs typeface="Times New Roman"/>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gridSpan="2">
                  <a:txBody>
                    <a:bodyPr/>
                    <a:lstStyle/>
                    <a:p>
                      <a:pPr marL="156845">
                        <a:lnSpc>
                          <a:spcPct val="100000"/>
                        </a:lnSpc>
                        <a:spcBef>
                          <a:spcPts val="204"/>
                        </a:spcBef>
                      </a:pPr>
                      <a:r>
                        <a:rPr sz="1050" b="1" spc="-160" dirty="0">
                          <a:latin typeface="Yu Gothic UI"/>
                          <a:cs typeface="Yu Gothic UI"/>
                        </a:rPr>
                        <a:t>令和８年６月～</a:t>
                      </a:r>
                      <a:r>
                        <a:rPr sz="1050" b="1" spc="-145" dirty="0">
                          <a:latin typeface="Yu Gothic UI"/>
                          <a:cs typeface="Yu Gothic UI"/>
                        </a:rPr>
                        <a:t>令和９年５月</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hMerge="1">
                  <a:txBody>
                    <a:bodyPr/>
                    <a:lstStyle/>
                    <a:p>
                      <a:endParaRPr/>
                    </a:p>
                  </a:txBody>
                  <a:tcPr marL="0" marR="0" marT="0" marB="0"/>
                </a:tc>
                <a:tc rowSpan="6">
                  <a:txBody>
                    <a:bodyPr/>
                    <a:lstStyle/>
                    <a:p>
                      <a:pPr>
                        <a:lnSpc>
                          <a:spcPct val="100000"/>
                        </a:lnSpc>
                      </a:pPr>
                      <a:endParaRPr sz="1200">
                        <a:latin typeface="Times New Roman"/>
                        <a:cs typeface="Times New Roman"/>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gridSpan="2">
                  <a:txBody>
                    <a:bodyPr/>
                    <a:lstStyle/>
                    <a:p>
                      <a:pPr marL="431165">
                        <a:lnSpc>
                          <a:spcPct val="100000"/>
                        </a:lnSpc>
                        <a:spcBef>
                          <a:spcPts val="204"/>
                        </a:spcBef>
                      </a:pPr>
                      <a:r>
                        <a:rPr sz="1050" b="1" dirty="0">
                          <a:latin typeface="Yu Gothic UI"/>
                          <a:cs typeface="Yu Gothic UI"/>
                        </a:rPr>
                        <a:t>令和９年６月</a:t>
                      </a:r>
                      <a:r>
                        <a:rPr sz="1050" b="1" spc="-50" dirty="0">
                          <a:latin typeface="Yu Gothic UI"/>
                          <a:cs typeface="Yu Gothic UI"/>
                        </a:rPr>
                        <a:t>～</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hMerge="1">
                  <a:txBody>
                    <a:bodyPr/>
                    <a:lstStyle/>
                    <a:p>
                      <a:endParaRPr/>
                    </a:p>
                  </a:txBody>
                  <a:tcPr marL="0" marR="0" marT="0" marB="0"/>
                </a:tc>
                <a:extLst>
                  <a:ext uri="{0D108BD9-81ED-4DB2-BD59-A6C34878D82A}">
                    <a16:rowId xmlns:a16="http://schemas.microsoft.com/office/drawing/2014/main" val="10000"/>
                  </a:ext>
                </a:extLst>
              </a:tr>
              <a:tr h="410845">
                <a:tc>
                  <a:txBody>
                    <a:bodyPr/>
                    <a:lstStyle/>
                    <a:p>
                      <a:pPr>
                        <a:lnSpc>
                          <a:spcPct val="100000"/>
                        </a:lnSpc>
                      </a:pPr>
                      <a:endParaRPr sz="1200">
                        <a:latin typeface="Times New Roman"/>
                        <a:cs typeface="Times New Roman"/>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a:txBody>
                    <a:bodyPr/>
                    <a:lstStyle/>
                    <a:p>
                      <a:pPr marL="163830" marR="99060" indent="-56515">
                        <a:lnSpc>
                          <a:spcPct val="100000"/>
                        </a:lnSpc>
                        <a:spcBef>
                          <a:spcPts val="204"/>
                        </a:spcBef>
                      </a:pPr>
                      <a:r>
                        <a:rPr sz="1050" spc="-65" dirty="0">
                          <a:latin typeface="Yu Gothic UI"/>
                          <a:cs typeface="Yu Gothic UI"/>
                        </a:rPr>
                        <a:t>新たに賃上げ</a:t>
                      </a:r>
                      <a:r>
                        <a:rPr sz="1050" spc="-45" dirty="0">
                          <a:latin typeface="Yu Gothic UI"/>
                          <a:cs typeface="Yu Gothic UI"/>
                        </a:rPr>
                        <a:t>を行う施設</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a:txBody>
                    <a:bodyPr/>
                    <a:lstStyle/>
                    <a:p>
                      <a:pPr marL="222885" marR="97790" indent="-114300">
                        <a:lnSpc>
                          <a:spcPct val="100000"/>
                        </a:lnSpc>
                        <a:spcBef>
                          <a:spcPts val="204"/>
                        </a:spcBef>
                      </a:pPr>
                      <a:r>
                        <a:rPr sz="1050" spc="-135" dirty="0">
                          <a:latin typeface="Yu Gothic UI"/>
                          <a:cs typeface="Yu Gothic UI"/>
                        </a:rPr>
                        <a:t>継続的賃上げ実施施設</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vMerge="1">
                  <a:txBody>
                    <a:bodyPr/>
                    <a:lstStyle/>
                    <a:p>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164465" marR="97790" indent="-56515">
                        <a:lnSpc>
                          <a:spcPct val="100000"/>
                        </a:lnSpc>
                        <a:spcBef>
                          <a:spcPts val="204"/>
                        </a:spcBef>
                      </a:pPr>
                      <a:r>
                        <a:rPr sz="1050" spc="-65" dirty="0">
                          <a:latin typeface="Yu Gothic UI"/>
                          <a:cs typeface="Yu Gothic UI"/>
                        </a:rPr>
                        <a:t>新たに賃上げ</a:t>
                      </a:r>
                      <a:r>
                        <a:rPr sz="1050" spc="-50" dirty="0">
                          <a:latin typeface="Yu Gothic UI"/>
                          <a:cs typeface="Yu Gothic UI"/>
                        </a:rPr>
                        <a:t>を行う施設</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tc>
                  <a:txBody>
                    <a:bodyPr/>
                    <a:lstStyle/>
                    <a:p>
                      <a:pPr marL="222885" marR="95885" indent="-114935">
                        <a:lnSpc>
                          <a:spcPct val="100000"/>
                        </a:lnSpc>
                        <a:spcBef>
                          <a:spcPts val="204"/>
                        </a:spcBef>
                      </a:pPr>
                      <a:r>
                        <a:rPr sz="1050" spc="-130" dirty="0">
                          <a:latin typeface="Yu Gothic UI"/>
                          <a:cs typeface="Yu Gothic UI"/>
                        </a:rPr>
                        <a:t>継続的賃上げ</a:t>
                      </a:r>
                      <a:r>
                        <a:rPr sz="1050" spc="-135" dirty="0">
                          <a:latin typeface="Yu Gothic UI"/>
                          <a:cs typeface="Yu Gothic UI"/>
                        </a:rPr>
                        <a:t>実施施設</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91FFB3"/>
                    </a:solidFill>
                  </a:tcPr>
                </a:tc>
                <a:extLst>
                  <a:ext uri="{0D108BD9-81ED-4DB2-BD59-A6C34878D82A}">
                    <a16:rowId xmlns:a16="http://schemas.microsoft.com/office/drawing/2014/main" val="10001"/>
                  </a:ext>
                </a:extLst>
              </a:tr>
              <a:tr h="259079">
                <a:tc>
                  <a:txBody>
                    <a:bodyPr/>
                    <a:lstStyle/>
                    <a:p>
                      <a:pPr marL="92075">
                        <a:lnSpc>
                          <a:spcPct val="100000"/>
                        </a:lnSpc>
                        <a:spcBef>
                          <a:spcPts val="204"/>
                        </a:spcBef>
                      </a:pPr>
                      <a:r>
                        <a:rPr sz="1050" spc="-20" dirty="0">
                          <a:latin typeface="Yu Gothic UI"/>
                          <a:cs typeface="Yu Gothic UI"/>
                        </a:rPr>
                        <a:t>初診時</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2540" algn="ctr">
                        <a:lnSpc>
                          <a:spcPct val="100000"/>
                        </a:lnSpc>
                        <a:spcBef>
                          <a:spcPts val="204"/>
                        </a:spcBef>
                      </a:pPr>
                      <a:r>
                        <a:rPr sz="1100" b="1" u="sng" spc="215" dirty="0">
                          <a:solidFill>
                            <a:srgbClr val="006FC0"/>
                          </a:solidFill>
                          <a:uFill>
                            <a:solidFill>
                              <a:srgbClr val="006FC0"/>
                            </a:solidFill>
                          </a:uFill>
                          <a:latin typeface="Yu Gothic UI"/>
                          <a:cs typeface="Yu Gothic UI"/>
                        </a:rPr>
                        <a:t>21</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2540" algn="ctr">
                        <a:lnSpc>
                          <a:spcPct val="100000"/>
                        </a:lnSpc>
                        <a:spcBef>
                          <a:spcPts val="204"/>
                        </a:spcBef>
                      </a:pPr>
                      <a:r>
                        <a:rPr sz="1100" b="1" u="sng" spc="215" dirty="0">
                          <a:solidFill>
                            <a:srgbClr val="006FC0"/>
                          </a:solidFill>
                          <a:uFill>
                            <a:solidFill>
                              <a:srgbClr val="006FC0"/>
                            </a:solidFill>
                          </a:uFill>
                          <a:latin typeface="Yu Gothic UI"/>
                          <a:cs typeface="Yu Gothic UI"/>
                        </a:rPr>
                        <a:t>31</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vMerge="1">
                  <a:txBody>
                    <a:bodyPr/>
                    <a:lstStyle/>
                    <a:p>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204"/>
                        </a:spcBef>
                      </a:pPr>
                      <a:r>
                        <a:rPr sz="1100" b="1" u="sng" spc="110" dirty="0">
                          <a:solidFill>
                            <a:srgbClr val="006FC0"/>
                          </a:solidFill>
                          <a:uFill>
                            <a:solidFill>
                              <a:srgbClr val="006FC0"/>
                            </a:solidFill>
                          </a:uFill>
                          <a:latin typeface="Yu Gothic UI"/>
                          <a:cs typeface="Yu Gothic UI"/>
                        </a:rPr>
                        <a:t>42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3175" algn="ctr">
                        <a:lnSpc>
                          <a:spcPct val="100000"/>
                        </a:lnSpc>
                        <a:spcBef>
                          <a:spcPts val="204"/>
                        </a:spcBef>
                      </a:pPr>
                      <a:r>
                        <a:rPr sz="1100" b="1" u="sng" spc="120" dirty="0">
                          <a:solidFill>
                            <a:srgbClr val="006FC0"/>
                          </a:solidFill>
                          <a:uFill>
                            <a:solidFill>
                              <a:srgbClr val="006FC0"/>
                            </a:solidFill>
                          </a:uFill>
                          <a:latin typeface="Yu Gothic UI"/>
                          <a:cs typeface="Yu Gothic UI"/>
                        </a:rPr>
                        <a:t>52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extLst>
                  <a:ext uri="{0D108BD9-81ED-4DB2-BD59-A6C34878D82A}">
                    <a16:rowId xmlns:a16="http://schemas.microsoft.com/office/drawing/2014/main" val="10002"/>
                  </a:ext>
                </a:extLst>
              </a:tr>
              <a:tr h="258445">
                <a:tc>
                  <a:txBody>
                    <a:bodyPr/>
                    <a:lstStyle/>
                    <a:p>
                      <a:pPr marL="92075">
                        <a:lnSpc>
                          <a:spcPct val="100000"/>
                        </a:lnSpc>
                        <a:spcBef>
                          <a:spcPts val="204"/>
                        </a:spcBef>
                      </a:pPr>
                      <a:r>
                        <a:rPr sz="1050" spc="-15" dirty="0">
                          <a:latin typeface="Yu Gothic UI"/>
                          <a:cs typeface="Yu Gothic UI"/>
                        </a:rPr>
                        <a:t>再診時等</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204"/>
                        </a:spcBef>
                      </a:pPr>
                      <a:r>
                        <a:rPr sz="1100" b="1" u="sng" spc="-25" dirty="0">
                          <a:solidFill>
                            <a:srgbClr val="006FC0"/>
                          </a:solidFill>
                          <a:uFill>
                            <a:solidFill>
                              <a:srgbClr val="006FC0"/>
                            </a:solidFill>
                          </a:uFill>
                          <a:latin typeface="Yu Gothic UI"/>
                          <a:cs typeface="Yu Gothic UI"/>
                        </a:rPr>
                        <a:t>４点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204"/>
                        </a:spcBef>
                      </a:pPr>
                      <a:r>
                        <a:rPr sz="1100" b="1" u="sng" spc="-25" dirty="0">
                          <a:solidFill>
                            <a:srgbClr val="006FC0"/>
                          </a:solidFill>
                          <a:uFill>
                            <a:solidFill>
                              <a:srgbClr val="006FC0"/>
                            </a:solidFill>
                          </a:uFill>
                          <a:latin typeface="Yu Gothic UI"/>
                          <a:cs typeface="Yu Gothic UI"/>
                        </a:rPr>
                        <a:t>６点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vMerge="1">
                  <a:txBody>
                    <a:bodyPr/>
                    <a:lstStyle/>
                    <a:p>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204"/>
                        </a:spcBef>
                      </a:pPr>
                      <a:r>
                        <a:rPr sz="1100" b="1" u="sng" spc="-25" dirty="0">
                          <a:solidFill>
                            <a:srgbClr val="006FC0"/>
                          </a:solidFill>
                          <a:uFill>
                            <a:solidFill>
                              <a:srgbClr val="006FC0"/>
                            </a:solidFill>
                          </a:uFill>
                          <a:latin typeface="Yu Gothic UI"/>
                          <a:cs typeface="Yu Gothic UI"/>
                        </a:rPr>
                        <a:t>８点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3175" algn="ctr">
                        <a:lnSpc>
                          <a:spcPct val="100000"/>
                        </a:lnSpc>
                        <a:spcBef>
                          <a:spcPts val="204"/>
                        </a:spcBef>
                      </a:pPr>
                      <a:r>
                        <a:rPr sz="1100" b="1" u="sng" spc="215" dirty="0">
                          <a:solidFill>
                            <a:srgbClr val="006FC0"/>
                          </a:solidFill>
                          <a:uFill>
                            <a:solidFill>
                              <a:srgbClr val="006FC0"/>
                            </a:solidFill>
                          </a:uFill>
                          <a:latin typeface="Yu Gothic UI"/>
                          <a:cs typeface="Yu Gothic UI"/>
                        </a:rPr>
                        <a:t>10</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extLst>
                  <a:ext uri="{0D108BD9-81ED-4DB2-BD59-A6C34878D82A}">
                    <a16:rowId xmlns:a16="http://schemas.microsoft.com/office/drawing/2014/main" val="10003"/>
                  </a:ext>
                </a:extLst>
              </a:tr>
              <a:tr h="411480">
                <a:tc>
                  <a:txBody>
                    <a:bodyPr/>
                    <a:lstStyle/>
                    <a:p>
                      <a:pPr marL="92075">
                        <a:lnSpc>
                          <a:spcPct val="100000"/>
                        </a:lnSpc>
                        <a:spcBef>
                          <a:spcPts val="204"/>
                        </a:spcBef>
                      </a:pPr>
                      <a:r>
                        <a:rPr sz="1050" spc="-145" dirty="0">
                          <a:latin typeface="Yu Gothic UI"/>
                          <a:cs typeface="Yu Gothic UI"/>
                        </a:rPr>
                        <a:t>歯科訪問診療時</a:t>
                      </a:r>
                      <a:endParaRPr sz="1050">
                        <a:latin typeface="Yu Gothic UI"/>
                        <a:cs typeface="Yu Gothic UI"/>
                      </a:endParaRPr>
                    </a:p>
                    <a:p>
                      <a:pPr marL="92075">
                        <a:lnSpc>
                          <a:spcPct val="100000"/>
                        </a:lnSpc>
                        <a:spcBef>
                          <a:spcPts val="5"/>
                        </a:spcBef>
                      </a:pPr>
                      <a:r>
                        <a:rPr sz="1050" spc="-265" dirty="0">
                          <a:latin typeface="Yu Gothic UI"/>
                          <a:cs typeface="Yu Gothic UI"/>
                        </a:rPr>
                        <a:t>（同一訪問診療時以外</a:t>
                      </a:r>
                      <a:r>
                        <a:rPr sz="1050" spc="-315" dirty="0">
                          <a:latin typeface="Yu Gothic UI"/>
                          <a:cs typeface="Yu Gothic UI"/>
                        </a:rPr>
                        <a:t>）</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2540" algn="ctr">
                        <a:lnSpc>
                          <a:spcPct val="100000"/>
                        </a:lnSpc>
                        <a:spcBef>
                          <a:spcPts val="805"/>
                        </a:spcBef>
                      </a:pPr>
                      <a:r>
                        <a:rPr sz="1100" b="1" u="sng" spc="120" dirty="0">
                          <a:solidFill>
                            <a:srgbClr val="006FC0"/>
                          </a:solidFill>
                          <a:uFill>
                            <a:solidFill>
                              <a:srgbClr val="006FC0"/>
                            </a:solidFill>
                          </a:uFill>
                          <a:latin typeface="Yu Gothic UI"/>
                          <a:cs typeface="Yu Gothic UI"/>
                        </a:rPr>
                        <a:t>66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2540" algn="ctr">
                        <a:lnSpc>
                          <a:spcPct val="100000"/>
                        </a:lnSpc>
                        <a:spcBef>
                          <a:spcPts val="805"/>
                        </a:spcBef>
                      </a:pPr>
                      <a:r>
                        <a:rPr sz="1100" b="1" u="sng" spc="190" dirty="0">
                          <a:solidFill>
                            <a:srgbClr val="006FC0"/>
                          </a:solidFill>
                          <a:uFill>
                            <a:solidFill>
                              <a:srgbClr val="006FC0"/>
                            </a:solidFill>
                          </a:uFill>
                          <a:latin typeface="Yu Gothic UI"/>
                          <a:cs typeface="Yu Gothic UI"/>
                        </a:rPr>
                        <a:t>107</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vMerge="1">
                  <a:txBody>
                    <a:bodyPr/>
                    <a:lstStyle/>
                    <a:p>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805"/>
                        </a:spcBef>
                      </a:pPr>
                      <a:r>
                        <a:rPr sz="1100" b="1" u="sng" spc="180" dirty="0">
                          <a:solidFill>
                            <a:srgbClr val="006FC0"/>
                          </a:solidFill>
                          <a:uFill>
                            <a:solidFill>
                              <a:srgbClr val="006FC0"/>
                            </a:solidFill>
                          </a:uFill>
                          <a:latin typeface="Yu Gothic UI"/>
                          <a:cs typeface="Yu Gothic UI"/>
                        </a:rPr>
                        <a:t>132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tc>
                  <a:txBody>
                    <a:bodyPr/>
                    <a:lstStyle/>
                    <a:p>
                      <a:pPr marL="3175" algn="ctr">
                        <a:lnSpc>
                          <a:spcPct val="100000"/>
                        </a:lnSpc>
                        <a:spcBef>
                          <a:spcPts val="805"/>
                        </a:spcBef>
                      </a:pPr>
                      <a:r>
                        <a:rPr sz="1100" b="1" u="sng" spc="190" dirty="0">
                          <a:solidFill>
                            <a:srgbClr val="006FC0"/>
                          </a:solidFill>
                          <a:uFill>
                            <a:solidFill>
                              <a:srgbClr val="006FC0"/>
                            </a:solidFill>
                          </a:uFill>
                          <a:latin typeface="Yu Gothic UI"/>
                          <a:cs typeface="Yu Gothic UI"/>
                        </a:rPr>
                        <a:t>173</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0FFEA"/>
                    </a:solidFill>
                  </a:tcPr>
                </a:tc>
                <a:extLst>
                  <a:ext uri="{0D108BD9-81ED-4DB2-BD59-A6C34878D82A}">
                    <a16:rowId xmlns:a16="http://schemas.microsoft.com/office/drawing/2014/main" val="10004"/>
                  </a:ext>
                </a:extLst>
              </a:tr>
              <a:tr h="411480">
                <a:tc>
                  <a:txBody>
                    <a:bodyPr/>
                    <a:lstStyle/>
                    <a:p>
                      <a:pPr marL="92075">
                        <a:lnSpc>
                          <a:spcPct val="100000"/>
                        </a:lnSpc>
                        <a:spcBef>
                          <a:spcPts val="210"/>
                        </a:spcBef>
                      </a:pPr>
                      <a:r>
                        <a:rPr sz="1050" spc="-145" dirty="0">
                          <a:latin typeface="Yu Gothic UI"/>
                          <a:cs typeface="Yu Gothic UI"/>
                        </a:rPr>
                        <a:t>歯科訪問診療時</a:t>
                      </a:r>
                      <a:endParaRPr sz="1050">
                        <a:latin typeface="Yu Gothic UI"/>
                        <a:cs typeface="Yu Gothic UI"/>
                      </a:endParaRPr>
                    </a:p>
                    <a:p>
                      <a:pPr marL="92075">
                        <a:lnSpc>
                          <a:spcPct val="100000"/>
                        </a:lnSpc>
                      </a:pPr>
                      <a:r>
                        <a:rPr sz="1050" spc="-160" dirty="0">
                          <a:latin typeface="Yu Gothic UI"/>
                          <a:cs typeface="Yu Gothic UI"/>
                        </a:rPr>
                        <a:t>（同一訪問診療時</a:t>
                      </a:r>
                      <a:r>
                        <a:rPr sz="1050" spc="-50" dirty="0">
                          <a:latin typeface="Yu Gothic UI"/>
                          <a:cs typeface="Yu Gothic UI"/>
                        </a:rPr>
                        <a:t>）</a:t>
                      </a:r>
                      <a:endParaRPr sz="1050">
                        <a:latin typeface="Yu Gothic UI"/>
                        <a:cs typeface="Yu Gothic UI"/>
                      </a:endParaRPr>
                    </a:p>
                  </a:txBody>
                  <a:tcPr marL="0" marR="0" marT="2667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805"/>
                        </a:spcBef>
                      </a:pPr>
                      <a:r>
                        <a:rPr sz="1100" b="1" u="sng" spc="300" dirty="0">
                          <a:solidFill>
                            <a:srgbClr val="006FC0"/>
                          </a:solidFill>
                          <a:uFill>
                            <a:solidFill>
                              <a:srgbClr val="006FC0"/>
                            </a:solidFill>
                          </a:uFill>
                          <a:latin typeface="Yu Gothic UI"/>
                          <a:cs typeface="Yu Gothic UI"/>
                        </a:rPr>
                        <a:t>11</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805"/>
                        </a:spcBef>
                      </a:pPr>
                      <a:r>
                        <a:rPr sz="1100" b="1" u="sng" spc="215" dirty="0">
                          <a:solidFill>
                            <a:srgbClr val="006FC0"/>
                          </a:solidFill>
                          <a:uFill>
                            <a:solidFill>
                              <a:srgbClr val="006FC0"/>
                            </a:solidFill>
                          </a:uFill>
                          <a:latin typeface="Yu Gothic UI"/>
                          <a:cs typeface="Yu Gothic UI"/>
                        </a:rPr>
                        <a:t>21</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vMerge="1">
                  <a:txBody>
                    <a:bodyPr/>
                    <a:lstStyle/>
                    <a:p>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2540" algn="ctr">
                        <a:lnSpc>
                          <a:spcPct val="100000"/>
                        </a:lnSpc>
                        <a:spcBef>
                          <a:spcPts val="805"/>
                        </a:spcBef>
                      </a:pPr>
                      <a:r>
                        <a:rPr sz="1100" b="1" u="sng" spc="120" dirty="0">
                          <a:solidFill>
                            <a:srgbClr val="006FC0"/>
                          </a:solidFill>
                          <a:uFill>
                            <a:solidFill>
                              <a:srgbClr val="006FC0"/>
                            </a:solidFill>
                          </a:uFill>
                          <a:latin typeface="Yu Gothic UI"/>
                          <a:cs typeface="Yu Gothic UI"/>
                        </a:rPr>
                        <a:t>22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tc>
                  <a:txBody>
                    <a:bodyPr/>
                    <a:lstStyle/>
                    <a:p>
                      <a:pPr marL="3175" algn="ctr">
                        <a:lnSpc>
                          <a:spcPct val="100000"/>
                        </a:lnSpc>
                        <a:spcBef>
                          <a:spcPts val="805"/>
                        </a:spcBef>
                      </a:pPr>
                      <a:r>
                        <a:rPr sz="1100" b="1" u="sng" spc="120" dirty="0">
                          <a:solidFill>
                            <a:srgbClr val="006FC0"/>
                          </a:solidFill>
                          <a:uFill>
                            <a:solidFill>
                              <a:srgbClr val="006FC0"/>
                            </a:solidFill>
                          </a:uFill>
                          <a:latin typeface="Yu Gothic UI"/>
                          <a:cs typeface="Yu Gothic UI"/>
                        </a:rPr>
                        <a:t>32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txBody>
                  <a:tcPr marL="0" marR="0" marT="102235"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tcPr>
                </a:tc>
                <a:extLst>
                  <a:ext uri="{0D108BD9-81ED-4DB2-BD59-A6C34878D82A}">
                    <a16:rowId xmlns:a16="http://schemas.microsoft.com/office/drawing/2014/main" val="10005"/>
                  </a:ext>
                </a:extLst>
              </a:tr>
            </a:tbl>
          </a:graphicData>
        </a:graphic>
      </p:graphicFrame>
      <p:sp>
        <p:nvSpPr>
          <p:cNvPr id="22" name="object 22"/>
          <p:cNvSpPr txBox="1"/>
          <p:nvPr/>
        </p:nvSpPr>
        <p:spPr>
          <a:xfrm>
            <a:off x="78739" y="28193"/>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23" name="object 23"/>
          <p:cNvSpPr txBox="1"/>
          <p:nvPr/>
        </p:nvSpPr>
        <p:spPr>
          <a:xfrm>
            <a:off x="1907794" y="28193"/>
            <a:ext cx="26689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Ⅰ－２－１ 医療従事者の処遇改善－①</a:t>
            </a:r>
            <a:endParaRPr sz="1200">
              <a:latin typeface="Yu Gothic UI"/>
              <a:cs typeface="Yu Gothic UI"/>
            </a:endParaRPr>
          </a:p>
        </p:txBody>
      </p:sp>
      <p:sp>
        <p:nvSpPr>
          <p:cNvPr id="24" name="object 24"/>
          <p:cNvSpPr/>
          <p:nvPr/>
        </p:nvSpPr>
        <p:spPr>
          <a:xfrm>
            <a:off x="7631938" y="5474589"/>
            <a:ext cx="275590" cy="398145"/>
          </a:xfrm>
          <a:custGeom>
            <a:avLst/>
            <a:gdLst/>
            <a:ahLst/>
            <a:cxnLst/>
            <a:rect l="l" t="t" r="r" b="b"/>
            <a:pathLst>
              <a:path w="275590" h="398145">
                <a:moveTo>
                  <a:pt x="137667" y="0"/>
                </a:moveTo>
                <a:lnTo>
                  <a:pt x="137667" y="99441"/>
                </a:lnTo>
                <a:lnTo>
                  <a:pt x="0" y="99441"/>
                </a:lnTo>
                <a:lnTo>
                  <a:pt x="0" y="298157"/>
                </a:lnTo>
                <a:lnTo>
                  <a:pt x="137667" y="298157"/>
                </a:lnTo>
                <a:lnTo>
                  <a:pt x="137667" y="397522"/>
                </a:lnTo>
                <a:lnTo>
                  <a:pt x="275208" y="198793"/>
                </a:lnTo>
                <a:lnTo>
                  <a:pt x="137667" y="0"/>
                </a:lnTo>
                <a:close/>
              </a:path>
            </a:pathLst>
          </a:custGeom>
          <a:solidFill>
            <a:srgbClr val="A6A6A6"/>
          </a:solidFill>
        </p:spPr>
        <p:txBody>
          <a:bodyPr wrap="square" lIns="0" tIns="0" rIns="0" bIns="0" rtlCol="0"/>
          <a:lstStyle/>
          <a:p>
            <a:endParaRPr/>
          </a:p>
        </p:txBody>
      </p:sp>
      <p:grpSp>
        <p:nvGrpSpPr>
          <p:cNvPr id="25" name="object 25"/>
          <p:cNvGrpSpPr/>
          <p:nvPr/>
        </p:nvGrpSpPr>
        <p:grpSpPr>
          <a:xfrm>
            <a:off x="278549" y="4642751"/>
            <a:ext cx="4152900" cy="2065020"/>
            <a:chOff x="278549" y="4642751"/>
            <a:chExt cx="4152900" cy="2065020"/>
          </a:xfrm>
        </p:grpSpPr>
        <p:sp>
          <p:nvSpPr>
            <p:cNvPr id="26" name="object 26"/>
            <p:cNvSpPr/>
            <p:nvPr/>
          </p:nvSpPr>
          <p:spPr>
            <a:xfrm>
              <a:off x="284899" y="4649101"/>
              <a:ext cx="4140200" cy="2052320"/>
            </a:xfrm>
            <a:custGeom>
              <a:avLst/>
              <a:gdLst/>
              <a:ahLst/>
              <a:cxnLst/>
              <a:rect l="l" t="t" r="r" b="b"/>
              <a:pathLst>
                <a:path w="4140200" h="2052320">
                  <a:moveTo>
                    <a:pt x="4139946" y="0"/>
                  </a:moveTo>
                  <a:lnTo>
                    <a:pt x="0" y="0"/>
                  </a:lnTo>
                  <a:lnTo>
                    <a:pt x="0" y="2051938"/>
                  </a:lnTo>
                  <a:lnTo>
                    <a:pt x="4139946" y="2051938"/>
                  </a:lnTo>
                  <a:lnTo>
                    <a:pt x="4139946" y="0"/>
                  </a:lnTo>
                  <a:close/>
                </a:path>
              </a:pathLst>
            </a:custGeom>
            <a:solidFill>
              <a:srgbClr val="E0FFEA"/>
            </a:solidFill>
          </p:spPr>
          <p:txBody>
            <a:bodyPr wrap="square" lIns="0" tIns="0" rIns="0" bIns="0" rtlCol="0"/>
            <a:lstStyle/>
            <a:p>
              <a:endParaRPr/>
            </a:p>
          </p:txBody>
        </p:sp>
        <p:sp>
          <p:nvSpPr>
            <p:cNvPr id="27" name="object 27"/>
            <p:cNvSpPr/>
            <p:nvPr/>
          </p:nvSpPr>
          <p:spPr>
            <a:xfrm>
              <a:off x="284899" y="4649101"/>
              <a:ext cx="4140200" cy="2052320"/>
            </a:xfrm>
            <a:custGeom>
              <a:avLst/>
              <a:gdLst/>
              <a:ahLst/>
              <a:cxnLst/>
              <a:rect l="l" t="t" r="r" b="b"/>
              <a:pathLst>
                <a:path w="4140200" h="2052320">
                  <a:moveTo>
                    <a:pt x="0" y="2051938"/>
                  </a:moveTo>
                  <a:lnTo>
                    <a:pt x="4139946" y="2051938"/>
                  </a:lnTo>
                  <a:lnTo>
                    <a:pt x="4139946" y="0"/>
                  </a:lnTo>
                  <a:lnTo>
                    <a:pt x="0" y="0"/>
                  </a:lnTo>
                  <a:lnTo>
                    <a:pt x="0" y="2051938"/>
                  </a:lnTo>
                  <a:close/>
                </a:path>
              </a:pathLst>
            </a:custGeom>
            <a:ln w="12700">
              <a:solidFill>
                <a:srgbClr val="00AF50"/>
              </a:solidFill>
            </a:ln>
          </p:spPr>
          <p:txBody>
            <a:bodyPr wrap="square" lIns="0" tIns="0" rIns="0" bIns="0" rtlCol="0"/>
            <a:lstStyle/>
            <a:p>
              <a:endParaRPr/>
            </a:p>
          </p:txBody>
        </p:sp>
      </p:grpSp>
      <p:sp>
        <p:nvSpPr>
          <p:cNvPr id="28" name="object 28"/>
          <p:cNvSpPr txBox="1"/>
          <p:nvPr/>
        </p:nvSpPr>
        <p:spPr>
          <a:xfrm>
            <a:off x="271983" y="4162425"/>
            <a:ext cx="8319134" cy="143637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400" spc="240" dirty="0">
                <a:latin typeface="Yu Gothic UI"/>
                <a:cs typeface="Yu Gothic UI"/>
              </a:rPr>
              <a:t>全てのベースアップ評価料について、</a:t>
            </a:r>
            <a:r>
              <a:rPr sz="1400" b="1" u="sng" spc="15" dirty="0">
                <a:solidFill>
                  <a:srgbClr val="006FC0"/>
                </a:solidFill>
                <a:uFill>
                  <a:solidFill>
                    <a:srgbClr val="006FC0"/>
                  </a:solidFill>
                </a:uFill>
                <a:latin typeface="Yu Gothic UI"/>
                <a:cs typeface="Yu Gothic UI"/>
              </a:rPr>
              <a:t>令和８年度及び令和９年度において段階的な評価</a:t>
            </a:r>
            <a:r>
              <a:rPr sz="1400" spc="345" dirty="0">
                <a:latin typeface="Yu Gothic UI"/>
                <a:cs typeface="Yu Gothic UI"/>
              </a:rPr>
              <a:t>とする。</a:t>
            </a:r>
            <a:endParaRPr sz="1400">
              <a:latin typeface="Yu Gothic UI"/>
              <a:cs typeface="Yu Gothic UI"/>
            </a:endParaRPr>
          </a:p>
          <a:p>
            <a:pPr marL="299085" indent="-286385">
              <a:lnSpc>
                <a:spcPct val="100000"/>
              </a:lnSpc>
              <a:spcBef>
                <a:spcPts val="5"/>
              </a:spcBef>
              <a:buFont typeface="Wingdings"/>
              <a:buChar char=""/>
              <a:tabLst>
                <a:tab pos="299085" algn="l"/>
              </a:tabLst>
            </a:pPr>
            <a:r>
              <a:rPr sz="1400" b="1" u="sng" spc="60" dirty="0">
                <a:solidFill>
                  <a:srgbClr val="006FC0"/>
                </a:solidFill>
                <a:uFill>
                  <a:solidFill>
                    <a:srgbClr val="006FC0"/>
                  </a:solidFill>
                </a:uFill>
                <a:latin typeface="Yu Gothic UI"/>
                <a:cs typeface="Yu Gothic UI"/>
              </a:rPr>
              <a:t>継続的に賃上げを実施している保険医療機関とそれ以外の保険医療機関において異なる評価</a:t>
            </a:r>
            <a:r>
              <a:rPr sz="1400" spc="300" dirty="0">
                <a:latin typeface="Yu Gothic UI"/>
                <a:cs typeface="Yu Gothic UI"/>
              </a:rPr>
              <a:t>を行う。</a:t>
            </a:r>
            <a:endParaRPr sz="1400">
              <a:latin typeface="Yu Gothic UI"/>
              <a:cs typeface="Yu Gothic UI"/>
            </a:endParaRPr>
          </a:p>
          <a:p>
            <a:pPr marL="104139">
              <a:lnSpc>
                <a:spcPct val="100000"/>
              </a:lnSpc>
              <a:spcBef>
                <a:spcPts val="760"/>
              </a:spcBef>
            </a:pPr>
            <a:r>
              <a:rPr sz="1200" spc="-120" dirty="0">
                <a:latin typeface="Yu Gothic UI"/>
                <a:cs typeface="Yu Gothic UI"/>
              </a:rPr>
              <a:t>［</a:t>
            </a:r>
            <a:r>
              <a:rPr sz="1200" spc="-45" dirty="0">
                <a:latin typeface="Yu Gothic UI"/>
                <a:cs typeface="Yu Gothic UI"/>
              </a:rPr>
              <a:t>継続的に賃上げをしている保険医療機関に対する施設基準</a:t>
            </a:r>
            <a:r>
              <a:rPr sz="1200" spc="-50" dirty="0">
                <a:latin typeface="Yu Gothic UI"/>
                <a:cs typeface="Yu Gothic UI"/>
              </a:rPr>
              <a:t>］</a:t>
            </a:r>
            <a:endParaRPr sz="1200">
              <a:latin typeface="Yu Gothic UI"/>
              <a:cs typeface="Yu Gothic UI"/>
            </a:endParaRPr>
          </a:p>
          <a:p>
            <a:pPr marL="369570" marR="4410075" indent="-265430">
              <a:lnSpc>
                <a:spcPct val="100000"/>
              </a:lnSpc>
              <a:spcBef>
                <a:spcPts val="320"/>
              </a:spcBef>
              <a:tabLst>
                <a:tab pos="508000" algn="l"/>
              </a:tabLst>
            </a:pPr>
            <a:r>
              <a:rPr sz="1100" spc="65" dirty="0">
                <a:latin typeface="Yu Gothic UI"/>
                <a:cs typeface="Yu Gothic UI"/>
              </a:rPr>
              <a:t>(１)</a:t>
            </a:r>
            <a:r>
              <a:rPr sz="1100" dirty="0">
                <a:latin typeface="Yu Gothic UI"/>
                <a:cs typeface="Yu Gothic UI"/>
              </a:rPr>
              <a:t>		令和８年３月</a:t>
            </a:r>
            <a:r>
              <a:rPr sz="1100" spc="85" dirty="0">
                <a:latin typeface="Yu Gothic UI"/>
                <a:cs typeface="Yu Gothic UI"/>
              </a:rPr>
              <a:t>31</a:t>
            </a:r>
            <a:r>
              <a:rPr sz="1100" spc="105" dirty="0">
                <a:latin typeface="Yu Gothic UI"/>
                <a:cs typeface="Yu Gothic UI"/>
              </a:rPr>
              <a:t>日時点において歯科外来・在宅ベース</a:t>
            </a:r>
            <a:r>
              <a:rPr sz="1100" spc="75" dirty="0">
                <a:latin typeface="Yu Gothic UI"/>
                <a:cs typeface="Yu Gothic UI"/>
              </a:rPr>
              <a:t>アップ評価料(Ⅰ)を届け出ていた保険医療機関</a:t>
            </a:r>
            <a:endParaRPr sz="1100">
              <a:latin typeface="Yu Gothic UI"/>
              <a:cs typeface="Yu Gothic UI"/>
            </a:endParaRPr>
          </a:p>
          <a:p>
            <a:pPr marL="369570" marR="4374515" indent="-265430">
              <a:lnSpc>
                <a:spcPct val="100000"/>
              </a:lnSpc>
              <a:tabLst>
                <a:tab pos="508000" algn="l"/>
              </a:tabLst>
            </a:pPr>
            <a:r>
              <a:rPr sz="1100" spc="65" dirty="0">
                <a:latin typeface="Yu Gothic UI"/>
                <a:cs typeface="Yu Gothic UI"/>
              </a:rPr>
              <a:t>(２)</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令和６年３月時点と比較</a:t>
            </a:r>
            <a:r>
              <a:rPr sz="1100" spc="325" dirty="0">
                <a:latin typeface="Yu Gothic UI"/>
                <a:cs typeface="Yu Gothic UI"/>
              </a:rPr>
              <a:t>して、</a:t>
            </a:r>
            <a:r>
              <a:rPr sz="1050" spc="25" dirty="0">
                <a:latin typeface="Yu Gothic UI"/>
                <a:cs typeface="Yu Gothic UI"/>
              </a:rPr>
              <a:t>対象職員の</a:t>
            </a:r>
            <a:r>
              <a:rPr sz="1050" b="1" u="sng" spc="-15" dirty="0">
                <a:solidFill>
                  <a:srgbClr val="006FC0"/>
                </a:solidFill>
                <a:uFill>
                  <a:solidFill>
                    <a:srgbClr val="006FC0"/>
                  </a:solidFill>
                </a:uFill>
                <a:latin typeface="Yu Gothic UI"/>
                <a:cs typeface="Yu Gothic UI"/>
              </a:rPr>
              <a:t>基本給等</a:t>
            </a:r>
            <a:r>
              <a:rPr sz="1050" spc="55" dirty="0">
                <a:latin typeface="Yu Gothic UI"/>
                <a:cs typeface="Yu Gothic UI"/>
              </a:rPr>
              <a:t>が下</a:t>
            </a:r>
            <a:r>
              <a:rPr sz="1050" dirty="0">
                <a:latin typeface="Yu Gothic UI"/>
                <a:cs typeface="Yu Gothic UI"/>
              </a:rPr>
              <a:t>記表</a:t>
            </a:r>
            <a:r>
              <a:rPr sz="1050" b="1" u="sng" spc="100" dirty="0">
                <a:solidFill>
                  <a:srgbClr val="006FC0"/>
                </a:solidFill>
                <a:uFill>
                  <a:solidFill>
                    <a:srgbClr val="006FC0"/>
                  </a:solidFill>
                </a:uFill>
                <a:latin typeface="Yu Gothic UI"/>
                <a:cs typeface="Yu Gothic UI"/>
              </a:rPr>
              <a:t>水準以上に引き上げていること</a:t>
            </a:r>
            <a:endParaRPr sz="1050">
              <a:latin typeface="Yu Gothic UI"/>
              <a:cs typeface="Yu Gothic UI"/>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11</a:t>
            </a:r>
          </a:p>
        </p:txBody>
      </p:sp>
      <p:graphicFrame>
        <p:nvGraphicFramePr>
          <p:cNvPr id="29" name="object 29"/>
          <p:cNvGraphicFramePr>
            <a:graphicFrameLocks noGrp="1"/>
          </p:cNvGraphicFramePr>
          <p:nvPr/>
        </p:nvGraphicFramePr>
        <p:xfrm>
          <a:off x="367626" y="5629440"/>
          <a:ext cx="3961129" cy="1003935"/>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2196465">
                  <a:extLst>
                    <a:ext uri="{9D8B030D-6E8A-4147-A177-3AD203B41FA5}">
                      <a16:colId xmlns:a16="http://schemas.microsoft.com/office/drawing/2014/main" val="20001"/>
                    </a:ext>
                  </a:extLst>
                </a:gridCol>
                <a:gridCol w="900429">
                  <a:extLst>
                    <a:ext uri="{9D8B030D-6E8A-4147-A177-3AD203B41FA5}">
                      <a16:colId xmlns:a16="http://schemas.microsoft.com/office/drawing/2014/main" val="20002"/>
                    </a:ext>
                  </a:extLst>
                </a:gridCol>
              </a:tblGrid>
              <a:tr h="250825">
                <a:tc rowSpan="2">
                  <a:txBody>
                    <a:bodyPr/>
                    <a:lstStyle/>
                    <a:p>
                      <a:pPr marL="91440">
                        <a:lnSpc>
                          <a:spcPct val="100000"/>
                        </a:lnSpc>
                        <a:spcBef>
                          <a:spcPts val="204"/>
                        </a:spcBef>
                      </a:pPr>
                      <a:r>
                        <a:rPr sz="1050" spc="-20" dirty="0">
                          <a:latin typeface="Yu Gothic UI"/>
                          <a:cs typeface="Yu Gothic UI"/>
                        </a:rPr>
                        <a:t>令和８年度</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4"/>
                        </a:spcBef>
                      </a:pPr>
                      <a:r>
                        <a:rPr sz="1050" spc="-10" dirty="0">
                          <a:latin typeface="Yu Gothic UI"/>
                          <a:cs typeface="Yu Gothic UI"/>
                        </a:rPr>
                        <a:t>対象職員</a:t>
                      </a:r>
                      <a:r>
                        <a:rPr sz="1050" dirty="0">
                          <a:latin typeface="Yu Gothic UI"/>
                          <a:cs typeface="Yu Gothic UI"/>
                        </a:rPr>
                        <a:t>（</a:t>
                      </a:r>
                      <a:r>
                        <a:rPr sz="1050" spc="90" dirty="0">
                          <a:latin typeface="Yu Gothic UI"/>
                          <a:cs typeface="Yu Gothic UI"/>
                        </a:rPr>
                        <a:t>医師・歯科医師除く</a:t>
                      </a:r>
                      <a:r>
                        <a:rPr sz="1050" spc="-50" dirty="0">
                          <a:latin typeface="Yu Gothic UI"/>
                          <a:cs typeface="Yu Gothic UI"/>
                        </a:rPr>
                        <a:t>）</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4"/>
                        </a:spcBef>
                      </a:pPr>
                      <a:r>
                        <a:rPr sz="1050" spc="80" dirty="0">
                          <a:latin typeface="Yu Gothic UI"/>
                          <a:cs typeface="Yu Gothic UI"/>
                        </a:rPr>
                        <a:t>5.5</a:t>
                      </a:r>
                      <a:r>
                        <a:rPr sz="1050" spc="10" dirty="0">
                          <a:latin typeface="Yu Gothic UI"/>
                          <a:cs typeface="Yu Gothic UI"/>
                        </a:rPr>
                        <a:t>％以上</a:t>
                      </a:r>
                      <a:endParaRPr sz="1050">
                        <a:latin typeface="Yu Gothic UI"/>
                        <a:cs typeface="Yu Gothic UI"/>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extLst>
                  <a:ext uri="{0D108BD9-81ED-4DB2-BD59-A6C34878D82A}">
                    <a16:rowId xmlns:a16="http://schemas.microsoft.com/office/drawing/2014/main" val="10000"/>
                  </a:ext>
                </a:extLst>
              </a:tr>
              <a:tr h="250825">
                <a:tc vMerge="1">
                  <a:txBody>
                    <a:bodyPr/>
                    <a:lstStyle/>
                    <a:p>
                      <a:endParaRPr/>
                    </a:p>
                  </a:txBody>
                  <a:tcPr marL="0" marR="0" marT="26034"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spc="35" dirty="0">
                          <a:latin typeface="Yu Gothic UI"/>
                          <a:cs typeface="Yu Gothic UI"/>
                        </a:rPr>
                        <a:t>看護補助者・事務職員</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spc="80" dirty="0">
                          <a:latin typeface="Yu Gothic UI"/>
                          <a:cs typeface="Yu Gothic UI"/>
                        </a:rPr>
                        <a:t>8.0</a:t>
                      </a:r>
                      <a:r>
                        <a:rPr sz="1050" spc="10" dirty="0">
                          <a:latin typeface="Yu Gothic UI"/>
                          <a:cs typeface="Yu Gothic UI"/>
                        </a:rPr>
                        <a:t>％以上</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extLst>
                  <a:ext uri="{0D108BD9-81ED-4DB2-BD59-A6C34878D82A}">
                    <a16:rowId xmlns:a16="http://schemas.microsoft.com/office/drawing/2014/main" val="10001"/>
                  </a:ext>
                </a:extLst>
              </a:tr>
              <a:tr h="250825">
                <a:tc rowSpan="2">
                  <a:txBody>
                    <a:bodyPr/>
                    <a:lstStyle/>
                    <a:p>
                      <a:pPr marL="91440">
                        <a:lnSpc>
                          <a:spcPct val="100000"/>
                        </a:lnSpc>
                        <a:spcBef>
                          <a:spcPts val="209"/>
                        </a:spcBef>
                      </a:pPr>
                      <a:r>
                        <a:rPr sz="1050" spc="-10" dirty="0">
                          <a:latin typeface="Yu Gothic UI"/>
                          <a:cs typeface="Yu Gothic UI"/>
                        </a:rPr>
                        <a:t>令和９年度</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dirty="0">
                          <a:latin typeface="Yu Gothic UI"/>
                          <a:cs typeface="Yu Gothic UI"/>
                        </a:rPr>
                        <a:t>対象職員（</a:t>
                      </a:r>
                      <a:r>
                        <a:rPr sz="1050" spc="90" dirty="0">
                          <a:latin typeface="Yu Gothic UI"/>
                          <a:cs typeface="Yu Gothic UI"/>
                        </a:rPr>
                        <a:t>医師・歯科医師除く</a:t>
                      </a:r>
                      <a:r>
                        <a:rPr sz="1050" spc="-50" dirty="0">
                          <a:latin typeface="Yu Gothic UI"/>
                          <a:cs typeface="Yu Gothic UI"/>
                        </a:rPr>
                        <a:t>）</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spc="80" dirty="0">
                          <a:latin typeface="Yu Gothic UI"/>
                          <a:cs typeface="Yu Gothic UI"/>
                        </a:rPr>
                        <a:t>8.7</a:t>
                      </a:r>
                      <a:r>
                        <a:rPr sz="1050" spc="10" dirty="0">
                          <a:latin typeface="Yu Gothic UI"/>
                          <a:cs typeface="Yu Gothic UI"/>
                        </a:rPr>
                        <a:t>％以上</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extLst>
                  <a:ext uri="{0D108BD9-81ED-4DB2-BD59-A6C34878D82A}">
                    <a16:rowId xmlns:a16="http://schemas.microsoft.com/office/drawing/2014/main" val="10002"/>
                  </a:ext>
                </a:extLst>
              </a:tr>
              <a:tr h="251460">
                <a:tc vMerge="1">
                  <a:txBody>
                    <a:bodyPr/>
                    <a:lstStyle/>
                    <a:p>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spc="35" dirty="0">
                          <a:latin typeface="Yu Gothic UI"/>
                          <a:cs typeface="Yu Gothic UI"/>
                        </a:rPr>
                        <a:t>看護補助者・事務職員</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tc>
                  <a:txBody>
                    <a:bodyPr/>
                    <a:lstStyle/>
                    <a:p>
                      <a:pPr marL="91440">
                        <a:lnSpc>
                          <a:spcPct val="100000"/>
                        </a:lnSpc>
                        <a:spcBef>
                          <a:spcPts val="209"/>
                        </a:spcBef>
                      </a:pPr>
                      <a:r>
                        <a:rPr sz="1050" spc="80" dirty="0">
                          <a:latin typeface="Yu Gothic UI"/>
                          <a:cs typeface="Yu Gothic UI"/>
                        </a:rPr>
                        <a:t>13.7</a:t>
                      </a:r>
                      <a:r>
                        <a:rPr sz="1050" spc="10" dirty="0">
                          <a:latin typeface="Yu Gothic UI"/>
                          <a:cs typeface="Yu Gothic UI"/>
                        </a:rPr>
                        <a:t>％以上</a:t>
                      </a:r>
                      <a:endParaRPr sz="1050">
                        <a:latin typeface="Yu Gothic UI"/>
                        <a:cs typeface="Yu Gothic UI"/>
                      </a:endParaRPr>
                    </a:p>
                  </a:txBody>
                  <a:tcPr marL="0" marR="0" marT="26669"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F1F1F1"/>
                    </a:solidFill>
                  </a:tcPr>
                </a:tc>
                <a:extLst>
                  <a:ext uri="{0D108BD9-81ED-4DB2-BD59-A6C34878D82A}">
                    <a16:rowId xmlns:a16="http://schemas.microsoft.com/office/drawing/2014/main" val="10003"/>
                  </a:ext>
                </a:extLst>
              </a:tr>
            </a:tbl>
          </a:graphicData>
        </a:graphic>
      </p:graphicFrame>
      <p:graphicFrame>
        <p:nvGraphicFramePr>
          <p:cNvPr id="30" name="object 30"/>
          <p:cNvGraphicFramePr>
            <a:graphicFrameLocks noGrp="1"/>
          </p:cNvGraphicFramePr>
          <p:nvPr/>
        </p:nvGraphicFramePr>
        <p:xfrm>
          <a:off x="4524502" y="4671314"/>
          <a:ext cx="5196836" cy="2002789"/>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899794">
                  <a:extLst>
                    <a:ext uri="{9D8B030D-6E8A-4147-A177-3AD203B41FA5}">
                      <a16:colId xmlns:a16="http://schemas.microsoft.com/office/drawing/2014/main" val="20001"/>
                    </a:ext>
                  </a:extLst>
                </a:gridCol>
                <a:gridCol w="906145">
                  <a:extLst>
                    <a:ext uri="{9D8B030D-6E8A-4147-A177-3AD203B41FA5}">
                      <a16:colId xmlns:a16="http://schemas.microsoft.com/office/drawing/2014/main" val="20002"/>
                    </a:ext>
                  </a:extLst>
                </a:gridCol>
                <a:gridCol w="288289">
                  <a:extLst>
                    <a:ext uri="{9D8B030D-6E8A-4147-A177-3AD203B41FA5}">
                      <a16:colId xmlns:a16="http://schemas.microsoft.com/office/drawing/2014/main" val="20003"/>
                    </a:ext>
                  </a:extLst>
                </a:gridCol>
                <a:gridCol w="906144">
                  <a:extLst>
                    <a:ext uri="{9D8B030D-6E8A-4147-A177-3AD203B41FA5}">
                      <a16:colId xmlns:a16="http://schemas.microsoft.com/office/drawing/2014/main" val="20004"/>
                    </a:ext>
                  </a:extLst>
                </a:gridCol>
                <a:gridCol w="900429">
                  <a:extLst>
                    <a:ext uri="{9D8B030D-6E8A-4147-A177-3AD203B41FA5}">
                      <a16:colId xmlns:a16="http://schemas.microsoft.com/office/drawing/2014/main" val="20005"/>
                    </a:ext>
                  </a:extLst>
                </a:gridCol>
              </a:tblGrid>
              <a:tr h="251460">
                <a:tc>
                  <a:txBody>
                    <a:bodyPr/>
                    <a:lstStyle/>
                    <a:p>
                      <a:pPr>
                        <a:lnSpc>
                          <a:spcPct val="100000"/>
                        </a:lnSpc>
                      </a:pPr>
                      <a:endParaRPr sz="1200">
                        <a:latin typeface="Times New Roman"/>
                        <a:cs typeface="Times New Roman"/>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rowSpan="6">
                  <a:txBody>
                    <a:bodyPr/>
                    <a:lstStyle/>
                    <a:p>
                      <a:pPr>
                        <a:lnSpc>
                          <a:spcPct val="100000"/>
                        </a:lnSpc>
                      </a:pPr>
                      <a:endParaRPr sz="1200">
                        <a:latin typeface="Times New Roman"/>
                        <a:cs typeface="Times New Roman"/>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0845">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1"/>
                  </a:ext>
                </a:extLst>
              </a:tr>
              <a:tr h="259079">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2"/>
                  </a:ext>
                </a:extLst>
              </a:tr>
              <a:tr h="258445">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3"/>
                  </a:ext>
                </a:extLst>
              </a:tr>
              <a:tr h="411480">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4"/>
                  </a:ext>
                </a:extLst>
              </a:tr>
              <a:tr h="411480">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366" y="946264"/>
            <a:ext cx="9529445" cy="5861050"/>
            <a:chOff x="188366" y="946264"/>
            <a:chExt cx="9529445" cy="5861050"/>
          </a:xfrm>
        </p:grpSpPr>
        <p:sp>
          <p:nvSpPr>
            <p:cNvPr id="3" name="object 3"/>
            <p:cNvSpPr/>
            <p:nvPr/>
          </p:nvSpPr>
          <p:spPr>
            <a:xfrm>
              <a:off x="193128" y="1108447"/>
              <a:ext cx="9519920" cy="5694045"/>
            </a:xfrm>
            <a:custGeom>
              <a:avLst/>
              <a:gdLst/>
              <a:ahLst/>
              <a:cxnLst/>
              <a:rect l="l" t="t" r="r" b="b"/>
              <a:pathLst>
                <a:path w="9519920" h="5694045">
                  <a:moveTo>
                    <a:pt x="0" y="5693918"/>
                  </a:moveTo>
                  <a:lnTo>
                    <a:pt x="9519793" y="5693918"/>
                  </a:lnTo>
                  <a:lnTo>
                    <a:pt x="9519793" y="0"/>
                  </a:lnTo>
                  <a:lnTo>
                    <a:pt x="0" y="0"/>
                  </a:lnTo>
                  <a:lnTo>
                    <a:pt x="0" y="5693918"/>
                  </a:lnTo>
                  <a:close/>
                </a:path>
              </a:pathLst>
            </a:custGeom>
            <a:ln w="9525">
              <a:solidFill>
                <a:srgbClr val="000000"/>
              </a:solidFill>
            </a:ln>
          </p:spPr>
          <p:txBody>
            <a:bodyPr wrap="square" lIns="0" tIns="0" rIns="0" bIns="0" rtlCol="0"/>
            <a:lstStyle/>
            <a:p>
              <a:endParaRPr/>
            </a:p>
          </p:txBody>
        </p:sp>
        <p:sp>
          <p:nvSpPr>
            <p:cNvPr id="4" name="object 4"/>
            <p:cNvSpPr/>
            <p:nvPr/>
          </p:nvSpPr>
          <p:spPr>
            <a:xfrm>
              <a:off x="315468" y="946264"/>
              <a:ext cx="4457700" cy="325120"/>
            </a:xfrm>
            <a:custGeom>
              <a:avLst/>
              <a:gdLst/>
              <a:ahLst/>
              <a:cxnLst/>
              <a:rect l="l" t="t" r="r" b="b"/>
              <a:pathLst>
                <a:path w="4457700" h="325119">
                  <a:moveTo>
                    <a:pt x="4457573" y="0"/>
                  </a:moveTo>
                  <a:lnTo>
                    <a:pt x="0" y="0"/>
                  </a:lnTo>
                  <a:lnTo>
                    <a:pt x="0" y="324497"/>
                  </a:lnTo>
                  <a:lnTo>
                    <a:pt x="4457573" y="324497"/>
                  </a:lnTo>
                  <a:lnTo>
                    <a:pt x="4457573" y="0"/>
                  </a:lnTo>
                  <a:close/>
                </a:path>
              </a:pathLst>
            </a:custGeom>
            <a:solidFill>
              <a:srgbClr val="CDFFDC"/>
            </a:solidFill>
          </p:spPr>
          <p:txBody>
            <a:bodyPr wrap="square" lIns="0" tIns="0" rIns="0" bIns="0" rtlCol="0"/>
            <a:lstStyle/>
            <a:p>
              <a:endParaRPr/>
            </a:p>
          </p:txBody>
        </p:sp>
        <p:sp>
          <p:nvSpPr>
            <p:cNvPr id="5" name="object 5"/>
            <p:cNvSpPr/>
            <p:nvPr/>
          </p:nvSpPr>
          <p:spPr>
            <a:xfrm>
              <a:off x="373989" y="2237486"/>
              <a:ext cx="4320540" cy="1795780"/>
            </a:xfrm>
            <a:custGeom>
              <a:avLst/>
              <a:gdLst/>
              <a:ahLst/>
              <a:cxnLst/>
              <a:rect l="l" t="t" r="r" b="b"/>
              <a:pathLst>
                <a:path w="4320540" h="1795779">
                  <a:moveTo>
                    <a:pt x="4320032" y="0"/>
                  </a:moveTo>
                  <a:lnTo>
                    <a:pt x="0" y="0"/>
                  </a:lnTo>
                  <a:lnTo>
                    <a:pt x="0" y="1795272"/>
                  </a:lnTo>
                  <a:lnTo>
                    <a:pt x="4320032" y="1795272"/>
                  </a:lnTo>
                  <a:lnTo>
                    <a:pt x="4320032" y="0"/>
                  </a:lnTo>
                  <a:close/>
                </a:path>
              </a:pathLst>
            </a:custGeom>
            <a:solidFill>
              <a:srgbClr val="E7EDF8"/>
            </a:solidFill>
          </p:spPr>
          <p:txBody>
            <a:bodyPr wrap="square" lIns="0" tIns="0" rIns="0" bIns="0" rtlCol="0"/>
            <a:lstStyle/>
            <a:p>
              <a:endParaRPr/>
            </a:p>
          </p:txBody>
        </p:sp>
      </p:grpSp>
      <p:sp>
        <p:nvSpPr>
          <p:cNvPr id="6" name="object 6"/>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xfrm>
            <a:off x="2806445" y="402716"/>
            <a:ext cx="4292600" cy="391160"/>
          </a:xfrm>
          <a:prstGeom prst="rect">
            <a:avLst/>
          </a:prstGeom>
        </p:spPr>
        <p:txBody>
          <a:bodyPr vert="horz" wrap="square" lIns="0" tIns="12700" rIns="0" bIns="0" rtlCol="0">
            <a:spAutoFit/>
          </a:bodyPr>
          <a:lstStyle/>
          <a:p>
            <a:pPr marL="12700">
              <a:lnSpc>
                <a:spcPct val="100000"/>
              </a:lnSpc>
              <a:spcBef>
                <a:spcPts val="100"/>
              </a:spcBef>
            </a:pPr>
            <a:r>
              <a:rPr spc="170" dirty="0"/>
              <a:t>賃上げに向けた評価の見直し②</a:t>
            </a:r>
          </a:p>
        </p:txBody>
      </p:sp>
      <p:sp>
        <p:nvSpPr>
          <p:cNvPr id="8" name="object 8"/>
          <p:cNvSpPr txBox="1"/>
          <p:nvPr/>
        </p:nvSpPr>
        <p:spPr>
          <a:xfrm>
            <a:off x="757529" y="2823464"/>
            <a:ext cx="940435" cy="208279"/>
          </a:xfrm>
          <a:prstGeom prst="rect">
            <a:avLst/>
          </a:prstGeom>
        </p:spPr>
        <p:txBody>
          <a:bodyPr vert="horz" wrap="square" lIns="0" tIns="12700" rIns="0" bIns="0" rtlCol="0">
            <a:spAutoFit/>
          </a:bodyPr>
          <a:lstStyle/>
          <a:p>
            <a:pPr marL="12700">
              <a:lnSpc>
                <a:spcPct val="100000"/>
              </a:lnSpc>
              <a:spcBef>
                <a:spcPts val="100"/>
              </a:spcBef>
              <a:tabLst>
                <a:tab pos="317500" algn="l"/>
              </a:tabLst>
            </a:pPr>
            <a:r>
              <a:rPr sz="1200" spc="-50" dirty="0">
                <a:latin typeface="Yu Gothic UI"/>
                <a:cs typeface="Yu Gothic UI"/>
              </a:rPr>
              <a:t>◻</a:t>
            </a:r>
            <a:r>
              <a:rPr sz="1200" dirty="0">
                <a:latin typeface="Yu Gothic UI"/>
                <a:cs typeface="Yu Gothic UI"/>
              </a:rPr>
              <a:t>	</a:t>
            </a:r>
            <a:r>
              <a:rPr sz="1200" spc="-15" dirty="0">
                <a:latin typeface="Yu Gothic UI"/>
                <a:cs typeface="Yu Gothic UI"/>
              </a:rPr>
              <a:t>再診時等</a:t>
            </a:r>
            <a:endParaRPr sz="1200">
              <a:latin typeface="Yu Gothic UI"/>
              <a:cs typeface="Yu Gothic UI"/>
            </a:endParaRPr>
          </a:p>
        </p:txBody>
      </p:sp>
      <p:sp>
        <p:nvSpPr>
          <p:cNvPr id="9" name="object 9"/>
          <p:cNvSpPr txBox="1"/>
          <p:nvPr/>
        </p:nvSpPr>
        <p:spPr>
          <a:xfrm>
            <a:off x="4110990" y="2640025"/>
            <a:ext cx="350520" cy="39179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Yu Gothic UI"/>
                <a:cs typeface="Yu Gothic UI"/>
              </a:rPr>
              <a:t>８点</a:t>
            </a:r>
            <a:endParaRPr sz="1200">
              <a:latin typeface="Yu Gothic UI"/>
              <a:cs typeface="Yu Gothic UI"/>
            </a:endParaRPr>
          </a:p>
          <a:p>
            <a:pPr marL="32384">
              <a:lnSpc>
                <a:spcPct val="100000"/>
              </a:lnSpc>
              <a:spcBef>
                <a:spcPts val="5"/>
              </a:spcBef>
            </a:pPr>
            <a:r>
              <a:rPr sz="1200" spc="-25" dirty="0">
                <a:latin typeface="Yu Gothic UI"/>
                <a:cs typeface="Yu Gothic UI"/>
              </a:rPr>
              <a:t>１点</a:t>
            </a:r>
            <a:endParaRPr sz="1200">
              <a:latin typeface="Yu Gothic UI"/>
              <a:cs typeface="Yu Gothic UI"/>
            </a:endParaRPr>
          </a:p>
        </p:txBody>
      </p:sp>
      <p:sp>
        <p:nvSpPr>
          <p:cNvPr id="10" name="object 10"/>
          <p:cNvSpPr txBox="1"/>
          <p:nvPr/>
        </p:nvSpPr>
        <p:spPr>
          <a:xfrm>
            <a:off x="605129" y="3006344"/>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Yu Gothic UI"/>
                <a:cs typeface="Yu Gothic UI"/>
              </a:rPr>
              <a:t>～</a:t>
            </a:r>
            <a:endParaRPr sz="1200">
              <a:latin typeface="Yu Gothic UI"/>
              <a:cs typeface="Yu Gothic UI"/>
            </a:endParaRPr>
          </a:p>
        </p:txBody>
      </p:sp>
      <p:sp>
        <p:nvSpPr>
          <p:cNvPr id="11" name="object 11"/>
          <p:cNvSpPr txBox="1"/>
          <p:nvPr/>
        </p:nvSpPr>
        <p:spPr>
          <a:xfrm>
            <a:off x="605129" y="3189223"/>
            <a:ext cx="3430904" cy="208279"/>
          </a:xfrm>
          <a:prstGeom prst="rect">
            <a:avLst/>
          </a:prstGeom>
        </p:spPr>
        <p:txBody>
          <a:bodyPr vert="horz" wrap="square" lIns="0" tIns="12700" rIns="0" bIns="0" rtlCol="0">
            <a:spAutoFit/>
          </a:bodyPr>
          <a:lstStyle/>
          <a:p>
            <a:pPr marL="12700">
              <a:lnSpc>
                <a:spcPct val="100000"/>
              </a:lnSpc>
              <a:spcBef>
                <a:spcPts val="100"/>
              </a:spcBef>
              <a:tabLst>
                <a:tab pos="317500" algn="l"/>
              </a:tabLst>
            </a:pPr>
            <a:r>
              <a:rPr sz="1200" spc="-50" dirty="0">
                <a:latin typeface="Yu Gothic UI"/>
                <a:cs typeface="Yu Gothic UI"/>
              </a:rPr>
              <a:t>８</a:t>
            </a:r>
            <a:r>
              <a:rPr sz="1200" dirty="0">
                <a:latin typeface="Yu Gothic UI"/>
                <a:cs typeface="Yu Gothic UI"/>
              </a:rPr>
              <a:t>	</a:t>
            </a:r>
            <a:r>
              <a:rPr sz="1200" spc="114" dirty="0">
                <a:latin typeface="Yu Gothic UI"/>
                <a:cs typeface="Yu Gothic UI"/>
              </a:rPr>
              <a:t>歯科外来・在宅ベースアップ評価料</a:t>
            </a:r>
            <a:r>
              <a:rPr sz="1200" spc="50" dirty="0">
                <a:latin typeface="Yu Gothic UI"/>
                <a:cs typeface="Yu Gothic UI"/>
              </a:rPr>
              <a:t>（Ⅱ）</a:t>
            </a:r>
            <a:r>
              <a:rPr sz="1200" spc="25" dirty="0">
                <a:latin typeface="Yu Gothic UI"/>
                <a:cs typeface="Yu Gothic UI"/>
              </a:rPr>
              <a:t> ８</a:t>
            </a:r>
            <a:endParaRPr sz="1200">
              <a:latin typeface="Yu Gothic UI"/>
              <a:cs typeface="Yu Gothic UI"/>
            </a:endParaRPr>
          </a:p>
        </p:txBody>
      </p:sp>
      <p:sp>
        <p:nvSpPr>
          <p:cNvPr id="12" name="object 12"/>
          <p:cNvSpPr txBox="1"/>
          <p:nvPr/>
        </p:nvSpPr>
        <p:spPr>
          <a:xfrm>
            <a:off x="757529" y="3372103"/>
            <a:ext cx="2769235" cy="208279"/>
          </a:xfrm>
          <a:prstGeom prst="rect">
            <a:avLst/>
          </a:prstGeom>
        </p:spPr>
        <p:txBody>
          <a:bodyPr vert="horz" wrap="square" lIns="0" tIns="12700" rIns="0" bIns="0" rtlCol="0">
            <a:spAutoFit/>
          </a:bodyPr>
          <a:lstStyle/>
          <a:p>
            <a:pPr marL="12700">
              <a:lnSpc>
                <a:spcPct val="100000"/>
              </a:lnSpc>
              <a:spcBef>
                <a:spcPts val="100"/>
              </a:spcBef>
              <a:tabLst>
                <a:tab pos="317500" algn="l"/>
              </a:tabLst>
            </a:pPr>
            <a:r>
              <a:rPr sz="1200" spc="295" dirty="0">
                <a:latin typeface="Yu Gothic UI"/>
                <a:cs typeface="Yu Gothic UI"/>
              </a:rPr>
              <a:t>イ</a:t>
            </a:r>
            <a:r>
              <a:rPr sz="1200" dirty="0">
                <a:latin typeface="Yu Gothic UI"/>
                <a:cs typeface="Yu Gothic UI"/>
              </a:rPr>
              <a:t>	</a:t>
            </a:r>
            <a:r>
              <a:rPr sz="1200" spc="70" dirty="0">
                <a:latin typeface="Yu Gothic UI"/>
                <a:cs typeface="Yu Gothic UI"/>
              </a:rPr>
              <a:t>初診又</a:t>
            </a:r>
            <a:r>
              <a:rPr sz="1200" spc="60" dirty="0">
                <a:latin typeface="Yu Gothic UI"/>
                <a:cs typeface="Yu Gothic UI"/>
              </a:rPr>
              <a:t>は</a:t>
            </a:r>
            <a:r>
              <a:rPr sz="1200" spc="70" dirty="0">
                <a:latin typeface="Yu Gothic UI"/>
                <a:cs typeface="Yu Gothic UI"/>
              </a:rPr>
              <a:t>歯科訪問診療</a:t>
            </a:r>
            <a:r>
              <a:rPr sz="1200" spc="50" dirty="0">
                <a:latin typeface="Yu Gothic UI"/>
                <a:cs typeface="Yu Gothic UI"/>
              </a:rPr>
              <a:t>を</a:t>
            </a:r>
            <a:r>
              <a:rPr sz="1200" spc="70" dirty="0">
                <a:latin typeface="Yu Gothic UI"/>
                <a:cs typeface="Yu Gothic UI"/>
              </a:rPr>
              <a:t>行</a:t>
            </a:r>
            <a:r>
              <a:rPr sz="1200" dirty="0">
                <a:latin typeface="Yu Gothic UI"/>
                <a:cs typeface="Yu Gothic UI"/>
              </a:rPr>
              <a:t>っ</a:t>
            </a:r>
            <a:r>
              <a:rPr sz="1200" spc="55" dirty="0">
                <a:latin typeface="Yu Gothic UI"/>
                <a:cs typeface="Yu Gothic UI"/>
              </a:rPr>
              <a:t>た</a:t>
            </a:r>
            <a:r>
              <a:rPr sz="1200" spc="70" dirty="0">
                <a:latin typeface="Yu Gothic UI"/>
                <a:cs typeface="Yu Gothic UI"/>
              </a:rPr>
              <a:t>場</a:t>
            </a:r>
            <a:r>
              <a:rPr sz="1200" spc="20" dirty="0">
                <a:latin typeface="Yu Gothic UI"/>
                <a:cs typeface="Yu Gothic UI"/>
              </a:rPr>
              <a:t>合</a:t>
            </a:r>
            <a:endParaRPr sz="1200">
              <a:latin typeface="Yu Gothic UI"/>
              <a:cs typeface="Yu Gothic UI"/>
            </a:endParaRPr>
          </a:p>
        </p:txBody>
      </p:sp>
      <p:sp>
        <p:nvSpPr>
          <p:cNvPr id="13" name="object 13"/>
          <p:cNvSpPr txBox="1"/>
          <p:nvPr/>
        </p:nvSpPr>
        <p:spPr>
          <a:xfrm>
            <a:off x="757529" y="3554983"/>
            <a:ext cx="940435" cy="208279"/>
          </a:xfrm>
          <a:prstGeom prst="rect">
            <a:avLst/>
          </a:prstGeom>
        </p:spPr>
        <p:txBody>
          <a:bodyPr vert="horz" wrap="square" lIns="0" tIns="12700" rIns="0" bIns="0" rtlCol="0">
            <a:spAutoFit/>
          </a:bodyPr>
          <a:lstStyle/>
          <a:p>
            <a:pPr marL="12700">
              <a:lnSpc>
                <a:spcPct val="100000"/>
              </a:lnSpc>
              <a:spcBef>
                <a:spcPts val="100"/>
              </a:spcBef>
              <a:tabLst>
                <a:tab pos="317500" algn="l"/>
              </a:tabLst>
            </a:pPr>
            <a:r>
              <a:rPr sz="1200" spc="-50" dirty="0">
                <a:latin typeface="Yu Gothic UI"/>
                <a:cs typeface="Yu Gothic UI"/>
              </a:rPr>
              <a:t>◻</a:t>
            </a:r>
            <a:r>
              <a:rPr sz="1200" dirty="0">
                <a:latin typeface="Yu Gothic UI"/>
                <a:cs typeface="Yu Gothic UI"/>
              </a:rPr>
              <a:t>	</a:t>
            </a:r>
            <a:r>
              <a:rPr sz="1200" spc="-15" dirty="0">
                <a:latin typeface="Yu Gothic UI"/>
                <a:cs typeface="Yu Gothic UI"/>
              </a:rPr>
              <a:t>再診時等</a:t>
            </a:r>
            <a:endParaRPr sz="1200">
              <a:latin typeface="Yu Gothic UI"/>
              <a:cs typeface="Yu Gothic UI"/>
            </a:endParaRPr>
          </a:p>
        </p:txBody>
      </p:sp>
      <p:sp>
        <p:nvSpPr>
          <p:cNvPr id="14" name="object 14"/>
          <p:cNvSpPr txBox="1"/>
          <p:nvPr/>
        </p:nvSpPr>
        <p:spPr>
          <a:xfrm>
            <a:off x="4110990" y="3372103"/>
            <a:ext cx="367030" cy="391160"/>
          </a:xfrm>
          <a:prstGeom prst="rect">
            <a:avLst/>
          </a:prstGeom>
        </p:spPr>
        <p:txBody>
          <a:bodyPr vert="horz" wrap="square" lIns="0" tIns="12700" rIns="0" bIns="0" rtlCol="0">
            <a:spAutoFit/>
          </a:bodyPr>
          <a:lstStyle/>
          <a:p>
            <a:pPr marL="12700">
              <a:lnSpc>
                <a:spcPct val="100000"/>
              </a:lnSpc>
              <a:spcBef>
                <a:spcPts val="100"/>
              </a:spcBef>
            </a:pPr>
            <a:r>
              <a:rPr sz="1200" spc="85" dirty="0">
                <a:latin typeface="Yu Gothic UI"/>
                <a:cs typeface="Yu Gothic UI"/>
              </a:rPr>
              <a:t>64</a:t>
            </a:r>
            <a:r>
              <a:rPr sz="1200" spc="-50" dirty="0">
                <a:latin typeface="Yu Gothic UI"/>
                <a:cs typeface="Yu Gothic UI"/>
              </a:rPr>
              <a:t>点</a:t>
            </a:r>
            <a:endParaRPr sz="1200">
              <a:latin typeface="Yu Gothic UI"/>
              <a:cs typeface="Yu Gothic UI"/>
            </a:endParaRPr>
          </a:p>
          <a:p>
            <a:pPr marL="32384">
              <a:lnSpc>
                <a:spcPct val="100000"/>
              </a:lnSpc>
            </a:pPr>
            <a:r>
              <a:rPr sz="1200" spc="-25" dirty="0">
                <a:latin typeface="Yu Gothic UI"/>
                <a:cs typeface="Yu Gothic UI"/>
              </a:rPr>
              <a:t>８点</a:t>
            </a:r>
            <a:endParaRPr sz="1200">
              <a:latin typeface="Yu Gothic UI"/>
              <a:cs typeface="Yu Gothic UI"/>
            </a:endParaRPr>
          </a:p>
        </p:txBody>
      </p:sp>
      <p:grpSp>
        <p:nvGrpSpPr>
          <p:cNvPr id="15" name="object 15"/>
          <p:cNvGrpSpPr/>
          <p:nvPr/>
        </p:nvGrpSpPr>
        <p:grpSpPr>
          <a:xfrm>
            <a:off x="5256529" y="2241804"/>
            <a:ext cx="4333240" cy="1808480"/>
            <a:chOff x="5256529" y="2241804"/>
            <a:chExt cx="4333240" cy="1808480"/>
          </a:xfrm>
        </p:grpSpPr>
        <p:sp>
          <p:nvSpPr>
            <p:cNvPr id="16" name="object 16"/>
            <p:cNvSpPr/>
            <p:nvPr/>
          </p:nvSpPr>
          <p:spPr>
            <a:xfrm>
              <a:off x="5262879" y="2248154"/>
              <a:ext cx="4320540" cy="1795780"/>
            </a:xfrm>
            <a:custGeom>
              <a:avLst/>
              <a:gdLst/>
              <a:ahLst/>
              <a:cxnLst/>
              <a:rect l="l" t="t" r="r" b="b"/>
              <a:pathLst>
                <a:path w="4320540" h="1795779">
                  <a:moveTo>
                    <a:pt x="4320032" y="0"/>
                  </a:moveTo>
                  <a:lnTo>
                    <a:pt x="0" y="0"/>
                  </a:lnTo>
                  <a:lnTo>
                    <a:pt x="0" y="1795272"/>
                  </a:lnTo>
                  <a:lnTo>
                    <a:pt x="4320032" y="1795272"/>
                  </a:lnTo>
                  <a:lnTo>
                    <a:pt x="4320032" y="0"/>
                  </a:lnTo>
                  <a:close/>
                </a:path>
              </a:pathLst>
            </a:custGeom>
            <a:solidFill>
              <a:srgbClr val="E0FFEA"/>
            </a:solidFill>
          </p:spPr>
          <p:txBody>
            <a:bodyPr wrap="square" lIns="0" tIns="0" rIns="0" bIns="0" rtlCol="0"/>
            <a:lstStyle/>
            <a:p>
              <a:endParaRPr/>
            </a:p>
          </p:txBody>
        </p:sp>
        <p:sp>
          <p:nvSpPr>
            <p:cNvPr id="17" name="object 17"/>
            <p:cNvSpPr/>
            <p:nvPr/>
          </p:nvSpPr>
          <p:spPr>
            <a:xfrm>
              <a:off x="5262879" y="2248154"/>
              <a:ext cx="4320540" cy="1795780"/>
            </a:xfrm>
            <a:custGeom>
              <a:avLst/>
              <a:gdLst/>
              <a:ahLst/>
              <a:cxnLst/>
              <a:rect l="l" t="t" r="r" b="b"/>
              <a:pathLst>
                <a:path w="4320540" h="1795779">
                  <a:moveTo>
                    <a:pt x="0" y="1795272"/>
                  </a:moveTo>
                  <a:lnTo>
                    <a:pt x="4320032" y="1795272"/>
                  </a:lnTo>
                  <a:lnTo>
                    <a:pt x="4320032" y="0"/>
                  </a:lnTo>
                  <a:lnTo>
                    <a:pt x="0" y="0"/>
                  </a:lnTo>
                  <a:lnTo>
                    <a:pt x="0" y="1795272"/>
                  </a:lnTo>
                  <a:close/>
                </a:path>
              </a:pathLst>
            </a:custGeom>
            <a:ln w="12700">
              <a:solidFill>
                <a:srgbClr val="00AF50"/>
              </a:solidFill>
            </a:ln>
          </p:spPr>
          <p:txBody>
            <a:bodyPr wrap="square" lIns="0" tIns="0" rIns="0" bIns="0" rtlCol="0"/>
            <a:lstStyle/>
            <a:p>
              <a:endParaRPr/>
            </a:p>
          </p:txBody>
        </p:sp>
      </p:grpSp>
      <p:sp>
        <p:nvSpPr>
          <p:cNvPr id="18" name="object 18"/>
          <p:cNvSpPr txBox="1"/>
          <p:nvPr/>
        </p:nvSpPr>
        <p:spPr>
          <a:xfrm>
            <a:off x="605129" y="2468117"/>
            <a:ext cx="5067935" cy="381000"/>
          </a:xfrm>
          <a:prstGeom prst="rect">
            <a:avLst/>
          </a:prstGeom>
        </p:spPr>
        <p:txBody>
          <a:bodyPr vert="horz" wrap="square" lIns="0" tIns="12700" rIns="0" bIns="0" rtlCol="0">
            <a:spAutoFit/>
          </a:bodyPr>
          <a:lstStyle/>
          <a:p>
            <a:pPr marL="12700">
              <a:lnSpc>
                <a:spcPts val="1400"/>
              </a:lnSpc>
              <a:spcBef>
                <a:spcPts val="100"/>
              </a:spcBef>
              <a:tabLst>
                <a:tab pos="317500" algn="l"/>
                <a:tab pos="4902200" algn="l"/>
              </a:tabLst>
            </a:pPr>
            <a:r>
              <a:rPr sz="1800" spc="-75" baseline="4629" dirty="0">
                <a:latin typeface="Yu Gothic UI"/>
                <a:cs typeface="Yu Gothic UI"/>
              </a:rPr>
              <a:t>１</a:t>
            </a:r>
            <a:r>
              <a:rPr sz="1800" baseline="4629" dirty="0">
                <a:latin typeface="Yu Gothic UI"/>
                <a:cs typeface="Yu Gothic UI"/>
              </a:rPr>
              <a:t>	</a:t>
            </a:r>
            <a:r>
              <a:rPr sz="1800" spc="232" baseline="4629" dirty="0">
                <a:latin typeface="Yu Gothic UI"/>
                <a:cs typeface="Yu Gothic UI"/>
              </a:rPr>
              <a:t>歯科外来</a:t>
            </a:r>
            <a:r>
              <a:rPr sz="1800" spc="112" baseline="4629" dirty="0">
                <a:latin typeface="Yu Gothic UI"/>
                <a:cs typeface="Yu Gothic UI"/>
              </a:rPr>
              <a:t>・</a:t>
            </a:r>
            <a:r>
              <a:rPr sz="1800" spc="232" baseline="4629" dirty="0">
                <a:latin typeface="Yu Gothic UI"/>
                <a:cs typeface="Yu Gothic UI"/>
              </a:rPr>
              <a:t>在宅</a:t>
            </a:r>
            <a:r>
              <a:rPr sz="1800" spc="195" baseline="4629" dirty="0">
                <a:latin typeface="Yu Gothic UI"/>
                <a:cs typeface="Yu Gothic UI"/>
              </a:rPr>
              <a:t>ベ</a:t>
            </a:r>
            <a:r>
              <a:rPr sz="1800" spc="150" baseline="4629" dirty="0">
                <a:latin typeface="Yu Gothic UI"/>
                <a:cs typeface="Yu Gothic UI"/>
              </a:rPr>
              <a:t>ー</a:t>
            </a:r>
            <a:r>
              <a:rPr sz="1800" spc="172" baseline="4629" dirty="0">
                <a:latin typeface="Yu Gothic UI"/>
                <a:cs typeface="Yu Gothic UI"/>
              </a:rPr>
              <a:t>ス</a:t>
            </a:r>
            <a:r>
              <a:rPr sz="1800" spc="179" baseline="4629" dirty="0">
                <a:latin typeface="Yu Gothic UI"/>
                <a:cs typeface="Yu Gothic UI"/>
              </a:rPr>
              <a:t>ア</a:t>
            </a:r>
            <a:r>
              <a:rPr sz="1800" spc="150" baseline="4629" dirty="0">
                <a:latin typeface="Yu Gothic UI"/>
                <a:cs typeface="Yu Gothic UI"/>
              </a:rPr>
              <a:t>ッ</a:t>
            </a:r>
            <a:r>
              <a:rPr sz="1800" spc="172" baseline="4629" dirty="0">
                <a:latin typeface="Yu Gothic UI"/>
                <a:cs typeface="Yu Gothic UI"/>
              </a:rPr>
              <a:t>プ</a:t>
            </a:r>
            <a:r>
              <a:rPr sz="1800" spc="232" baseline="4629" dirty="0">
                <a:latin typeface="Yu Gothic UI"/>
                <a:cs typeface="Yu Gothic UI"/>
              </a:rPr>
              <a:t>評価料</a:t>
            </a:r>
            <a:r>
              <a:rPr sz="1800" spc="75" baseline="4629" dirty="0">
                <a:latin typeface="Yu Gothic UI"/>
                <a:cs typeface="Yu Gothic UI"/>
              </a:rPr>
              <a:t>（Ⅱ）</a:t>
            </a:r>
            <a:r>
              <a:rPr sz="1800" spc="157" baseline="4629" dirty="0">
                <a:latin typeface="Yu Gothic UI"/>
                <a:cs typeface="Yu Gothic UI"/>
              </a:rPr>
              <a:t> </a:t>
            </a:r>
            <a:r>
              <a:rPr sz="1800" spc="-75" baseline="4629" dirty="0">
                <a:latin typeface="Yu Gothic UI"/>
                <a:cs typeface="Yu Gothic UI"/>
              </a:rPr>
              <a:t>１</a:t>
            </a:r>
            <a:r>
              <a:rPr sz="1800" baseline="4629" dirty="0">
                <a:latin typeface="Yu Gothic UI"/>
                <a:cs typeface="Yu Gothic UI"/>
              </a:rPr>
              <a:t>	</a:t>
            </a:r>
            <a:r>
              <a:rPr sz="1200" spc="-50" dirty="0">
                <a:latin typeface="Yu Gothic UI"/>
                <a:cs typeface="Yu Gothic UI"/>
              </a:rPr>
              <a:t>１</a:t>
            </a:r>
            <a:endParaRPr sz="1200">
              <a:latin typeface="Yu Gothic UI"/>
              <a:cs typeface="Yu Gothic UI"/>
            </a:endParaRPr>
          </a:p>
          <a:p>
            <a:pPr marL="165100">
              <a:lnSpc>
                <a:spcPts val="1400"/>
              </a:lnSpc>
              <a:tabLst>
                <a:tab pos="469900" algn="l"/>
              </a:tabLst>
            </a:pPr>
            <a:r>
              <a:rPr sz="1200" spc="295" dirty="0">
                <a:latin typeface="Yu Gothic UI"/>
                <a:cs typeface="Yu Gothic UI"/>
              </a:rPr>
              <a:t>イ</a:t>
            </a:r>
            <a:r>
              <a:rPr sz="1200" dirty="0">
                <a:latin typeface="Yu Gothic UI"/>
                <a:cs typeface="Yu Gothic UI"/>
              </a:rPr>
              <a:t>	</a:t>
            </a:r>
            <a:r>
              <a:rPr sz="1200" spc="65" dirty="0">
                <a:latin typeface="Yu Gothic UI"/>
                <a:cs typeface="Yu Gothic UI"/>
              </a:rPr>
              <a:t>初診又</a:t>
            </a:r>
            <a:r>
              <a:rPr sz="1200" spc="55" dirty="0">
                <a:latin typeface="Yu Gothic UI"/>
                <a:cs typeface="Yu Gothic UI"/>
              </a:rPr>
              <a:t>は</a:t>
            </a:r>
            <a:r>
              <a:rPr sz="1200" spc="65" dirty="0">
                <a:latin typeface="Yu Gothic UI"/>
                <a:cs typeface="Yu Gothic UI"/>
              </a:rPr>
              <a:t>歯科訪問診療</a:t>
            </a:r>
            <a:r>
              <a:rPr sz="1200" dirty="0">
                <a:latin typeface="Yu Gothic UI"/>
                <a:cs typeface="Yu Gothic UI"/>
              </a:rPr>
              <a:t>を</a:t>
            </a:r>
            <a:r>
              <a:rPr sz="1200" spc="65" dirty="0">
                <a:latin typeface="Yu Gothic UI"/>
                <a:cs typeface="Yu Gothic UI"/>
              </a:rPr>
              <a:t>行</a:t>
            </a:r>
            <a:r>
              <a:rPr sz="1200" dirty="0">
                <a:latin typeface="Yu Gothic UI"/>
                <a:cs typeface="Yu Gothic UI"/>
              </a:rPr>
              <a:t>っ</a:t>
            </a:r>
            <a:r>
              <a:rPr sz="1200" spc="50" dirty="0">
                <a:latin typeface="Yu Gothic UI"/>
                <a:cs typeface="Yu Gothic UI"/>
              </a:rPr>
              <a:t>た</a:t>
            </a:r>
            <a:r>
              <a:rPr sz="1200" spc="65" dirty="0">
                <a:latin typeface="Yu Gothic UI"/>
                <a:cs typeface="Yu Gothic UI"/>
              </a:rPr>
              <a:t>場</a:t>
            </a:r>
            <a:r>
              <a:rPr sz="1200" spc="15" dirty="0">
                <a:latin typeface="Yu Gothic UI"/>
                <a:cs typeface="Yu Gothic UI"/>
              </a:rPr>
              <a:t>合</a:t>
            </a:r>
            <a:endParaRPr sz="1200">
              <a:latin typeface="Yu Gothic UI"/>
              <a:cs typeface="Yu Gothic UI"/>
            </a:endParaRPr>
          </a:p>
        </p:txBody>
      </p:sp>
      <p:sp>
        <p:nvSpPr>
          <p:cNvPr id="19" name="object 19"/>
          <p:cNvSpPr txBox="1"/>
          <p:nvPr/>
        </p:nvSpPr>
        <p:spPr>
          <a:xfrm>
            <a:off x="5799835" y="2468117"/>
            <a:ext cx="3126105" cy="208279"/>
          </a:xfrm>
          <a:prstGeom prst="rect">
            <a:avLst/>
          </a:prstGeom>
        </p:spPr>
        <p:txBody>
          <a:bodyPr vert="horz" wrap="square" lIns="0" tIns="12700" rIns="0" bIns="0" rtlCol="0">
            <a:spAutoFit/>
          </a:bodyPr>
          <a:lstStyle/>
          <a:p>
            <a:pPr marL="12700">
              <a:lnSpc>
                <a:spcPct val="100000"/>
              </a:lnSpc>
              <a:spcBef>
                <a:spcPts val="100"/>
              </a:spcBef>
            </a:pPr>
            <a:r>
              <a:rPr sz="1200" spc="114" dirty="0">
                <a:latin typeface="Yu Gothic UI"/>
                <a:cs typeface="Yu Gothic UI"/>
              </a:rPr>
              <a:t>歯科外来・在宅ベースアップ評価料</a:t>
            </a:r>
            <a:r>
              <a:rPr sz="1200" spc="50" dirty="0">
                <a:latin typeface="Yu Gothic UI"/>
                <a:cs typeface="Yu Gothic UI"/>
              </a:rPr>
              <a:t>（Ⅱ）</a:t>
            </a:r>
            <a:r>
              <a:rPr sz="1200" spc="30" dirty="0">
                <a:latin typeface="Yu Gothic UI"/>
                <a:cs typeface="Yu Gothic UI"/>
              </a:rPr>
              <a:t> １</a:t>
            </a:r>
            <a:endParaRPr sz="1200">
              <a:latin typeface="Yu Gothic UI"/>
              <a:cs typeface="Yu Gothic UI"/>
            </a:endParaRPr>
          </a:p>
        </p:txBody>
      </p:sp>
      <p:sp>
        <p:nvSpPr>
          <p:cNvPr id="20" name="object 20"/>
          <p:cNvSpPr txBox="1"/>
          <p:nvPr/>
        </p:nvSpPr>
        <p:spPr>
          <a:xfrm>
            <a:off x="5647435" y="2650997"/>
            <a:ext cx="2768600" cy="208279"/>
          </a:xfrm>
          <a:prstGeom prst="rect">
            <a:avLst/>
          </a:prstGeom>
        </p:spPr>
        <p:txBody>
          <a:bodyPr vert="horz" wrap="square" lIns="0" tIns="12700" rIns="0" bIns="0" rtlCol="0">
            <a:spAutoFit/>
          </a:bodyPr>
          <a:lstStyle/>
          <a:p>
            <a:pPr marL="12700">
              <a:lnSpc>
                <a:spcPct val="100000"/>
              </a:lnSpc>
              <a:spcBef>
                <a:spcPts val="100"/>
              </a:spcBef>
              <a:tabLst>
                <a:tab pos="316865" algn="l"/>
              </a:tabLst>
            </a:pPr>
            <a:r>
              <a:rPr sz="1200" spc="295" dirty="0">
                <a:latin typeface="Yu Gothic UI"/>
                <a:cs typeface="Yu Gothic UI"/>
              </a:rPr>
              <a:t>イ</a:t>
            </a:r>
            <a:r>
              <a:rPr sz="1200" dirty="0">
                <a:latin typeface="Yu Gothic UI"/>
                <a:cs typeface="Yu Gothic UI"/>
              </a:rPr>
              <a:t>	</a:t>
            </a:r>
            <a:r>
              <a:rPr sz="1200" spc="70" dirty="0">
                <a:latin typeface="Yu Gothic UI"/>
                <a:cs typeface="Yu Gothic UI"/>
              </a:rPr>
              <a:t>初診又</a:t>
            </a:r>
            <a:r>
              <a:rPr sz="1200" spc="60" dirty="0">
                <a:latin typeface="Yu Gothic UI"/>
                <a:cs typeface="Yu Gothic UI"/>
              </a:rPr>
              <a:t>は</a:t>
            </a:r>
            <a:r>
              <a:rPr sz="1200" spc="70" dirty="0">
                <a:latin typeface="Yu Gothic UI"/>
                <a:cs typeface="Yu Gothic UI"/>
              </a:rPr>
              <a:t>歯科訪問診療</a:t>
            </a:r>
            <a:r>
              <a:rPr sz="1200" spc="50" dirty="0">
                <a:latin typeface="Yu Gothic UI"/>
                <a:cs typeface="Yu Gothic UI"/>
              </a:rPr>
              <a:t>を</a:t>
            </a:r>
            <a:r>
              <a:rPr sz="1200" spc="70" dirty="0">
                <a:latin typeface="Yu Gothic UI"/>
                <a:cs typeface="Yu Gothic UI"/>
              </a:rPr>
              <a:t>行</a:t>
            </a:r>
            <a:r>
              <a:rPr sz="1200" dirty="0">
                <a:latin typeface="Yu Gothic UI"/>
                <a:cs typeface="Yu Gothic UI"/>
              </a:rPr>
              <a:t>っ</a:t>
            </a:r>
            <a:r>
              <a:rPr sz="1200" spc="55" dirty="0">
                <a:latin typeface="Yu Gothic UI"/>
                <a:cs typeface="Yu Gothic UI"/>
              </a:rPr>
              <a:t>た</a:t>
            </a:r>
            <a:r>
              <a:rPr sz="1200" spc="70" dirty="0">
                <a:latin typeface="Yu Gothic UI"/>
                <a:cs typeface="Yu Gothic UI"/>
              </a:rPr>
              <a:t>場</a:t>
            </a:r>
            <a:r>
              <a:rPr sz="1200" spc="20" dirty="0">
                <a:latin typeface="Yu Gothic UI"/>
                <a:cs typeface="Yu Gothic UI"/>
              </a:rPr>
              <a:t>合</a:t>
            </a:r>
            <a:endParaRPr sz="1200">
              <a:latin typeface="Yu Gothic UI"/>
              <a:cs typeface="Yu Gothic UI"/>
            </a:endParaRPr>
          </a:p>
        </p:txBody>
      </p:sp>
      <p:sp>
        <p:nvSpPr>
          <p:cNvPr id="21" name="object 21"/>
          <p:cNvSpPr txBox="1"/>
          <p:nvPr/>
        </p:nvSpPr>
        <p:spPr>
          <a:xfrm>
            <a:off x="9000870" y="2650997"/>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Yu Gothic UI"/>
                <a:cs typeface="Yu Gothic UI"/>
              </a:rPr>
              <a:t>８点</a:t>
            </a:r>
            <a:endParaRPr sz="1200">
              <a:latin typeface="Yu Gothic UI"/>
              <a:cs typeface="Yu Gothic UI"/>
            </a:endParaRPr>
          </a:p>
        </p:txBody>
      </p:sp>
      <p:sp>
        <p:nvSpPr>
          <p:cNvPr id="22" name="object 22"/>
          <p:cNvSpPr txBox="1"/>
          <p:nvPr/>
        </p:nvSpPr>
        <p:spPr>
          <a:xfrm>
            <a:off x="5647435" y="2833878"/>
            <a:ext cx="3703954" cy="208279"/>
          </a:xfrm>
          <a:prstGeom prst="rect">
            <a:avLst/>
          </a:prstGeom>
        </p:spPr>
        <p:txBody>
          <a:bodyPr vert="horz" wrap="square" lIns="0" tIns="12700" rIns="0" bIns="0" rtlCol="0">
            <a:spAutoFit/>
          </a:bodyPr>
          <a:lstStyle/>
          <a:p>
            <a:pPr marL="12700">
              <a:lnSpc>
                <a:spcPct val="100000"/>
              </a:lnSpc>
              <a:spcBef>
                <a:spcPts val="100"/>
              </a:spcBef>
              <a:tabLst>
                <a:tab pos="316865" algn="l"/>
                <a:tab pos="3385820" algn="l"/>
              </a:tabLst>
            </a:pPr>
            <a:r>
              <a:rPr sz="1200" spc="-50" dirty="0">
                <a:latin typeface="Yu Gothic UI"/>
                <a:cs typeface="Yu Gothic UI"/>
              </a:rPr>
              <a:t>◻</a:t>
            </a:r>
            <a:r>
              <a:rPr sz="1200" dirty="0">
                <a:latin typeface="Yu Gothic UI"/>
                <a:cs typeface="Yu Gothic UI"/>
              </a:rPr>
              <a:t>	再診時</a:t>
            </a:r>
            <a:r>
              <a:rPr sz="1200" spc="-50" dirty="0">
                <a:latin typeface="Yu Gothic UI"/>
                <a:cs typeface="Yu Gothic UI"/>
              </a:rPr>
              <a:t>等</a:t>
            </a:r>
            <a:r>
              <a:rPr sz="1200" dirty="0">
                <a:latin typeface="Yu Gothic UI"/>
                <a:cs typeface="Yu Gothic UI"/>
              </a:rPr>
              <a:t>	１</a:t>
            </a:r>
            <a:r>
              <a:rPr sz="1200" spc="-50" dirty="0">
                <a:latin typeface="Yu Gothic UI"/>
                <a:cs typeface="Yu Gothic UI"/>
              </a:rPr>
              <a:t>点</a:t>
            </a:r>
            <a:endParaRPr sz="1200">
              <a:latin typeface="Yu Gothic UI"/>
              <a:cs typeface="Yu Gothic UI"/>
            </a:endParaRPr>
          </a:p>
        </p:txBody>
      </p:sp>
      <p:sp>
        <p:nvSpPr>
          <p:cNvPr id="23" name="object 23"/>
          <p:cNvSpPr txBox="1"/>
          <p:nvPr/>
        </p:nvSpPr>
        <p:spPr>
          <a:xfrm>
            <a:off x="5495035" y="3016453"/>
            <a:ext cx="178435" cy="208915"/>
          </a:xfrm>
          <a:prstGeom prst="rect">
            <a:avLst/>
          </a:prstGeom>
        </p:spPr>
        <p:txBody>
          <a:bodyPr vert="horz" wrap="square" lIns="0" tIns="12700" rIns="0" bIns="0" rtlCol="0">
            <a:spAutoFit/>
          </a:bodyPr>
          <a:lstStyle/>
          <a:p>
            <a:pPr marL="12700">
              <a:lnSpc>
                <a:spcPct val="100000"/>
              </a:lnSpc>
              <a:spcBef>
                <a:spcPts val="100"/>
              </a:spcBef>
            </a:pPr>
            <a:r>
              <a:rPr sz="1200" spc="-50" dirty="0">
                <a:latin typeface="Yu Gothic UI"/>
                <a:cs typeface="Yu Gothic UI"/>
              </a:rPr>
              <a:t>～</a:t>
            </a:r>
            <a:endParaRPr sz="1200">
              <a:latin typeface="Yu Gothic UI"/>
              <a:cs typeface="Yu Gothic UI"/>
            </a:endParaRPr>
          </a:p>
        </p:txBody>
      </p:sp>
      <p:sp>
        <p:nvSpPr>
          <p:cNvPr id="24" name="object 24"/>
          <p:cNvSpPr txBox="1"/>
          <p:nvPr/>
        </p:nvSpPr>
        <p:spPr>
          <a:xfrm>
            <a:off x="5495035" y="3199891"/>
            <a:ext cx="3655060" cy="208279"/>
          </a:xfrm>
          <a:prstGeom prst="rect">
            <a:avLst/>
          </a:prstGeom>
        </p:spPr>
        <p:txBody>
          <a:bodyPr vert="horz" wrap="square" lIns="0" tIns="12700" rIns="0" bIns="0" rtlCol="0">
            <a:spAutoFit/>
          </a:bodyPr>
          <a:lstStyle/>
          <a:p>
            <a:pPr marL="12700">
              <a:lnSpc>
                <a:spcPct val="100000"/>
              </a:lnSpc>
              <a:spcBef>
                <a:spcPts val="100"/>
              </a:spcBef>
              <a:tabLst>
                <a:tab pos="484505" algn="l"/>
              </a:tabLst>
            </a:pPr>
            <a:r>
              <a:rPr sz="1200" b="1" u="sng" spc="130" dirty="0">
                <a:solidFill>
                  <a:srgbClr val="006FC0"/>
                </a:solidFill>
                <a:uFill>
                  <a:solidFill>
                    <a:srgbClr val="006FC0"/>
                  </a:solidFill>
                </a:uFill>
                <a:latin typeface="Yu Gothic UI"/>
                <a:cs typeface="Yu Gothic UI"/>
              </a:rPr>
              <a:t>12</a:t>
            </a:r>
            <a:r>
              <a:rPr sz="900" b="1" u="sng" spc="130" dirty="0">
                <a:solidFill>
                  <a:srgbClr val="006FC0"/>
                </a:solidFill>
                <a:uFill>
                  <a:solidFill>
                    <a:srgbClr val="006FC0"/>
                  </a:solidFill>
                </a:uFill>
                <a:latin typeface="Yu Gothic UI"/>
                <a:cs typeface="Yu Gothic UI"/>
              </a:rPr>
              <a:t>※</a:t>
            </a:r>
            <a:r>
              <a:rPr sz="900" b="1" dirty="0">
                <a:solidFill>
                  <a:srgbClr val="006FC0"/>
                </a:solidFill>
                <a:latin typeface="Yu Gothic UI"/>
                <a:cs typeface="Yu Gothic UI"/>
              </a:rPr>
              <a:t>	</a:t>
            </a:r>
            <a:r>
              <a:rPr sz="1200" spc="114" dirty="0">
                <a:latin typeface="Yu Gothic UI"/>
                <a:cs typeface="Yu Gothic UI"/>
              </a:rPr>
              <a:t>歯科外来・在宅ベースアップ評価料</a:t>
            </a:r>
            <a:r>
              <a:rPr sz="1200" spc="50" dirty="0">
                <a:latin typeface="Yu Gothic UI"/>
                <a:cs typeface="Yu Gothic UI"/>
              </a:rPr>
              <a:t>（Ⅱ）</a:t>
            </a:r>
            <a:r>
              <a:rPr sz="1200" spc="125" dirty="0">
                <a:latin typeface="Yu Gothic UI"/>
                <a:cs typeface="Yu Gothic UI"/>
              </a:rPr>
              <a:t> </a:t>
            </a:r>
            <a:r>
              <a:rPr sz="1200" b="1" u="sng" spc="210" dirty="0">
                <a:solidFill>
                  <a:srgbClr val="006FC0"/>
                </a:solidFill>
                <a:uFill>
                  <a:solidFill>
                    <a:srgbClr val="006FC0"/>
                  </a:solidFill>
                </a:uFill>
                <a:latin typeface="Yu Gothic UI"/>
                <a:cs typeface="Yu Gothic UI"/>
              </a:rPr>
              <a:t>12</a:t>
            </a:r>
            <a:endParaRPr sz="1200">
              <a:latin typeface="Yu Gothic UI"/>
              <a:cs typeface="Yu Gothic UI"/>
            </a:endParaRPr>
          </a:p>
        </p:txBody>
      </p:sp>
      <p:sp>
        <p:nvSpPr>
          <p:cNvPr id="25" name="object 25"/>
          <p:cNvSpPr txBox="1"/>
          <p:nvPr/>
        </p:nvSpPr>
        <p:spPr>
          <a:xfrm>
            <a:off x="5647435" y="3382771"/>
            <a:ext cx="2768600" cy="208279"/>
          </a:xfrm>
          <a:prstGeom prst="rect">
            <a:avLst/>
          </a:prstGeom>
        </p:spPr>
        <p:txBody>
          <a:bodyPr vert="horz" wrap="square" lIns="0" tIns="12700" rIns="0" bIns="0" rtlCol="0">
            <a:spAutoFit/>
          </a:bodyPr>
          <a:lstStyle/>
          <a:p>
            <a:pPr marL="12700">
              <a:lnSpc>
                <a:spcPct val="100000"/>
              </a:lnSpc>
              <a:spcBef>
                <a:spcPts val="100"/>
              </a:spcBef>
              <a:tabLst>
                <a:tab pos="316865" algn="l"/>
              </a:tabLst>
            </a:pPr>
            <a:r>
              <a:rPr sz="1200" spc="295" dirty="0">
                <a:latin typeface="Yu Gothic UI"/>
                <a:cs typeface="Yu Gothic UI"/>
              </a:rPr>
              <a:t>イ</a:t>
            </a:r>
            <a:r>
              <a:rPr sz="1200" dirty="0">
                <a:latin typeface="Yu Gothic UI"/>
                <a:cs typeface="Yu Gothic UI"/>
              </a:rPr>
              <a:t>	</a:t>
            </a:r>
            <a:r>
              <a:rPr sz="1200" spc="70" dirty="0">
                <a:latin typeface="Yu Gothic UI"/>
                <a:cs typeface="Yu Gothic UI"/>
              </a:rPr>
              <a:t>初診又</a:t>
            </a:r>
            <a:r>
              <a:rPr sz="1200" spc="60" dirty="0">
                <a:latin typeface="Yu Gothic UI"/>
                <a:cs typeface="Yu Gothic UI"/>
              </a:rPr>
              <a:t>は</a:t>
            </a:r>
            <a:r>
              <a:rPr sz="1200" spc="70" dirty="0">
                <a:latin typeface="Yu Gothic UI"/>
                <a:cs typeface="Yu Gothic UI"/>
              </a:rPr>
              <a:t>歯科訪問診療</a:t>
            </a:r>
            <a:r>
              <a:rPr sz="1200" spc="50" dirty="0">
                <a:latin typeface="Yu Gothic UI"/>
                <a:cs typeface="Yu Gothic UI"/>
              </a:rPr>
              <a:t>を</a:t>
            </a:r>
            <a:r>
              <a:rPr sz="1200" spc="70" dirty="0">
                <a:latin typeface="Yu Gothic UI"/>
                <a:cs typeface="Yu Gothic UI"/>
              </a:rPr>
              <a:t>行</a:t>
            </a:r>
            <a:r>
              <a:rPr sz="1200" dirty="0">
                <a:latin typeface="Yu Gothic UI"/>
                <a:cs typeface="Yu Gothic UI"/>
              </a:rPr>
              <a:t>っ</a:t>
            </a:r>
            <a:r>
              <a:rPr sz="1200" spc="55" dirty="0">
                <a:latin typeface="Yu Gothic UI"/>
                <a:cs typeface="Yu Gothic UI"/>
              </a:rPr>
              <a:t>た</a:t>
            </a:r>
            <a:r>
              <a:rPr sz="1200" spc="70" dirty="0">
                <a:latin typeface="Yu Gothic UI"/>
                <a:cs typeface="Yu Gothic UI"/>
              </a:rPr>
              <a:t>場</a:t>
            </a:r>
            <a:r>
              <a:rPr sz="1200" spc="20" dirty="0">
                <a:latin typeface="Yu Gothic UI"/>
                <a:cs typeface="Yu Gothic UI"/>
              </a:rPr>
              <a:t>合</a:t>
            </a:r>
            <a:endParaRPr sz="1200">
              <a:latin typeface="Yu Gothic UI"/>
              <a:cs typeface="Yu Gothic UI"/>
            </a:endParaRPr>
          </a:p>
        </p:txBody>
      </p:sp>
      <p:sp>
        <p:nvSpPr>
          <p:cNvPr id="26" name="object 26"/>
          <p:cNvSpPr txBox="1"/>
          <p:nvPr/>
        </p:nvSpPr>
        <p:spPr>
          <a:xfrm>
            <a:off x="5647435" y="3565652"/>
            <a:ext cx="939800" cy="208279"/>
          </a:xfrm>
          <a:prstGeom prst="rect">
            <a:avLst/>
          </a:prstGeom>
        </p:spPr>
        <p:txBody>
          <a:bodyPr vert="horz" wrap="square" lIns="0" tIns="12700" rIns="0" bIns="0" rtlCol="0">
            <a:spAutoFit/>
          </a:bodyPr>
          <a:lstStyle/>
          <a:p>
            <a:pPr marL="12700">
              <a:lnSpc>
                <a:spcPct val="100000"/>
              </a:lnSpc>
              <a:spcBef>
                <a:spcPts val="100"/>
              </a:spcBef>
              <a:tabLst>
                <a:tab pos="316865" algn="l"/>
              </a:tabLst>
            </a:pPr>
            <a:r>
              <a:rPr sz="1200" spc="-50" dirty="0">
                <a:latin typeface="Yu Gothic UI"/>
                <a:cs typeface="Yu Gothic UI"/>
              </a:rPr>
              <a:t>◻</a:t>
            </a:r>
            <a:r>
              <a:rPr sz="1200" dirty="0">
                <a:latin typeface="Yu Gothic UI"/>
                <a:cs typeface="Yu Gothic UI"/>
              </a:rPr>
              <a:t>	</a:t>
            </a:r>
            <a:r>
              <a:rPr sz="1200" spc="-15" dirty="0">
                <a:latin typeface="Yu Gothic UI"/>
                <a:cs typeface="Yu Gothic UI"/>
              </a:rPr>
              <a:t>再診時等</a:t>
            </a:r>
            <a:endParaRPr sz="1200">
              <a:latin typeface="Yu Gothic UI"/>
              <a:cs typeface="Yu Gothic UI"/>
            </a:endParaRPr>
          </a:p>
        </p:txBody>
      </p:sp>
      <p:sp>
        <p:nvSpPr>
          <p:cNvPr id="27" name="object 27"/>
          <p:cNvSpPr txBox="1"/>
          <p:nvPr/>
        </p:nvSpPr>
        <p:spPr>
          <a:xfrm>
            <a:off x="9000870" y="3382771"/>
            <a:ext cx="405130" cy="391160"/>
          </a:xfrm>
          <a:prstGeom prst="rect">
            <a:avLst/>
          </a:prstGeom>
        </p:spPr>
        <p:txBody>
          <a:bodyPr vert="horz" wrap="square" lIns="0" tIns="12700" rIns="0" bIns="0" rtlCol="0">
            <a:spAutoFit/>
          </a:bodyPr>
          <a:lstStyle/>
          <a:p>
            <a:pPr marL="12700">
              <a:lnSpc>
                <a:spcPct val="100000"/>
              </a:lnSpc>
              <a:spcBef>
                <a:spcPts val="100"/>
              </a:spcBef>
            </a:pPr>
            <a:r>
              <a:rPr sz="1200" b="1" u="sng" spc="135" dirty="0">
                <a:solidFill>
                  <a:srgbClr val="006FC0"/>
                </a:solidFill>
                <a:uFill>
                  <a:solidFill>
                    <a:srgbClr val="006FC0"/>
                  </a:solidFill>
                </a:uFill>
                <a:latin typeface="Yu Gothic UI"/>
                <a:cs typeface="Yu Gothic UI"/>
              </a:rPr>
              <a:t>96</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32384">
              <a:lnSpc>
                <a:spcPct val="100000"/>
              </a:lnSpc>
            </a:pPr>
            <a:r>
              <a:rPr sz="1200" b="1" u="sng" spc="235" dirty="0">
                <a:solidFill>
                  <a:srgbClr val="006FC0"/>
                </a:solidFill>
                <a:uFill>
                  <a:solidFill>
                    <a:srgbClr val="006FC0"/>
                  </a:solidFill>
                </a:uFill>
                <a:latin typeface="Yu Gothic UI"/>
                <a:cs typeface="Yu Gothic UI"/>
              </a:rPr>
              <a:t>12</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grpSp>
        <p:nvGrpSpPr>
          <p:cNvPr id="28" name="object 28"/>
          <p:cNvGrpSpPr/>
          <p:nvPr/>
        </p:nvGrpSpPr>
        <p:grpSpPr>
          <a:xfrm>
            <a:off x="556285" y="4710557"/>
            <a:ext cx="8793480" cy="1959610"/>
            <a:chOff x="556285" y="4710557"/>
            <a:chExt cx="8793480" cy="1959610"/>
          </a:xfrm>
        </p:grpSpPr>
        <p:sp>
          <p:nvSpPr>
            <p:cNvPr id="29" name="object 29"/>
            <p:cNvSpPr/>
            <p:nvPr/>
          </p:nvSpPr>
          <p:spPr>
            <a:xfrm>
              <a:off x="568985" y="4723256"/>
              <a:ext cx="8768080" cy="754380"/>
            </a:xfrm>
            <a:custGeom>
              <a:avLst/>
              <a:gdLst/>
              <a:ahLst/>
              <a:cxnLst/>
              <a:rect l="l" t="t" r="r" b="b"/>
              <a:pathLst>
                <a:path w="8768080" h="754379">
                  <a:moveTo>
                    <a:pt x="1855724" y="0"/>
                  </a:moveTo>
                  <a:lnTo>
                    <a:pt x="0" y="0"/>
                  </a:lnTo>
                  <a:lnTo>
                    <a:pt x="0" y="754380"/>
                  </a:lnTo>
                  <a:lnTo>
                    <a:pt x="1855724" y="754380"/>
                  </a:lnTo>
                  <a:lnTo>
                    <a:pt x="1855724" y="0"/>
                  </a:lnTo>
                  <a:close/>
                </a:path>
                <a:path w="8768080" h="754379">
                  <a:moveTo>
                    <a:pt x="5174462" y="0"/>
                  </a:moveTo>
                  <a:lnTo>
                    <a:pt x="1855825" y="0"/>
                  </a:lnTo>
                  <a:lnTo>
                    <a:pt x="1855825" y="251460"/>
                  </a:lnTo>
                  <a:lnTo>
                    <a:pt x="1855825" y="502920"/>
                  </a:lnTo>
                  <a:lnTo>
                    <a:pt x="1855825" y="754380"/>
                  </a:lnTo>
                  <a:lnTo>
                    <a:pt x="2685389" y="754380"/>
                  </a:lnTo>
                  <a:lnTo>
                    <a:pt x="3515042" y="754380"/>
                  </a:lnTo>
                  <a:lnTo>
                    <a:pt x="3515042" y="502920"/>
                  </a:lnTo>
                  <a:lnTo>
                    <a:pt x="3515080" y="754380"/>
                  </a:lnTo>
                  <a:lnTo>
                    <a:pt x="4344733" y="754380"/>
                  </a:lnTo>
                  <a:lnTo>
                    <a:pt x="4344733" y="502920"/>
                  </a:lnTo>
                  <a:lnTo>
                    <a:pt x="4344771" y="754380"/>
                  </a:lnTo>
                  <a:lnTo>
                    <a:pt x="5174424" y="754380"/>
                  </a:lnTo>
                  <a:lnTo>
                    <a:pt x="5174424" y="502920"/>
                  </a:lnTo>
                  <a:lnTo>
                    <a:pt x="5174335" y="251460"/>
                  </a:lnTo>
                  <a:lnTo>
                    <a:pt x="5174462" y="251460"/>
                  </a:lnTo>
                  <a:lnTo>
                    <a:pt x="5174462" y="0"/>
                  </a:lnTo>
                  <a:close/>
                </a:path>
                <a:path w="8768080" h="754379">
                  <a:moveTo>
                    <a:pt x="8768055" y="0"/>
                  </a:moveTo>
                  <a:lnTo>
                    <a:pt x="5448401" y="0"/>
                  </a:lnTo>
                  <a:lnTo>
                    <a:pt x="5448401" y="251460"/>
                  </a:lnTo>
                  <a:lnTo>
                    <a:pt x="5448401" y="502920"/>
                  </a:lnTo>
                  <a:lnTo>
                    <a:pt x="5448401" y="754380"/>
                  </a:lnTo>
                  <a:lnTo>
                    <a:pt x="6278308" y="754380"/>
                  </a:lnTo>
                  <a:lnTo>
                    <a:pt x="6278308" y="502920"/>
                  </a:lnTo>
                  <a:lnTo>
                    <a:pt x="6278346" y="754380"/>
                  </a:lnTo>
                  <a:lnTo>
                    <a:pt x="7108164" y="754380"/>
                  </a:lnTo>
                  <a:lnTo>
                    <a:pt x="7938071" y="754380"/>
                  </a:lnTo>
                  <a:lnTo>
                    <a:pt x="7938071" y="502920"/>
                  </a:lnTo>
                  <a:lnTo>
                    <a:pt x="7938109" y="754380"/>
                  </a:lnTo>
                  <a:lnTo>
                    <a:pt x="8768016" y="754380"/>
                  </a:lnTo>
                  <a:lnTo>
                    <a:pt x="8768016" y="502920"/>
                  </a:lnTo>
                  <a:lnTo>
                    <a:pt x="8767928" y="251460"/>
                  </a:lnTo>
                  <a:lnTo>
                    <a:pt x="8768055" y="251460"/>
                  </a:lnTo>
                  <a:lnTo>
                    <a:pt x="8768055" y="0"/>
                  </a:lnTo>
                  <a:close/>
                </a:path>
              </a:pathLst>
            </a:custGeom>
            <a:solidFill>
              <a:srgbClr val="91FFB3"/>
            </a:solidFill>
          </p:spPr>
          <p:txBody>
            <a:bodyPr wrap="square" lIns="0" tIns="0" rIns="0" bIns="0" rtlCol="0"/>
            <a:lstStyle/>
            <a:p>
              <a:endParaRPr/>
            </a:p>
          </p:txBody>
        </p:sp>
        <p:sp>
          <p:nvSpPr>
            <p:cNvPr id="30" name="object 30"/>
            <p:cNvSpPr/>
            <p:nvPr/>
          </p:nvSpPr>
          <p:spPr>
            <a:xfrm>
              <a:off x="568985" y="5477687"/>
              <a:ext cx="8768080" cy="1179195"/>
            </a:xfrm>
            <a:custGeom>
              <a:avLst/>
              <a:gdLst/>
              <a:ahLst/>
              <a:cxnLst/>
              <a:rect l="l" t="t" r="r" b="b"/>
              <a:pathLst>
                <a:path w="8768080" h="1179195">
                  <a:moveTo>
                    <a:pt x="1855724" y="920115"/>
                  </a:moveTo>
                  <a:lnTo>
                    <a:pt x="0" y="920115"/>
                  </a:lnTo>
                  <a:lnTo>
                    <a:pt x="0" y="1179195"/>
                  </a:lnTo>
                  <a:lnTo>
                    <a:pt x="1855724" y="1179195"/>
                  </a:lnTo>
                  <a:lnTo>
                    <a:pt x="1855724" y="920115"/>
                  </a:lnTo>
                  <a:close/>
                </a:path>
                <a:path w="8768080" h="1179195">
                  <a:moveTo>
                    <a:pt x="1855724" y="432435"/>
                  </a:moveTo>
                  <a:lnTo>
                    <a:pt x="0" y="432435"/>
                  </a:lnTo>
                  <a:lnTo>
                    <a:pt x="0" y="691515"/>
                  </a:lnTo>
                  <a:lnTo>
                    <a:pt x="1855724" y="691515"/>
                  </a:lnTo>
                  <a:lnTo>
                    <a:pt x="1855724" y="432435"/>
                  </a:lnTo>
                  <a:close/>
                </a:path>
                <a:path w="8768080" h="1179195">
                  <a:moveTo>
                    <a:pt x="1855724" y="0"/>
                  </a:moveTo>
                  <a:lnTo>
                    <a:pt x="0" y="0"/>
                  </a:lnTo>
                  <a:lnTo>
                    <a:pt x="0" y="259080"/>
                  </a:lnTo>
                  <a:lnTo>
                    <a:pt x="1855724" y="259080"/>
                  </a:lnTo>
                  <a:lnTo>
                    <a:pt x="1855724" y="0"/>
                  </a:lnTo>
                  <a:close/>
                </a:path>
                <a:path w="8768080" h="1179195">
                  <a:moveTo>
                    <a:pt x="3515042" y="920115"/>
                  </a:moveTo>
                  <a:lnTo>
                    <a:pt x="2685478" y="920115"/>
                  </a:lnTo>
                  <a:lnTo>
                    <a:pt x="1855825" y="920115"/>
                  </a:lnTo>
                  <a:lnTo>
                    <a:pt x="1855825" y="1179195"/>
                  </a:lnTo>
                  <a:lnTo>
                    <a:pt x="2685389" y="1179195"/>
                  </a:lnTo>
                  <a:lnTo>
                    <a:pt x="3515042" y="1179195"/>
                  </a:lnTo>
                  <a:lnTo>
                    <a:pt x="3515042" y="920115"/>
                  </a:lnTo>
                  <a:close/>
                </a:path>
                <a:path w="8768080" h="1179195">
                  <a:moveTo>
                    <a:pt x="3515042" y="432435"/>
                  </a:moveTo>
                  <a:lnTo>
                    <a:pt x="2685478" y="432435"/>
                  </a:lnTo>
                  <a:lnTo>
                    <a:pt x="1855825" y="432435"/>
                  </a:lnTo>
                  <a:lnTo>
                    <a:pt x="1855825" y="691515"/>
                  </a:lnTo>
                  <a:lnTo>
                    <a:pt x="2685389" y="691515"/>
                  </a:lnTo>
                  <a:lnTo>
                    <a:pt x="3515042" y="691515"/>
                  </a:lnTo>
                  <a:lnTo>
                    <a:pt x="3515042" y="432435"/>
                  </a:lnTo>
                  <a:close/>
                </a:path>
                <a:path w="8768080" h="1179195">
                  <a:moveTo>
                    <a:pt x="3515042" y="0"/>
                  </a:moveTo>
                  <a:lnTo>
                    <a:pt x="2685478" y="0"/>
                  </a:lnTo>
                  <a:lnTo>
                    <a:pt x="1855825" y="0"/>
                  </a:lnTo>
                  <a:lnTo>
                    <a:pt x="1855825" y="259080"/>
                  </a:lnTo>
                  <a:lnTo>
                    <a:pt x="2685389" y="259080"/>
                  </a:lnTo>
                  <a:lnTo>
                    <a:pt x="3515042" y="259080"/>
                  </a:lnTo>
                  <a:lnTo>
                    <a:pt x="3515042" y="0"/>
                  </a:lnTo>
                  <a:close/>
                </a:path>
                <a:path w="8768080" h="1179195">
                  <a:moveTo>
                    <a:pt x="4344733" y="920115"/>
                  </a:moveTo>
                  <a:lnTo>
                    <a:pt x="3515080" y="920115"/>
                  </a:lnTo>
                  <a:lnTo>
                    <a:pt x="3515080" y="1179195"/>
                  </a:lnTo>
                  <a:lnTo>
                    <a:pt x="4344733" y="1179195"/>
                  </a:lnTo>
                  <a:lnTo>
                    <a:pt x="4344733" y="920115"/>
                  </a:lnTo>
                  <a:close/>
                </a:path>
                <a:path w="8768080" h="1179195">
                  <a:moveTo>
                    <a:pt x="4344733" y="432435"/>
                  </a:moveTo>
                  <a:lnTo>
                    <a:pt x="3515080" y="432435"/>
                  </a:lnTo>
                  <a:lnTo>
                    <a:pt x="3515080" y="691515"/>
                  </a:lnTo>
                  <a:lnTo>
                    <a:pt x="4344733" y="691515"/>
                  </a:lnTo>
                  <a:lnTo>
                    <a:pt x="4344733" y="432435"/>
                  </a:lnTo>
                  <a:close/>
                </a:path>
                <a:path w="8768080" h="1179195">
                  <a:moveTo>
                    <a:pt x="4344733" y="0"/>
                  </a:moveTo>
                  <a:lnTo>
                    <a:pt x="3515080" y="0"/>
                  </a:lnTo>
                  <a:lnTo>
                    <a:pt x="3515080" y="259080"/>
                  </a:lnTo>
                  <a:lnTo>
                    <a:pt x="4344733" y="259080"/>
                  </a:lnTo>
                  <a:lnTo>
                    <a:pt x="4344733" y="0"/>
                  </a:lnTo>
                  <a:close/>
                </a:path>
                <a:path w="8768080" h="1179195">
                  <a:moveTo>
                    <a:pt x="5174424" y="920115"/>
                  </a:moveTo>
                  <a:lnTo>
                    <a:pt x="4344771" y="920115"/>
                  </a:lnTo>
                  <a:lnTo>
                    <a:pt x="4344771" y="1179195"/>
                  </a:lnTo>
                  <a:lnTo>
                    <a:pt x="5174424" y="1179195"/>
                  </a:lnTo>
                  <a:lnTo>
                    <a:pt x="5174424" y="920115"/>
                  </a:lnTo>
                  <a:close/>
                </a:path>
                <a:path w="8768080" h="1179195">
                  <a:moveTo>
                    <a:pt x="5174424" y="432435"/>
                  </a:moveTo>
                  <a:lnTo>
                    <a:pt x="4344771" y="432435"/>
                  </a:lnTo>
                  <a:lnTo>
                    <a:pt x="4344771" y="691515"/>
                  </a:lnTo>
                  <a:lnTo>
                    <a:pt x="5174424" y="691515"/>
                  </a:lnTo>
                  <a:lnTo>
                    <a:pt x="5174424" y="432435"/>
                  </a:lnTo>
                  <a:close/>
                </a:path>
                <a:path w="8768080" h="1179195">
                  <a:moveTo>
                    <a:pt x="5174424" y="0"/>
                  </a:moveTo>
                  <a:lnTo>
                    <a:pt x="4344771" y="0"/>
                  </a:lnTo>
                  <a:lnTo>
                    <a:pt x="4344771" y="259080"/>
                  </a:lnTo>
                  <a:lnTo>
                    <a:pt x="5174424" y="259080"/>
                  </a:lnTo>
                  <a:lnTo>
                    <a:pt x="5174424" y="0"/>
                  </a:lnTo>
                  <a:close/>
                </a:path>
                <a:path w="8768080" h="1179195">
                  <a:moveTo>
                    <a:pt x="6278308" y="920115"/>
                  </a:moveTo>
                  <a:lnTo>
                    <a:pt x="5448401" y="920115"/>
                  </a:lnTo>
                  <a:lnTo>
                    <a:pt x="5448401" y="1179195"/>
                  </a:lnTo>
                  <a:lnTo>
                    <a:pt x="6278308" y="1179195"/>
                  </a:lnTo>
                  <a:lnTo>
                    <a:pt x="6278308" y="920115"/>
                  </a:lnTo>
                  <a:close/>
                </a:path>
                <a:path w="8768080" h="1179195">
                  <a:moveTo>
                    <a:pt x="6278308" y="432435"/>
                  </a:moveTo>
                  <a:lnTo>
                    <a:pt x="5448401" y="432435"/>
                  </a:lnTo>
                  <a:lnTo>
                    <a:pt x="5448401" y="691515"/>
                  </a:lnTo>
                  <a:lnTo>
                    <a:pt x="6278308" y="691515"/>
                  </a:lnTo>
                  <a:lnTo>
                    <a:pt x="6278308" y="432435"/>
                  </a:lnTo>
                  <a:close/>
                </a:path>
                <a:path w="8768080" h="1179195">
                  <a:moveTo>
                    <a:pt x="6278308" y="0"/>
                  </a:moveTo>
                  <a:lnTo>
                    <a:pt x="5448401" y="0"/>
                  </a:lnTo>
                  <a:lnTo>
                    <a:pt x="5448401" y="259080"/>
                  </a:lnTo>
                  <a:lnTo>
                    <a:pt x="6278308" y="259080"/>
                  </a:lnTo>
                  <a:lnTo>
                    <a:pt x="6278308" y="0"/>
                  </a:lnTo>
                  <a:close/>
                </a:path>
                <a:path w="8768080" h="1179195">
                  <a:moveTo>
                    <a:pt x="7938071" y="920115"/>
                  </a:moveTo>
                  <a:lnTo>
                    <a:pt x="7108253" y="920115"/>
                  </a:lnTo>
                  <a:lnTo>
                    <a:pt x="6278346" y="920115"/>
                  </a:lnTo>
                  <a:lnTo>
                    <a:pt x="6278346" y="1179195"/>
                  </a:lnTo>
                  <a:lnTo>
                    <a:pt x="7108164" y="1179195"/>
                  </a:lnTo>
                  <a:lnTo>
                    <a:pt x="7938071" y="1179195"/>
                  </a:lnTo>
                  <a:lnTo>
                    <a:pt x="7938071" y="920115"/>
                  </a:lnTo>
                  <a:close/>
                </a:path>
                <a:path w="8768080" h="1179195">
                  <a:moveTo>
                    <a:pt x="7938071" y="432435"/>
                  </a:moveTo>
                  <a:lnTo>
                    <a:pt x="7108253" y="432435"/>
                  </a:lnTo>
                  <a:lnTo>
                    <a:pt x="6278346" y="432435"/>
                  </a:lnTo>
                  <a:lnTo>
                    <a:pt x="6278346" y="691515"/>
                  </a:lnTo>
                  <a:lnTo>
                    <a:pt x="7108164" y="691515"/>
                  </a:lnTo>
                  <a:lnTo>
                    <a:pt x="7938071" y="691515"/>
                  </a:lnTo>
                  <a:lnTo>
                    <a:pt x="7938071" y="432435"/>
                  </a:lnTo>
                  <a:close/>
                </a:path>
                <a:path w="8768080" h="1179195">
                  <a:moveTo>
                    <a:pt x="7938071" y="0"/>
                  </a:moveTo>
                  <a:lnTo>
                    <a:pt x="7108253" y="0"/>
                  </a:lnTo>
                  <a:lnTo>
                    <a:pt x="6278346" y="0"/>
                  </a:lnTo>
                  <a:lnTo>
                    <a:pt x="6278346" y="259080"/>
                  </a:lnTo>
                  <a:lnTo>
                    <a:pt x="7108164" y="259080"/>
                  </a:lnTo>
                  <a:lnTo>
                    <a:pt x="7938071" y="259080"/>
                  </a:lnTo>
                  <a:lnTo>
                    <a:pt x="7938071" y="0"/>
                  </a:lnTo>
                  <a:close/>
                </a:path>
                <a:path w="8768080" h="1179195">
                  <a:moveTo>
                    <a:pt x="8768016" y="920115"/>
                  </a:moveTo>
                  <a:lnTo>
                    <a:pt x="7938109" y="920115"/>
                  </a:lnTo>
                  <a:lnTo>
                    <a:pt x="7938109" y="1179195"/>
                  </a:lnTo>
                  <a:lnTo>
                    <a:pt x="8768016" y="1179195"/>
                  </a:lnTo>
                  <a:lnTo>
                    <a:pt x="8768016" y="920115"/>
                  </a:lnTo>
                  <a:close/>
                </a:path>
                <a:path w="8768080" h="1179195">
                  <a:moveTo>
                    <a:pt x="8768016" y="432435"/>
                  </a:moveTo>
                  <a:lnTo>
                    <a:pt x="7938109" y="432435"/>
                  </a:lnTo>
                  <a:lnTo>
                    <a:pt x="7938109" y="691515"/>
                  </a:lnTo>
                  <a:lnTo>
                    <a:pt x="8768016" y="691515"/>
                  </a:lnTo>
                  <a:lnTo>
                    <a:pt x="8768016" y="432435"/>
                  </a:lnTo>
                  <a:close/>
                </a:path>
                <a:path w="8768080" h="1179195">
                  <a:moveTo>
                    <a:pt x="8768016" y="0"/>
                  </a:moveTo>
                  <a:lnTo>
                    <a:pt x="7938109" y="0"/>
                  </a:lnTo>
                  <a:lnTo>
                    <a:pt x="7938109" y="259080"/>
                  </a:lnTo>
                  <a:lnTo>
                    <a:pt x="8768016" y="259080"/>
                  </a:lnTo>
                  <a:lnTo>
                    <a:pt x="8768016" y="0"/>
                  </a:lnTo>
                  <a:close/>
                </a:path>
              </a:pathLst>
            </a:custGeom>
            <a:solidFill>
              <a:srgbClr val="E0FFEA"/>
            </a:solidFill>
          </p:spPr>
          <p:txBody>
            <a:bodyPr wrap="square" lIns="0" tIns="0" rIns="0" bIns="0" rtlCol="0"/>
            <a:lstStyle/>
            <a:p>
              <a:endParaRPr/>
            </a:p>
          </p:txBody>
        </p:sp>
        <p:sp>
          <p:nvSpPr>
            <p:cNvPr id="31" name="object 31"/>
            <p:cNvSpPr/>
            <p:nvPr/>
          </p:nvSpPr>
          <p:spPr>
            <a:xfrm>
              <a:off x="2424811" y="4716907"/>
              <a:ext cx="0" cy="754380"/>
            </a:xfrm>
            <a:custGeom>
              <a:avLst/>
              <a:gdLst/>
              <a:ahLst/>
              <a:cxnLst/>
              <a:rect l="l" t="t" r="r" b="b"/>
              <a:pathLst>
                <a:path h="754379">
                  <a:moveTo>
                    <a:pt x="0" y="0"/>
                  </a:moveTo>
                  <a:lnTo>
                    <a:pt x="0" y="754380"/>
                  </a:lnTo>
                </a:path>
              </a:pathLst>
            </a:custGeom>
            <a:ln w="9525">
              <a:solidFill>
                <a:srgbClr val="FFFFFF"/>
              </a:solidFill>
            </a:ln>
          </p:spPr>
          <p:txBody>
            <a:bodyPr wrap="square" lIns="0" tIns="0" rIns="0" bIns="0" rtlCol="0"/>
            <a:lstStyle/>
            <a:p>
              <a:endParaRPr/>
            </a:p>
          </p:txBody>
        </p:sp>
        <p:sp>
          <p:nvSpPr>
            <p:cNvPr id="32" name="object 32"/>
            <p:cNvSpPr/>
            <p:nvPr/>
          </p:nvSpPr>
          <p:spPr>
            <a:xfrm>
              <a:off x="2419984" y="4716907"/>
              <a:ext cx="6923405" cy="1946910"/>
            </a:xfrm>
            <a:custGeom>
              <a:avLst/>
              <a:gdLst/>
              <a:ahLst/>
              <a:cxnLst/>
              <a:rect l="l" t="t" r="r" b="b"/>
              <a:pathLst>
                <a:path w="6923405" h="1946909">
                  <a:moveTo>
                    <a:pt x="4825" y="754380"/>
                  </a:moveTo>
                  <a:lnTo>
                    <a:pt x="4825" y="1946325"/>
                  </a:lnTo>
                </a:path>
                <a:path w="6923405" h="1946909">
                  <a:moveTo>
                    <a:pt x="834389" y="502920"/>
                  </a:moveTo>
                  <a:lnTo>
                    <a:pt x="834389" y="1946325"/>
                  </a:lnTo>
                </a:path>
                <a:path w="6923405" h="1946909">
                  <a:moveTo>
                    <a:pt x="1664080" y="251460"/>
                  </a:moveTo>
                  <a:lnTo>
                    <a:pt x="1664080" y="1946325"/>
                  </a:lnTo>
                </a:path>
                <a:path w="6923405" h="1946909">
                  <a:moveTo>
                    <a:pt x="2493772" y="502920"/>
                  </a:moveTo>
                  <a:lnTo>
                    <a:pt x="2493772" y="1946325"/>
                  </a:lnTo>
                </a:path>
                <a:path w="6923405" h="1946909">
                  <a:moveTo>
                    <a:pt x="3323336" y="0"/>
                  </a:moveTo>
                  <a:lnTo>
                    <a:pt x="3323336" y="1946325"/>
                  </a:lnTo>
                </a:path>
                <a:path w="6923405" h="1946909">
                  <a:moveTo>
                    <a:pt x="3597402" y="0"/>
                  </a:moveTo>
                  <a:lnTo>
                    <a:pt x="3597402" y="1946325"/>
                  </a:lnTo>
                </a:path>
                <a:path w="6923405" h="1946909">
                  <a:moveTo>
                    <a:pt x="4427346" y="502920"/>
                  </a:moveTo>
                  <a:lnTo>
                    <a:pt x="4427346" y="1946325"/>
                  </a:lnTo>
                </a:path>
                <a:path w="6923405" h="1946909">
                  <a:moveTo>
                    <a:pt x="5257165" y="251460"/>
                  </a:moveTo>
                  <a:lnTo>
                    <a:pt x="5257165" y="1946325"/>
                  </a:lnTo>
                </a:path>
                <a:path w="6923405" h="1946909">
                  <a:moveTo>
                    <a:pt x="6087110" y="502920"/>
                  </a:moveTo>
                  <a:lnTo>
                    <a:pt x="6087110" y="1946325"/>
                  </a:lnTo>
                </a:path>
                <a:path w="6923405" h="1946909">
                  <a:moveTo>
                    <a:pt x="0" y="257810"/>
                  </a:moveTo>
                  <a:lnTo>
                    <a:pt x="6923405" y="257810"/>
                  </a:lnTo>
                </a:path>
                <a:path w="6923405" h="1946909">
                  <a:moveTo>
                    <a:pt x="0" y="509270"/>
                  </a:moveTo>
                  <a:lnTo>
                    <a:pt x="6923405" y="509270"/>
                  </a:lnTo>
                </a:path>
              </a:pathLst>
            </a:custGeom>
            <a:ln w="12700">
              <a:solidFill>
                <a:srgbClr val="FFFFFF"/>
              </a:solidFill>
            </a:ln>
          </p:spPr>
          <p:txBody>
            <a:bodyPr wrap="square" lIns="0" tIns="0" rIns="0" bIns="0" rtlCol="0"/>
            <a:lstStyle/>
            <a:p>
              <a:endParaRPr/>
            </a:p>
          </p:txBody>
        </p:sp>
        <p:sp>
          <p:nvSpPr>
            <p:cNvPr id="33" name="object 33"/>
            <p:cNvSpPr/>
            <p:nvPr/>
          </p:nvSpPr>
          <p:spPr>
            <a:xfrm>
              <a:off x="562635" y="5471287"/>
              <a:ext cx="1862455" cy="12700"/>
            </a:xfrm>
            <a:custGeom>
              <a:avLst/>
              <a:gdLst/>
              <a:ahLst/>
              <a:cxnLst/>
              <a:rect l="l" t="t" r="r" b="b"/>
              <a:pathLst>
                <a:path w="1862455" h="12700">
                  <a:moveTo>
                    <a:pt x="0" y="12700"/>
                  </a:moveTo>
                  <a:lnTo>
                    <a:pt x="1862175" y="12700"/>
                  </a:lnTo>
                  <a:lnTo>
                    <a:pt x="1862175" y="0"/>
                  </a:lnTo>
                  <a:lnTo>
                    <a:pt x="0" y="0"/>
                  </a:lnTo>
                  <a:lnTo>
                    <a:pt x="0" y="12700"/>
                  </a:lnTo>
                  <a:close/>
                </a:path>
              </a:pathLst>
            </a:custGeom>
            <a:solidFill>
              <a:srgbClr val="FFFFFF"/>
            </a:solidFill>
          </p:spPr>
          <p:txBody>
            <a:bodyPr wrap="square" lIns="0" tIns="0" rIns="0" bIns="0" rtlCol="0"/>
            <a:lstStyle/>
            <a:p>
              <a:endParaRPr/>
            </a:p>
          </p:txBody>
        </p:sp>
        <p:sp>
          <p:nvSpPr>
            <p:cNvPr id="34" name="object 34"/>
            <p:cNvSpPr/>
            <p:nvPr/>
          </p:nvSpPr>
          <p:spPr>
            <a:xfrm>
              <a:off x="562635" y="4716907"/>
              <a:ext cx="8780780" cy="1946910"/>
            </a:xfrm>
            <a:custGeom>
              <a:avLst/>
              <a:gdLst/>
              <a:ahLst/>
              <a:cxnLst/>
              <a:rect l="l" t="t" r="r" b="b"/>
              <a:pathLst>
                <a:path w="8780780" h="1946909">
                  <a:moveTo>
                    <a:pt x="1862175" y="760730"/>
                  </a:moveTo>
                  <a:lnTo>
                    <a:pt x="8780754" y="760730"/>
                  </a:lnTo>
                </a:path>
                <a:path w="8780780" h="1946909">
                  <a:moveTo>
                    <a:pt x="0" y="1019860"/>
                  </a:moveTo>
                  <a:lnTo>
                    <a:pt x="8780754" y="1019860"/>
                  </a:lnTo>
                </a:path>
                <a:path w="8780780" h="1946909">
                  <a:moveTo>
                    <a:pt x="0" y="1193215"/>
                  </a:moveTo>
                  <a:lnTo>
                    <a:pt x="8780754" y="1193215"/>
                  </a:lnTo>
                </a:path>
                <a:path w="8780780" h="1946909">
                  <a:moveTo>
                    <a:pt x="0" y="1452295"/>
                  </a:moveTo>
                  <a:lnTo>
                    <a:pt x="8780754" y="1452295"/>
                  </a:lnTo>
                </a:path>
                <a:path w="8780780" h="1946909">
                  <a:moveTo>
                    <a:pt x="0" y="1680895"/>
                  </a:moveTo>
                  <a:lnTo>
                    <a:pt x="8780754" y="1680895"/>
                  </a:lnTo>
                </a:path>
                <a:path w="8780780" h="1946909">
                  <a:moveTo>
                    <a:pt x="6350" y="0"/>
                  </a:moveTo>
                  <a:lnTo>
                    <a:pt x="6350" y="1946325"/>
                  </a:lnTo>
                </a:path>
                <a:path w="8780780" h="1946909">
                  <a:moveTo>
                    <a:pt x="8774404" y="0"/>
                  </a:moveTo>
                  <a:lnTo>
                    <a:pt x="8774404" y="1946325"/>
                  </a:lnTo>
                </a:path>
                <a:path w="8780780" h="1946909">
                  <a:moveTo>
                    <a:pt x="0" y="6350"/>
                  </a:moveTo>
                  <a:lnTo>
                    <a:pt x="8780754" y="6350"/>
                  </a:lnTo>
                </a:path>
                <a:path w="8780780" h="1946909">
                  <a:moveTo>
                    <a:pt x="0" y="1939975"/>
                  </a:moveTo>
                  <a:lnTo>
                    <a:pt x="8780754" y="1939975"/>
                  </a:lnTo>
                </a:path>
              </a:pathLst>
            </a:custGeom>
            <a:ln w="12700">
              <a:solidFill>
                <a:srgbClr val="FFFFFF"/>
              </a:solidFill>
            </a:ln>
          </p:spPr>
          <p:txBody>
            <a:bodyPr wrap="square" lIns="0" tIns="0" rIns="0" bIns="0" rtlCol="0"/>
            <a:lstStyle/>
            <a:p>
              <a:endParaRPr/>
            </a:p>
          </p:txBody>
        </p:sp>
      </p:grpSp>
      <p:sp>
        <p:nvSpPr>
          <p:cNvPr id="35" name="object 35"/>
          <p:cNvSpPr txBox="1"/>
          <p:nvPr/>
        </p:nvSpPr>
        <p:spPr>
          <a:xfrm>
            <a:off x="271983" y="3748532"/>
            <a:ext cx="8881110" cy="1677035"/>
          </a:xfrm>
          <a:prstGeom prst="rect">
            <a:avLst/>
          </a:prstGeom>
        </p:spPr>
        <p:txBody>
          <a:bodyPr vert="horz" wrap="square" lIns="0" tIns="12700" rIns="0" bIns="0" rtlCol="0">
            <a:spAutoFit/>
          </a:bodyPr>
          <a:lstStyle/>
          <a:p>
            <a:pPr marL="5387975">
              <a:lnSpc>
                <a:spcPct val="100000"/>
              </a:lnSpc>
              <a:spcBef>
                <a:spcPts val="100"/>
              </a:spcBef>
            </a:pPr>
            <a:r>
              <a:rPr sz="1200" b="1" u="sng" dirty="0">
                <a:solidFill>
                  <a:srgbClr val="006FC0"/>
                </a:solidFill>
                <a:uFill>
                  <a:solidFill>
                    <a:srgbClr val="006FC0"/>
                  </a:solidFill>
                </a:uFill>
                <a:latin typeface="Yu Gothic UI"/>
                <a:cs typeface="Yu Gothic UI"/>
              </a:rPr>
              <a:t>※令和９年６月以降は、</a:t>
            </a:r>
            <a:r>
              <a:rPr sz="1200" b="1" u="sng" spc="135" dirty="0">
                <a:solidFill>
                  <a:srgbClr val="006FC0"/>
                </a:solidFill>
                <a:uFill>
                  <a:solidFill>
                    <a:srgbClr val="006FC0"/>
                  </a:solidFill>
                </a:uFill>
                <a:latin typeface="Yu Gothic UI"/>
                <a:cs typeface="Yu Gothic UI"/>
              </a:rPr>
              <a:t>24</a:t>
            </a:r>
            <a:r>
              <a:rPr sz="1200" b="1" u="sng" spc="125" dirty="0">
                <a:solidFill>
                  <a:srgbClr val="006FC0"/>
                </a:solidFill>
                <a:uFill>
                  <a:solidFill>
                    <a:srgbClr val="006FC0"/>
                  </a:solidFill>
                </a:uFill>
                <a:latin typeface="Yu Gothic UI"/>
                <a:cs typeface="Yu Gothic UI"/>
              </a:rPr>
              <a:t>区分まで拡大する。</a:t>
            </a:r>
            <a:endParaRPr sz="1200">
              <a:latin typeface="Yu Gothic UI"/>
              <a:cs typeface="Yu Gothic UI"/>
            </a:endParaRPr>
          </a:p>
          <a:p>
            <a:pPr marL="299085" indent="-286385">
              <a:lnSpc>
                <a:spcPct val="100000"/>
              </a:lnSpc>
              <a:spcBef>
                <a:spcPts val="1945"/>
              </a:spcBef>
              <a:buFont typeface="Wingdings"/>
              <a:buChar char=""/>
              <a:tabLst>
                <a:tab pos="299085" algn="l"/>
              </a:tabLst>
            </a:pPr>
            <a:r>
              <a:rPr sz="1400" b="1" u="sng" spc="65" dirty="0">
                <a:solidFill>
                  <a:srgbClr val="006FC0"/>
                </a:solidFill>
                <a:uFill>
                  <a:solidFill>
                    <a:srgbClr val="006FC0"/>
                  </a:solidFill>
                </a:uFill>
                <a:latin typeface="Yu Gothic UI"/>
                <a:cs typeface="Yu Gothic UI"/>
              </a:rPr>
              <a:t>継続的に賃上げを実施している保険医療機関とそれ以外の保険医療機関において異なる評価</a:t>
            </a:r>
            <a:r>
              <a:rPr sz="1400" spc="300" dirty="0">
                <a:latin typeface="Yu Gothic UI"/>
                <a:cs typeface="Yu Gothic UI"/>
              </a:rPr>
              <a:t>を行う。</a:t>
            </a:r>
            <a:endParaRPr sz="1400">
              <a:latin typeface="Yu Gothic UI"/>
              <a:cs typeface="Yu Gothic UI"/>
            </a:endParaRPr>
          </a:p>
          <a:p>
            <a:pPr marL="299085" indent="-286385">
              <a:lnSpc>
                <a:spcPct val="100000"/>
              </a:lnSpc>
              <a:buFont typeface="Wingdings"/>
              <a:buChar char=""/>
              <a:tabLst>
                <a:tab pos="299085" algn="l"/>
              </a:tabLst>
            </a:pPr>
            <a:r>
              <a:rPr sz="1400" spc="240" dirty="0">
                <a:latin typeface="Yu Gothic UI"/>
                <a:cs typeface="Yu Gothic UI"/>
              </a:rPr>
              <a:t>全てのベースアップ評価料について、</a:t>
            </a:r>
            <a:r>
              <a:rPr sz="1400" b="1" u="sng" spc="20" dirty="0">
                <a:solidFill>
                  <a:srgbClr val="006FC0"/>
                </a:solidFill>
                <a:uFill>
                  <a:solidFill>
                    <a:srgbClr val="006FC0"/>
                  </a:solidFill>
                </a:uFill>
                <a:latin typeface="Yu Gothic UI"/>
                <a:cs typeface="Yu Gothic UI"/>
              </a:rPr>
              <a:t>令和８年度及び令和９年度において段階的な評価</a:t>
            </a:r>
            <a:r>
              <a:rPr sz="1400" spc="345" dirty="0">
                <a:latin typeface="Yu Gothic UI"/>
                <a:cs typeface="Yu Gothic UI"/>
              </a:rPr>
              <a:t>とする。</a:t>
            </a:r>
            <a:endParaRPr sz="1400">
              <a:latin typeface="Yu Gothic UI"/>
              <a:cs typeface="Yu Gothic UI"/>
            </a:endParaRPr>
          </a:p>
          <a:p>
            <a:pPr marL="2942590">
              <a:lnSpc>
                <a:spcPct val="100000"/>
              </a:lnSpc>
              <a:spcBef>
                <a:spcPts val="1035"/>
              </a:spcBef>
              <a:tabLst>
                <a:tab pos="6937375" algn="l"/>
              </a:tabLst>
            </a:pPr>
            <a:r>
              <a:rPr sz="1050" b="1" dirty="0">
                <a:latin typeface="Yu Gothic UI"/>
                <a:cs typeface="Yu Gothic UI"/>
              </a:rPr>
              <a:t>令和８年６月</a:t>
            </a:r>
            <a:r>
              <a:rPr sz="1050" b="1" spc="-15" dirty="0">
                <a:latin typeface="Yu Gothic UI"/>
                <a:cs typeface="Yu Gothic UI"/>
              </a:rPr>
              <a:t>～</a:t>
            </a:r>
            <a:r>
              <a:rPr sz="1050" b="1" dirty="0">
                <a:latin typeface="Yu Gothic UI"/>
                <a:cs typeface="Yu Gothic UI"/>
              </a:rPr>
              <a:t>令</a:t>
            </a:r>
            <a:r>
              <a:rPr sz="1050" b="1" spc="-15" dirty="0">
                <a:latin typeface="Yu Gothic UI"/>
                <a:cs typeface="Yu Gothic UI"/>
              </a:rPr>
              <a:t>和</a:t>
            </a:r>
            <a:r>
              <a:rPr sz="1050" b="1" dirty="0">
                <a:latin typeface="Yu Gothic UI"/>
                <a:cs typeface="Yu Gothic UI"/>
              </a:rPr>
              <a:t>９</a:t>
            </a:r>
            <a:r>
              <a:rPr sz="1050" b="1" spc="-15" dirty="0">
                <a:latin typeface="Yu Gothic UI"/>
                <a:cs typeface="Yu Gothic UI"/>
              </a:rPr>
              <a:t>年</a:t>
            </a:r>
            <a:r>
              <a:rPr sz="1050" b="1" dirty="0">
                <a:latin typeface="Yu Gothic UI"/>
                <a:cs typeface="Yu Gothic UI"/>
              </a:rPr>
              <a:t>５</a:t>
            </a:r>
            <a:r>
              <a:rPr sz="1050" b="1" spc="-50" dirty="0">
                <a:latin typeface="Yu Gothic UI"/>
                <a:cs typeface="Yu Gothic UI"/>
              </a:rPr>
              <a:t>月</a:t>
            </a:r>
            <a:r>
              <a:rPr sz="1050" b="1" dirty="0">
                <a:latin typeface="Yu Gothic UI"/>
                <a:cs typeface="Yu Gothic UI"/>
              </a:rPr>
              <a:t>	令和９年６月</a:t>
            </a:r>
            <a:r>
              <a:rPr sz="1050" b="1" spc="-50" dirty="0">
                <a:latin typeface="Yu Gothic UI"/>
                <a:cs typeface="Yu Gothic UI"/>
              </a:rPr>
              <a:t>～</a:t>
            </a:r>
            <a:endParaRPr sz="1050">
              <a:latin typeface="Yu Gothic UI"/>
              <a:cs typeface="Yu Gothic UI"/>
            </a:endParaRPr>
          </a:p>
          <a:p>
            <a:pPr marL="2247265">
              <a:lnSpc>
                <a:spcPct val="100000"/>
              </a:lnSpc>
              <a:spcBef>
                <a:spcPts val="720"/>
              </a:spcBef>
              <a:tabLst>
                <a:tab pos="4009390" algn="l"/>
                <a:tab pos="5840730" algn="l"/>
                <a:tab pos="7602855" algn="l"/>
              </a:tabLst>
            </a:pPr>
            <a:r>
              <a:rPr sz="1050" spc="145" dirty="0">
                <a:latin typeface="Yu Gothic UI"/>
                <a:cs typeface="Yu Gothic UI"/>
              </a:rPr>
              <a:t>新</a:t>
            </a:r>
            <a:r>
              <a:rPr sz="1050" spc="114" dirty="0">
                <a:latin typeface="Yu Gothic UI"/>
                <a:cs typeface="Yu Gothic UI"/>
              </a:rPr>
              <a:t>たに</a:t>
            </a:r>
            <a:r>
              <a:rPr sz="1050" spc="145" dirty="0">
                <a:latin typeface="Yu Gothic UI"/>
                <a:cs typeface="Yu Gothic UI"/>
              </a:rPr>
              <a:t>賃上</a:t>
            </a:r>
            <a:r>
              <a:rPr sz="1050" spc="120" dirty="0">
                <a:latin typeface="Yu Gothic UI"/>
                <a:cs typeface="Yu Gothic UI"/>
              </a:rPr>
              <a:t>げ</a:t>
            </a:r>
            <a:r>
              <a:rPr sz="1050" spc="95" dirty="0">
                <a:latin typeface="Yu Gothic UI"/>
                <a:cs typeface="Yu Gothic UI"/>
              </a:rPr>
              <a:t>を</a:t>
            </a:r>
            <a:r>
              <a:rPr sz="1050" spc="220" dirty="0">
                <a:latin typeface="Yu Gothic UI"/>
                <a:cs typeface="Yu Gothic UI"/>
              </a:rPr>
              <a:t>行</a:t>
            </a:r>
            <a:r>
              <a:rPr sz="1050" spc="125" dirty="0">
                <a:latin typeface="Yu Gothic UI"/>
                <a:cs typeface="Yu Gothic UI"/>
              </a:rPr>
              <a:t>う</a:t>
            </a:r>
            <a:r>
              <a:rPr sz="1050" dirty="0">
                <a:latin typeface="Yu Gothic UI"/>
                <a:cs typeface="Yu Gothic UI"/>
              </a:rPr>
              <a:t>施</a:t>
            </a:r>
            <a:r>
              <a:rPr sz="1050" spc="-50" dirty="0">
                <a:latin typeface="Yu Gothic UI"/>
                <a:cs typeface="Yu Gothic UI"/>
              </a:rPr>
              <a:t>設</a:t>
            </a:r>
            <a:r>
              <a:rPr sz="1050" dirty="0">
                <a:latin typeface="Yu Gothic UI"/>
                <a:cs typeface="Yu Gothic UI"/>
              </a:rPr>
              <a:t>	</a:t>
            </a:r>
            <a:r>
              <a:rPr sz="1500" baseline="2777" dirty="0">
                <a:latin typeface="Yu Gothic UI"/>
                <a:cs typeface="Yu Gothic UI"/>
              </a:rPr>
              <a:t>継続的賃上げ実施施</a:t>
            </a:r>
            <a:r>
              <a:rPr sz="1500" spc="-75" baseline="2777" dirty="0">
                <a:latin typeface="Yu Gothic UI"/>
                <a:cs typeface="Yu Gothic UI"/>
              </a:rPr>
              <a:t>設</a:t>
            </a:r>
            <a:r>
              <a:rPr sz="1500" baseline="2777" dirty="0">
                <a:latin typeface="Yu Gothic UI"/>
                <a:cs typeface="Yu Gothic UI"/>
              </a:rPr>
              <a:t>	</a:t>
            </a:r>
            <a:r>
              <a:rPr sz="1050" spc="145" dirty="0">
                <a:latin typeface="Yu Gothic UI"/>
                <a:cs typeface="Yu Gothic UI"/>
              </a:rPr>
              <a:t>新</a:t>
            </a:r>
            <a:r>
              <a:rPr sz="1050" spc="114" dirty="0">
                <a:latin typeface="Yu Gothic UI"/>
                <a:cs typeface="Yu Gothic UI"/>
              </a:rPr>
              <a:t>たに</a:t>
            </a:r>
            <a:r>
              <a:rPr sz="1050" spc="145" dirty="0">
                <a:latin typeface="Yu Gothic UI"/>
                <a:cs typeface="Yu Gothic UI"/>
              </a:rPr>
              <a:t>賃上</a:t>
            </a:r>
            <a:r>
              <a:rPr sz="1050" spc="120" dirty="0">
                <a:latin typeface="Yu Gothic UI"/>
                <a:cs typeface="Yu Gothic UI"/>
              </a:rPr>
              <a:t>げ</a:t>
            </a:r>
            <a:r>
              <a:rPr sz="1050" spc="95" dirty="0">
                <a:latin typeface="Yu Gothic UI"/>
                <a:cs typeface="Yu Gothic UI"/>
              </a:rPr>
              <a:t>を</a:t>
            </a:r>
            <a:r>
              <a:rPr sz="1050" spc="220" dirty="0">
                <a:latin typeface="Yu Gothic UI"/>
                <a:cs typeface="Yu Gothic UI"/>
              </a:rPr>
              <a:t>行</a:t>
            </a:r>
            <a:r>
              <a:rPr sz="1050" spc="125" dirty="0">
                <a:latin typeface="Yu Gothic UI"/>
                <a:cs typeface="Yu Gothic UI"/>
              </a:rPr>
              <a:t>う</a:t>
            </a:r>
            <a:r>
              <a:rPr sz="1050" dirty="0">
                <a:latin typeface="Yu Gothic UI"/>
                <a:cs typeface="Yu Gothic UI"/>
              </a:rPr>
              <a:t>施</a:t>
            </a:r>
            <a:r>
              <a:rPr sz="1050" spc="-50" dirty="0">
                <a:latin typeface="Yu Gothic UI"/>
                <a:cs typeface="Yu Gothic UI"/>
              </a:rPr>
              <a:t>設</a:t>
            </a:r>
            <a:r>
              <a:rPr sz="1050" dirty="0">
                <a:latin typeface="Yu Gothic UI"/>
                <a:cs typeface="Yu Gothic UI"/>
              </a:rPr>
              <a:t>	</a:t>
            </a:r>
            <a:r>
              <a:rPr sz="1500" baseline="2777" dirty="0">
                <a:latin typeface="Yu Gothic UI"/>
                <a:cs typeface="Yu Gothic UI"/>
              </a:rPr>
              <a:t>継続的賃上げ実施施</a:t>
            </a:r>
            <a:r>
              <a:rPr sz="1500" spc="-75" baseline="2777" dirty="0">
                <a:latin typeface="Yu Gothic UI"/>
                <a:cs typeface="Yu Gothic UI"/>
              </a:rPr>
              <a:t>設</a:t>
            </a:r>
            <a:endParaRPr sz="1500" baseline="2777">
              <a:latin typeface="Yu Gothic UI"/>
              <a:cs typeface="Yu Gothic UI"/>
            </a:endParaRPr>
          </a:p>
          <a:p>
            <a:pPr marL="2500630">
              <a:lnSpc>
                <a:spcPct val="100000"/>
              </a:lnSpc>
              <a:spcBef>
                <a:spcPts val="720"/>
              </a:spcBef>
              <a:tabLst>
                <a:tab pos="3330575" algn="l"/>
                <a:tab pos="4160520" algn="l"/>
                <a:tab pos="4989830" algn="l"/>
                <a:tab pos="6094095" algn="l"/>
                <a:tab pos="6924040" algn="l"/>
                <a:tab pos="7753984" algn="l"/>
                <a:tab pos="8583930" algn="l"/>
              </a:tabLst>
            </a:pPr>
            <a:r>
              <a:rPr sz="1050" b="1" spc="235" dirty="0">
                <a:latin typeface="Yu Gothic UI"/>
                <a:cs typeface="Yu Gothic UI"/>
              </a:rPr>
              <a:t>イ</a:t>
            </a:r>
            <a:r>
              <a:rPr sz="1050" b="1" dirty="0">
                <a:latin typeface="Yu Gothic UI"/>
                <a:cs typeface="Yu Gothic UI"/>
              </a:rPr>
              <a:t>	</a:t>
            </a:r>
            <a:r>
              <a:rPr sz="1050" b="1" spc="225" dirty="0">
                <a:latin typeface="Yu Gothic UI"/>
                <a:cs typeface="Yu Gothic UI"/>
              </a:rPr>
              <a:t>ロ</a:t>
            </a:r>
            <a:r>
              <a:rPr sz="1050" b="1" dirty="0">
                <a:latin typeface="Yu Gothic UI"/>
                <a:cs typeface="Yu Gothic UI"/>
              </a:rPr>
              <a:t>	</a:t>
            </a:r>
            <a:r>
              <a:rPr sz="1050" b="1" spc="235" dirty="0">
                <a:latin typeface="Yu Gothic UI"/>
                <a:cs typeface="Yu Gothic UI"/>
              </a:rPr>
              <a:t>イ</a:t>
            </a:r>
            <a:r>
              <a:rPr sz="1050" b="1" dirty="0">
                <a:latin typeface="Yu Gothic UI"/>
                <a:cs typeface="Yu Gothic UI"/>
              </a:rPr>
              <a:t>	</a:t>
            </a:r>
            <a:r>
              <a:rPr sz="1050" b="1" spc="225" dirty="0">
                <a:latin typeface="Yu Gothic UI"/>
                <a:cs typeface="Yu Gothic UI"/>
              </a:rPr>
              <a:t>ロ</a:t>
            </a:r>
            <a:r>
              <a:rPr sz="1050" b="1" dirty="0">
                <a:latin typeface="Yu Gothic UI"/>
                <a:cs typeface="Yu Gothic UI"/>
              </a:rPr>
              <a:t>	</a:t>
            </a:r>
            <a:r>
              <a:rPr sz="1050" b="1" spc="235" dirty="0">
                <a:latin typeface="Yu Gothic UI"/>
                <a:cs typeface="Yu Gothic UI"/>
              </a:rPr>
              <a:t>イ</a:t>
            </a:r>
            <a:r>
              <a:rPr sz="1050" b="1" dirty="0">
                <a:latin typeface="Yu Gothic UI"/>
                <a:cs typeface="Yu Gothic UI"/>
              </a:rPr>
              <a:t>	</a:t>
            </a:r>
            <a:r>
              <a:rPr sz="1050" b="1" spc="225" dirty="0">
                <a:latin typeface="Yu Gothic UI"/>
                <a:cs typeface="Yu Gothic UI"/>
              </a:rPr>
              <a:t>ロ</a:t>
            </a:r>
            <a:r>
              <a:rPr sz="1050" b="1" dirty="0">
                <a:latin typeface="Yu Gothic UI"/>
                <a:cs typeface="Yu Gothic UI"/>
              </a:rPr>
              <a:t>	</a:t>
            </a:r>
            <a:r>
              <a:rPr sz="1050" b="1" spc="235" dirty="0">
                <a:latin typeface="Yu Gothic UI"/>
                <a:cs typeface="Yu Gothic UI"/>
              </a:rPr>
              <a:t>イ</a:t>
            </a:r>
            <a:r>
              <a:rPr sz="1050" b="1" dirty="0">
                <a:latin typeface="Yu Gothic UI"/>
                <a:cs typeface="Yu Gothic UI"/>
              </a:rPr>
              <a:t>	</a:t>
            </a:r>
            <a:r>
              <a:rPr sz="1050" b="1" spc="225" dirty="0">
                <a:latin typeface="Yu Gothic UI"/>
                <a:cs typeface="Yu Gothic UI"/>
              </a:rPr>
              <a:t>ロ</a:t>
            </a:r>
            <a:endParaRPr sz="1050">
              <a:latin typeface="Yu Gothic UI"/>
              <a:cs typeface="Yu Gothic UI"/>
            </a:endParaRPr>
          </a:p>
        </p:txBody>
      </p:sp>
      <p:sp>
        <p:nvSpPr>
          <p:cNvPr id="36" name="object 36"/>
          <p:cNvSpPr txBox="1"/>
          <p:nvPr/>
        </p:nvSpPr>
        <p:spPr>
          <a:xfrm>
            <a:off x="647801" y="5436408"/>
            <a:ext cx="377190" cy="424180"/>
          </a:xfrm>
          <a:prstGeom prst="rect">
            <a:avLst/>
          </a:prstGeom>
        </p:spPr>
        <p:txBody>
          <a:bodyPr vert="horz" wrap="square" lIns="0" tIns="67945" rIns="0" bIns="0" rtlCol="0">
            <a:spAutoFit/>
          </a:bodyPr>
          <a:lstStyle/>
          <a:p>
            <a:pPr marL="12700">
              <a:lnSpc>
                <a:spcPct val="100000"/>
              </a:lnSpc>
              <a:spcBef>
                <a:spcPts val="535"/>
              </a:spcBef>
            </a:pPr>
            <a:r>
              <a:rPr sz="1050" dirty="0">
                <a:latin typeface="Yu Gothic UI"/>
                <a:cs typeface="Yu Gothic UI"/>
              </a:rPr>
              <a:t>区分</a:t>
            </a:r>
            <a:r>
              <a:rPr sz="1050" spc="40" dirty="0">
                <a:latin typeface="Yu Gothic UI"/>
                <a:cs typeface="Yu Gothic UI"/>
              </a:rPr>
              <a:t>1</a:t>
            </a:r>
            <a:endParaRPr sz="1050">
              <a:latin typeface="Yu Gothic UI"/>
              <a:cs typeface="Yu Gothic UI"/>
            </a:endParaRPr>
          </a:p>
          <a:p>
            <a:pPr marL="12700">
              <a:lnSpc>
                <a:spcPct val="100000"/>
              </a:lnSpc>
              <a:spcBef>
                <a:spcPts val="365"/>
              </a:spcBef>
            </a:pPr>
            <a:r>
              <a:rPr sz="900" spc="430" dirty="0">
                <a:latin typeface="Yu Gothic UI"/>
                <a:cs typeface="Yu Gothic UI"/>
              </a:rPr>
              <a:t>・・・</a:t>
            </a:r>
            <a:endParaRPr sz="900">
              <a:latin typeface="Yu Gothic UI"/>
              <a:cs typeface="Yu Gothic UI"/>
            </a:endParaRPr>
          </a:p>
        </p:txBody>
      </p:sp>
      <p:sp>
        <p:nvSpPr>
          <p:cNvPr id="37" name="object 37"/>
          <p:cNvSpPr txBox="1"/>
          <p:nvPr/>
        </p:nvSpPr>
        <p:spPr>
          <a:xfrm>
            <a:off x="2655189"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８点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38" name="object 38"/>
          <p:cNvSpPr txBox="1"/>
          <p:nvPr/>
        </p:nvSpPr>
        <p:spPr>
          <a:xfrm>
            <a:off x="3484879"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１点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39" name="object 39"/>
          <p:cNvSpPr txBox="1"/>
          <p:nvPr/>
        </p:nvSpPr>
        <p:spPr>
          <a:xfrm>
            <a:off x="4314825" y="5442911"/>
            <a:ext cx="368300" cy="417830"/>
          </a:xfrm>
          <a:prstGeom prst="rect">
            <a:avLst/>
          </a:prstGeom>
        </p:spPr>
        <p:txBody>
          <a:bodyPr vert="horz" wrap="square" lIns="0" tIns="60960" rIns="0" bIns="0" rtlCol="0">
            <a:spAutoFit/>
          </a:bodyPr>
          <a:lstStyle/>
          <a:p>
            <a:pPr marL="20320">
              <a:lnSpc>
                <a:spcPct val="100000"/>
              </a:lnSpc>
              <a:spcBef>
                <a:spcPts val="480"/>
              </a:spcBef>
            </a:pPr>
            <a:r>
              <a:rPr sz="1100" b="1" u="sng" spc="215" dirty="0">
                <a:solidFill>
                  <a:srgbClr val="006FC0"/>
                </a:solidFill>
                <a:uFill>
                  <a:solidFill>
                    <a:srgbClr val="006FC0"/>
                  </a:solidFill>
                </a:uFill>
                <a:latin typeface="Yu Gothic UI"/>
                <a:cs typeface="Yu Gothic UI"/>
              </a:rPr>
              <a:t>16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0" name="object 40"/>
          <p:cNvSpPr txBox="1"/>
          <p:nvPr/>
        </p:nvSpPr>
        <p:spPr>
          <a:xfrm>
            <a:off x="5144515"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２点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1" name="object 41"/>
          <p:cNvSpPr txBox="1"/>
          <p:nvPr/>
        </p:nvSpPr>
        <p:spPr>
          <a:xfrm>
            <a:off x="6248527"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８点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2" name="object 42"/>
          <p:cNvSpPr txBox="1"/>
          <p:nvPr/>
        </p:nvSpPr>
        <p:spPr>
          <a:xfrm>
            <a:off x="7078471"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１点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3" name="object 43"/>
          <p:cNvSpPr txBox="1"/>
          <p:nvPr/>
        </p:nvSpPr>
        <p:spPr>
          <a:xfrm>
            <a:off x="7908797" y="5442911"/>
            <a:ext cx="368300" cy="417830"/>
          </a:xfrm>
          <a:prstGeom prst="rect">
            <a:avLst/>
          </a:prstGeom>
        </p:spPr>
        <p:txBody>
          <a:bodyPr vert="horz" wrap="square" lIns="0" tIns="60960" rIns="0" bIns="0" rtlCol="0">
            <a:spAutoFit/>
          </a:bodyPr>
          <a:lstStyle/>
          <a:p>
            <a:pPr marL="20320">
              <a:lnSpc>
                <a:spcPct val="100000"/>
              </a:lnSpc>
              <a:spcBef>
                <a:spcPts val="480"/>
              </a:spcBef>
            </a:pPr>
            <a:r>
              <a:rPr sz="1100" b="1" u="sng" spc="215" dirty="0">
                <a:solidFill>
                  <a:srgbClr val="006FC0"/>
                </a:solidFill>
                <a:uFill>
                  <a:solidFill>
                    <a:srgbClr val="006FC0"/>
                  </a:solidFill>
                </a:uFill>
                <a:latin typeface="Yu Gothic UI"/>
                <a:cs typeface="Yu Gothic UI"/>
              </a:rPr>
              <a:t>16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4" name="object 44"/>
          <p:cNvSpPr txBox="1"/>
          <p:nvPr/>
        </p:nvSpPr>
        <p:spPr>
          <a:xfrm>
            <a:off x="8738743" y="5442911"/>
            <a:ext cx="368300" cy="417830"/>
          </a:xfrm>
          <a:prstGeom prst="rect">
            <a:avLst/>
          </a:prstGeom>
        </p:spPr>
        <p:txBody>
          <a:bodyPr vert="horz" wrap="square" lIns="0" tIns="60960" rIns="0" bIns="0" rtlCol="0">
            <a:spAutoFit/>
          </a:bodyPr>
          <a:lstStyle/>
          <a:p>
            <a:pPr marL="44450">
              <a:lnSpc>
                <a:spcPct val="100000"/>
              </a:lnSpc>
              <a:spcBef>
                <a:spcPts val="480"/>
              </a:spcBef>
            </a:pPr>
            <a:r>
              <a:rPr sz="1100" b="1" u="sng" spc="-25" dirty="0">
                <a:solidFill>
                  <a:srgbClr val="006FC0"/>
                </a:solidFill>
                <a:uFill>
                  <a:solidFill>
                    <a:srgbClr val="006FC0"/>
                  </a:solidFill>
                </a:uFill>
                <a:latin typeface="Yu Gothic UI"/>
                <a:cs typeface="Yu Gothic UI"/>
              </a:rPr>
              <a:t>２点</a:t>
            </a:r>
            <a:endParaRPr sz="1100">
              <a:latin typeface="Yu Gothic UI"/>
              <a:cs typeface="Yu Gothic UI"/>
            </a:endParaRPr>
          </a:p>
          <a:p>
            <a:pPr marL="12700">
              <a:lnSpc>
                <a:spcPct val="100000"/>
              </a:lnSpc>
              <a:spcBef>
                <a:spcPts val="305"/>
              </a:spcBef>
            </a:pPr>
            <a:r>
              <a:rPr sz="900" spc="430" dirty="0">
                <a:latin typeface="Yu Gothic UI"/>
                <a:cs typeface="Yu Gothic UI"/>
              </a:rPr>
              <a:t>・・・</a:t>
            </a:r>
            <a:endParaRPr sz="900">
              <a:latin typeface="Yu Gothic UI"/>
              <a:cs typeface="Yu Gothic UI"/>
            </a:endParaRPr>
          </a:p>
        </p:txBody>
      </p:sp>
      <p:sp>
        <p:nvSpPr>
          <p:cNvPr id="45" name="object 45"/>
          <p:cNvSpPr txBox="1"/>
          <p:nvPr/>
        </p:nvSpPr>
        <p:spPr>
          <a:xfrm>
            <a:off x="647801" y="5923279"/>
            <a:ext cx="46164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Yu Gothic UI"/>
                <a:cs typeface="Yu Gothic UI"/>
              </a:rPr>
              <a:t>区分</a:t>
            </a:r>
            <a:r>
              <a:rPr sz="1050" spc="65" dirty="0">
                <a:latin typeface="Yu Gothic UI"/>
                <a:cs typeface="Yu Gothic UI"/>
              </a:rPr>
              <a:t>12</a:t>
            </a:r>
            <a:endParaRPr sz="1050">
              <a:latin typeface="Yu Gothic UI"/>
              <a:cs typeface="Yu Gothic UI"/>
            </a:endParaRPr>
          </a:p>
        </p:txBody>
      </p:sp>
      <p:sp>
        <p:nvSpPr>
          <p:cNvPr id="46" name="object 46"/>
          <p:cNvSpPr txBox="1"/>
          <p:nvPr/>
        </p:nvSpPr>
        <p:spPr>
          <a:xfrm>
            <a:off x="2662808" y="5923279"/>
            <a:ext cx="354965" cy="193675"/>
          </a:xfrm>
          <a:prstGeom prst="rect">
            <a:avLst/>
          </a:prstGeom>
        </p:spPr>
        <p:txBody>
          <a:bodyPr vert="horz" wrap="square" lIns="0" tIns="12700" rIns="0" bIns="0" rtlCol="0">
            <a:spAutoFit/>
          </a:bodyPr>
          <a:lstStyle/>
          <a:p>
            <a:pPr marL="12700">
              <a:lnSpc>
                <a:spcPct val="100000"/>
              </a:lnSpc>
              <a:spcBef>
                <a:spcPts val="100"/>
              </a:spcBef>
            </a:pPr>
            <a:r>
              <a:rPr sz="1100" b="1" u="sng" spc="120" dirty="0">
                <a:solidFill>
                  <a:srgbClr val="006FC0"/>
                </a:solidFill>
                <a:uFill>
                  <a:solidFill>
                    <a:srgbClr val="006FC0"/>
                  </a:solidFill>
                </a:uFill>
                <a:latin typeface="Yu Gothic UI"/>
                <a:cs typeface="Yu Gothic UI"/>
              </a:rPr>
              <a:t>96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47" name="object 47"/>
          <p:cNvSpPr txBox="1"/>
          <p:nvPr/>
        </p:nvSpPr>
        <p:spPr>
          <a:xfrm>
            <a:off x="3492500" y="5923279"/>
            <a:ext cx="354965" cy="193675"/>
          </a:xfrm>
          <a:prstGeom prst="rect">
            <a:avLst/>
          </a:prstGeom>
        </p:spPr>
        <p:txBody>
          <a:bodyPr vert="horz" wrap="square" lIns="0" tIns="12700" rIns="0" bIns="0" rtlCol="0">
            <a:spAutoFit/>
          </a:bodyPr>
          <a:lstStyle/>
          <a:p>
            <a:pPr marL="12700">
              <a:lnSpc>
                <a:spcPct val="100000"/>
              </a:lnSpc>
              <a:spcBef>
                <a:spcPts val="100"/>
              </a:spcBef>
            </a:pPr>
            <a:r>
              <a:rPr sz="1100" b="1" u="sng" spc="215" dirty="0">
                <a:solidFill>
                  <a:srgbClr val="006FC0"/>
                </a:solidFill>
                <a:uFill>
                  <a:solidFill>
                    <a:srgbClr val="006FC0"/>
                  </a:solidFill>
                </a:uFill>
                <a:latin typeface="Yu Gothic UI"/>
                <a:cs typeface="Yu Gothic UI"/>
              </a:rPr>
              <a:t>12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48" name="object 48"/>
          <p:cNvSpPr txBox="1"/>
          <p:nvPr/>
        </p:nvSpPr>
        <p:spPr>
          <a:xfrm>
            <a:off x="4275201" y="5923279"/>
            <a:ext cx="449580" cy="193675"/>
          </a:xfrm>
          <a:prstGeom prst="rect">
            <a:avLst/>
          </a:prstGeom>
        </p:spPr>
        <p:txBody>
          <a:bodyPr vert="horz" wrap="square" lIns="0" tIns="12700" rIns="0" bIns="0" rtlCol="0">
            <a:spAutoFit/>
          </a:bodyPr>
          <a:lstStyle/>
          <a:p>
            <a:pPr marL="12700">
              <a:lnSpc>
                <a:spcPct val="100000"/>
              </a:lnSpc>
              <a:spcBef>
                <a:spcPts val="100"/>
              </a:spcBef>
            </a:pPr>
            <a:r>
              <a:rPr sz="1100" b="1" u="sng" spc="180" dirty="0">
                <a:solidFill>
                  <a:srgbClr val="006FC0"/>
                </a:solidFill>
                <a:uFill>
                  <a:solidFill>
                    <a:srgbClr val="006FC0"/>
                  </a:solidFill>
                </a:uFill>
                <a:latin typeface="Yu Gothic UI"/>
                <a:cs typeface="Yu Gothic UI"/>
              </a:rPr>
              <a:t>160</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49" name="object 49"/>
          <p:cNvSpPr txBox="1"/>
          <p:nvPr/>
        </p:nvSpPr>
        <p:spPr>
          <a:xfrm>
            <a:off x="5152135" y="5923279"/>
            <a:ext cx="354965" cy="193675"/>
          </a:xfrm>
          <a:prstGeom prst="rect">
            <a:avLst/>
          </a:prstGeom>
        </p:spPr>
        <p:txBody>
          <a:bodyPr vert="horz" wrap="square" lIns="0" tIns="12700" rIns="0" bIns="0" rtlCol="0">
            <a:spAutoFit/>
          </a:bodyPr>
          <a:lstStyle/>
          <a:p>
            <a:pPr marL="12700">
              <a:lnSpc>
                <a:spcPct val="100000"/>
              </a:lnSpc>
              <a:spcBef>
                <a:spcPts val="100"/>
              </a:spcBef>
            </a:pPr>
            <a:r>
              <a:rPr sz="1100" b="1" u="sng" spc="120" dirty="0">
                <a:solidFill>
                  <a:srgbClr val="006FC0"/>
                </a:solidFill>
                <a:uFill>
                  <a:solidFill>
                    <a:srgbClr val="006FC0"/>
                  </a:solidFill>
                </a:uFill>
                <a:latin typeface="Yu Gothic UI"/>
                <a:cs typeface="Yu Gothic UI"/>
              </a:rPr>
              <a:t>20</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50" name="object 50"/>
          <p:cNvSpPr txBox="1"/>
          <p:nvPr/>
        </p:nvSpPr>
        <p:spPr>
          <a:xfrm>
            <a:off x="647801" y="6185712"/>
            <a:ext cx="368300" cy="162560"/>
          </a:xfrm>
          <a:prstGeom prst="rect">
            <a:avLst/>
          </a:prstGeom>
        </p:spPr>
        <p:txBody>
          <a:bodyPr vert="horz" wrap="square" lIns="0" tIns="12700" rIns="0" bIns="0" rtlCol="0">
            <a:spAutoFit/>
          </a:bodyPr>
          <a:lstStyle/>
          <a:p>
            <a:pPr marL="12700">
              <a:lnSpc>
                <a:spcPct val="100000"/>
              </a:lnSpc>
              <a:spcBef>
                <a:spcPts val="100"/>
              </a:spcBef>
            </a:pPr>
            <a:r>
              <a:rPr sz="900" spc="430" dirty="0">
                <a:latin typeface="Yu Gothic UI"/>
                <a:cs typeface="Yu Gothic UI"/>
              </a:rPr>
              <a:t>・・・</a:t>
            </a:r>
            <a:endParaRPr sz="900">
              <a:latin typeface="Yu Gothic UI"/>
              <a:cs typeface="Yu Gothic UI"/>
            </a:endParaRPr>
          </a:p>
        </p:txBody>
      </p:sp>
      <p:sp>
        <p:nvSpPr>
          <p:cNvPr id="51" name="object 51"/>
          <p:cNvSpPr txBox="1"/>
          <p:nvPr/>
        </p:nvSpPr>
        <p:spPr>
          <a:xfrm>
            <a:off x="2769489" y="6186932"/>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Yu Gothic UI"/>
                <a:cs typeface="Yu Gothic UI"/>
              </a:rPr>
              <a:t>—</a:t>
            </a:r>
            <a:endParaRPr sz="900">
              <a:latin typeface="Yu Gothic UI"/>
              <a:cs typeface="Yu Gothic UI"/>
            </a:endParaRPr>
          </a:p>
        </p:txBody>
      </p:sp>
      <p:sp>
        <p:nvSpPr>
          <p:cNvPr id="52" name="object 52"/>
          <p:cNvSpPr txBox="1"/>
          <p:nvPr/>
        </p:nvSpPr>
        <p:spPr>
          <a:xfrm>
            <a:off x="3599179" y="6186932"/>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Yu Gothic UI"/>
                <a:cs typeface="Yu Gothic UI"/>
              </a:rPr>
              <a:t>—</a:t>
            </a:r>
            <a:endParaRPr sz="900">
              <a:latin typeface="Yu Gothic UI"/>
              <a:cs typeface="Yu Gothic UI"/>
            </a:endParaRPr>
          </a:p>
        </p:txBody>
      </p:sp>
      <p:sp>
        <p:nvSpPr>
          <p:cNvPr id="53" name="object 53"/>
          <p:cNvSpPr txBox="1"/>
          <p:nvPr/>
        </p:nvSpPr>
        <p:spPr>
          <a:xfrm>
            <a:off x="4429125" y="6186932"/>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Yu Gothic UI"/>
                <a:cs typeface="Yu Gothic UI"/>
              </a:rPr>
              <a:t>—</a:t>
            </a:r>
            <a:endParaRPr sz="900">
              <a:latin typeface="Yu Gothic UI"/>
              <a:cs typeface="Yu Gothic UI"/>
            </a:endParaRPr>
          </a:p>
        </p:txBody>
      </p:sp>
      <p:sp>
        <p:nvSpPr>
          <p:cNvPr id="54" name="object 54"/>
          <p:cNvSpPr txBox="1"/>
          <p:nvPr/>
        </p:nvSpPr>
        <p:spPr>
          <a:xfrm>
            <a:off x="5258815" y="6186932"/>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Yu Gothic UI"/>
                <a:cs typeface="Yu Gothic UI"/>
              </a:rPr>
              <a:t>—</a:t>
            </a:r>
            <a:endParaRPr sz="900">
              <a:latin typeface="Yu Gothic UI"/>
              <a:cs typeface="Yu Gothic UI"/>
            </a:endParaRPr>
          </a:p>
        </p:txBody>
      </p:sp>
      <p:sp>
        <p:nvSpPr>
          <p:cNvPr id="55" name="object 55"/>
          <p:cNvSpPr txBox="1"/>
          <p:nvPr/>
        </p:nvSpPr>
        <p:spPr>
          <a:xfrm>
            <a:off x="6248527" y="5841398"/>
            <a:ext cx="368300" cy="480059"/>
          </a:xfrm>
          <a:prstGeom prst="rect">
            <a:avLst/>
          </a:prstGeom>
        </p:spPr>
        <p:txBody>
          <a:bodyPr vert="horz" wrap="square" lIns="0" tIns="94615" rIns="0" bIns="0" rtlCol="0">
            <a:spAutoFit/>
          </a:bodyPr>
          <a:lstStyle/>
          <a:p>
            <a:pPr marL="20320">
              <a:lnSpc>
                <a:spcPct val="100000"/>
              </a:lnSpc>
              <a:spcBef>
                <a:spcPts val="745"/>
              </a:spcBef>
            </a:pPr>
            <a:r>
              <a:rPr sz="1100" b="1" u="sng" spc="120" dirty="0">
                <a:solidFill>
                  <a:srgbClr val="006FC0"/>
                </a:solidFill>
                <a:uFill>
                  <a:solidFill>
                    <a:srgbClr val="006FC0"/>
                  </a:solidFill>
                </a:uFill>
                <a:latin typeface="Yu Gothic UI"/>
                <a:cs typeface="Yu Gothic UI"/>
              </a:rPr>
              <a:t>96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530"/>
              </a:spcBef>
            </a:pPr>
            <a:r>
              <a:rPr sz="900" spc="430" dirty="0">
                <a:latin typeface="Yu Gothic UI"/>
                <a:cs typeface="Yu Gothic UI"/>
              </a:rPr>
              <a:t>・・・</a:t>
            </a:r>
            <a:endParaRPr sz="900">
              <a:latin typeface="Yu Gothic UI"/>
              <a:cs typeface="Yu Gothic UI"/>
            </a:endParaRPr>
          </a:p>
        </p:txBody>
      </p:sp>
      <p:sp>
        <p:nvSpPr>
          <p:cNvPr id="56" name="object 56"/>
          <p:cNvSpPr txBox="1"/>
          <p:nvPr/>
        </p:nvSpPr>
        <p:spPr>
          <a:xfrm>
            <a:off x="7078471" y="5841398"/>
            <a:ext cx="368300" cy="480059"/>
          </a:xfrm>
          <a:prstGeom prst="rect">
            <a:avLst/>
          </a:prstGeom>
        </p:spPr>
        <p:txBody>
          <a:bodyPr vert="horz" wrap="square" lIns="0" tIns="94615" rIns="0" bIns="0" rtlCol="0">
            <a:spAutoFit/>
          </a:bodyPr>
          <a:lstStyle/>
          <a:p>
            <a:pPr marL="20320">
              <a:lnSpc>
                <a:spcPct val="100000"/>
              </a:lnSpc>
              <a:spcBef>
                <a:spcPts val="745"/>
              </a:spcBef>
            </a:pPr>
            <a:r>
              <a:rPr sz="1100" b="1" u="sng" spc="215" dirty="0">
                <a:solidFill>
                  <a:srgbClr val="006FC0"/>
                </a:solidFill>
                <a:uFill>
                  <a:solidFill>
                    <a:srgbClr val="006FC0"/>
                  </a:solidFill>
                </a:uFill>
                <a:latin typeface="Yu Gothic UI"/>
                <a:cs typeface="Yu Gothic UI"/>
              </a:rPr>
              <a:t>12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530"/>
              </a:spcBef>
            </a:pPr>
            <a:r>
              <a:rPr sz="900" spc="430" dirty="0">
                <a:latin typeface="Yu Gothic UI"/>
                <a:cs typeface="Yu Gothic UI"/>
              </a:rPr>
              <a:t>・・・</a:t>
            </a:r>
            <a:endParaRPr sz="900">
              <a:latin typeface="Yu Gothic UI"/>
              <a:cs typeface="Yu Gothic UI"/>
            </a:endParaRPr>
          </a:p>
        </p:txBody>
      </p:sp>
      <p:sp>
        <p:nvSpPr>
          <p:cNvPr id="57" name="object 57"/>
          <p:cNvSpPr txBox="1"/>
          <p:nvPr/>
        </p:nvSpPr>
        <p:spPr>
          <a:xfrm>
            <a:off x="7869173" y="5841398"/>
            <a:ext cx="449580" cy="480059"/>
          </a:xfrm>
          <a:prstGeom prst="rect">
            <a:avLst/>
          </a:prstGeom>
        </p:spPr>
        <p:txBody>
          <a:bodyPr vert="horz" wrap="square" lIns="0" tIns="94615" rIns="0" bIns="0" rtlCol="0">
            <a:spAutoFit/>
          </a:bodyPr>
          <a:lstStyle/>
          <a:p>
            <a:pPr marL="12700">
              <a:lnSpc>
                <a:spcPct val="100000"/>
              </a:lnSpc>
              <a:spcBef>
                <a:spcPts val="745"/>
              </a:spcBef>
            </a:pPr>
            <a:r>
              <a:rPr sz="1100" b="1" u="sng" spc="180" dirty="0">
                <a:solidFill>
                  <a:srgbClr val="006FC0"/>
                </a:solidFill>
                <a:uFill>
                  <a:solidFill>
                    <a:srgbClr val="006FC0"/>
                  </a:solidFill>
                </a:uFill>
                <a:latin typeface="Yu Gothic UI"/>
                <a:cs typeface="Yu Gothic UI"/>
              </a:rPr>
              <a:t>128</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52069">
              <a:lnSpc>
                <a:spcPct val="100000"/>
              </a:lnSpc>
              <a:spcBef>
                <a:spcPts val="530"/>
              </a:spcBef>
            </a:pPr>
            <a:r>
              <a:rPr sz="900" spc="430" dirty="0">
                <a:latin typeface="Yu Gothic UI"/>
                <a:cs typeface="Yu Gothic UI"/>
              </a:rPr>
              <a:t>・・・</a:t>
            </a:r>
            <a:endParaRPr sz="900">
              <a:latin typeface="Yu Gothic UI"/>
              <a:cs typeface="Yu Gothic UI"/>
            </a:endParaRPr>
          </a:p>
        </p:txBody>
      </p:sp>
      <p:sp>
        <p:nvSpPr>
          <p:cNvPr id="58" name="object 58"/>
          <p:cNvSpPr txBox="1"/>
          <p:nvPr/>
        </p:nvSpPr>
        <p:spPr>
          <a:xfrm>
            <a:off x="8738743" y="5841398"/>
            <a:ext cx="368300" cy="480059"/>
          </a:xfrm>
          <a:prstGeom prst="rect">
            <a:avLst/>
          </a:prstGeom>
        </p:spPr>
        <p:txBody>
          <a:bodyPr vert="horz" wrap="square" lIns="0" tIns="94615" rIns="0" bIns="0" rtlCol="0">
            <a:spAutoFit/>
          </a:bodyPr>
          <a:lstStyle/>
          <a:p>
            <a:pPr marL="20320">
              <a:lnSpc>
                <a:spcPct val="100000"/>
              </a:lnSpc>
              <a:spcBef>
                <a:spcPts val="745"/>
              </a:spcBef>
            </a:pPr>
            <a:r>
              <a:rPr sz="1100" b="1" u="sng" spc="215" dirty="0">
                <a:solidFill>
                  <a:srgbClr val="006FC0"/>
                </a:solidFill>
                <a:uFill>
                  <a:solidFill>
                    <a:srgbClr val="006FC0"/>
                  </a:solidFill>
                </a:uFill>
                <a:latin typeface="Yu Gothic UI"/>
                <a:cs typeface="Yu Gothic UI"/>
              </a:rPr>
              <a:t>16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530"/>
              </a:spcBef>
            </a:pPr>
            <a:r>
              <a:rPr sz="900" spc="430" dirty="0">
                <a:latin typeface="Yu Gothic UI"/>
                <a:cs typeface="Yu Gothic UI"/>
              </a:rPr>
              <a:t>・・・</a:t>
            </a:r>
            <a:endParaRPr sz="900">
              <a:latin typeface="Yu Gothic UI"/>
              <a:cs typeface="Yu Gothic UI"/>
            </a:endParaRPr>
          </a:p>
        </p:txBody>
      </p:sp>
      <p:sp>
        <p:nvSpPr>
          <p:cNvPr id="59" name="object 59"/>
          <p:cNvSpPr txBox="1"/>
          <p:nvPr/>
        </p:nvSpPr>
        <p:spPr>
          <a:xfrm>
            <a:off x="647801" y="6410959"/>
            <a:ext cx="46164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Yu Gothic UI"/>
                <a:cs typeface="Yu Gothic UI"/>
              </a:rPr>
              <a:t>区分</a:t>
            </a:r>
            <a:r>
              <a:rPr sz="1050" spc="65" dirty="0">
                <a:latin typeface="Yu Gothic UI"/>
                <a:cs typeface="Yu Gothic UI"/>
              </a:rPr>
              <a:t>24</a:t>
            </a:r>
            <a:endParaRPr sz="1050">
              <a:latin typeface="Yu Gothic UI"/>
              <a:cs typeface="Yu Gothic UI"/>
            </a:endParaRPr>
          </a:p>
        </p:txBody>
      </p:sp>
      <p:sp>
        <p:nvSpPr>
          <p:cNvPr id="60" name="object 60"/>
          <p:cNvSpPr txBox="1"/>
          <p:nvPr/>
        </p:nvSpPr>
        <p:spPr>
          <a:xfrm>
            <a:off x="2757297" y="6410959"/>
            <a:ext cx="165735" cy="193675"/>
          </a:xfrm>
          <a:prstGeom prst="rect">
            <a:avLst/>
          </a:prstGeom>
        </p:spPr>
        <p:txBody>
          <a:bodyPr vert="horz" wrap="square" lIns="0" tIns="12700" rIns="0" bIns="0" rtlCol="0">
            <a:spAutoFit/>
          </a:bodyPr>
          <a:lstStyle/>
          <a:p>
            <a:pPr marL="12700">
              <a:lnSpc>
                <a:spcPct val="100000"/>
              </a:lnSpc>
              <a:spcBef>
                <a:spcPts val="100"/>
              </a:spcBef>
            </a:pPr>
            <a:r>
              <a:rPr sz="1100" spc="-50" dirty="0">
                <a:latin typeface="Yu Gothic UI"/>
                <a:cs typeface="Yu Gothic UI"/>
              </a:rPr>
              <a:t>—</a:t>
            </a:r>
            <a:endParaRPr sz="1100">
              <a:latin typeface="Yu Gothic UI"/>
              <a:cs typeface="Yu Gothic UI"/>
            </a:endParaRPr>
          </a:p>
        </p:txBody>
      </p:sp>
      <p:sp>
        <p:nvSpPr>
          <p:cNvPr id="61" name="object 61"/>
          <p:cNvSpPr txBox="1"/>
          <p:nvPr/>
        </p:nvSpPr>
        <p:spPr>
          <a:xfrm>
            <a:off x="3586988" y="6410959"/>
            <a:ext cx="165735" cy="193675"/>
          </a:xfrm>
          <a:prstGeom prst="rect">
            <a:avLst/>
          </a:prstGeom>
        </p:spPr>
        <p:txBody>
          <a:bodyPr vert="horz" wrap="square" lIns="0" tIns="12700" rIns="0" bIns="0" rtlCol="0">
            <a:spAutoFit/>
          </a:bodyPr>
          <a:lstStyle/>
          <a:p>
            <a:pPr marL="12700">
              <a:lnSpc>
                <a:spcPct val="100000"/>
              </a:lnSpc>
              <a:spcBef>
                <a:spcPts val="100"/>
              </a:spcBef>
            </a:pPr>
            <a:r>
              <a:rPr sz="1100" spc="-50" dirty="0">
                <a:latin typeface="Yu Gothic UI"/>
                <a:cs typeface="Yu Gothic UI"/>
              </a:rPr>
              <a:t>—</a:t>
            </a:r>
            <a:endParaRPr sz="1100">
              <a:latin typeface="Yu Gothic UI"/>
              <a:cs typeface="Yu Gothic UI"/>
            </a:endParaRPr>
          </a:p>
        </p:txBody>
      </p:sp>
      <p:sp>
        <p:nvSpPr>
          <p:cNvPr id="62" name="object 62"/>
          <p:cNvSpPr txBox="1"/>
          <p:nvPr/>
        </p:nvSpPr>
        <p:spPr>
          <a:xfrm>
            <a:off x="4416933" y="6410959"/>
            <a:ext cx="165735" cy="193675"/>
          </a:xfrm>
          <a:prstGeom prst="rect">
            <a:avLst/>
          </a:prstGeom>
        </p:spPr>
        <p:txBody>
          <a:bodyPr vert="horz" wrap="square" lIns="0" tIns="12700" rIns="0" bIns="0" rtlCol="0">
            <a:spAutoFit/>
          </a:bodyPr>
          <a:lstStyle/>
          <a:p>
            <a:pPr marL="12700">
              <a:lnSpc>
                <a:spcPct val="100000"/>
              </a:lnSpc>
              <a:spcBef>
                <a:spcPts val="100"/>
              </a:spcBef>
            </a:pPr>
            <a:r>
              <a:rPr sz="1100" spc="-50" dirty="0">
                <a:latin typeface="Yu Gothic UI"/>
                <a:cs typeface="Yu Gothic UI"/>
              </a:rPr>
              <a:t>—</a:t>
            </a:r>
            <a:endParaRPr sz="1100">
              <a:latin typeface="Yu Gothic UI"/>
              <a:cs typeface="Yu Gothic UI"/>
            </a:endParaRPr>
          </a:p>
        </p:txBody>
      </p:sp>
      <p:sp>
        <p:nvSpPr>
          <p:cNvPr id="63" name="object 63"/>
          <p:cNvSpPr txBox="1"/>
          <p:nvPr/>
        </p:nvSpPr>
        <p:spPr>
          <a:xfrm>
            <a:off x="5246623" y="6410959"/>
            <a:ext cx="165735" cy="193675"/>
          </a:xfrm>
          <a:prstGeom prst="rect">
            <a:avLst/>
          </a:prstGeom>
        </p:spPr>
        <p:txBody>
          <a:bodyPr vert="horz" wrap="square" lIns="0" tIns="12700" rIns="0" bIns="0" rtlCol="0">
            <a:spAutoFit/>
          </a:bodyPr>
          <a:lstStyle/>
          <a:p>
            <a:pPr marL="12700">
              <a:lnSpc>
                <a:spcPct val="100000"/>
              </a:lnSpc>
              <a:spcBef>
                <a:spcPts val="100"/>
              </a:spcBef>
            </a:pPr>
            <a:r>
              <a:rPr sz="1100" spc="-50" dirty="0">
                <a:latin typeface="Yu Gothic UI"/>
                <a:cs typeface="Yu Gothic UI"/>
              </a:rPr>
              <a:t>—</a:t>
            </a:r>
            <a:endParaRPr sz="1100">
              <a:latin typeface="Yu Gothic UI"/>
              <a:cs typeface="Yu Gothic UI"/>
            </a:endParaRPr>
          </a:p>
        </p:txBody>
      </p:sp>
      <p:sp>
        <p:nvSpPr>
          <p:cNvPr id="64" name="object 64"/>
          <p:cNvSpPr txBox="1"/>
          <p:nvPr/>
        </p:nvSpPr>
        <p:spPr>
          <a:xfrm>
            <a:off x="6208903" y="6410959"/>
            <a:ext cx="449580" cy="193675"/>
          </a:xfrm>
          <a:prstGeom prst="rect">
            <a:avLst/>
          </a:prstGeom>
        </p:spPr>
        <p:txBody>
          <a:bodyPr vert="horz" wrap="square" lIns="0" tIns="12700" rIns="0" bIns="0" rtlCol="0">
            <a:spAutoFit/>
          </a:bodyPr>
          <a:lstStyle/>
          <a:p>
            <a:pPr marL="12700">
              <a:lnSpc>
                <a:spcPct val="100000"/>
              </a:lnSpc>
              <a:spcBef>
                <a:spcPts val="100"/>
              </a:spcBef>
            </a:pPr>
            <a:r>
              <a:rPr sz="1100" b="1" u="sng" spc="180" dirty="0">
                <a:solidFill>
                  <a:srgbClr val="006FC0"/>
                </a:solidFill>
                <a:uFill>
                  <a:solidFill>
                    <a:srgbClr val="006FC0"/>
                  </a:solidFill>
                </a:uFill>
                <a:latin typeface="Yu Gothic UI"/>
                <a:cs typeface="Yu Gothic UI"/>
              </a:rPr>
              <a:t>192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65" name="object 65"/>
          <p:cNvSpPr txBox="1"/>
          <p:nvPr/>
        </p:nvSpPr>
        <p:spPr>
          <a:xfrm>
            <a:off x="7086092" y="6410959"/>
            <a:ext cx="354965" cy="193675"/>
          </a:xfrm>
          <a:prstGeom prst="rect">
            <a:avLst/>
          </a:prstGeom>
        </p:spPr>
        <p:txBody>
          <a:bodyPr vert="horz" wrap="square" lIns="0" tIns="12700" rIns="0" bIns="0" rtlCol="0">
            <a:spAutoFit/>
          </a:bodyPr>
          <a:lstStyle/>
          <a:p>
            <a:pPr marL="12700">
              <a:lnSpc>
                <a:spcPct val="100000"/>
              </a:lnSpc>
              <a:spcBef>
                <a:spcPts val="100"/>
              </a:spcBef>
            </a:pPr>
            <a:r>
              <a:rPr sz="1100" b="1" u="sng" spc="110" dirty="0">
                <a:solidFill>
                  <a:srgbClr val="006FC0"/>
                </a:solidFill>
                <a:uFill>
                  <a:solidFill>
                    <a:srgbClr val="006FC0"/>
                  </a:solidFill>
                </a:uFill>
                <a:latin typeface="Yu Gothic UI"/>
                <a:cs typeface="Yu Gothic UI"/>
              </a:rPr>
              <a:t>24</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66" name="object 66"/>
          <p:cNvSpPr txBox="1"/>
          <p:nvPr/>
        </p:nvSpPr>
        <p:spPr>
          <a:xfrm>
            <a:off x="7869173" y="6410959"/>
            <a:ext cx="449580" cy="193675"/>
          </a:xfrm>
          <a:prstGeom prst="rect">
            <a:avLst/>
          </a:prstGeom>
        </p:spPr>
        <p:txBody>
          <a:bodyPr vert="horz" wrap="square" lIns="0" tIns="12700" rIns="0" bIns="0" rtlCol="0">
            <a:spAutoFit/>
          </a:bodyPr>
          <a:lstStyle/>
          <a:p>
            <a:pPr marL="12700">
              <a:lnSpc>
                <a:spcPct val="100000"/>
              </a:lnSpc>
              <a:spcBef>
                <a:spcPts val="100"/>
              </a:spcBef>
            </a:pPr>
            <a:r>
              <a:rPr sz="1100" b="1" u="sng" spc="120" dirty="0">
                <a:solidFill>
                  <a:srgbClr val="006FC0"/>
                </a:solidFill>
                <a:uFill>
                  <a:solidFill>
                    <a:srgbClr val="006FC0"/>
                  </a:solidFill>
                </a:uFill>
                <a:latin typeface="Yu Gothic UI"/>
                <a:cs typeface="Yu Gothic UI"/>
              </a:rPr>
              <a:t>256</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67" name="object 67"/>
          <p:cNvSpPr txBox="1"/>
          <p:nvPr/>
        </p:nvSpPr>
        <p:spPr>
          <a:xfrm>
            <a:off x="8746363" y="6410959"/>
            <a:ext cx="354965" cy="193675"/>
          </a:xfrm>
          <a:prstGeom prst="rect">
            <a:avLst/>
          </a:prstGeom>
        </p:spPr>
        <p:txBody>
          <a:bodyPr vert="horz" wrap="square" lIns="0" tIns="12700" rIns="0" bIns="0" rtlCol="0">
            <a:spAutoFit/>
          </a:bodyPr>
          <a:lstStyle/>
          <a:p>
            <a:pPr marL="12700">
              <a:lnSpc>
                <a:spcPct val="100000"/>
              </a:lnSpc>
              <a:spcBef>
                <a:spcPts val="100"/>
              </a:spcBef>
            </a:pPr>
            <a:r>
              <a:rPr sz="1100" b="1" u="sng" spc="120" dirty="0">
                <a:solidFill>
                  <a:srgbClr val="006FC0"/>
                </a:solidFill>
                <a:uFill>
                  <a:solidFill>
                    <a:srgbClr val="006FC0"/>
                  </a:solidFill>
                </a:uFill>
                <a:latin typeface="Yu Gothic UI"/>
                <a:cs typeface="Yu Gothic UI"/>
              </a:rPr>
              <a:t>32</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grpSp>
        <p:nvGrpSpPr>
          <p:cNvPr id="68" name="object 68"/>
          <p:cNvGrpSpPr/>
          <p:nvPr/>
        </p:nvGrpSpPr>
        <p:grpSpPr>
          <a:xfrm>
            <a:off x="373989" y="1905038"/>
            <a:ext cx="9209405" cy="4347210"/>
            <a:chOff x="373989" y="1905038"/>
            <a:chExt cx="9209405" cy="4347210"/>
          </a:xfrm>
        </p:grpSpPr>
        <p:sp>
          <p:nvSpPr>
            <p:cNvPr id="69" name="object 69"/>
            <p:cNvSpPr/>
            <p:nvPr/>
          </p:nvSpPr>
          <p:spPr>
            <a:xfrm>
              <a:off x="4773040" y="2644902"/>
              <a:ext cx="360045" cy="864235"/>
            </a:xfrm>
            <a:custGeom>
              <a:avLst/>
              <a:gdLst/>
              <a:ahLst/>
              <a:cxnLst/>
              <a:rect l="l" t="t" r="r" b="b"/>
              <a:pathLst>
                <a:path w="360045" h="864235">
                  <a:moveTo>
                    <a:pt x="0" y="216026"/>
                  </a:moveTo>
                  <a:lnTo>
                    <a:pt x="179959" y="216026"/>
                  </a:lnTo>
                  <a:lnTo>
                    <a:pt x="179959" y="0"/>
                  </a:lnTo>
                  <a:lnTo>
                    <a:pt x="359918" y="432053"/>
                  </a:lnTo>
                  <a:lnTo>
                    <a:pt x="179959" y="863981"/>
                  </a:lnTo>
                  <a:lnTo>
                    <a:pt x="179959" y="648081"/>
                  </a:lnTo>
                  <a:lnTo>
                    <a:pt x="0" y="648081"/>
                  </a:lnTo>
                  <a:lnTo>
                    <a:pt x="0" y="216026"/>
                  </a:lnTo>
                  <a:close/>
                </a:path>
              </a:pathLst>
            </a:custGeom>
            <a:ln w="12699">
              <a:solidFill>
                <a:srgbClr val="000000"/>
              </a:solidFill>
            </a:ln>
          </p:spPr>
          <p:txBody>
            <a:bodyPr wrap="square" lIns="0" tIns="0" rIns="0" bIns="0" rtlCol="0"/>
            <a:lstStyle/>
            <a:p>
              <a:endParaRPr/>
            </a:p>
          </p:txBody>
        </p:sp>
        <p:sp>
          <p:nvSpPr>
            <p:cNvPr id="70" name="object 70"/>
            <p:cNvSpPr/>
            <p:nvPr/>
          </p:nvSpPr>
          <p:spPr>
            <a:xfrm>
              <a:off x="5807964" y="5568823"/>
              <a:ext cx="151130" cy="683895"/>
            </a:xfrm>
            <a:custGeom>
              <a:avLst/>
              <a:gdLst/>
              <a:ahLst/>
              <a:cxnLst/>
              <a:rect l="l" t="t" r="r" b="b"/>
              <a:pathLst>
                <a:path w="151129" h="683895">
                  <a:moveTo>
                    <a:pt x="75311" y="0"/>
                  </a:moveTo>
                  <a:lnTo>
                    <a:pt x="75311" y="170814"/>
                  </a:lnTo>
                  <a:lnTo>
                    <a:pt x="0" y="170814"/>
                  </a:lnTo>
                  <a:lnTo>
                    <a:pt x="0" y="512457"/>
                  </a:lnTo>
                  <a:lnTo>
                    <a:pt x="75311" y="512457"/>
                  </a:lnTo>
                  <a:lnTo>
                    <a:pt x="75311" y="683285"/>
                  </a:lnTo>
                  <a:lnTo>
                    <a:pt x="150749" y="341642"/>
                  </a:lnTo>
                  <a:lnTo>
                    <a:pt x="75311" y="0"/>
                  </a:lnTo>
                  <a:close/>
                </a:path>
              </a:pathLst>
            </a:custGeom>
            <a:solidFill>
              <a:srgbClr val="BEBEBE"/>
            </a:solidFill>
          </p:spPr>
          <p:txBody>
            <a:bodyPr wrap="square" lIns="0" tIns="0" rIns="0" bIns="0" rtlCol="0"/>
            <a:lstStyle/>
            <a:p>
              <a:endParaRPr/>
            </a:p>
          </p:txBody>
        </p:sp>
        <p:sp>
          <p:nvSpPr>
            <p:cNvPr id="71" name="object 71"/>
            <p:cNvSpPr/>
            <p:nvPr/>
          </p:nvSpPr>
          <p:spPr>
            <a:xfrm>
              <a:off x="373989" y="1905038"/>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72" name="object 72"/>
            <p:cNvSpPr/>
            <p:nvPr/>
          </p:nvSpPr>
          <p:spPr>
            <a:xfrm>
              <a:off x="5220589" y="1905038"/>
              <a:ext cx="4362450" cy="288290"/>
            </a:xfrm>
            <a:custGeom>
              <a:avLst/>
              <a:gdLst/>
              <a:ahLst/>
              <a:cxnLst/>
              <a:rect l="l" t="t" r="r" b="b"/>
              <a:pathLst>
                <a:path w="4362450" h="288289">
                  <a:moveTo>
                    <a:pt x="4362322" y="0"/>
                  </a:moveTo>
                  <a:lnTo>
                    <a:pt x="0" y="0"/>
                  </a:lnTo>
                  <a:lnTo>
                    <a:pt x="0" y="287997"/>
                  </a:lnTo>
                  <a:lnTo>
                    <a:pt x="4362322" y="287997"/>
                  </a:lnTo>
                  <a:lnTo>
                    <a:pt x="4362322" y="0"/>
                  </a:lnTo>
                  <a:close/>
                </a:path>
              </a:pathLst>
            </a:custGeom>
            <a:solidFill>
              <a:srgbClr val="91FFB3"/>
            </a:solidFill>
          </p:spPr>
          <p:txBody>
            <a:bodyPr wrap="square" lIns="0" tIns="0" rIns="0" bIns="0" rtlCol="0"/>
            <a:lstStyle/>
            <a:p>
              <a:endParaRPr/>
            </a:p>
          </p:txBody>
        </p:sp>
      </p:grpSp>
      <p:sp>
        <p:nvSpPr>
          <p:cNvPr id="73" name="object 73"/>
          <p:cNvSpPr txBox="1"/>
          <p:nvPr/>
        </p:nvSpPr>
        <p:spPr>
          <a:xfrm>
            <a:off x="271983" y="980058"/>
            <a:ext cx="9360535" cy="1513840"/>
          </a:xfrm>
          <a:prstGeom prst="rect">
            <a:avLst/>
          </a:prstGeom>
        </p:spPr>
        <p:txBody>
          <a:bodyPr vert="horz" wrap="square" lIns="0" tIns="13335" rIns="0" bIns="0" rtlCol="0">
            <a:spAutoFit/>
          </a:bodyPr>
          <a:lstStyle/>
          <a:p>
            <a:pPr marL="225425">
              <a:lnSpc>
                <a:spcPct val="100000"/>
              </a:lnSpc>
              <a:spcBef>
                <a:spcPts val="105"/>
              </a:spcBef>
            </a:pPr>
            <a:r>
              <a:rPr sz="1400" b="1" spc="145" dirty="0">
                <a:latin typeface="Yu Gothic UI"/>
                <a:cs typeface="Yu Gothic UI"/>
              </a:rPr>
              <a:t>歯科外来・在宅ベースアップ評価料</a:t>
            </a:r>
            <a:r>
              <a:rPr sz="1400" b="1" dirty="0">
                <a:latin typeface="Yu Gothic UI"/>
                <a:cs typeface="Yu Gothic UI"/>
              </a:rPr>
              <a:t>（Ⅱ）</a:t>
            </a:r>
            <a:r>
              <a:rPr sz="1400" b="1" spc="100" dirty="0">
                <a:latin typeface="Yu Gothic UI"/>
                <a:cs typeface="Yu Gothic UI"/>
              </a:rPr>
              <a:t>の見直し</a:t>
            </a:r>
            <a:endParaRPr sz="1400">
              <a:latin typeface="Yu Gothic UI"/>
              <a:cs typeface="Yu Gothic UI"/>
            </a:endParaRPr>
          </a:p>
          <a:p>
            <a:pPr marL="299085" marR="5080" indent="-287020">
              <a:lnSpc>
                <a:spcPct val="100000"/>
              </a:lnSpc>
              <a:spcBef>
                <a:spcPts val="1055"/>
              </a:spcBef>
              <a:buFont typeface="Wingdings"/>
              <a:buChar char=""/>
              <a:tabLst>
                <a:tab pos="299085" algn="l"/>
              </a:tabLst>
            </a:pPr>
            <a:r>
              <a:rPr sz="1400" spc="75" dirty="0">
                <a:latin typeface="Yu Gothic UI"/>
                <a:cs typeface="Yu Gothic UI"/>
              </a:rPr>
              <a:t>歯科外来医療又は在宅医療を実施している医療機関において、賃金のさらなる改善が必要である医療機関に勤務</a:t>
            </a:r>
            <a:r>
              <a:rPr sz="1400" spc="90" dirty="0">
                <a:latin typeface="Yu Gothic UI"/>
                <a:cs typeface="Yu Gothic UI"/>
              </a:rPr>
              <a:t>する幅広い職員の人材確保及び確実な賃上げを実施する観点から、</a:t>
            </a:r>
            <a:r>
              <a:rPr sz="1400" b="1" u="sng" spc="80" dirty="0">
                <a:solidFill>
                  <a:srgbClr val="006FC0"/>
                </a:solidFill>
                <a:uFill>
                  <a:solidFill>
                    <a:srgbClr val="006FC0"/>
                  </a:solidFill>
                </a:uFill>
                <a:latin typeface="Yu Gothic UI"/>
                <a:cs typeface="Yu Gothic UI"/>
              </a:rPr>
              <a:t>評価を見直す</a:t>
            </a:r>
            <a:r>
              <a:rPr sz="1400" spc="420" dirty="0">
                <a:latin typeface="Yu Gothic UI"/>
                <a:cs typeface="Yu Gothic UI"/>
              </a:rPr>
              <a:t>。</a:t>
            </a:r>
            <a:endParaRPr sz="1400">
              <a:latin typeface="Yu Gothic UI"/>
              <a:cs typeface="Yu Gothic UI"/>
            </a:endParaRPr>
          </a:p>
          <a:p>
            <a:pPr marL="120650" algn="ctr">
              <a:lnSpc>
                <a:spcPct val="100000"/>
              </a:lnSpc>
              <a:spcBef>
                <a:spcPts val="1310"/>
              </a:spcBef>
              <a:tabLst>
                <a:tab pos="490029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193040">
              <a:lnSpc>
                <a:spcPct val="100000"/>
              </a:lnSpc>
              <a:spcBef>
                <a:spcPts val="1185"/>
              </a:spcBef>
              <a:tabLst>
                <a:tab pos="5083175" algn="l"/>
              </a:tabLst>
            </a:pPr>
            <a:r>
              <a:rPr sz="1800" spc="900" baseline="4629" dirty="0">
                <a:latin typeface="Yu Gothic UI"/>
                <a:cs typeface="Yu Gothic UI"/>
              </a:rPr>
              <a:t>【</a:t>
            </a:r>
            <a:r>
              <a:rPr sz="1800" spc="232" baseline="4629" dirty="0">
                <a:latin typeface="Yu Gothic UI"/>
                <a:cs typeface="Yu Gothic UI"/>
              </a:rPr>
              <a:t>歯科外来</a:t>
            </a:r>
            <a:r>
              <a:rPr sz="1800" spc="112" baseline="4629" dirty="0">
                <a:latin typeface="Yu Gothic UI"/>
                <a:cs typeface="Yu Gothic UI"/>
              </a:rPr>
              <a:t>・</a:t>
            </a:r>
            <a:r>
              <a:rPr sz="1800" spc="232" baseline="4629" dirty="0">
                <a:latin typeface="Yu Gothic UI"/>
                <a:cs typeface="Yu Gothic UI"/>
              </a:rPr>
              <a:t>在宅</a:t>
            </a:r>
            <a:r>
              <a:rPr sz="1800" spc="195" baseline="4629" dirty="0">
                <a:latin typeface="Yu Gothic UI"/>
                <a:cs typeface="Yu Gothic UI"/>
              </a:rPr>
              <a:t>ベ</a:t>
            </a:r>
            <a:r>
              <a:rPr sz="1800" spc="150" baseline="4629" dirty="0">
                <a:latin typeface="Yu Gothic UI"/>
                <a:cs typeface="Yu Gothic UI"/>
              </a:rPr>
              <a:t>ー</a:t>
            </a:r>
            <a:r>
              <a:rPr sz="1800" spc="172" baseline="4629" dirty="0">
                <a:latin typeface="Yu Gothic UI"/>
                <a:cs typeface="Yu Gothic UI"/>
              </a:rPr>
              <a:t>ス</a:t>
            </a:r>
            <a:r>
              <a:rPr sz="1800" spc="179" baseline="4629" dirty="0">
                <a:latin typeface="Yu Gothic UI"/>
                <a:cs typeface="Yu Gothic UI"/>
              </a:rPr>
              <a:t>ア</a:t>
            </a:r>
            <a:r>
              <a:rPr sz="1800" spc="150" baseline="4629" dirty="0">
                <a:latin typeface="Yu Gothic UI"/>
                <a:cs typeface="Yu Gothic UI"/>
              </a:rPr>
              <a:t>ッ</a:t>
            </a:r>
            <a:r>
              <a:rPr sz="1800" spc="172" baseline="4629" dirty="0">
                <a:latin typeface="Yu Gothic UI"/>
                <a:cs typeface="Yu Gothic UI"/>
              </a:rPr>
              <a:t>プ</a:t>
            </a:r>
            <a:r>
              <a:rPr sz="1800" spc="232" baseline="4629" dirty="0">
                <a:latin typeface="Yu Gothic UI"/>
                <a:cs typeface="Yu Gothic UI"/>
              </a:rPr>
              <a:t>評価料</a:t>
            </a:r>
            <a:r>
              <a:rPr sz="1800" spc="75" baseline="4629" dirty="0">
                <a:latin typeface="Yu Gothic UI"/>
                <a:cs typeface="Yu Gothic UI"/>
              </a:rPr>
              <a:t>（Ⅱ）</a:t>
            </a:r>
            <a:r>
              <a:rPr sz="1800" spc="825" baseline="4629" dirty="0">
                <a:latin typeface="Yu Gothic UI"/>
                <a:cs typeface="Yu Gothic UI"/>
              </a:rPr>
              <a:t>】</a:t>
            </a:r>
            <a:r>
              <a:rPr sz="1800" baseline="4629" dirty="0">
                <a:latin typeface="Yu Gothic UI"/>
                <a:cs typeface="Yu Gothic UI"/>
              </a:rPr>
              <a:t>	</a:t>
            </a:r>
            <a:r>
              <a:rPr sz="1200" spc="600" dirty="0">
                <a:latin typeface="Yu Gothic UI"/>
                <a:cs typeface="Yu Gothic UI"/>
              </a:rPr>
              <a:t>【</a:t>
            </a:r>
            <a:r>
              <a:rPr sz="1200" spc="155" dirty="0">
                <a:latin typeface="Yu Gothic UI"/>
                <a:cs typeface="Yu Gothic UI"/>
              </a:rPr>
              <a:t>歯科外来</a:t>
            </a:r>
            <a:r>
              <a:rPr sz="1200" spc="75" dirty="0">
                <a:latin typeface="Yu Gothic UI"/>
                <a:cs typeface="Yu Gothic UI"/>
              </a:rPr>
              <a:t>・</a:t>
            </a:r>
            <a:r>
              <a:rPr sz="1200" spc="155" dirty="0">
                <a:latin typeface="Yu Gothic UI"/>
                <a:cs typeface="Yu Gothic UI"/>
              </a:rPr>
              <a:t>在宅</a:t>
            </a:r>
            <a:r>
              <a:rPr sz="1200" spc="130" dirty="0">
                <a:latin typeface="Yu Gothic UI"/>
                <a:cs typeface="Yu Gothic UI"/>
              </a:rPr>
              <a:t>ベ</a:t>
            </a:r>
            <a:r>
              <a:rPr sz="1200" spc="100" dirty="0">
                <a:latin typeface="Yu Gothic UI"/>
                <a:cs typeface="Yu Gothic UI"/>
              </a:rPr>
              <a:t>ー</a:t>
            </a:r>
            <a:r>
              <a:rPr sz="1200" spc="114" dirty="0">
                <a:latin typeface="Yu Gothic UI"/>
                <a:cs typeface="Yu Gothic UI"/>
              </a:rPr>
              <a:t>ス</a:t>
            </a:r>
            <a:r>
              <a:rPr sz="1200" spc="120" dirty="0">
                <a:latin typeface="Yu Gothic UI"/>
                <a:cs typeface="Yu Gothic UI"/>
              </a:rPr>
              <a:t>ア</a:t>
            </a:r>
            <a:r>
              <a:rPr sz="1200" spc="100" dirty="0">
                <a:latin typeface="Yu Gothic UI"/>
                <a:cs typeface="Yu Gothic UI"/>
              </a:rPr>
              <a:t>ッ</a:t>
            </a:r>
            <a:r>
              <a:rPr sz="1200" spc="114" dirty="0">
                <a:latin typeface="Yu Gothic UI"/>
                <a:cs typeface="Yu Gothic UI"/>
              </a:rPr>
              <a:t>プ</a:t>
            </a:r>
            <a:r>
              <a:rPr sz="1200" spc="155" dirty="0">
                <a:latin typeface="Yu Gothic UI"/>
                <a:cs typeface="Yu Gothic UI"/>
              </a:rPr>
              <a:t>評価料</a:t>
            </a:r>
            <a:r>
              <a:rPr sz="1200" spc="50" dirty="0">
                <a:latin typeface="Yu Gothic UI"/>
                <a:cs typeface="Yu Gothic UI"/>
              </a:rPr>
              <a:t>（Ⅱ）</a:t>
            </a:r>
            <a:r>
              <a:rPr sz="1200" spc="550" dirty="0">
                <a:latin typeface="Yu Gothic UI"/>
                <a:cs typeface="Yu Gothic UI"/>
              </a:rPr>
              <a:t>】</a:t>
            </a:r>
            <a:endParaRPr sz="1200">
              <a:latin typeface="Yu Gothic UI"/>
              <a:cs typeface="Yu Gothic UI"/>
            </a:endParaRPr>
          </a:p>
        </p:txBody>
      </p:sp>
      <p:sp>
        <p:nvSpPr>
          <p:cNvPr id="76" name="object 7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12</a:t>
            </a:r>
          </a:p>
        </p:txBody>
      </p:sp>
      <p:sp>
        <p:nvSpPr>
          <p:cNvPr id="74" name="object 74"/>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75" name="object 75"/>
          <p:cNvSpPr txBox="1"/>
          <p:nvPr/>
        </p:nvSpPr>
        <p:spPr>
          <a:xfrm>
            <a:off x="1907794" y="64134"/>
            <a:ext cx="26689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Ⅰ－２－１ 医療従事者の処遇改善－①</a:t>
            </a:r>
            <a:endParaRPr sz="1200">
              <a:latin typeface="Yu Gothic UI"/>
              <a:cs typeface="Yu Gothic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108491"/>
            <a:ext cx="9519920" cy="5652135"/>
          </a:xfrm>
          <a:custGeom>
            <a:avLst/>
            <a:gdLst/>
            <a:ahLst/>
            <a:cxnLst/>
            <a:rect l="l" t="t" r="r" b="b"/>
            <a:pathLst>
              <a:path w="9519920" h="5652134">
                <a:moveTo>
                  <a:pt x="0" y="5652008"/>
                </a:moveTo>
                <a:lnTo>
                  <a:pt x="9519793" y="5652008"/>
                </a:lnTo>
                <a:lnTo>
                  <a:pt x="9519793" y="0"/>
                </a:lnTo>
                <a:lnTo>
                  <a:pt x="0" y="0"/>
                </a:lnTo>
                <a:lnTo>
                  <a:pt x="0" y="5652008"/>
                </a:lnTo>
                <a:close/>
              </a:path>
            </a:pathLst>
          </a:custGeom>
          <a:ln w="9525">
            <a:solidFill>
              <a:srgbClr val="000000"/>
            </a:solidFill>
          </a:ln>
        </p:spPr>
        <p:txBody>
          <a:bodyPr wrap="square" lIns="0" tIns="0" rIns="0" bIns="0" rtlCol="0"/>
          <a:lstStyle/>
          <a:p>
            <a:endParaRPr/>
          </a:p>
        </p:txBody>
      </p:sp>
      <p:sp>
        <p:nvSpPr>
          <p:cNvPr id="3" name="object 3"/>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a:spLocks noGrp="1"/>
          </p:cNvSpPr>
          <p:nvPr>
            <p:ph type="title"/>
          </p:nvPr>
        </p:nvSpPr>
        <p:spPr>
          <a:xfrm>
            <a:off x="2806445" y="402716"/>
            <a:ext cx="4292600" cy="391160"/>
          </a:xfrm>
          <a:prstGeom prst="rect">
            <a:avLst/>
          </a:prstGeom>
        </p:spPr>
        <p:txBody>
          <a:bodyPr vert="horz" wrap="square" lIns="0" tIns="12700" rIns="0" bIns="0" rtlCol="0">
            <a:spAutoFit/>
          </a:bodyPr>
          <a:lstStyle/>
          <a:p>
            <a:pPr marL="12700">
              <a:lnSpc>
                <a:spcPct val="100000"/>
              </a:lnSpc>
              <a:spcBef>
                <a:spcPts val="100"/>
              </a:spcBef>
            </a:pPr>
            <a:r>
              <a:rPr spc="170" dirty="0"/>
              <a:t>賃上げに向けた評価の見直し③</a:t>
            </a:r>
          </a:p>
        </p:txBody>
      </p:sp>
      <p:sp>
        <p:nvSpPr>
          <p:cNvPr id="5" name="object 5"/>
          <p:cNvSpPr/>
          <p:nvPr/>
        </p:nvSpPr>
        <p:spPr>
          <a:xfrm>
            <a:off x="284975" y="946264"/>
            <a:ext cx="3454400" cy="325120"/>
          </a:xfrm>
          <a:custGeom>
            <a:avLst/>
            <a:gdLst/>
            <a:ahLst/>
            <a:cxnLst/>
            <a:rect l="l" t="t" r="r" b="b"/>
            <a:pathLst>
              <a:path w="3454400" h="325119">
                <a:moveTo>
                  <a:pt x="3453891" y="0"/>
                </a:moveTo>
                <a:lnTo>
                  <a:pt x="0" y="0"/>
                </a:lnTo>
                <a:lnTo>
                  <a:pt x="0" y="324497"/>
                </a:lnTo>
                <a:lnTo>
                  <a:pt x="3453891" y="324497"/>
                </a:lnTo>
                <a:lnTo>
                  <a:pt x="3453891" y="0"/>
                </a:lnTo>
                <a:close/>
              </a:path>
            </a:pathLst>
          </a:custGeom>
          <a:solidFill>
            <a:srgbClr val="CDFFDC"/>
          </a:solidFill>
        </p:spPr>
        <p:txBody>
          <a:bodyPr wrap="square" lIns="0" tIns="0" rIns="0" bIns="0" rtlCol="0"/>
          <a:lstStyle/>
          <a:p>
            <a:endParaRPr/>
          </a:p>
        </p:txBody>
      </p:sp>
      <p:sp>
        <p:nvSpPr>
          <p:cNvPr id="6" name="object 6"/>
          <p:cNvSpPr txBox="1"/>
          <p:nvPr/>
        </p:nvSpPr>
        <p:spPr>
          <a:xfrm>
            <a:off x="486257" y="980058"/>
            <a:ext cx="3053715" cy="239395"/>
          </a:xfrm>
          <a:prstGeom prst="rect">
            <a:avLst/>
          </a:prstGeom>
        </p:spPr>
        <p:txBody>
          <a:bodyPr vert="horz" wrap="square" lIns="0" tIns="13335" rIns="0" bIns="0" rtlCol="0">
            <a:spAutoFit/>
          </a:bodyPr>
          <a:lstStyle/>
          <a:p>
            <a:pPr marL="12700">
              <a:lnSpc>
                <a:spcPct val="100000"/>
              </a:lnSpc>
              <a:spcBef>
                <a:spcPts val="105"/>
              </a:spcBef>
            </a:pPr>
            <a:r>
              <a:rPr sz="1400" b="1" spc="105" dirty="0">
                <a:latin typeface="Yu Gothic UI"/>
                <a:cs typeface="Yu Gothic UI"/>
              </a:rPr>
              <a:t>歯科技工所ベースアップ支援料の新設</a:t>
            </a:r>
            <a:endParaRPr sz="1400">
              <a:latin typeface="Yu Gothic UI"/>
              <a:cs typeface="Yu Gothic UI"/>
            </a:endParaRPr>
          </a:p>
        </p:txBody>
      </p:sp>
      <p:sp>
        <p:nvSpPr>
          <p:cNvPr id="7" name="object 7"/>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8" name="object 8"/>
          <p:cNvSpPr txBox="1"/>
          <p:nvPr/>
        </p:nvSpPr>
        <p:spPr>
          <a:xfrm>
            <a:off x="1907794" y="64134"/>
            <a:ext cx="26689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Ⅰ－２－１ 医療従事者の処遇改善－①</a:t>
            </a:r>
            <a:endParaRPr sz="1200">
              <a:latin typeface="Yu Gothic UI"/>
              <a:cs typeface="Yu Gothic UI"/>
            </a:endParaRPr>
          </a:p>
        </p:txBody>
      </p:sp>
      <p:grpSp>
        <p:nvGrpSpPr>
          <p:cNvPr id="9" name="object 9"/>
          <p:cNvGrpSpPr/>
          <p:nvPr/>
        </p:nvGrpSpPr>
        <p:grpSpPr>
          <a:xfrm>
            <a:off x="8352281" y="1249807"/>
            <a:ext cx="1233805" cy="1574800"/>
            <a:chOff x="8352281" y="1249807"/>
            <a:chExt cx="1233805" cy="1574800"/>
          </a:xfrm>
        </p:grpSpPr>
        <p:sp>
          <p:nvSpPr>
            <p:cNvPr id="10" name="object 10"/>
            <p:cNvSpPr/>
            <p:nvPr/>
          </p:nvSpPr>
          <p:spPr>
            <a:xfrm>
              <a:off x="8364981" y="1434338"/>
              <a:ext cx="1208405" cy="1377315"/>
            </a:xfrm>
            <a:custGeom>
              <a:avLst/>
              <a:gdLst/>
              <a:ahLst/>
              <a:cxnLst/>
              <a:rect l="l" t="t" r="r" b="b"/>
              <a:pathLst>
                <a:path w="1208404" h="1377314">
                  <a:moveTo>
                    <a:pt x="0" y="1377061"/>
                  </a:moveTo>
                  <a:lnTo>
                    <a:pt x="1208354" y="1377061"/>
                  </a:lnTo>
                  <a:lnTo>
                    <a:pt x="1208354" y="0"/>
                  </a:lnTo>
                  <a:lnTo>
                    <a:pt x="0" y="0"/>
                  </a:lnTo>
                  <a:lnTo>
                    <a:pt x="0" y="1377061"/>
                  </a:lnTo>
                  <a:close/>
                </a:path>
              </a:pathLst>
            </a:custGeom>
            <a:ln w="25400">
              <a:solidFill>
                <a:srgbClr val="D9D9D9"/>
              </a:solidFill>
            </a:ln>
          </p:spPr>
          <p:txBody>
            <a:bodyPr wrap="square" lIns="0" tIns="0" rIns="0" bIns="0" rtlCol="0"/>
            <a:lstStyle/>
            <a:p>
              <a:endParaRPr/>
            </a:p>
          </p:txBody>
        </p:sp>
        <p:sp>
          <p:nvSpPr>
            <p:cNvPr id="11" name="object 11"/>
            <p:cNvSpPr/>
            <p:nvPr/>
          </p:nvSpPr>
          <p:spPr>
            <a:xfrm>
              <a:off x="8426449" y="1249807"/>
              <a:ext cx="1096010" cy="252095"/>
            </a:xfrm>
            <a:custGeom>
              <a:avLst/>
              <a:gdLst/>
              <a:ahLst/>
              <a:cxnLst/>
              <a:rect l="l" t="t" r="r" b="b"/>
              <a:pathLst>
                <a:path w="1096009" h="252094">
                  <a:moveTo>
                    <a:pt x="1053719" y="0"/>
                  </a:moveTo>
                  <a:lnTo>
                    <a:pt x="41909" y="0"/>
                  </a:lnTo>
                  <a:lnTo>
                    <a:pt x="25610" y="3317"/>
                  </a:lnTo>
                  <a:lnTo>
                    <a:pt x="12287" y="12350"/>
                  </a:lnTo>
                  <a:lnTo>
                    <a:pt x="3298" y="25717"/>
                  </a:lnTo>
                  <a:lnTo>
                    <a:pt x="0" y="42037"/>
                  </a:lnTo>
                  <a:lnTo>
                    <a:pt x="0" y="210057"/>
                  </a:lnTo>
                  <a:lnTo>
                    <a:pt x="3298" y="226431"/>
                  </a:lnTo>
                  <a:lnTo>
                    <a:pt x="12287" y="239791"/>
                  </a:lnTo>
                  <a:lnTo>
                    <a:pt x="25610" y="248794"/>
                  </a:lnTo>
                  <a:lnTo>
                    <a:pt x="41909" y="252094"/>
                  </a:lnTo>
                  <a:lnTo>
                    <a:pt x="1053719" y="252094"/>
                  </a:lnTo>
                  <a:lnTo>
                    <a:pt x="1070092" y="248794"/>
                  </a:lnTo>
                  <a:lnTo>
                    <a:pt x="1083452" y="239791"/>
                  </a:lnTo>
                  <a:lnTo>
                    <a:pt x="1092455" y="226431"/>
                  </a:lnTo>
                  <a:lnTo>
                    <a:pt x="1095755" y="210057"/>
                  </a:lnTo>
                  <a:lnTo>
                    <a:pt x="1095755" y="42037"/>
                  </a:lnTo>
                  <a:lnTo>
                    <a:pt x="1092455" y="25717"/>
                  </a:lnTo>
                  <a:lnTo>
                    <a:pt x="1083452" y="12350"/>
                  </a:lnTo>
                  <a:lnTo>
                    <a:pt x="1070092" y="3317"/>
                  </a:lnTo>
                  <a:lnTo>
                    <a:pt x="1053719" y="0"/>
                  </a:lnTo>
                  <a:close/>
                </a:path>
              </a:pathLst>
            </a:custGeom>
            <a:solidFill>
              <a:srgbClr val="FCEADA"/>
            </a:solidFill>
          </p:spPr>
          <p:txBody>
            <a:bodyPr wrap="square" lIns="0" tIns="0" rIns="0" bIns="0" rtlCol="0"/>
            <a:lstStyle/>
            <a:p>
              <a:endParaRPr/>
            </a:p>
          </p:txBody>
        </p:sp>
      </p:grpSp>
      <p:sp>
        <p:nvSpPr>
          <p:cNvPr id="12" name="object 12"/>
          <p:cNvSpPr txBox="1"/>
          <p:nvPr/>
        </p:nvSpPr>
        <p:spPr>
          <a:xfrm>
            <a:off x="8581770" y="1249171"/>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Yu Gothic UI"/>
                <a:cs typeface="Yu Gothic UI"/>
              </a:rPr>
              <a:t>歯科技工所</a:t>
            </a:r>
            <a:endParaRPr sz="1200">
              <a:latin typeface="Yu Gothic UI"/>
              <a:cs typeface="Yu Gothic UI"/>
            </a:endParaRPr>
          </a:p>
        </p:txBody>
      </p:sp>
      <p:grpSp>
        <p:nvGrpSpPr>
          <p:cNvPr id="13" name="object 13"/>
          <p:cNvGrpSpPr/>
          <p:nvPr/>
        </p:nvGrpSpPr>
        <p:grpSpPr>
          <a:xfrm>
            <a:off x="5320665" y="1602866"/>
            <a:ext cx="843915" cy="1017905"/>
            <a:chOff x="5320665" y="1602866"/>
            <a:chExt cx="843915" cy="1017905"/>
          </a:xfrm>
        </p:grpSpPr>
        <p:pic>
          <p:nvPicPr>
            <p:cNvPr id="14" name="object 14"/>
            <p:cNvPicPr/>
            <p:nvPr/>
          </p:nvPicPr>
          <p:blipFill>
            <a:blip r:embed="rId2" cstate="print"/>
            <a:stretch>
              <a:fillRect/>
            </a:stretch>
          </p:blipFill>
          <p:spPr>
            <a:xfrm>
              <a:off x="5509564" y="1810487"/>
              <a:ext cx="450187" cy="810081"/>
            </a:xfrm>
            <a:prstGeom prst="rect">
              <a:avLst/>
            </a:prstGeom>
          </p:spPr>
        </p:pic>
        <p:sp>
          <p:nvSpPr>
            <p:cNvPr id="15" name="object 15"/>
            <p:cNvSpPr/>
            <p:nvPr/>
          </p:nvSpPr>
          <p:spPr>
            <a:xfrm>
              <a:off x="5327015" y="1609216"/>
              <a:ext cx="831215" cy="204470"/>
            </a:xfrm>
            <a:custGeom>
              <a:avLst/>
              <a:gdLst/>
              <a:ahLst/>
              <a:cxnLst/>
              <a:rect l="l" t="t" r="r" b="b"/>
              <a:pathLst>
                <a:path w="831214" h="204469">
                  <a:moveTo>
                    <a:pt x="797051" y="0"/>
                  </a:moveTo>
                  <a:lnTo>
                    <a:pt x="34036" y="0"/>
                  </a:lnTo>
                  <a:lnTo>
                    <a:pt x="20788" y="2676"/>
                  </a:lnTo>
                  <a:lnTo>
                    <a:pt x="9969" y="9985"/>
                  </a:lnTo>
                  <a:lnTo>
                    <a:pt x="2674" y="20841"/>
                  </a:lnTo>
                  <a:lnTo>
                    <a:pt x="0" y="34162"/>
                  </a:lnTo>
                  <a:lnTo>
                    <a:pt x="0" y="170434"/>
                  </a:lnTo>
                  <a:lnTo>
                    <a:pt x="2674" y="183681"/>
                  </a:lnTo>
                  <a:lnTo>
                    <a:pt x="9969" y="194500"/>
                  </a:lnTo>
                  <a:lnTo>
                    <a:pt x="20788" y="201795"/>
                  </a:lnTo>
                  <a:lnTo>
                    <a:pt x="34036" y="204470"/>
                  </a:lnTo>
                  <a:lnTo>
                    <a:pt x="797051" y="204470"/>
                  </a:lnTo>
                  <a:lnTo>
                    <a:pt x="810373" y="201795"/>
                  </a:lnTo>
                  <a:lnTo>
                    <a:pt x="821229" y="194500"/>
                  </a:lnTo>
                  <a:lnTo>
                    <a:pt x="828538" y="183681"/>
                  </a:lnTo>
                  <a:lnTo>
                    <a:pt x="831214" y="170434"/>
                  </a:lnTo>
                  <a:lnTo>
                    <a:pt x="831214" y="34162"/>
                  </a:lnTo>
                  <a:lnTo>
                    <a:pt x="828538" y="20841"/>
                  </a:lnTo>
                  <a:lnTo>
                    <a:pt x="821229" y="9985"/>
                  </a:lnTo>
                  <a:lnTo>
                    <a:pt x="810373" y="2676"/>
                  </a:lnTo>
                  <a:lnTo>
                    <a:pt x="797051" y="0"/>
                  </a:lnTo>
                  <a:close/>
                </a:path>
              </a:pathLst>
            </a:custGeom>
            <a:solidFill>
              <a:srgbClr val="FFFFFF"/>
            </a:solidFill>
          </p:spPr>
          <p:txBody>
            <a:bodyPr wrap="square" lIns="0" tIns="0" rIns="0" bIns="0" rtlCol="0"/>
            <a:lstStyle/>
            <a:p>
              <a:endParaRPr/>
            </a:p>
          </p:txBody>
        </p:sp>
        <p:sp>
          <p:nvSpPr>
            <p:cNvPr id="16" name="object 16"/>
            <p:cNvSpPr/>
            <p:nvPr/>
          </p:nvSpPr>
          <p:spPr>
            <a:xfrm>
              <a:off x="5327015" y="1609216"/>
              <a:ext cx="831215" cy="204470"/>
            </a:xfrm>
            <a:custGeom>
              <a:avLst/>
              <a:gdLst/>
              <a:ahLst/>
              <a:cxnLst/>
              <a:rect l="l" t="t" r="r" b="b"/>
              <a:pathLst>
                <a:path w="831214" h="204469">
                  <a:moveTo>
                    <a:pt x="0" y="34162"/>
                  </a:moveTo>
                  <a:lnTo>
                    <a:pt x="2674" y="20841"/>
                  </a:lnTo>
                  <a:lnTo>
                    <a:pt x="9969" y="9985"/>
                  </a:lnTo>
                  <a:lnTo>
                    <a:pt x="20788" y="2676"/>
                  </a:lnTo>
                  <a:lnTo>
                    <a:pt x="34036" y="0"/>
                  </a:lnTo>
                  <a:lnTo>
                    <a:pt x="797051" y="0"/>
                  </a:lnTo>
                  <a:lnTo>
                    <a:pt x="810373" y="2676"/>
                  </a:lnTo>
                  <a:lnTo>
                    <a:pt x="821229" y="9985"/>
                  </a:lnTo>
                  <a:lnTo>
                    <a:pt x="828538" y="20841"/>
                  </a:lnTo>
                  <a:lnTo>
                    <a:pt x="831214" y="34162"/>
                  </a:lnTo>
                  <a:lnTo>
                    <a:pt x="831214" y="170434"/>
                  </a:lnTo>
                  <a:lnTo>
                    <a:pt x="828538" y="183681"/>
                  </a:lnTo>
                  <a:lnTo>
                    <a:pt x="821229" y="194500"/>
                  </a:lnTo>
                  <a:lnTo>
                    <a:pt x="810373" y="201795"/>
                  </a:lnTo>
                  <a:lnTo>
                    <a:pt x="797051" y="204470"/>
                  </a:lnTo>
                  <a:lnTo>
                    <a:pt x="34036" y="204470"/>
                  </a:lnTo>
                  <a:lnTo>
                    <a:pt x="20788" y="201795"/>
                  </a:lnTo>
                  <a:lnTo>
                    <a:pt x="9969" y="194500"/>
                  </a:lnTo>
                  <a:lnTo>
                    <a:pt x="2674" y="183681"/>
                  </a:lnTo>
                  <a:lnTo>
                    <a:pt x="0" y="170434"/>
                  </a:lnTo>
                  <a:lnTo>
                    <a:pt x="0" y="34162"/>
                  </a:lnTo>
                  <a:close/>
                </a:path>
              </a:pathLst>
            </a:custGeom>
            <a:ln w="12699">
              <a:solidFill>
                <a:srgbClr val="1F487C"/>
              </a:solidFill>
            </a:ln>
          </p:spPr>
          <p:txBody>
            <a:bodyPr wrap="square" lIns="0" tIns="0" rIns="0" bIns="0" rtlCol="0"/>
            <a:lstStyle/>
            <a:p>
              <a:endParaRPr/>
            </a:p>
          </p:txBody>
        </p:sp>
      </p:grpSp>
      <p:sp>
        <p:nvSpPr>
          <p:cNvPr id="17" name="object 17"/>
          <p:cNvSpPr txBox="1"/>
          <p:nvPr/>
        </p:nvSpPr>
        <p:spPr>
          <a:xfrm>
            <a:off x="5462396" y="1597914"/>
            <a:ext cx="561975" cy="186690"/>
          </a:xfrm>
          <a:prstGeom prst="rect">
            <a:avLst/>
          </a:prstGeom>
        </p:spPr>
        <p:txBody>
          <a:bodyPr vert="horz" wrap="square" lIns="0" tIns="13335" rIns="0" bIns="0" rtlCol="0">
            <a:spAutoFit/>
          </a:bodyPr>
          <a:lstStyle/>
          <a:p>
            <a:pPr marL="12700">
              <a:lnSpc>
                <a:spcPct val="100000"/>
              </a:lnSpc>
              <a:spcBef>
                <a:spcPts val="105"/>
              </a:spcBef>
            </a:pPr>
            <a:r>
              <a:rPr sz="1050" spc="-15" dirty="0">
                <a:solidFill>
                  <a:srgbClr val="17375E"/>
                </a:solidFill>
                <a:latin typeface="Yu Gothic UI"/>
                <a:cs typeface="Yu Gothic UI"/>
              </a:rPr>
              <a:t>歯科医師</a:t>
            </a:r>
            <a:endParaRPr sz="1050">
              <a:latin typeface="Yu Gothic UI"/>
              <a:cs typeface="Yu Gothic UI"/>
            </a:endParaRPr>
          </a:p>
        </p:txBody>
      </p:sp>
      <p:grpSp>
        <p:nvGrpSpPr>
          <p:cNvPr id="18" name="object 18"/>
          <p:cNvGrpSpPr/>
          <p:nvPr/>
        </p:nvGrpSpPr>
        <p:grpSpPr>
          <a:xfrm>
            <a:off x="4648200" y="1218183"/>
            <a:ext cx="1741170" cy="1581150"/>
            <a:chOff x="4648200" y="1218183"/>
            <a:chExt cx="1741170" cy="1581150"/>
          </a:xfrm>
        </p:grpSpPr>
        <p:sp>
          <p:nvSpPr>
            <p:cNvPr id="19" name="object 19"/>
            <p:cNvSpPr/>
            <p:nvPr/>
          </p:nvSpPr>
          <p:spPr>
            <a:xfrm>
              <a:off x="4660900" y="1356613"/>
              <a:ext cx="1715770" cy="1430020"/>
            </a:xfrm>
            <a:custGeom>
              <a:avLst/>
              <a:gdLst/>
              <a:ahLst/>
              <a:cxnLst/>
              <a:rect l="l" t="t" r="r" b="b"/>
              <a:pathLst>
                <a:path w="1715770" h="1430020">
                  <a:moveTo>
                    <a:pt x="0" y="1430019"/>
                  </a:moveTo>
                  <a:lnTo>
                    <a:pt x="1715262" y="1430019"/>
                  </a:lnTo>
                  <a:lnTo>
                    <a:pt x="1715262" y="0"/>
                  </a:lnTo>
                  <a:lnTo>
                    <a:pt x="0" y="0"/>
                  </a:lnTo>
                  <a:lnTo>
                    <a:pt x="0" y="1430019"/>
                  </a:lnTo>
                  <a:close/>
                </a:path>
              </a:pathLst>
            </a:custGeom>
            <a:ln w="25400">
              <a:solidFill>
                <a:srgbClr val="D9D9D9"/>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4704893" y="1902652"/>
              <a:ext cx="730083" cy="681492"/>
            </a:xfrm>
            <a:prstGeom prst="rect">
              <a:avLst/>
            </a:prstGeom>
          </p:spPr>
        </p:pic>
        <p:sp>
          <p:nvSpPr>
            <p:cNvPr id="21" name="object 21"/>
            <p:cNvSpPr/>
            <p:nvPr/>
          </p:nvSpPr>
          <p:spPr>
            <a:xfrm>
              <a:off x="4768087" y="1218183"/>
              <a:ext cx="1511935" cy="261620"/>
            </a:xfrm>
            <a:custGeom>
              <a:avLst/>
              <a:gdLst/>
              <a:ahLst/>
              <a:cxnLst/>
              <a:rect l="l" t="t" r="r" b="b"/>
              <a:pathLst>
                <a:path w="1511935" h="261619">
                  <a:moveTo>
                    <a:pt x="1468374" y="0"/>
                  </a:moveTo>
                  <a:lnTo>
                    <a:pt x="43561" y="0"/>
                  </a:lnTo>
                  <a:lnTo>
                    <a:pt x="26574" y="3413"/>
                  </a:lnTo>
                  <a:lnTo>
                    <a:pt x="12731" y="12731"/>
                  </a:lnTo>
                  <a:lnTo>
                    <a:pt x="3413" y="26574"/>
                  </a:lnTo>
                  <a:lnTo>
                    <a:pt x="0" y="43561"/>
                  </a:lnTo>
                  <a:lnTo>
                    <a:pt x="0" y="217804"/>
                  </a:lnTo>
                  <a:lnTo>
                    <a:pt x="3413" y="234811"/>
                  </a:lnTo>
                  <a:lnTo>
                    <a:pt x="12731" y="248697"/>
                  </a:lnTo>
                  <a:lnTo>
                    <a:pt x="26574" y="258060"/>
                  </a:lnTo>
                  <a:lnTo>
                    <a:pt x="43561" y="261492"/>
                  </a:lnTo>
                  <a:lnTo>
                    <a:pt x="1468374" y="261492"/>
                  </a:lnTo>
                  <a:lnTo>
                    <a:pt x="1485360" y="258060"/>
                  </a:lnTo>
                  <a:lnTo>
                    <a:pt x="1499203" y="248697"/>
                  </a:lnTo>
                  <a:lnTo>
                    <a:pt x="1508521" y="234811"/>
                  </a:lnTo>
                  <a:lnTo>
                    <a:pt x="1511935" y="217804"/>
                  </a:lnTo>
                  <a:lnTo>
                    <a:pt x="1511935" y="43561"/>
                  </a:lnTo>
                  <a:lnTo>
                    <a:pt x="1508521" y="26574"/>
                  </a:lnTo>
                  <a:lnTo>
                    <a:pt x="1499203" y="12731"/>
                  </a:lnTo>
                  <a:lnTo>
                    <a:pt x="1485360" y="3413"/>
                  </a:lnTo>
                  <a:lnTo>
                    <a:pt x="1468374" y="0"/>
                  </a:lnTo>
                  <a:close/>
                </a:path>
              </a:pathLst>
            </a:custGeom>
            <a:solidFill>
              <a:srgbClr val="E7EDF8"/>
            </a:solidFill>
          </p:spPr>
          <p:txBody>
            <a:bodyPr wrap="square" lIns="0" tIns="0" rIns="0" bIns="0" rtlCol="0"/>
            <a:lstStyle/>
            <a:p>
              <a:endParaRPr/>
            </a:p>
          </p:txBody>
        </p:sp>
      </p:grpSp>
      <p:sp>
        <p:nvSpPr>
          <p:cNvPr id="22" name="object 22"/>
          <p:cNvSpPr txBox="1"/>
          <p:nvPr/>
        </p:nvSpPr>
        <p:spPr>
          <a:xfrm>
            <a:off x="5053965" y="1222375"/>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Yu Gothic UI"/>
                <a:cs typeface="Yu Gothic UI"/>
              </a:rPr>
              <a:t>歯科医療機関</a:t>
            </a:r>
            <a:endParaRPr sz="1200">
              <a:latin typeface="Yu Gothic UI"/>
              <a:cs typeface="Yu Gothic UI"/>
            </a:endParaRPr>
          </a:p>
        </p:txBody>
      </p:sp>
      <p:grpSp>
        <p:nvGrpSpPr>
          <p:cNvPr id="23" name="object 23"/>
          <p:cNvGrpSpPr/>
          <p:nvPr/>
        </p:nvGrpSpPr>
        <p:grpSpPr>
          <a:xfrm>
            <a:off x="6359144" y="1249807"/>
            <a:ext cx="2956560" cy="1383665"/>
            <a:chOff x="6359144" y="1249807"/>
            <a:chExt cx="2956560" cy="1383665"/>
          </a:xfrm>
        </p:grpSpPr>
        <p:pic>
          <p:nvPicPr>
            <p:cNvPr id="24" name="object 24"/>
            <p:cNvPicPr/>
            <p:nvPr/>
          </p:nvPicPr>
          <p:blipFill>
            <a:blip r:embed="rId4" cstate="print"/>
            <a:stretch>
              <a:fillRect/>
            </a:stretch>
          </p:blipFill>
          <p:spPr>
            <a:xfrm>
              <a:off x="8686479" y="1880671"/>
              <a:ext cx="628879" cy="752605"/>
            </a:xfrm>
            <a:prstGeom prst="rect">
              <a:avLst/>
            </a:prstGeom>
          </p:spPr>
        </p:pic>
        <p:sp>
          <p:nvSpPr>
            <p:cNvPr id="25" name="object 25"/>
            <p:cNvSpPr/>
            <p:nvPr/>
          </p:nvSpPr>
          <p:spPr>
            <a:xfrm>
              <a:off x="6397244" y="1249807"/>
              <a:ext cx="1956435" cy="637540"/>
            </a:xfrm>
            <a:custGeom>
              <a:avLst/>
              <a:gdLst/>
              <a:ahLst/>
              <a:cxnLst/>
              <a:rect l="l" t="t" r="r" b="b"/>
              <a:pathLst>
                <a:path w="1956434" h="637539">
                  <a:moveTo>
                    <a:pt x="1718563" y="0"/>
                  </a:moveTo>
                  <a:lnTo>
                    <a:pt x="1718563" y="93090"/>
                  </a:lnTo>
                  <a:lnTo>
                    <a:pt x="0" y="93090"/>
                  </a:lnTo>
                  <a:lnTo>
                    <a:pt x="0" y="544448"/>
                  </a:lnTo>
                  <a:lnTo>
                    <a:pt x="1718563" y="544448"/>
                  </a:lnTo>
                  <a:lnTo>
                    <a:pt x="1718563" y="637539"/>
                  </a:lnTo>
                  <a:lnTo>
                    <a:pt x="1955927" y="318769"/>
                  </a:lnTo>
                  <a:lnTo>
                    <a:pt x="1718563" y="0"/>
                  </a:lnTo>
                  <a:close/>
                </a:path>
              </a:pathLst>
            </a:custGeom>
            <a:solidFill>
              <a:srgbClr val="E7EDF8"/>
            </a:solidFill>
          </p:spPr>
          <p:txBody>
            <a:bodyPr wrap="square" lIns="0" tIns="0" rIns="0" bIns="0" rtlCol="0"/>
            <a:lstStyle/>
            <a:p>
              <a:endParaRPr/>
            </a:p>
          </p:txBody>
        </p:sp>
        <p:sp>
          <p:nvSpPr>
            <p:cNvPr id="26" name="object 26"/>
            <p:cNvSpPr/>
            <p:nvPr/>
          </p:nvSpPr>
          <p:spPr>
            <a:xfrm>
              <a:off x="6359144" y="1812417"/>
              <a:ext cx="1988820" cy="432434"/>
            </a:xfrm>
            <a:custGeom>
              <a:avLst/>
              <a:gdLst/>
              <a:ahLst/>
              <a:cxnLst/>
              <a:rect l="l" t="t" r="r" b="b"/>
              <a:pathLst>
                <a:path w="1988820" h="432435">
                  <a:moveTo>
                    <a:pt x="139700" y="0"/>
                  </a:moveTo>
                  <a:lnTo>
                    <a:pt x="0" y="215900"/>
                  </a:lnTo>
                  <a:lnTo>
                    <a:pt x="139700" y="431927"/>
                  </a:lnTo>
                  <a:lnTo>
                    <a:pt x="139700" y="368935"/>
                  </a:lnTo>
                  <a:lnTo>
                    <a:pt x="1988820" y="368935"/>
                  </a:lnTo>
                  <a:lnTo>
                    <a:pt x="1988820" y="62992"/>
                  </a:lnTo>
                  <a:lnTo>
                    <a:pt x="139700" y="62992"/>
                  </a:lnTo>
                  <a:lnTo>
                    <a:pt x="139700" y="0"/>
                  </a:lnTo>
                  <a:close/>
                </a:path>
              </a:pathLst>
            </a:custGeom>
            <a:solidFill>
              <a:srgbClr val="FCEADA"/>
            </a:solidFill>
          </p:spPr>
          <p:txBody>
            <a:bodyPr wrap="square" lIns="0" tIns="0" rIns="0" bIns="0" rtlCol="0"/>
            <a:lstStyle/>
            <a:p>
              <a:endParaRPr/>
            </a:p>
          </p:txBody>
        </p:sp>
      </p:grpSp>
      <p:sp>
        <p:nvSpPr>
          <p:cNvPr id="27" name="object 27"/>
          <p:cNvSpPr txBox="1"/>
          <p:nvPr/>
        </p:nvSpPr>
        <p:spPr>
          <a:xfrm>
            <a:off x="6660642" y="1912366"/>
            <a:ext cx="1363980" cy="186690"/>
          </a:xfrm>
          <a:prstGeom prst="rect">
            <a:avLst/>
          </a:prstGeom>
        </p:spPr>
        <p:txBody>
          <a:bodyPr vert="horz" wrap="square" lIns="0" tIns="13335" rIns="0" bIns="0" rtlCol="0">
            <a:spAutoFit/>
          </a:bodyPr>
          <a:lstStyle/>
          <a:p>
            <a:pPr marL="12700">
              <a:lnSpc>
                <a:spcPct val="100000"/>
              </a:lnSpc>
              <a:spcBef>
                <a:spcPts val="105"/>
              </a:spcBef>
            </a:pPr>
            <a:r>
              <a:rPr sz="1050" b="1" spc="50" dirty="0">
                <a:latin typeface="Yu Gothic UI"/>
                <a:cs typeface="Yu Gothic UI"/>
              </a:rPr>
              <a:t>完成した補綴物を納品</a:t>
            </a:r>
            <a:endParaRPr sz="1050">
              <a:latin typeface="Yu Gothic UI"/>
              <a:cs typeface="Yu Gothic UI"/>
            </a:endParaRPr>
          </a:p>
        </p:txBody>
      </p:sp>
      <p:sp>
        <p:nvSpPr>
          <p:cNvPr id="28" name="object 28"/>
          <p:cNvSpPr txBox="1"/>
          <p:nvPr/>
        </p:nvSpPr>
        <p:spPr>
          <a:xfrm>
            <a:off x="6669151" y="1361947"/>
            <a:ext cx="1231265" cy="346710"/>
          </a:xfrm>
          <a:prstGeom prst="rect">
            <a:avLst/>
          </a:prstGeom>
        </p:spPr>
        <p:txBody>
          <a:bodyPr vert="horz" wrap="square" lIns="0" tIns="13335" rIns="0" bIns="0" rtlCol="0">
            <a:spAutoFit/>
          </a:bodyPr>
          <a:lstStyle/>
          <a:p>
            <a:pPr marL="12700" marR="5080" indent="133985">
              <a:lnSpc>
                <a:spcPct val="100000"/>
              </a:lnSpc>
              <a:spcBef>
                <a:spcPts val="105"/>
              </a:spcBef>
            </a:pPr>
            <a:r>
              <a:rPr sz="1050" b="1" spc="-10" dirty="0">
                <a:latin typeface="Yu Gothic UI"/>
                <a:cs typeface="Yu Gothic UI"/>
              </a:rPr>
              <a:t>歯科技工指示書</a:t>
            </a:r>
            <a:r>
              <a:rPr sz="1050" b="1" spc="500" dirty="0">
                <a:latin typeface="Yu Gothic UI"/>
                <a:cs typeface="Yu Gothic UI"/>
              </a:rPr>
              <a:t> </a:t>
            </a:r>
            <a:r>
              <a:rPr sz="1050" b="1" spc="75" dirty="0">
                <a:latin typeface="Yu Gothic UI"/>
                <a:cs typeface="Yu Gothic UI"/>
              </a:rPr>
              <a:t>に基づき製作を依頼</a:t>
            </a:r>
            <a:endParaRPr sz="1050">
              <a:latin typeface="Yu Gothic UI"/>
              <a:cs typeface="Yu Gothic UI"/>
            </a:endParaRPr>
          </a:p>
        </p:txBody>
      </p:sp>
      <p:sp>
        <p:nvSpPr>
          <p:cNvPr id="29" name="object 29"/>
          <p:cNvSpPr/>
          <p:nvPr/>
        </p:nvSpPr>
        <p:spPr>
          <a:xfrm>
            <a:off x="8411336" y="1575053"/>
            <a:ext cx="1096010" cy="215900"/>
          </a:xfrm>
          <a:custGeom>
            <a:avLst/>
            <a:gdLst/>
            <a:ahLst/>
            <a:cxnLst/>
            <a:rect l="l" t="t" r="r" b="b"/>
            <a:pathLst>
              <a:path w="1096009" h="215900">
                <a:moveTo>
                  <a:pt x="0" y="35941"/>
                </a:moveTo>
                <a:lnTo>
                  <a:pt x="2829" y="21967"/>
                </a:lnTo>
                <a:lnTo>
                  <a:pt x="10541" y="10540"/>
                </a:lnTo>
                <a:lnTo>
                  <a:pt x="21967" y="2829"/>
                </a:lnTo>
                <a:lnTo>
                  <a:pt x="35941" y="0"/>
                </a:lnTo>
                <a:lnTo>
                  <a:pt x="1059815" y="0"/>
                </a:lnTo>
                <a:lnTo>
                  <a:pt x="1073842" y="2829"/>
                </a:lnTo>
                <a:lnTo>
                  <a:pt x="1085262" y="10541"/>
                </a:lnTo>
                <a:lnTo>
                  <a:pt x="1092944" y="21967"/>
                </a:lnTo>
                <a:lnTo>
                  <a:pt x="1095756" y="35941"/>
                </a:lnTo>
                <a:lnTo>
                  <a:pt x="1095756" y="179705"/>
                </a:lnTo>
                <a:lnTo>
                  <a:pt x="1092944" y="193678"/>
                </a:lnTo>
                <a:lnTo>
                  <a:pt x="1085262" y="205104"/>
                </a:lnTo>
                <a:lnTo>
                  <a:pt x="1073842" y="212816"/>
                </a:lnTo>
                <a:lnTo>
                  <a:pt x="1059815" y="215646"/>
                </a:lnTo>
                <a:lnTo>
                  <a:pt x="35941" y="215646"/>
                </a:lnTo>
                <a:lnTo>
                  <a:pt x="21967" y="212816"/>
                </a:lnTo>
                <a:lnTo>
                  <a:pt x="10541" y="205105"/>
                </a:lnTo>
                <a:lnTo>
                  <a:pt x="2829" y="193678"/>
                </a:lnTo>
                <a:lnTo>
                  <a:pt x="0" y="179705"/>
                </a:lnTo>
                <a:lnTo>
                  <a:pt x="0" y="35941"/>
                </a:lnTo>
                <a:close/>
              </a:path>
            </a:pathLst>
          </a:custGeom>
          <a:ln w="12700">
            <a:solidFill>
              <a:srgbClr val="1F487C"/>
            </a:solidFill>
          </a:ln>
        </p:spPr>
        <p:txBody>
          <a:bodyPr wrap="square" lIns="0" tIns="0" rIns="0" bIns="0" rtlCol="0"/>
          <a:lstStyle/>
          <a:p>
            <a:endParaRPr/>
          </a:p>
        </p:txBody>
      </p:sp>
      <p:sp>
        <p:nvSpPr>
          <p:cNvPr id="30" name="object 30"/>
          <p:cNvSpPr txBox="1"/>
          <p:nvPr/>
        </p:nvSpPr>
        <p:spPr>
          <a:xfrm>
            <a:off x="8611616" y="1569211"/>
            <a:ext cx="69786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17375E"/>
                </a:solidFill>
                <a:latin typeface="Yu Gothic UI"/>
                <a:cs typeface="Yu Gothic UI"/>
              </a:rPr>
              <a:t>歯科技工士</a:t>
            </a:r>
            <a:endParaRPr sz="1050">
              <a:latin typeface="Yu Gothic UI"/>
              <a:cs typeface="Yu Gothic UI"/>
            </a:endParaRPr>
          </a:p>
        </p:txBody>
      </p:sp>
      <p:grpSp>
        <p:nvGrpSpPr>
          <p:cNvPr id="31" name="object 31"/>
          <p:cNvGrpSpPr/>
          <p:nvPr/>
        </p:nvGrpSpPr>
        <p:grpSpPr>
          <a:xfrm>
            <a:off x="5920485" y="2172716"/>
            <a:ext cx="2451100" cy="645160"/>
            <a:chOff x="5920485" y="2172716"/>
            <a:chExt cx="2451100" cy="645160"/>
          </a:xfrm>
        </p:grpSpPr>
        <p:sp>
          <p:nvSpPr>
            <p:cNvPr id="32" name="object 32"/>
            <p:cNvSpPr/>
            <p:nvPr/>
          </p:nvSpPr>
          <p:spPr>
            <a:xfrm>
              <a:off x="6374891" y="2179066"/>
              <a:ext cx="1990089" cy="632460"/>
            </a:xfrm>
            <a:custGeom>
              <a:avLst/>
              <a:gdLst/>
              <a:ahLst/>
              <a:cxnLst/>
              <a:rect l="l" t="t" r="r" b="b"/>
              <a:pathLst>
                <a:path w="1990090" h="632460">
                  <a:moveTo>
                    <a:pt x="1754505" y="0"/>
                  </a:moveTo>
                  <a:lnTo>
                    <a:pt x="1754505" y="92329"/>
                  </a:lnTo>
                  <a:lnTo>
                    <a:pt x="0" y="92329"/>
                  </a:lnTo>
                  <a:lnTo>
                    <a:pt x="0" y="540004"/>
                  </a:lnTo>
                  <a:lnTo>
                    <a:pt x="1754505" y="540004"/>
                  </a:lnTo>
                  <a:lnTo>
                    <a:pt x="1754505" y="632333"/>
                  </a:lnTo>
                  <a:lnTo>
                    <a:pt x="1990089" y="316230"/>
                  </a:lnTo>
                  <a:lnTo>
                    <a:pt x="1754505" y="0"/>
                  </a:lnTo>
                  <a:close/>
                </a:path>
              </a:pathLst>
            </a:custGeom>
            <a:solidFill>
              <a:srgbClr val="E7EDF8"/>
            </a:solidFill>
          </p:spPr>
          <p:txBody>
            <a:bodyPr wrap="square" lIns="0" tIns="0" rIns="0" bIns="0" rtlCol="0"/>
            <a:lstStyle/>
            <a:p>
              <a:endParaRPr/>
            </a:p>
          </p:txBody>
        </p:sp>
        <p:sp>
          <p:nvSpPr>
            <p:cNvPr id="33" name="object 33"/>
            <p:cNvSpPr/>
            <p:nvPr/>
          </p:nvSpPr>
          <p:spPr>
            <a:xfrm>
              <a:off x="6374891" y="2179066"/>
              <a:ext cx="1990089" cy="632460"/>
            </a:xfrm>
            <a:custGeom>
              <a:avLst/>
              <a:gdLst/>
              <a:ahLst/>
              <a:cxnLst/>
              <a:rect l="l" t="t" r="r" b="b"/>
              <a:pathLst>
                <a:path w="1990090" h="632460">
                  <a:moveTo>
                    <a:pt x="1754505" y="632333"/>
                  </a:moveTo>
                  <a:lnTo>
                    <a:pt x="1754505" y="540004"/>
                  </a:lnTo>
                  <a:lnTo>
                    <a:pt x="0" y="540004"/>
                  </a:lnTo>
                  <a:lnTo>
                    <a:pt x="0" y="92329"/>
                  </a:lnTo>
                  <a:lnTo>
                    <a:pt x="1754505" y="92329"/>
                  </a:lnTo>
                  <a:lnTo>
                    <a:pt x="1754505" y="0"/>
                  </a:lnTo>
                  <a:lnTo>
                    <a:pt x="1990089" y="316230"/>
                  </a:lnTo>
                  <a:lnTo>
                    <a:pt x="1754505" y="632333"/>
                  </a:lnTo>
                  <a:close/>
                </a:path>
              </a:pathLst>
            </a:custGeom>
            <a:ln w="12700">
              <a:solidFill>
                <a:srgbClr val="007EDE"/>
              </a:solidFill>
            </a:ln>
          </p:spPr>
          <p:txBody>
            <a:bodyPr wrap="square" lIns="0" tIns="0" rIns="0" bIns="0" rtlCol="0"/>
            <a:lstStyle/>
            <a:p>
              <a:endParaRPr/>
            </a:p>
          </p:txBody>
        </p:sp>
        <p:sp>
          <p:nvSpPr>
            <p:cNvPr id="34" name="object 34"/>
            <p:cNvSpPr/>
            <p:nvPr/>
          </p:nvSpPr>
          <p:spPr>
            <a:xfrm>
              <a:off x="5920485" y="2349906"/>
              <a:ext cx="1474470" cy="431165"/>
            </a:xfrm>
            <a:custGeom>
              <a:avLst/>
              <a:gdLst/>
              <a:ahLst/>
              <a:cxnLst/>
              <a:rect l="l" t="t" r="r" b="b"/>
              <a:pathLst>
                <a:path w="1474470" h="431164">
                  <a:moveTo>
                    <a:pt x="1474089" y="0"/>
                  </a:moveTo>
                  <a:lnTo>
                    <a:pt x="0" y="0"/>
                  </a:lnTo>
                  <a:lnTo>
                    <a:pt x="0" y="430885"/>
                  </a:lnTo>
                  <a:lnTo>
                    <a:pt x="1474089" y="430885"/>
                  </a:lnTo>
                  <a:lnTo>
                    <a:pt x="1474089" y="0"/>
                  </a:lnTo>
                  <a:close/>
                </a:path>
              </a:pathLst>
            </a:custGeom>
            <a:solidFill>
              <a:srgbClr val="CDFFDC"/>
            </a:solidFill>
          </p:spPr>
          <p:txBody>
            <a:bodyPr wrap="square" lIns="0" tIns="0" rIns="0" bIns="0" rtlCol="0"/>
            <a:lstStyle/>
            <a:p>
              <a:endParaRPr/>
            </a:p>
          </p:txBody>
        </p:sp>
      </p:grpSp>
      <p:sp>
        <p:nvSpPr>
          <p:cNvPr id="35" name="object 35"/>
          <p:cNvSpPr txBox="1"/>
          <p:nvPr/>
        </p:nvSpPr>
        <p:spPr>
          <a:xfrm>
            <a:off x="5920485" y="2362326"/>
            <a:ext cx="1474470" cy="361315"/>
          </a:xfrm>
          <a:prstGeom prst="rect">
            <a:avLst/>
          </a:prstGeom>
        </p:spPr>
        <p:txBody>
          <a:bodyPr vert="horz" wrap="square" lIns="0" tIns="13335" rIns="0" bIns="0" rtlCol="0">
            <a:spAutoFit/>
          </a:bodyPr>
          <a:lstStyle/>
          <a:p>
            <a:pPr marL="106045" marR="97790" indent="69850">
              <a:lnSpc>
                <a:spcPct val="100000"/>
              </a:lnSpc>
              <a:spcBef>
                <a:spcPts val="105"/>
              </a:spcBef>
            </a:pPr>
            <a:r>
              <a:rPr sz="1100" b="1" spc="90" dirty="0">
                <a:solidFill>
                  <a:srgbClr val="007EDE"/>
                </a:solidFill>
                <a:latin typeface="Yu Gothic UI"/>
                <a:cs typeface="Yu Gothic UI"/>
              </a:rPr>
              <a:t>歯科技工所ベース</a:t>
            </a:r>
            <a:r>
              <a:rPr sz="1100" b="1" spc="95" dirty="0">
                <a:solidFill>
                  <a:srgbClr val="007EDE"/>
                </a:solidFill>
                <a:latin typeface="Yu Gothic UI"/>
                <a:cs typeface="Yu Gothic UI"/>
              </a:rPr>
              <a:t>アップ支援料を算定</a:t>
            </a:r>
            <a:endParaRPr sz="1100">
              <a:latin typeface="Yu Gothic UI"/>
              <a:cs typeface="Yu Gothic UI"/>
            </a:endParaRPr>
          </a:p>
        </p:txBody>
      </p:sp>
      <p:sp>
        <p:nvSpPr>
          <p:cNvPr id="36" name="object 36"/>
          <p:cNvSpPr/>
          <p:nvPr/>
        </p:nvSpPr>
        <p:spPr>
          <a:xfrm>
            <a:off x="7313828" y="2206180"/>
            <a:ext cx="483870" cy="401955"/>
          </a:xfrm>
          <a:custGeom>
            <a:avLst/>
            <a:gdLst/>
            <a:ahLst/>
            <a:cxnLst/>
            <a:rect l="l" t="t" r="r" b="b"/>
            <a:pathLst>
              <a:path w="483870" h="401955">
                <a:moveTo>
                  <a:pt x="98856" y="28727"/>
                </a:moveTo>
                <a:lnTo>
                  <a:pt x="96596" y="17551"/>
                </a:lnTo>
                <a:lnTo>
                  <a:pt x="90436" y="8407"/>
                </a:lnTo>
                <a:lnTo>
                  <a:pt x="81305" y="2260"/>
                </a:lnTo>
                <a:lnTo>
                  <a:pt x="70129" y="0"/>
                </a:lnTo>
                <a:lnTo>
                  <a:pt x="58940" y="2260"/>
                </a:lnTo>
                <a:lnTo>
                  <a:pt x="49809" y="8407"/>
                </a:lnTo>
                <a:lnTo>
                  <a:pt x="43649" y="17551"/>
                </a:lnTo>
                <a:lnTo>
                  <a:pt x="41402" y="28727"/>
                </a:lnTo>
                <a:lnTo>
                  <a:pt x="43649" y="39916"/>
                </a:lnTo>
                <a:lnTo>
                  <a:pt x="49809" y="49047"/>
                </a:lnTo>
                <a:lnTo>
                  <a:pt x="58940" y="55206"/>
                </a:lnTo>
                <a:lnTo>
                  <a:pt x="70129" y="57454"/>
                </a:lnTo>
                <a:lnTo>
                  <a:pt x="81305" y="55206"/>
                </a:lnTo>
                <a:lnTo>
                  <a:pt x="90436" y="49047"/>
                </a:lnTo>
                <a:lnTo>
                  <a:pt x="96596" y="39916"/>
                </a:lnTo>
                <a:lnTo>
                  <a:pt x="98856" y="28727"/>
                </a:lnTo>
                <a:close/>
              </a:path>
              <a:path w="483870" h="401955">
                <a:moveTo>
                  <a:pt x="213537" y="28727"/>
                </a:moveTo>
                <a:lnTo>
                  <a:pt x="211289" y="17551"/>
                </a:lnTo>
                <a:lnTo>
                  <a:pt x="205130" y="8420"/>
                </a:lnTo>
                <a:lnTo>
                  <a:pt x="195999" y="2260"/>
                </a:lnTo>
                <a:lnTo>
                  <a:pt x="184810" y="0"/>
                </a:lnTo>
                <a:lnTo>
                  <a:pt x="173634" y="2260"/>
                </a:lnTo>
                <a:lnTo>
                  <a:pt x="164503" y="8420"/>
                </a:lnTo>
                <a:lnTo>
                  <a:pt x="158343" y="17551"/>
                </a:lnTo>
                <a:lnTo>
                  <a:pt x="156083" y="28727"/>
                </a:lnTo>
                <a:lnTo>
                  <a:pt x="158343" y="39916"/>
                </a:lnTo>
                <a:lnTo>
                  <a:pt x="164503" y="49047"/>
                </a:lnTo>
                <a:lnTo>
                  <a:pt x="173634" y="55206"/>
                </a:lnTo>
                <a:lnTo>
                  <a:pt x="184810" y="57454"/>
                </a:lnTo>
                <a:lnTo>
                  <a:pt x="195999" y="55206"/>
                </a:lnTo>
                <a:lnTo>
                  <a:pt x="205130" y="49047"/>
                </a:lnTo>
                <a:lnTo>
                  <a:pt x="211289" y="39916"/>
                </a:lnTo>
                <a:lnTo>
                  <a:pt x="213537" y="28727"/>
                </a:lnTo>
                <a:close/>
              </a:path>
              <a:path w="483870" h="401955">
                <a:moveTo>
                  <a:pt x="328637" y="28727"/>
                </a:moveTo>
                <a:lnTo>
                  <a:pt x="326377" y="17551"/>
                </a:lnTo>
                <a:lnTo>
                  <a:pt x="320217" y="8420"/>
                </a:lnTo>
                <a:lnTo>
                  <a:pt x="311086" y="2260"/>
                </a:lnTo>
                <a:lnTo>
                  <a:pt x="299897" y="0"/>
                </a:lnTo>
                <a:lnTo>
                  <a:pt x="288721" y="2260"/>
                </a:lnTo>
                <a:lnTo>
                  <a:pt x="279590" y="8420"/>
                </a:lnTo>
                <a:lnTo>
                  <a:pt x="273431" y="17551"/>
                </a:lnTo>
                <a:lnTo>
                  <a:pt x="271170" y="28727"/>
                </a:lnTo>
                <a:lnTo>
                  <a:pt x="273431" y="39916"/>
                </a:lnTo>
                <a:lnTo>
                  <a:pt x="279590" y="49047"/>
                </a:lnTo>
                <a:lnTo>
                  <a:pt x="288721" y="55206"/>
                </a:lnTo>
                <a:lnTo>
                  <a:pt x="299897" y="57454"/>
                </a:lnTo>
                <a:lnTo>
                  <a:pt x="311086" y="55206"/>
                </a:lnTo>
                <a:lnTo>
                  <a:pt x="320217" y="49047"/>
                </a:lnTo>
                <a:lnTo>
                  <a:pt x="326377" y="39916"/>
                </a:lnTo>
                <a:lnTo>
                  <a:pt x="328637" y="28727"/>
                </a:lnTo>
                <a:close/>
              </a:path>
              <a:path w="483870" h="401955">
                <a:moveTo>
                  <a:pt x="365810" y="157556"/>
                </a:moveTo>
                <a:lnTo>
                  <a:pt x="352717" y="98717"/>
                </a:lnTo>
                <a:lnTo>
                  <a:pt x="349834" y="85725"/>
                </a:lnTo>
                <a:lnTo>
                  <a:pt x="349351" y="83210"/>
                </a:lnTo>
                <a:lnTo>
                  <a:pt x="347980" y="80937"/>
                </a:lnTo>
                <a:lnTo>
                  <a:pt x="311480" y="64173"/>
                </a:lnTo>
                <a:lnTo>
                  <a:pt x="299783" y="63207"/>
                </a:lnTo>
                <a:lnTo>
                  <a:pt x="288086" y="64173"/>
                </a:lnTo>
                <a:lnTo>
                  <a:pt x="251663" y="80937"/>
                </a:lnTo>
                <a:lnTo>
                  <a:pt x="242506" y="119405"/>
                </a:lnTo>
                <a:lnTo>
                  <a:pt x="237883" y="98717"/>
                </a:lnTo>
                <a:lnTo>
                  <a:pt x="234975" y="85725"/>
                </a:lnTo>
                <a:lnTo>
                  <a:pt x="234454" y="83210"/>
                </a:lnTo>
                <a:lnTo>
                  <a:pt x="233070" y="80937"/>
                </a:lnTo>
                <a:lnTo>
                  <a:pt x="190042" y="63601"/>
                </a:lnTo>
                <a:lnTo>
                  <a:pt x="172034" y="64592"/>
                </a:lnTo>
                <a:lnTo>
                  <a:pt x="137083" y="80937"/>
                </a:lnTo>
                <a:lnTo>
                  <a:pt x="135166" y="85725"/>
                </a:lnTo>
                <a:lnTo>
                  <a:pt x="127584" y="118313"/>
                </a:lnTo>
                <a:lnTo>
                  <a:pt x="123101" y="98717"/>
                </a:lnTo>
                <a:lnTo>
                  <a:pt x="123012" y="98310"/>
                </a:lnTo>
                <a:lnTo>
                  <a:pt x="122859" y="97675"/>
                </a:lnTo>
                <a:lnTo>
                  <a:pt x="93103" y="67056"/>
                </a:lnTo>
                <a:lnTo>
                  <a:pt x="69951" y="63207"/>
                </a:lnTo>
                <a:lnTo>
                  <a:pt x="58254" y="64173"/>
                </a:lnTo>
                <a:lnTo>
                  <a:pt x="21831" y="80937"/>
                </a:lnTo>
                <a:lnTo>
                  <a:pt x="1638" y="169164"/>
                </a:lnTo>
                <a:lnTo>
                  <a:pt x="0" y="175590"/>
                </a:lnTo>
                <a:lnTo>
                  <a:pt x="3962" y="182257"/>
                </a:lnTo>
                <a:lnTo>
                  <a:pt x="4406" y="182257"/>
                </a:lnTo>
                <a:lnTo>
                  <a:pt x="11252" y="184010"/>
                </a:lnTo>
                <a:lnTo>
                  <a:pt x="18161" y="184010"/>
                </a:lnTo>
                <a:lnTo>
                  <a:pt x="22936" y="180251"/>
                </a:lnTo>
                <a:lnTo>
                  <a:pt x="23177" y="179324"/>
                </a:lnTo>
                <a:lnTo>
                  <a:pt x="24155" y="174853"/>
                </a:lnTo>
                <a:lnTo>
                  <a:pt x="41402" y="97675"/>
                </a:lnTo>
                <a:lnTo>
                  <a:pt x="41389" y="138531"/>
                </a:lnTo>
                <a:lnTo>
                  <a:pt x="24155" y="224091"/>
                </a:lnTo>
                <a:lnTo>
                  <a:pt x="41402" y="224091"/>
                </a:lnTo>
                <a:lnTo>
                  <a:pt x="41402" y="309651"/>
                </a:lnTo>
                <a:lnTo>
                  <a:pt x="64376" y="286664"/>
                </a:lnTo>
                <a:lnTo>
                  <a:pt x="64376" y="224091"/>
                </a:lnTo>
                <a:lnTo>
                  <a:pt x="75869" y="224091"/>
                </a:lnTo>
                <a:lnTo>
                  <a:pt x="75869" y="275170"/>
                </a:lnTo>
                <a:lnTo>
                  <a:pt x="98856" y="252196"/>
                </a:lnTo>
                <a:lnTo>
                  <a:pt x="98856" y="224091"/>
                </a:lnTo>
                <a:lnTo>
                  <a:pt x="116090" y="224091"/>
                </a:lnTo>
                <a:lnTo>
                  <a:pt x="98856" y="138531"/>
                </a:lnTo>
                <a:lnTo>
                  <a:pt x="98856" y="98310"/>
                </a:lnTo>
                <a:lnTo>
                  <a:pt x="116090" y="173355"/>
                </a:lnTo>
                <a:lnTo>
                  <a:pt x="116611" y="179324"/>
                </a:lnTo>
                <a:lnTo>
                  <a:pt x="121729" y="184010"/>
                </a:lnTo>
                <a:lnTo>
                  <a:pt x="132740" y="184010"/>
                </a:lnTo>
                <a:lnTo>
                  <a:pt x="137375" y="180251"/>
                </a:lnTo>
                <a:lnTo>
                  <a:pt x="137541" y="180251"/>
                </a:lnTo>
                <a:lnTo>
                  <a:pt x="138734" y="174853"/>
                </a:lnTo>
                <a:lnTo>
                  <a:pt x="139077" y="172377"/>
                </a:lnTo>
                <a:lnTo>
                  <a:pt x="151384" y="118313"/>
                </a:lnTo>
                <a:lnTo>
                  <a:pt x="155841" y="98717"/>
                </a:lnTo>
                <a:lnTo>
                  <a:pt x="155854" y="195021"/>
                </a:lnTo>
                <a:lnTo>
                  <a:pt x="168554" y="182257"/>
                </a:lnTo>
                <a:lnTo>
                  <a:pt x="176149" y="177215"/>
                </a:lnTo>
                <a:lnTo>
                  <a:pt x="184442" y="175590"/>
                </a:lnTo>
                <a:lnTo>
                  <a:pt x="185166" y="175590"/>
                </a:lnTo>
                <a:lnTo>
                  <a:pt x="193471" y="177215"/>
                </a:lnTo>
                <a:lnTo>
                  <a:pt x="201079" y="182257"/>
                </a:lnTo>
                <a:lnTo>
                  <a:pt x="213766" y="194500"/>
                </a:lnTo>
                <a:lnTo>
                  <a:pt x="213766" y="175590"/>
                </a:lnTo>
                <a:lnTo>
                  <a:pt x="213766" y="98717"/>
                </a:lnTo>
                <a:lnTo>
                  <a:pt x="232219" y="180251"/>
                </a:lnTo>
                <a:lnTo>
                  <a:pt x="237020" y="184010"/>
                </a:lnTo>
                <a:lnTo>
                  <a:pt x="247713" y="184010"/>
                </a:lnTo>
                <a:lnTo>
                  <a:pt x="252374" y="180251"/>
                </a:lnTo>
                <a:lnTo>
                  <a:pt x="252526" y="180251"/>
                </a:lnTo>
                <a:lnTo>
                  <a:pt x="253707" y="174853"/>
                </a:lnTo>
                <a:lnTo>
                  <a:pt x="266255" y="119405"/>
                </a:lnTo>
                <a:lnTo>
                  <a:pt x="270929" y="98717"/>
                </a:lnTo>
                <a:lnTo>
                  <a:pt x="270941" y="252196"/>
                </a:lnTo>
                <a:lnTo>
                  <a:pt x="293928" y="229095"/>
                </a:lnTo>
                <a:lnTo>
                  <a:pt x="293928" y="189623"/>
                </a:lnTo>
                <a:lnTo>
                  <a:pt x="305422" y="189623"/>
                </a:lnTo>
                <a:lnTo>
                  <a:pt x="305422" y="217830"/>
                </a:lnTo>
                <a:lnTo>
                  <a:pt x="328409" y="194843"/>
                </a:lnTo>
                <a:lnTo>
                  <a:pt x="328409" y="189623"/>
                </a:lnTo>
                <a:lnTo>
                  <a:pt x="328396" y="98717"/>
                </a:lnTo>
                <a:lnTo>
                  <a:pt x="346506" y="176517"/>
                </a:lnTo>
                <a:lnTo>
                  <a:pt x="346849" y="176517"/>
                </a:lnTo>
                <a:lnTo>
                  <a:pt x="365810" y="157556"/>
                </a:lnTo>
                <a:close/>
              </a:path>
              <a:path w="483870" h="401955">
                <a:moveTo>
                  <a:pt x="483831" y="96240"/>
                </a:moveTo>
                <a:lnTo>
                  <a:pt x="391896" y="96240"/>
                </a:lnTo>
                <a:lnTo>
                  <a:pt x="425792" y="130149"/>
                </a:lnTo>
                <a:lnTo>
                  <a:pt x="271233" y="284721"/>
                </a:lnTo>
                <a:lnTo>
                  <a:pt x="185039" y="198526"/>
                </a:lnTo>
                <a:lnTo>
                  <a:pt x="6350" y="377228"/>
                </a:lnTo>
                <a:lnTo>
                  <a:pt x="30480" y="401358"/>
                </a:lnTo>
                <a:lnTo>
                  <a:pt x="185039" y="246786"/>
                </a:lnTo>
                <a:lnTo>
                  <a:pt x="271233" y="332981"/>
                </a:lnTo>
                <a:lnTo>
                  <a:pt x="391896" y="212318"/>
                </a:lnTo>
                <a:lnTo>
                  <a:pt x="449922" y="154279"/>
                </a:lnTo>
                <a:lnTo>
                  <a:pt x="483831" y="188175"/>
                </a:lnTo>
                <a:lnTo>
                  <a:pt x="483831" y="96240"/>
                </a:lnTo>
                <a:close/>
              </a:path>
            </a:pathLst>
          </a:custGeom>
          <a:solidFill>
            <a:srgbClr val="007EDE"/>
          </a:solidFill>
        </p:spPr>
        <p:txBody>
          <a:bodyPr wrap="square" lIns="0" tIns="0" rIns="0" bIns="0" rtlCol="0"/>
          <a:lstStyle/>
          <a:p>
            <a:endParaRPr/>
          </a:p>
        </p:txBody>
      </p:sp>
      <p:sp>
        <p:nvSpPr>
          <p:cNvPr id="37" name="object 37"/>
          <p:cNvSpPr txBox="1"/>
          <p:nvPr/>
        </p:nvSpPr>
        <p:spPr>
          <a:xfrm>
            <a:off x="7521956" y="2519298"/>
            <a:ext cx="695960" cy="186690"/>
          </a:xfrm>
          <a:prstGeom prst="rect">
            <a:avLst/>
          </a:prstGeom>
        </p:spPr>
        <p:txBody>
          <a:bodyPr vert="horz" wrap="square" lIns="0" tIns="13335" rIns="0" bIns="0" rtlCol="0">
            <a:spAutoFit/>
          </a:bodyPr>
          <a:lstStyle/>
          <a:p>
            <a:pPr marL="12700">
              <a:lnSpc>
                <a:spcPct val="100000"/>
              </a:lnSpc>
              <a:spcBef>
                <a:spcPts val="105"/>
              </a:spcBef>
            </a:pPr>
            <a:r>
              <a:rPr sz="1050" b="1" spc="-10" dirty="0">
                <a:latin typeface="Yu Gothic UI"/>
                <a:cs typeface="Yu Gothic UI"/>
              </a:rPr>
              <a:t>賃上げ支援</a:t>
            </a:r>
            <a:endParaRPr sz="1050">
              <a:latin typeface="Yu Gothic UI"/>
              <a:cs typeface="Yu Gothic UI"/>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13</a:t>
            </a:r>
          </a:p>
        </p:txBody>
      </p:sp>
      <p:sp>
        <p:nvSpPr>
          <p:cNvPr id="38" name="object 38"/>
          <p:cNvSpPr txBox="1"/>
          <p:nvPr/>
        </p:nvSpPr>
        <p:spPr>
          <a:xfrm>
            <a:off x="339953" y="1397888"/>
            <a:ext cx="3827145" cy="1383030"/>
          </a:xfrm>
          <a:prstGeom prst="rect">
            <a:avLst/>
          </a:prstGeom>
        </p:spPr>
        <p:txBody>
          <a:bodyPr vert="horz" wrap="square" lIns="0" tIns="13335" rIns="0" bIns="0" rtlCol="0">
            <a:spAutoFit/>
          </a:bodyPr>
          <a:lstStyle/>
          <a:p>
            <a:pPr marL="299085" marR="12700" indent="-287020" algn="just">
              <a:lnSpc>
                <a:spcPct val="100000"/>
              </a:lnSpc>
              <a:spcBef>
                <a:spcPts val="105"/>
              </a:spcBef>
              <a:buFont typeface="Wingdings"/>
              <a:buChar char=""/>
              <a:tabLst>
                <a:tab pos="299085" algn="l"/>
              </a:tabLst>
            </a:pPr>
            <a:r>
              <a:rPr sz="1400" spc="70" dirty="0">
                <a:latin typeface="Yu Gothic UI"/>
                <a:cs typeface="Yu Gothic UI"/>
              </a:rPr>
              <a:t>歯科技工所に所属する歯科技工士の確実な</a:t>
            </a:r>
            <a:r>
              <a:rPr sz="1400" spc="210" dirty="0">
                <a:latin typeface="Yu Gothic UI"/>
                <a:cs typeface="Yu Gothic UI"/>
              </a:rPr>
              <a:t>賃上げを図る観点から、</a:t>
            </a:r>
            <a:r>
              <a:rPr sz="1400" b="1" u="sng" spc="125" dirty="0">
                <a:solidFill>
                  <a:srgbClr val="006FC0"/>
                </a:solidFill>
                <a:uFill>
                  <a:solidFill>
                    <a:srgbClr val="006FC0"/>
                  </a:solidFill>
                </a:uFill>
                <a:latin typeface="Yu Gothic UI"/>
                <a:cs typeface="Yu Gothic UI"/>
              </a:rPr>
              <a:t>歯科技工所ベース</a:t>
            </a:r>
            <a:r>
              <a:rPr sz="1400" b="1" u="sng" spc="265" dirty="0">
                <a:solidFill>
                  <a:srgbClr val="006FC0"/>
                </a:solidFill>
                <a:uFill>
                  <a:solidFill>
                    <a:srgbClr val="006FC0"/>
                  </a:solidFill>
                </a:uFill>
                <a:latin typeface="Yu Gothic UI"/>
                <a:cs typeface="Yu Gothic UI"/>
              </a:rPr>
              <a:t> </a:t>
            </a:r>
            <a:r>
              <a:rPr sz="1400" b="1" u="sng" spc="155" dirty="0">
                <a:solidFill>
                  <a:srgbClr val="006FC0"/>
                </a:solidFill>
                <a:uFill>
                  <a:solidFill>
                    <a:srgbClr val="006FC0"/>
                  </a:solidFill>
                </a:uFill>
                <a:latin typeface="Yu Gothic UI"/>
                <a:cs typeface="Yu Gothic UI"/>
              </a:rPr>
              <a:t>アップ支援料を新設する</a:t>
            </a:r>
            <a:r>
              <a:rPr sz="1400" spc="420" dirty="0">
                <a:latin typeface="Yu Gothic UI"/>
                <a:cs typeface="Yu Gothic UI"/>
              </a:rPr>
              <a:t>。</a:t>
            </a:r>
            <a:endParaRPr sz="1400">
              <a:latin typeface="Yu Gothic UI"/>
              <a:cs typeface="Yu Gothic UI"/>
            </a:endParaRPr>
          </a:p>
          <a:p>
            <a:pPr marL="299085" marR="5080" indent="-287020" algn="just">
              <a:lnSpc>
                <a:spcPct val="100000"/>
              </a:lnSpc>
              <a:spcBef>
                <a:spcPts val="600"/>
              </a:spcBef>
              <a:buFont typeface="Wingdings"/>
              <a:buChar char=""/>
              <a:tabLst>
                <a:tab pos="299085" algn="l"/>
              </a:tabLst>
            </a:pPr>
            <a:r>
              <a:rPr sz="1400" spc="425" dirty="0">
                <a:latin typeface="Yu Gothic UI"/>
                <a:cs typeface="Yu Gothic UI"/>
              </a:rPr>
              <a:t>また、</a:t>
            </a:r>
            <a:r>
              <a:rPr sz="1400" b="1" u="sng" spc="114" dirty="0">
                <a:solidFill>
                  <a:srgbClr val="006FC0"/>
                </a:solidFill>
                <a:uFill>
                  <a:solidFill>
                    <a:srgbClr val="006FC0"/>
                  </a:solidFill>
                </a:uFill>
                <a:latin typeface="Yu Gothic UI"/>
                <a:cs typeface="Yu Gothic UI"/>
              </a:rPr>
              <a:t>令和９年６月以降においては、所定</a:t>
            </a:r>
            <a:r>
              <a:rPr sz="1400" b="1" u="sng" spc="500" dirty="0">
                <a:solidFill>
                  <a:srgbClr val="006FC0"/>
                </a:solidFill>
                <a:uFill>
                  <a:solidFill>
                    <a:srgbClr val="006FC0"/>
                  </a:solidFill>
                </a:uFill>
                <a:latin typeface="Yu Gothic UI"/>
                <a:cs typeface="Yu Gothic UI"/>
              </a:rPr>
              <a:t> </a:t>
            </a:r>
            <a:r>
              <a:rPr sz="1400" b="1" u="sng" spc="110" dirty="0">
                <a:solidFill>
                  <a:srgbClr val="006FC0"/>
                </a:solidFill>
                <a:uFill>
                  <a:solidFill>
                    <a:srgbClr val="006FC0"/>
                  </a:solidFill>
                </a:uFill>
                <a:latin typeface="Yu Gothic UI"/>
                <a:cs typeface="Yu Gothic UI"/>
              </a:rPr>
              <a:t>点数の</a:t>
            </a:r>
            <a:r>
              <a:rPr sz="1400" b="1" u="sng" spc="260" dirty="0">
                <a:solidFill>
                  <a:srgbClr val="006FC0"/>
                </a:solidFill>
                <a:uFill>
                  <a:solidFill>
                    <a:srgbClr val="006FC0"/>
                  </a:solidFill>
                </a:uFill>
                <a:latin typeface="Yu Gothic UI"/>
                <a:cs typeface="Yu Gothic UI"/>
              </a:rPr>
              <a:t>100</a:t>
            </a:r>
            <a:r>
              <a:rPr sz="1400" b="1" u="sng" spc="170" dirty="0">
                <a:solidFill>
                  <a:srgbClr val="006FC0"/>
                </a:solidFill>
                <a:uFill>
                  <a:solidFill>
                    <a:srgbClr val="006FC0"/>
                  </a:solidFill>
                </a:uFill>
                <a:latin typeface="Yu Gothic UI"/>
                <a:cs typeface="Yu Gothic UI"/>
              </a:rPr>
              <a:t>分の</a:t>
            </a:r>
            <a:r>
              <a:rPr sz="1400" b="1" u="sng" spc="180" dirty="0">
                <a:solidFill>
                  <a:srgbClr val="006FC0"/>
                </a:solidFill>
                <a:uFill>
                  <a:solidFill>
                    <a:srgbClr val="006FC0"/>
                  </a:solidFill>
                </a:uFill>
                <a:latin typeface="Yu Gothic UI"/>
                <a:cs typeface="Yu Gothic UI"/>
              </a:rPr>
              <a:t>200</a:t>
            </a:r>
            <a:r>
              <a:rPr sz="1400" b="1" u="sng" spc="200" dirty="0">
                <a:solidFill>
                  <a:srgbClr val="006FC0"/>
                </a:solidFill>
                <a:uFill>
                  <a:solidFill>
                    <a:srgbClr val="006FC0"/>
                  </a:solidFill>
                </a:uFill>
                <a:latin typeface="Yu Gothic UI"/>
                <a:cs typeface="Yu Gothic UI"/>
              </a:rPr>
              <a:t>に相当する点数により</a:t>
            </a:r>
            <a:r>
              <a:rPr sz="1400" b="1" u="sng" dirty="0">
                <a:solidFill>
                  <a:srgbClr val="006FC0"/>
                </a:solidFill>
                <a:uFill>
                  <a:solidFill>
                    <a:srgbClr val="006FC0"/>
                  </a:solidFill>
                </a:uFill>
                <a:latin typeface="Yu Gothic UI"/>
                <a:cs typeface="Yu Gothic UI"/>
              </a:rPr>
              <a:t>算定</a:t>
            </a:r>
            <a:r>
              <a:rPr sz="1400" spc="335" dirty="0">
                <a:latin typeface="Yu Gothic UI"/>
                <a:cs typeface="Yu Gothic UI"/>
              </a:rPr>
              <a:t>する。</a:t>
            </a:r>
            <a:endParaRPr sz="1400">
              <a:latin typeface="Yu Gothic UI"/>
              <a:cs typeface="Yu Gothic UI"/>
            </a:endParaRPr>
          </a:p>
        </p:txBody>
      </p:sp>
      <p:sp>
        <p:nvSpPr>
          <p:cNvPr id="39" name="object 39"/>
          <p:cNvSpPr txBox="1"/>
          <p:nvPr/>
        </p:nvSpPr>
        <p:spPr>
          <a:xfrm>
            <a:off x="221081" y="2914649"/>
            <a:ext cx="9436100" cy="3613150"/>
          </a:xfrm>
          <a:prstGeom prst="rect">
            <a:avLst/>
          </a:prstGeom>
        </p:spPr>
        <p:txBody>
          <a:bodyPr vert="horz" wrap="square" lIns="0" tIns="12065" rIns="0" bIns="0" rtlCol="0">
            <a:spAutoFit/>
          </a:bodyPr>
          <a:lstStyle/>
          <a:p>
            <a:pPr marL="263525">
              <a:lnSpc>
                <a:spcPct val="100000"/>
              </a:lnSpc>
              <a:spcBef>
                <a:spcPts val="95"/>
              </a:spcBef>
              <a:tabLst>
                <a:tab pos="1075690" algn="l"/>
                <a:tab pos="5598160" algn="l"/>
              </a:tabLst>
            </a:pPr>
            <a:r>
              <a:rPr sz="1600" b="1" u="sng" spc="-25" dirty="0">
                <a:solidFill>
                  <a:srgbClr val="006FC0"/>
                </a:solidFill>
                <a:uFill>
                  <a:solidFill>
                    <a:srgbClr val="006FC0"/>
                  </a:solidFill>
                </a:uFill>
                <a:latin typeface="Yu Gothic UI"/>
                <a:cs typeface="Yu Gothic UI"/>
              </a:rPr>
              <a:t>（新</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175" dirty="0">
                <a:solidFill>
                  <a:srgbClr val="006FC0"/>
                </a:solidFill>
                <a:uFill>
                  <a:solidFill>
                    <a:srgbClr val="006FC0"/>
                  </a:solidFill>
                </a:uFill>
                <a:latin typeface="Yu Gothic UI"/>
                <a:cs typeface="Yu Gothic UI"/>
              </a:rPr>
              <a:t>歯科技工所</a:t>
            </a:r>
            <a:r>
              <a:rPr sz="1600" b="1" u="sng" spc="145" dirty="0">
                <a:solidFill>
                  <a:srgbClr val="006FC0"/>
                </a:solidFill>
                <a:uFill>
                  <a:solidFill>
                    <a:srgbClr val="006FC0"/>
                  </a:solidFill>
                </a:uFill>
                <a:latin typeface="Yu Gothic UI"/>
                <a:cs typeface="Yu Gothic UI"/>
              </a:rPr>
              <a:t>ベ</a:t>
            </a:r>
            <a:r>
              <a:rPr sz="1600" b="1" u="sng" spc="114" dirty="0">
                <a:solidFill>
                  <a:srgbClr val="006FC0"/>
                </a:solidFill>
                <a:uFill>
                  <a:solidFill>
                    <a:srgbClr val="006FC0"/>
                  </a:solidFill>
                </a:uFill>
                <a:latin typeface="Yu Gothic UI"/>
                <a:cs typeface="Yu Gothic UI"/>
              </a:rPr>
              <a:t>ー</a:t>
            </a:r>
            <a:r>
              <a:rPr sz="1600" b="1" u="sng" spc="135" dirty="0">
                <a:solidFill>
                  <a:srgbClr val="006FC0"/>
                </a:solidFill>
                <a:uFill>
                  <a:solidFill>
                    <a:srgbClr val="006FC0"/>
                  </a:solidFill>
                </a:uFill>
                <a:latin typeface="Yu Gothic UI"/>
                <a:cs typeface="Yu Gothic UI"/>
              </a:rPr>
              <a:t>ス</a:t>
            </a:r>
            <a:r>
              <a:rPr sz="1600" b="1" u="sng" spc="140" dirty="0">
                <a:solidFill>
                  <a:srgbClr val="006FC0"/>
                </a:solidFill>
                <a:uFill>
                  <a:solidFill>
                    <a:srgbClr val="006FC0"/>
                  </a:solidFill>
                </a:uFill>
                <a:latin typeface="Yu Gothic UI"/>
                <a:cs typeface="Yu Gothic UI"/>
              </a:rPr>
              <a:t>ア</a:t>
            </a:r>
            <a:r>
              <a:rPr sz="1600" b="1" u="sng" spc="120" dirty="0">
                <a:solidFill>
                  <a:srgbClr val="006FC0"/>
                </a:solidFill>
                <a:uFill>
                  <a:solidFill>
                    <a:srgbClr val="006FC0"/>
                  </a:solidFill>
                </a:uFill>
                <a:latin typeface="Yu Gothic UI"/>
                <a:cs typeface="Yu Gothic UI"/>
              </a:rPr>
              <a:t>ッ</a:t>
            </a:r>
            <a:r>
              <a:rPr sz="1600" b="1" u="sng" spc="135" dirty="0">
                <a:solidFill>
                  <a:srgbClr val="006FC0"/>
                </a:solidFill>
                <a:uFill>
                  <a:solidFill>
                    <a:srgbClr val="006FC0"/>
                  </a:solidFill>
                </a:uFill>
                <a:latin typeface="Yu Gothic UI"/>
                <a:cs typeface="Yu Gothic UI"/>
              </a:rPr>
              <a:t>プ</a:t>
            </a:r>
            <a:r>
              <a:rPr sz="1600" b="1" u="sng" spc="175" dirty="0">
                <a:solidFill>
                  <a:srgbClr val="006FC0"/>
                </a:solidFill>
                <a:uFill>
                  <a:solidFill>
                    <a:srgbClr val="006FC0"/>
                  </a:solidFill>
                </a:uFill>
                <a:latin typeface="Yu Gothic UI"/>
                <a:cs typeface="Yu Gothic UI"/>
              </a:rPr>
              <a:t>支援</a:t>
            </a:r>
            <a:r>
              <a:rPr sz="1600" b="1" u="sng" spc="180" dirty="0">
                <a:solidFill>
                  <a:srgbClr val="006FC0"/>
                </a:solidFill>
                <a:uFill>
                  <a:solidFill>
                    <a:srgbClr val="006FC0"/>
                  </a:solidFill>
                </a:uFill>
                <a:latin typeface="Yu Gothic UI"/>
                <a:cs typeface="Yu Gothic UI"/>
              </a:rPr>
              <a:t>料</a:t>
            </a:r>
            <a:r>
              <a:rPr sz="1200" b="1" u="sng" spc="65" dirty="0">
                <a:solidFill>
                  <a:srgbClr val="006FC0"/>
                </a:solidFill>
                <a:uFill>
                  <a:solidFill>
                    <a:srgbClr val="006FC0"/>
                  </a:solidFill>
                </a:uFill>
                <a:latin typeface="Yu Gothic UI"/>
                <a:cs typeface="Yu Gothic UI"/>
              </a:rPr>
              <a:t>（１</a:t>
            </a:r>
            <a:r>
              <a:rPr sz="1200" b="1" u="sng" spc="130" dirty="0">
                <a:solidFill>
                  <a:srgbClr val="006FC0"/>
                </a:solidFill>
                <a:uFill>
                  <a:solidFill>
                    <a:srgbClr val="006FC0"/>
                  </a:solidFill>
                </a:uFill>
                <a:latin typeface="Yu Gothic UI"/>
                <a:cs typeface="Yu Gothic UI"/>
              </a:rPr>
              <a:t>装置</a:t>
            </a:r>
            <a:r>
              <a:rPr sz="1200" b="1" u="sng" spc="105" dirty="0">
                <a:solidFill>
                  <a:srgbClr val="006FC0"/>
                </a:solidFill>
                <a:uFill>
                  <a:solidFill>
                    <a:srgbClr val="006FC0"/>
                  </a:solidFill>
                </a:uFill>
                <a:latin typeface="Yu Gothic UI"/>
                <a:cs typeface="Yu Gothic UI"/>
              </a:rPr>
              <a:t>につ</a:t>
            </a:r>
            <a:r>
              <a:rPr sz="1200" b="1" u="sng" spc="100" dirty="0">
                <a:solidFill>
                  <a:srgbClr val="006FC0"/>
                </a:solidFill>
                <a:uFill>
                  <a:solidFill>
                    <a:srgbClr val="006FC0"/>
                  </a:solidFill>
                </a:uFill>
                <a:latin typeface="Yu Gothic UI"/>
                <a:cs typeface="Yu Gothic UI"/>
              </a:rPr>
              <a:t>き</a:t>
            </a:r>
            <a:r>
              <a:rPr sz="1200" b="1" u="sng" spc="-5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	</a:t>
            </a:r>
            <a:r>
              <a:rPr sz="1600" b="1" u="sng" spc="300" dirty="0">
                <a:solidFill>
                  <a:srgbClr val="006FC0"/>
                </a:solidFill>
                <a:uFill>
                  <a:solidFill>
                    <a:srgbClr val="006FC0"/>
                  </a:solidFill>
                </a:uFill>
                <a:latin typeface="Yu Gothic UI"/>
                <a:cs typeface="Yu Gothic UI"/>
              </a:rPr>
              <a:t>15</a:t>
            </a:r>
            <a:r>
              <a:rPr sz="1600" b="1" u="sng" spc="-50" dirty="0">
                <a:solidFill>
                  <a:srgbClr val="006FC0"/>
                </a:solidFill>
                <a:uFill>
                  <a:solidFill>
                    <a:srgbClr val="006FC0"/>
                  </a:solidFill>
                </a:uFill>
                <a:latin typeface="Yu Gothic UI"/>
                <a:cs typeface="Yu Gothic UI"/>
              </a:rPr>
              <a:t>点</a:t>
            </a:r>
            <a:endParaRPr sz="1600">
              <a:latin typeface="Yu Gothic UI"/>
              <a:cs typeface="Yu Gothic UI"/>
            </a:endParaRPr>
          </a:p>
          <a:p>
            <a:pPr marL="12700">
              <a:lnSpc>
                <a:spcPct val="100000"/>
              </a:lnSpc>
              <a:spcBef>
                <a:spcPts val="1800"/>
              </a:spcBef>
            </a:pPr>
            <a:r>
              <a:rPr sz="1200" dirty="0">
                <a:latin typeface="Yu Gothic UI"/>
                <a:cs typeface="Yu Gothic UI"/>
              </a:rPr>
              <a:t>［算定要件（</a:t>
            </a:r>
            <a:r>
              <a:rPr sz="1200" spc="-5" dirty="0">
                <a:latin typeface="Yu Gothic UI"/>
                <a:cs typeface="Yu Gothic UI"/>
              </a:rPr>
              <a:t>通知</a:t>
            </a:r>
            <a:r>
              <a:rPr sz="1200" spc="-25" dirty="0">
                <a:latin typeface="Yu Gothic UI"/>
                <a:cs typeface="Yu Gothic UI"/>
              </a:rPr>
              <a:t>）］</a:t>
            </a:r>
            <a:endParaRPr sz="1200">
              <a:latin typeface="Yu Gothic UI"/>
              <a:cs typeface="Yu Gothic UI"/>
            </a:endParaRPr>
          </a:p>
          <a:p>
            <a:pPr marL="372110" marR="64135" indent="-307975" algn="just">
              <a:lnSpc>
                <a:spcPct val="100000"/>
              </a:lnSpc>
            </a:pPr>
            <a:r>
              <a:rPr sz="1200" spc="65" dirty="0">
                <a:latin typeface="Yu Gothic UI"/>
                <a:cs typeface="Yu Gothic UI"/>
              </a:rPr>
              <a:t>(１) 歯科技工所ベースアップ支援料は、当該保険医療機関の歯科医師から交付された歯科技工指示書に基づき、歯科医療の用に供する</a:t>
            </a:r>
            <a:r>
              <a:rPr sz="1200" spc="90" dirty="0">
                <a:latin typeface="Yu Gothic UI"/>
                <a:cs typeface="Yu Gothic UI"/>
              </a:rPr>
              <a:t>補綴物等の製作等の委託を受けた歯科技工所に所属する歯科技工士の賃金の改善を実施することについて評価したものであり、別に</a:t>
            </a:r>
            <a:r>
              <a:rPr sz="1200" spc="70" dirty="0">
                <a:latin typeface="Yu Gothic UI"/>
                <a:cs typeface="Yu Gothic UI"/>
              </a:rPr>
              <a:t>厚生労働大臣が定める施設基準を満たす保険医療機関において、</a:t>
            </a:r>
            <a:r>
              <a:rPr sz="1200" b="1" u="sng" dirty="0">
                <a:solidFill>
                  <a:srgbClr val="006FC0"/>
                </a:solidFill>
                <a:uFill>
                  <a:solidFill>
                    <a:srgbClr val="006FC0"/>
                  </a:solidFill>
                </a:uFill>
                <a:latin typeface="Yu Gothic UI"/>
                <a:cs typeface="Yu Gothic UI"/>
              </a:rPr>
              <a:t>補綴物等の製作等の委託</a:t>
            </a:r>
            <a:r>
              <a:rPr sz="1200" spc="125" dirty="0">
                <a:latin typeface="Yu Gothic UI"/>
                <a:cs typeface="Yu Gothic UI"/>
              </a:rPr>
              <a:t>を行った場合に、所定点数を算定する。</a:t>
            </a:r>
            <a:endParaRPr sz="1200">
              <a:latin typeface="Yu Gothic UI"/>
              <a:cs typeface="Yu Gothic UI"/>
            </a:endParaRPr>
          </a:p>
          <a:p>
            <a:pPr marL="372110" marR="85090" indent="-307975" algn="just">
              <a:lnSpc>
                <a:spcPct val="100000"/>
              </a:lnSpc>
              <a:spcBef>
                <a:spcPts val="5"/>
              </a:spcBef>
            </a:pPr>
            <a:r>
              <a:rPr sz="1200" spc="40" dirty="0">
                <a:latin typeface="Yu Gothic UI"/>
                <a:cs typeface="Yu Gothic UI"/>
              </a:rPr>
              <a:t>(２) 歯科医師から交付された歯科技工指示書や歯科医師の直接の指示に基づき、当該保険医療機関内の歯科技工士が補綴物等の製作や</a:t>
            </a:r>
            <a:r>
              <a:rPr sz="1200" spc="120" dirty="0">
                <a:latin typeface="Yu Gothic UI"/>
                <a:cs typeface="Yu Gothic UI"/>
              </a:rPr>
              <a:t>修理を行う場合には算定できない。</a:t>
            </a:r>
            <a:endParaRPr sz="1200">
              <a:latin typeface="Yu Gothic UI"/>
              <a:cs typeface="Yu Gothic UI"/>
            </a:endParaRPr>
          </a:p>
          <a:p>
            <a:pPr marL="64135" algn="just">
              <a:lnSpc>
                <a:spcPct val="100000"/>
              </a:lnSpc>
            </a:pPr>
            <a:r>
              <a:rPr sz="1200" spc="75" dirty="0">
                <a:latin typeface="Yu Gothic UI"/>
                <a:cs typeface="Yu Gothic UI"/>
              </a:rPr>
              <a:t>(３)   本区分は、Ｍ００５に掲げる装着又はＮ００８に掲げる</a:t>
            </a:r>
            <a:r>
              <a:rPr sz="1200" b="1" u="sng" dirty="0">
                <a:solidFill>
                  <a:srgbClr val="006FC0"/>
                </a:solidFill>
                <a:uFill>
                  <a:solidFill>
                    <a:srgbClr val="006FC0"/>
                  </a:solidFill>
                </a:uFill>
                <a:latin typeface="Yu Gothic UI"/>
                <a:cs typeface="Yu Gothic UI"/>
              </a:rPr>
              <a:t>装着の算定時に算定</a:t>
            </a:r>
            <a:r>
              <a:rPr sz="1200" spc="275" dirty="0">
                <a:latin typeface="Yu Gothic UI"/>
                <a:cs typeface="Yu Gothic UI"/>
              </a:rPr>
              <a:t>する。</a:t>
            </a:r>
            <a:endParaRPr sz="1200">
              <a:latin typeface="Yu Gothic UI"/>
              <a:cs typeface="Yu Gothic UI"/>
            </a:endParaRPr>
          </a:p>
          <a:p>
            <a:pPr marL="317500">
              <a:lnSpc>
                <a:spcPct val="100000"/>
              </a:lnSpc>
              <a:spcBef>
                <a:spcPts val="100"/>
              </a:spcBef>
            </a:pPr>
            <a:r>
              <a:rPr sz="1100" spc="20" dirty="0">
                <a:latin typeface="Yu Gothic UI"/>
                <a:cs typeface="Yu Gothic UI"/>
              </a:rPr>
              <a:t>※装着の費用が含まれる支台築造、暫間歯冠補綴装置、３次元プリント有床義歯等については、各区分の算定日に本区分を算定する。</a:t>
            </a:r>
            <a:endParaRPr sz="1100">
              <a:latin typeface="Yu Gothic UI"/>
              <a:cs typeface="Yu Gothic UI"/>
            </a:endParaRPr>
          </a:p>
          <a:p>
            <a:pPr>
              <a:lnSpc>
                <a:spcPct val="100000"/>
              </a:lnSpc>
              <a:spcBef>
                <a:spcPts val="10"/>
              </a:spcBef>
            </a:pPr>
            <a:endParaRPr sz="1100">
              <a:latin typeface="Yu Gothic UI"/>
              <a:cs typeface="Yu Gothic UI"/>
            </a:endParaRPr>
          </a:p>
          <a:p>
            <a:pPr marL="88900">
              <a:lnSpc>
                <a:spcPct val="100000"/>
              </a:lnSpc>
            </a:pPr>
            <a:r>
              <a:rPr sz="1200" dirty="0">
                <a:latin typeface="Yu Gothic UI"/>
                <a:cs typeface="Yu Gothic UI"/>
              </a:rPr>
              <a:t>［</a:t>
            </a:r>
            <a:r>
              <a:rPr sz="1200" spc="20" dirty="0">
                <a:latin typeface="Yu Gothic UI"/>
                <a:cs typeface="Yu Gothic UI"/>
              </a:rPr>
              <a:t>施設基準(通知</a:t>
            </a:r>
            <a:r>
              <a:rPr sz="1200" spc="-25" dirty="0">
                <a:latin typeface="Yu Gothic UI"/>
                <a:cs typeface="Yu Gothic UI"/>
              </a:rPr>
              <a:t>）］</a:t>
            </a:r>
            <a:endParaRPr sz="1200">
              <a:latin typeface="Yu Gothic UI"/>
              <a:cs typeface="Yu Gothic UI"/>
            </a:endParaRPr>
          </a:p>
          <a:p>
            <a:pPr marL="451484" marR="5080" indent="-363220">
              <a:lnSpc>
                <a:spcPct val="100000"/>
              </a:lnSpc>
              <a:tabLst>
                <a:tab pos="532130" algn="l"/>
              </a:tabLst>
            </a:pPr>
            <a:r>
              <a:rPr sz="1200" spc="85" dirty="0">
                <a:latin typeface="Yu Gothic UI"/>
                <a:cs typeface="Yu Gothic UI"/>
              </a:rPr>
              <a:t>(１)</a:t>
            </a:r>
            <a:r>
              <a:rPr sz="1200" dirty="0">
                <a:latin typeface="Yu Gothic UI"/>
                <a:cs typeface="Yu Gothic UI"/>
              </a:rPr>
              <a:t>		</a:t>
            </a:r>
            <a:r>
              <a:rPr sz="1200" spc="80" dirty="0">
                <a:latin typeface="Yu Gothic UI"/>
                <a:cs typeface="Yu Gothic UI"/>
              </a:rPr>
              <a:t>歯科技工所に補綴物等の製作等を委託しており、</a:t>
            </a:r>
            <a:r>
              <a:rPr sz="1200" b="1" u="sng" spc="15" dirty="0">
                <a:solidFill>
                  <a:srgbClr val="006FC0"/>
                </a:solidFill>
                <a:uFill>
                  <a:solidFill>
                    <a:srgbClr val="006FC0"/>
                  </a:solidFill>
                </a:uFill>
                <a:latin typeface="Yu Gothic UI"/>
                <a:cs typeface="Yu Gothic UI"/>
              </a:rPr>
              <a:t>当該歯科技工所の歯科技工士の賃上げ等、補綴物の製作を後方から支援する保険</a:t>
            </a:r>
            <a:r>
              <a:rPr sz="1200" b="1" u="sng" spc="500" dirty="0">
                <a:solidFill>
                  <a:srgbClr val="006FC0"/>
                </a:solidFill>
                <a:uFill>
                  <a:solidFill>
                    <a:srgbClr val="006FC0"/>
                  </a:solidFill>
                </a:uFill>
                <a:latin typeface="Yu Gothic UI"/>
                <a:cs typeface="Yu Gothic UI"/>
              </a:rPr>
              <a:t>                                                       </a:t>
            </a:r>
            <a:r>
              <a:rPr sz="1200" b="1" u="sng" spc="155" dirty="0">
                <a:solidFill>
                  <a:srgbClr val="006FC0"/>
                </a:solidFill>
                <a:uFill>
                  <a:solidFill>
                    <a:srgbClr val="006FC0"/>
                  </a:solidFill>
                </a:uFill>
                <a:latin typeface="Yu Gothic UI"/>
                <a:cs typeface="Yu Gothic UI"/>
              </a:rPr>
              <a:t>医療機関であること。</a:t>
            </a:r>
            <a:endParaRPr sz="1200">
              <a:latin typeface="Yu Gothic UI"/>
              <a:cs typeface="Yu Gothic UI"/>
            </a:endParaRPr>
          </a:p>
          <a:p>
            <a:pPr marL="451484" marR="6985" indent="-363220">
              <a:lnSpc>
                <a:spcPct val="100000"/>
              </a:lnSpc>
              <a:spcBef>
                <a:spcPts val="5"/>
              </a:spcBef>
              <a:tabLst>
                <a:tab pos="532130" algn="l"/>
              </a:tabLst>
            </a:pPr>
            <a:r>
              <a:rPr sz="1200" spc="85" dirty="0">
                <a:latin typeface="Yu Gothic UI"/>
                <a:cs typeface="Yu Gothic UI"/>
              </a:rPr>
              <a:t>(２)</a:t>
            </a:r>
            <a:r>
              <a:rPr sz="1200" dirty="0">
                <a:latin typeface="Yu Gothic UI"/>
                <a:cs typeface="Yu Gothic UI"/>
              </a:rPr>
              <a:t>		</a:t>
            </a:r>
            <a:r>
              <a:rPr sz="1200" spc="65" dirty="0">
                <a:latin typeface="Yu Gothic UI"/>
                <a:cs typeface="Yu Gothic UI"/>
              </a:rPr>
              <a:t>当該保険医療機関は、当該支援料の趣旨を踏まえ、</a:t>
            </a:r>
            <a:r>
              <a:rPr sz="1200" b="1" u="sng" spc="35" dirty="0">
                <a:solidFill>
                  <a:srgbClr val="006FC0"/>
                </a:solidFill>
                <a:uFill>
                  <a:solidFill>
                    <a:srgbClr val="006FC0"/>
                  </a:solidFill>
                </a:uFill>
                <a:latin typeface="Yu Gothic UI"/>
                <a:cs typeface="Yu Gothic UI"/>
              </a:rPr>
              <a:t>製作等を委託する歯科技工所が当該支援料による賃金改善の意向を有する場合</a:t>
            </a:r>
            <a:r>
              <a:rPr sz="1200" b="1" u="sng" spc="500" dirty="0">
                <a:solidFill>
                  <a:srgbClr val="006FC0"/>
                </a:solidFill>
                <a:uFill>
                  <a:solidFill>
                    <a:srgbClr val="006FC0"/>
                  </a:solidFill>
                </a:uFill>
                <a:latin typeface="Yu Gothic UI"/>
                <a:cs typeface="Yu Gothic UI"/>
              </a:rPr>
              <a:t>                                                       </a:t>
            </a:r>
            <a:r>
              <a:rPr sz="1200" b="1" u="sng" spc="70" dirty="0">
                <a:solidFill>
                  <a:srgbClr val="006FC0"/>
                </a:solidFill>
                <a:uFill>
                  <a:solidFill>
                    <a:srgbClr val="006FC0"/>
                  </a:solidFill>
                </a:uFill>
                <a:latin typeface="Yu Gothic UI"/>
                <a:cs typeface="Yu Gothic UI"/>
              </a:rPr>
              <a:t>に、当該歯科技工所と連携の上で届出を行うとともに、当該支援料を全て歯科技工所への委託費の増額に充てること。</a:t>
            </a:r>
            <a:endParaRPr sz="1200">
              <a:latin typeface="Yu Gothic UI"/>
              <a:cs typeface="Yu Gothic UI"/>
            </a:endParaRPr>
          </a:p>
          <a:p>
            <a:pPr marL="88900">
              <a:lnSpc>
                <a:spcPct val="100000"/>
              </a:lnSpc>
              <a:spcBef>
                <a:spcPts val="15"/>
              </a:spcBef>
            </a:pPr>
            <a:r>
              <a:rPr sz="1050" spc="70" dirty="0">
                <a:latin typeface="Yu Gothic UI"/>
                <a:cs typeface="Yu Gothic UI"/>
              </a:rPr>
              <a:t>届出に関する事項</a:t>
            </a:r>
            <a:r>
              <a:rPr sz="1050" spc="-15" dirty="0">
                <a:latin typeface="Yu Gothic UI"/>
                <a:cs typeface="Yu Gothic UI"/>
              </a:rPr>
              <a:t>（</a:t>
            </a:r>
            <a:r>
              <a:rPr sz="1050" spc="-10" dirty="0">
                <a:latin typeface="Yu Gothic UI"/>
                <a:cs typeface="Yu Gothic UI"/>
              </a:rPr>
              <a:t>概要</a:t>
            </a:r>
            <a:r>
              <a:rPr sz="1050" spc="-50" dirty="0">
                <a:latin typeface="Yu Gothic UI"/>
                <a:cs typeface="Yu Gothic UI"/>
              </a:rPr>
              <a:t>）</a:t>
            </a:r>
            <a:endParaRPr sz="1050">
              <a:latin typeface="Yu Gothic UI"/>
              <a:cs typeface="Yu Gothic UI"/>
            </a:endParaRPr>
          </a:p>
          <a:p>
            <a:pPr marL="487680" indent="-266700">
              <a:lnSpc>
                <a:spcPct val="100000"/>
              </a:lnSpc>
              <a:buChar char="○"/>
              <a:tabLst>
                <a:tab pos="487680" algn="l"/>
              </a:tabLst>
            </a:pPr>
            <a:r>
              <a:rPr sz="1050" spc="30" dirty="0">
                <a:latin typeface="Yu Gothic UI"/>
                <a:cs typeface="Yu Gothic UI"/>
              </a:rPr>
              <a:t>毎年８月において、前年度における賃金改善の取組状況を評価するため「実績報告書」を地方厚生(支)局長に届け出ること。</a:t>
            </a:r>
            <a:endParaRPr sz="1050">
              <a:latin typeface="Yu Gothic UI"/>
              <a:cs typeface="Yu Gothic UI"/>
            </a:endParaRPr>
          </a:p>
          <a:p>
            <a:pPr marL="487680" indent="-266700">
              <a:lnSpc>
                <a:spcPct val="100000"/>
              </a:lnSpc>
              <a:buChar char="○"/>
              <a:tabLst>
                <a:tab pos="487680" algn="l"/>
              </a:tabLst>
            </a:pPr>
            <a:r>
              <a:rPr sz="1050" spc="-5" dirty="0">
                <a:latin typeface="Yu Gothic UI"/>
                <a:cs typeface="Yu Gothic UI"/>
              </a:rPr>
              <a:t>保険医療機関は、歯科技工所ベースアップ支援料の算定に係る書類(「実績報告書」等)を、当該支援料を算定する年度の終了後３年間保管すること。</a:t>
            </a:r>
            <a:endParaRPr sz="1050">
              <a:latin typeface="Yu Gothic UI"/>
              <a:cs typeface="Yu Gothic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951357"/>
            <a:ext cx="9519920" cy="5278120"/>
          </a:xfrm>
          <a:custGeom>
            <a:avLst/>
            <a:gdLst/>
            <a:ahLst/>
            <a:cxnLst/>
            <a:rect l="l" t="t" r="r" b="b"/>
            <a:pathLst>
              <a:path w="9519920" h="5278120">
                <a:moveTo>
                  <a:pt x="0" y="5277993"/>
                </a:moveTo>
                <a:lnTo>
                  <a:pt x="9519793" y="5277993"/>
                </a:lnTo>
                <a:lnTo>
                  <a:pt x="9519793" y="0"/>
                </a:lnTo>
                <a:lnTo>
                  <a:pt x="0" y="0"/>
                </a:lnTo>
                <a:lnTo>
                  <a:pt x="0" y="5277993"/>
                </a:lnTo>
                <a:close/>
              </a:path>
            </a:pathLst>
          </a:custGeom>
          <a:ln w="9524">
            <a:solidFill>
              <a:srgbClr val="000000"/>
            </a:solidFill>
          </a:ln>
        </p:spPr>
        <p:txBody>
          <a:bodyPr wrap="square" lIns="0" tIns="0" rIns="0" bIns="0" rtlCol="0"/>
          <a:lstStyle/>
          <a:p>
            <a:endParaRPr/>
          </a:p>
        </p:txBody>
      </p:sp>
      <p:sp>
        <p:nvSpPr>
          <p:cNvPr id="3" name="object 3"/>
          <p:cNvSpPr txBox="1"/>
          <p:nvPr/>
        </p:nvSpPr>
        <p:spPr>
          <a:xfrm>
            <a:off x="271983" y="1170558"/>
            <a:ext cx="6718300" cy="239395"/>
          </a:xfrm>
          <a:prstGeom prst="rect">
            <a:avLst/>
          </a:prstGeom>
        </p:spPr>
        <p:txBody>
          <a:bodyPr vert="horz" wrap="square" lIns="0" tIns="13335" rIns="0" bIns="0" rtlCol="0">
            <a:spAutoFit/>
          </a:bodyPr>
          <a:lstStyle/>
          <a:p>
            <a:pPr marL="299085" indent="-286385">
              <a:lnSpc>
                <a:spcPct val="100000"/>
              </a:lnSpc>
              <a:spcBef>
                <a:spcPts val="105"/>
              </a:spcBef>
              <a:buFont typeface="Wingdings"/>
              <a:buChar char=""/>
              <a:tabLst>
                <a:tab pos="299085" algn="l"/>
              </a:tabLst>
            </a:pPr>
            <a:r>
              <a:rPr sz="1400" spc="135" dirty="0">
                <a:latin typeface="Yu Gothic UI"/>
                <a:cs typeface="Yu Gothic UI"/>
              </a:rPr>
              <a:t>ベースアップ評価料を届け出る際の様式や運用面について、以下の変更を行う。</a:t>
            </a:r>
            <a:endParaRPr sz="1400">
              <a:latin typeface="Yu Gothic UI"/>
              <a:cs typeface="Yu Gothic UI"/>
            </a:endParaRPr>
          </a:p>
        </p:txBody>
      </p:sp>
      <p:sp>
        <p:nvSpPr>
          <p:cNvPr id="4" name="object 4"/>
          <p:cNvSpPr txBox="1"/>
          <p:nvPr/>
        </p:nvSpPr>
        <p:spPr>
          <a:xfrm>
            <a:off x="440270" y="1696377"/>
            <a:ext cx="4425315"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5" name="object 5"/>
          <p:cNvSpPr txBox="1"/>
          <p:nvPr/>
        </p:nvSpPr>
        <p:spPr>
          <a:xfrm>
            <a:off x="5271389" y="1696377"/>
            <a:ext cx="4279265" cy="288290"/>
          </a:xfrm>
          <a:prstGeom prst="rect">
            <a:avLst/>
          </a:prstGeom>
          <a:solidFill>
            <a:srgbClr val="91FFB3"/>
          </a:solidFill>
        </p:spPr>
        <p:txBody>
          <a:bodyPr vert="horz" wrap="square" lIns="0" tIns="28575" rIns="0" bIns="0" rtlCol="0">
            <a:spAutoFit/>
          </a:bodyPr>
          <a:lstStyle/>
          <a:p>
            <a:pPr marL="127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graphicFrame>
        <p:nvGraphicFramePr>
          <p:cNvPr id="6" name="object 6"/>
          <p:cNvGraphicFramePr>
            <a:graphicFrameLocks noGrp="1"/>
          </p:cNvGraphicFramePr>
          <p:nvPr/>
        </p:nvGraphicFramePr>
        <p:xfrm>
          <a:off x="437095" y="2122170"/>
          <a:ext cx="9110345" cy="3835400"/>
        </p:xfrm>
        <a:graphic>
          <a:graphicData uri="http://schemas.openxmlformats.org/drawingml/2006/table">
            <a:tbl>
              <a:tblPr firstRow="1" bandRow="1">
                <a:tableStyleId>{2D5ABB26-0587-4C30-8999-92F81FD0307C}</a:tableStyleId>
              </a:tblPr>
              <a:tblGrid>
                <a:gridCol w="4406265">
                  <a:extLst>
                    <a:ext uri="{9D8B030D-6E8A-4147-A177-3AD203B41FA5}">
                      <a16:colId xmlns:a16="http://schemas.microsoft.com/office/drawing/2014/main" val="20000"/>
                    </a:ext>
                  </a:extLst>
                </a:gridCol>
                <a:gridCol w="414020">
                  <a:extLst>
                    <a:ext uri="{9D8B030D-6E8A-4147-A177-3AD203B41FA5}">
                      <a16:colId xmlns:a16="http://schemas.microsoft.com/office/drawing/2014/main" val="20001"/>
                    </a:ext>
                  </a:extLst>
                </a:gridCol>
                <a:gridCol w="4290060">
                  <a:extLst>
                    <a:ext uri="{9D8B030D-6E8A-4147-A177-3AD203B41FA5}">
                      <a16:colId xmlns:a16="http://schemas.microsoft.com/office/drawing/2014/main" val="20002"/>
                    </a:ext>
                  </a:extLst>
                </a:gridCol>
              </a:tblGrid>
              <a:tr h="675640">
                <a:tc>
                  <a:txBody>
                    <a:bodyPr/>
                    <a:lstStyle/>
                    <a:p>
                      <a:pPr>
                        <a:lnSpc>
                          <a:spcPct val="100000"/>
                        </a:lnSpc>
                        <a:spcBef>
                          <a:spcPts val="35"/>
                        </a:spcBef>
                      </a:pPr>
                      <a:r>
                        <a:rPr sz="1200" spc="-10" dirty="0">
                          <a:latin typeface="Yu Gothic UI"/>
                          <a:cs typeface="Yu Gothic UI"/>
                        </a:rPr>
                        <a:t>○届出時の提出書類</a:t>
                      </a:r>
                      <a:endParaRPr sz="1200">
                        <a:latin typeface="Yu Gothic UI"/>
                        <a:cs typeface="Yu Gothic UI"/>
                      </a:endParaRPr>
                    </a:p>
                    <a:p>
                      <a:pPr marL="144780" marR="68580" indent="142875">
                        <a:lnSpc>
                          <a:spcPct val="100000"/>
                        </a:lnSpc>
                        <a:spcBef>
                          <a:spcPts val="10"/>
                        </a:spcBef>
                      </a:pPr>
                      <a:r>
                        <a:rPr sz="1000" spc="-10" dirty="0">
                          <a:latin typeface="Yu Gothic UI"/>
                          <a:cs typeface="Yu Gothic UI"/>
                        </a:rPr>
                        <a:t>保険医療機関に勤務する職員の賃金の改善に係る計画(賃金改善計画書)</a:t>
                      </a:r>
                      <a:r>
                        <a:rPr sz="1000" spc="35" dirty="0">
                          <a:latin typeface="Yu Gothic UI"/>
                          <a:cs typeface="Yu Gothic UI"/>
                        </a:rPr>
                        <a:t>を作成し、新規届出時及び毎年６月において地方厚生(支)局に届出を行う</a:t>
                      </a:r>
                      <a:endParaRPr sz="10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rowSpan="5">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635">
                        <a:lnSpc>
                          <a:spcPct val="100000"/>
                        </a:lnSpc>
                        <a:spcBef>
                          <a:spcPts val="35"/>
                        </a:spcBef>
                      </a:pPr>
                      <a:r>
                        <a:rPr sz="1200" spc="-10" dirty="0">
                          <a:latin typeface="Yu Gothic UI"/>
                          <a:cs typeface="Yu Gothic UI"/>
                        </a:rPr>
                        <a:t>○届出時の提出書類</a:t>
                      </a:r>
                      <a:endParaRPr sz="1200">
                        <a:latin typeface="Yu Gothic UI"/>
                        <a:cs typeface="Yu Gothic UI"/>
                      </a:endParaRPr>
                    </a:p>
                    <a:p>
                      <a:pPr marL="145415" marR="64769" indent="142875">
                        <a:lnSpc>
                          <a:spcPct val="100000"/>
                        </a:lnSpc>
                        <a:spcBef>
                          <a:spcPts val="10"/>
                        </a:spcBef>
                      </a:pPr>
                      <a:r>
                        <a:rPr sz="1000" b="1" spc="35" dirty="0">
                          <a:solidFill>
                            <a:srgbClr val="006FC0"/>
                          </a:solidFill>
                          <a:latin typeface="Yu Gothic UI"/>
                          <a:cs typeface="Yu Gothic UI"/>
                        </a:rPr>
                        <a:t>各評価料に必要な情報</a:t>
                      </a:r>
                      <a:r>
                        <a:rPr sz="1000" b="1" spc="50" dirty="0">
                          <a:solidFill>
                            <a:srgbClr val="006FC0"/>
                          </a:solidFill>
                          <a:latin typeface="Yu Gothic UI"/>
                          <a:cs typeface="Yu Gothic UI"/>
                        </a:rPr>
                        <a:t>（</a:t>
                      </a:r>
                      <a:r>
                        <a:rPr sz="1000" b="1" spc="10" dirty="0">
                          <a:solidFill>
                            <a:srgbClr val="006FC0"/>
                          </a:solidFill>
                          <a:latin typeface="Yu Gothic UI"/>
                          <a:cs typeface="Yu Gothic UI"/>
                        </a:rPr>
                        <a:t>対象職員・評価区分の算出</a:t>
                      </a:r>
                      <a:r>
                        <a:rPr sz="1000" b="1" spc="50" dirty="0">
                          <a:solidFill>
                            <a:srgbClr val="006FC0"/>
                          </a:solidFill>
                          <a:latin typeface="Yu Gothic UI"/>
                          <a:cs typeface="Yu Gothic UI"/>
                        </a:rPr>
                        <a:t>）</a:t>
                      </a:r>
                      <a:r>
                        <a:rPr sz="1000" b="1" spc="85" dirty="0">
                          <a:solidFill>
                            <a:srgbClr val="006FC0"/>
                          </a:solidFill>
                          <a:latin typeface="Yu Gothic UI"/>
                          <a:cs typeface="Yu Gothic UI"/>
                        </a:rPr>
                        <a:t>のみを入力する</a:t>
                      </a:r>
                      <a:r>
                        <a:rPr sz="1000" b="1" spc="-10" dirty="0">
                          <a:solidFill>
                            <a:srgbClr val="006FC0"/>
                          </a:solidFill>
                          <a:latin typeface="Yu Gothic UI"/>
                          <a:cs typeface="Yu Gothic UI"/>
                        </a:rPr>
                        <a:t>届出書添付書類</a:t>
                      </a:r>
                      <a:r>
                        <a:rPr sz="1000" spc="100" dirty="0">
                          <a:latin typeface="Yu Gothic UI"/>
                          <a:cs typeface="Yu Gothic UI"/>
                        </a:rPr>
                        <a:t>の作成・提出のみ</a:t>
                      </a:r>
                      <a:endParaRPr sz="1000">
                        <a:latin typeface="Yu Gothic UI"/>
                        <a:cs typeface="Yu Gothic UI"/>
                      </a:endParaRPr>
                    </a:p>
                    <a:p>
                      <a:pPr marL="415290">
                        <a:lnSpc>
                          <a:spcPct val="100000"/>
                        </a:lnSpc>
                      </a:pPr>
                      <a:r>
                        <a:rPr sz="1000" b="1" u="sng" dirty="0">
                          <a:solidFill>
                            <a:srgbClr val="006FC0"/>
                          </a:solidFill>
                          <a:uFill>
                            <a:solidFill>
                              <a:srgbClr val="006FC0"/>
                            </a:solidFill>
                          </a:uFill>
                          <a:latin typeface="Yu Gothic UI"/>
                          <a:cs typeface="Yu Gothic UI"/>
                        </a:rPr>
                        <a:t>（賃金改善計画書は作成不要</a:t>
                      </a:r>
                      <a:r>
                        <a:rPr sz="1000" b="1" u="sng" spc="-50" dirty="0">
                          <a:solidFill>
                            <a:srgbClr val="006FC0"/>
                          </a:solidFill>
                          <a:uFill>
                            <a:solidFill>
                              <a:srgbClr val="006FC0"/>
                            </a:solidFill>
                          </a:uFill>
                          <a:latin typeface="Yu Gothic UI"/>
                          <a:cs typeface="Yu Gothic UI"/>
                        </a:rPr>
                        <a:t>）</a:t>
                      </a:r>
                      <a:endParaRPr sz="10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0"/>
                  </a:ext>
                </a:extLst>
              </a:tr>
              <a:tr h="675640">
                <a:tc>
                  <a:txBody>
                    <a:bodyPr/>
                    <a:lstStyle/>
                    <a:p>
                      <a:pPr>
                        <a:lnSpc>
                          <a:spcPct val="100000"/>
                        </a:lnSpc>
                        <a:spcBef>
                          <a:spcPts val="35"/>
                        </a:spcBef>
                      </a:pPr>
                      <a:r>
                        <a:rPr sz="1200" spc="-10" dirty="0">
                          <a:latin typeface="Yu Gothic UI"/>
                          <a:cs typeface="Yu Gothic UI"/>
                        </a:rPr>
                        <a:t>○区分変更時の届出</a:t>
                      </a:r>
                      <a:endParaRPr sz="1200">
                        <a:latin typeface="Yu Gothic UI"/>
                        <a:cs typeface="Yu Gothic UI"/>
                      </a:endParaRPr>
                    </a:p>
                    <a:p>
                      <a:pPr marL="144780" marR="21590" indent="142875">
                        <a:lnSpc>
                          <a:spcPct val="100000"/>
                        </a:lnSpc>
                        <a:spcBef>
                          <a:spcPts val="10"/>
                        </a:spcBef>
                      </a:pPr>
                      <a:r>
                        <a:rPr sz="1000" spc="110" dirty="0">
                          <a:latin typeface="Yu Gothic UI"/>
                          <a:cs typeface="Yu Gothic UI"/>
                        </a:rPr>
                        <a:t>毎年３、６、９、</a:t>
                      </a:r>
                      <a:r>
                        <a:rPr sz="1000" spc="85" dirty="0">
                          <a:latin typeface="Yu Gothic UI"/>
                          <a:cs typeface="Yu Gothic UI"/>
                        </a:rPr>
                        <a:t>12</a:t>
                      </a:r>
                      <a:r>
                        <a:rPr sz="1000" spc="50" dirty="0">
                          <a:latin typeface="Yu Gothic UI"/>
                          <a:cs typeface="Yu Gothic UI"/>
                        </a:rPr>
                        <a:t>月に区分計算を新たに算出を行い、区分に変更があ</a:t>
                      </a:r>
                      <a:r>
                        <a:rPr sz="1000" spc="55" dirty="0">
                          <a:latin typeface="Yu Gothic UI"/>
                          <a:cs typeface="Yu Gothic UI"/>
                        </a:rPr>
                        <a:t>る場合は算出を行った月内に地方厚生(支)局長に届出を行う</a:t>
                      </a:r>
                      <a:endParaRPr sz="10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635">
                        <a:lnSpc>
                          <a:spcPct val="100000"/>
                        </a:lnSpc>
                        <a:spcBef>
                          <a:spcPts val="35"/>
                        </a:spcBef>
                      </a:pPr>
                      <a:r>
                        <a:rPr sz="1200" spc="-10" dirty="0">
                          <a:latin typeface="Yu Gothic UI"/>
                          <a:cs typeface="Yu Gothic UI"/>
                        </a:rPr>
                        <a:t>○区分変更時の届出</a:t>
                      </a:r>
                      <a:endParaRPr sz="1200">
                        <a:latin typeface="Yu Gothic UI"/>
                        <a:cs typeface="Yu Gothic UI"/>
                      </a:endParaRPr>
                    </a:p>
                    <a:p>
                      <a:pPr marL="288925">
                        <a:lnSpc>
                          <a:spcPct val="100000"/>
                        </a:lnSpc>
                        <a:spcBef>
                          <a:spcPts val="10"/>
                        </a:spcBef>
                      </a:pPr>
                      <a:r>
                        <a:rPr sz="1000" spc="495" dirty="0">
                          <a:latin typeface="Yu Gothic UI"/>
                          <a:cs typeface="Yu Gothic UI"/>
                        </a:rPr>
                        <a:t>「</a:t>
                      </a:r>
                      <a:r>
                        <a:rPr sz="1000" b="1" u="sng" dirty="0">
                          <a:solidFill>
                            <a:srgbClr val="006FC0"/>
                          </a:solidFill>
                          <a:uFill>
                            <a:solidFill>
                              <a:srgbClr val="006FC0"/>
                            </a:solidFill>
                          </a:uFill>
                          <a:latin typeface="Yu Gothic UI"/>
                          <a:cs typeface="Yu Gothic UI"/>
                        </a:rPr>
                        <a:t>対象職員の数</a:t>
                      </a:r>
                      <a:r>
                        <a:rPr sz="1000" spc="270" dirty="0">
                          <a:latin typeface="Yu Gothic UI"/>
                          <a:cs typeface="Yu Gothic UI"/>
                        </a:rPr>
                        <a:t>」又は「</a:t>
                      </a:r>
                      <a:r>
                        <a:rPr sz="1000" b="1" u="sng" spc="75" dirty="0">
                          <a:solidFill>
                            <a:srgbClr val="006FC0"/>
                          </a:solidFill>
                          <a:uFill>
                            <a:solidFill>
                              <a:srgbClr val="006FC0"/>
                            </a:solidFill>
                          </a:uFill>
                          <a:latin typeface="Yu Gothic UI"/>
                          <a:cs typeface="Yu Gothic UI"/>
                        </a:rPr>
                        <a:t>３月毎の外来・在宅ベースアップ評価料</a:t>
                      </a:r>
                      <a:endParaRPr sz="1000">
                        <a:latin typeface="Yu Gothic UI"/>
                        <a:cs typeface="Yu Gothic UI"/>
                      </a:endParaRPr>
                    </a:p>
                    <a:p>
                      <a:pPr marL="145415" marR="78740">
                        <a:lnSpc>
                          <a:spcPct val="100000"/>
                        </a:lnSpc>
                      </a:pPr>
                      <a:r>
                        <a:rPr sz="1000" b="1" u="sng" spc="-10" dirty="0">
                          <a:solidFill>
                            <a:srgbClr val="006FC0"/>
                          </a:solidFill>
                          <a:uFill>
                            <a:solidFill>
                              <a:srgbClr val="006FC0"/>
                            </a:solidFill>
                          </a:uFill>
                          <a:latin typeface="Yu Gothic UI"/>
                          <a:cs typeface="Yu Gothic UI"/>
                        </a:rPr>
                        <a:t>（Ⅰ）</a:t>
                      </a:r>
                      <a:r>
                        <a:rPr sz="1000" b="1" u="sng" spc="85" dirty="0">
                          <a:solidFill>
                            <a:srgbClr val="006FC0"/>
                          </a:solidFill>
                          <a:uFill>
                            <a:solidFill>
                              <a:srgbClr val="006FC0"/>
                            </a:solidFill>
                          </a:uFill>
                          <a:latin typeface="Yu Gothic UI"/>
                          <a:cs typeface="Yu Gothic UI"/>
                        </a:rPr>
                        <a:t>及び歯科外来・在宅ベースアップ評価料</a:t>
                      </a:r>
                      <a:r>
                        <a:rPr sz="1000" b="1" u="sng" dirty="0">
                          <a:solidFill>
                            <a:srgbClr val="006FC0"/>
                          </a:solidFill>
                          <a:uFill>
                            <a:solidFill>
                              <a:srgbClr val="006FC0"/>
                            </a:solidFill>
                          </a:uFill>
                          <a:latin typeface="Yu Gothic UI"/>
                          <a:cs typeface="Yu Gothic UI"/>
                        </a:rPr>
                        <a:t>（Ⅰ）</a:t>
                      </a:r>
                      <a:r>
                        <a:rPr sz="1000" b="1" u="sng" spc="5" dirty="0">
                          <a:solidFill>
                            <a:srgbClr val="006FC0"/>
                          </a:solidFill>
                          <a:uFill>
                            <a:solidFill>
                              <a:srgbClr val="006FC0"/>
                            </a:solidFill>
                          </a:uFill>
                          <a:latin typeface="Yu Gothic UI"/>
                          <a:cs typeface="Yu Gothic UI"/>
                        </a:rPr>
                        <a:t>の算定回数</a:t>
                      </a:r>
                      <a:r>
                        <a:rPr sz="1000" spc="200" dirty="0">
                          <a:latin typeface="Yu Gothic UI"/>
                          <a:cs typeface="Yu Gothic UI"/>
                        </a:rPr>
                        <a:t>」が１</a:t>
                      </a:r>
                      <a:r>
                        <a:rPr sz="1000" spc="80" dirty="0">
                          <a:latin typeface="Yu Gothic UI"/>
                          <a:cs typeface="Yu Gothic UI"/>
                        </a:rPr>
                        <a:t>割以上変動し、</a:t>
                      </a:r>
                      <a:r>
                        <a:rPr sz="1000" b="1" u="sng" spc="45" dirty="0">
                          <a:solidFill>
                            <a:srgbClr val="006FC0"/>
                          </a:solidFill>
                          <a:uFill>
                            <a:solidFill>
                              <a:srgbClr val="006FC0"/>
                            </a:solidFill>
                          </a:uFill>
                          <a:latin typeface="Yu Gothic UI"/>
                          <a:cs typeface="Yu Gothic UI"/>
                        </a:rPr>
                        <a:t>区分再計算をした場合に区分の変化がある場合のみ</a:t>
                      </a:r>
                      <a:endParaRPr sz="10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1"/>
                  </a:ext>
                </a:extLst>
              </a:tr>
              <a:tr h="980440">
                <a:tc>
                  <a:txBody>
                    <a:bodyPr/>
                    <a:lstStyle/>
                    <a:p>
                      <a:pPr>
                        <a:lnSpc>
                          <a:spcPct val="100000"/>
                        </a:lnSpc>
                        <a:spcBef>
                          <a:spcPts val="40"/>
                        </a:spcBef>
                      </a:pPr>
                      <a:r>
                        <a:rPr sz="1200" spc="-10" dirty="0">
                          <a:latin typeface="Yu Gothic UI"/>
                          <a:cs typeface="Yu Gothic UI"/>
                        </a:rPr>
                        <a:t>○実績等の報告</a:t>
                      </a:r>
                      <a:endParaRPr sz="1200">
                        <a:latin typeface="Yu Gothic UI"/>
                        <a:cs typeface="Yu Gothic UI"/>
                      </a:endParaRPr>
                    </a:p>
                    <a:p>
                      <a:pPr marL="144780" marR="53975" indent="142875">
                        <a:lnSpc>
                          <a:spcPct val="100000"/>
                        </a:lnSpc>
                        <a:spcBef>
                          <a:spcPts val="5"/>
                        </a:spcBef>
                      </a:pPr>
                      <a:r>
                        <a:rPr sz="1000" spc="70" dirty="0">
                          <a:latin typeface="Yu Gothic UI"/>
                          <a:cs typeface="Yu Gothic UI"/>
                        </a:rPr>
                        <a:t>毎年８月に、前年度における賃金改善の取組状況を評価するために「賃</a:t>
                      </a:r>
                      <a:r>
                        <a:rPr sz="1000" spc="40" dirty="0">
                          <a:latin typeface="Yu Gothic UI"/>
                          <a:cs typeface="Yu Gothic UI"/>
                        </a:rPr>
                        <a:t>金改善実績報告書」を作成し、地方厚生(支)局長に報告</a:t>
                      </a:r>
                      <a:endParaRPr sz="1000">
                        <a:latin typeface="Yu Gothic UI"/>
                        <a:cs typeface="Yu Gothic U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635">
                        <a:lnSpc>
                          <a:spcPct val="100000"/>
                        </a:lnSpc>
                        <a:spcBef>
                          <a:spcPts val="40"/>
                        </a:spcBef>
                      </a:pPr>
                      <a:r>
                        <a:rPr sz="1200" spc="-10" dirty="0">
                          <a:latin typeface="Yu Gothic UI"/>
                          <a:cs typeface="Yu Gothic UI"/>
                        </a:rPr>
                        <a:t>○実績等の報告</a:t>
                      </a:r>
                      <a:endParaRPr sz="1200">
                        <a:latin typeface="Yu Gothic UI"/>
                        <a:cs typeface="Yu Gothic UI"/>
                      </a:endParaRPr>
                    </a:p>
                    <a:p>
                      <a:pPr marL="145415" marR="63500" indent="142875">
                        <a:lnSpc>
                          <a:spcPct val="100000"/>
                        </a:lnSpc>
                        <a:spcBef>
                          <a:spcPts val="5"/>
                        </a:spcBef>
                      </a:pPr>
                      <a:r>
                        <a:rPr sz="1000" spc="75" dirty="0">
                          <a:latin typeface="Yu Gothic UI"/>
                          <a:cs typeface="Yu Gothic UI"/>
                        </a:rPr>
                        <a:t>毎年８月に、</a:t>
                      </a:r>
                      <a:r>
                        <a:rPr sz="1000" b="1" u="sng" spc="40" dirty="0">
                          <a:solidFill>
                            <a:srgbClr val="006FC0"/>
                          </a:solidFill>
                          <a:uFill>
                            <a:solidFill>
                              <a:srgbClr val="006FC0"/>
                            </a:solidFill>
                          </a:uFill>
                          <a:latin typeface="Yu Gothic UI"/>
                          <a:cs typeface="Yu Gothic UI"/>
                        </a:rPr>
                        <a:t>当該年度における賃金改善の状況</a:t>
                      </a:r>
                      <a:r>
                        <a:rPr sz="1000" spc="180" dirty="0">
                          <a:latin typeface="Yu Gothic UI"/>
                          <a:cs typeface="Yu Gothic UI"/>
                        </a:rPr>
                        <a:t>を評価するため「</a:t>
                      </a:r>
                      <a:r>
                        <a:rPr sz="1000" b="1" u="sng" spc="-30" dirty="0">
                          <a:solidFill>
                            <a:srgbClr val="006FC0"/>
                          </a:solidFill>
                          <a:uFill>
                            <a:solidFill>
                              <a:srgbClr val="006FC0"/>
                            </a:solidFill>
                          </a:uFill>
                          <a:latin typeface="Yu Gothic UI"/>
                          <a:cs typeface="Yu Gothic UI"/>
                        </a:rPr>
                        <a:t>賃金</a:t>
                      </a:r>
                      <a:r>
                        <a:rPr sz="1000" b="1" u="sng" spc="500" dirty="0">
                          <a:solidFill>
                            <a:srgbClr val="006FC0"/>
                          </a:solidFill>
                          <a:uFill>
                            <a:solidFill>
                              <a:srgbClr val="006FC0"/>
                            </a:solidFill>
                          </a:uFill>
                          <a:latin typeface="Yu Gothic UI"/>
                          <a:cs typeface="Yu Gothic UI"/>
                        </a:rPr>
                        <a:t>                           </a:t>
                      </a:r>
                      <a:r>
                        <a:rPr sz="1000" b="1" u="sng" spc="-10" dirty="0">
                          <a:solidFill>
                            <a:srgbClr val="006FC0"/>
                          </a:solidFill>
                          <a:uFill>
                            <a:solidFill>
                              <a:srgbClr val="006FC0"/>
                            </a:solidFill>
                          </a:uFill>
                          <a:latin typeface="Yu Gothic UI"/>
                          <a:cs typeface="Yu Gothic UI"/>
                        </a:rPr>
                        <a:t>改善中間報告書</a:t>
                      </a:r>
                      <a:r>
                        <a:rPr sz="1000" spc="75" dirty="0">
                          <a:latin typeface="Yu Gothic UI"/>
                          <a:cs typeface="Yu Gothic UI"/>
                        </a:rPr>
                        <a:t>」を作成し、地方厚生(支)局長に報告</a:t>
                      </a:r>
                      <a:endParaRPr sz="1000">
                        <a:latin typeface="Yu Gothic UI"/>
                        <a:cs typeface="Yu Gothic UI"/>
                      </a:endParaRPr>
                    </a:p>
                    <a:p>
                      <a:pPr marL="145415" marR="62865" indent="142875" algn="just">
                        <a:lnSpc>
                          <a:spcPct val="100000"/>
                        </a:lnSpc>
                      </a:pPr>
                      <a:r>
                        <a:rPr sz="1000" spc="75" dirty="0">
                          <a:latin typeface="Yu Gothic UI"/>
                          <a:cs typeface="Yu Gothic UI"/>
                        </a:rPr>
                        <a:t>算定した年度の翌年の８月に、</a:t>
                      </a:r>
                      <a:r>
                        <a:rPr sz="1000" b="1" u="sng" spc="35" dirty="0">
                          <a:solidFill>
                            <a:srgbClr val="006FC0"/>
                          </a:solidFill>
                          <a:uFill>
                            <a:solidFill>
                              <a:srgbClr val="006FC0"/>
                            </a:solidFill>
                          </a:uFill>
                          <a:latin typeface="Yu Gothic UI"/>
                          <a:cs typeface="Yu Gothic UI"/>
                        </a:rPr>
                        <a:t>前年度における賃金改善の取組状況</a:t>
                      </a:r>
                      <a:r>
                        <a:rPr sz="1000" spc="195" dirty="0">
                          <a:latin typeface="Yu Gothic UI"/>
                          <a:cs typeface="Yu Gothic UI"/>
                        </a:rPr>
                        <a:t>を</a:t>
                      </a:r>
                      <a:r>
                        <a:rPr sz="1000" spc="170" dirty="0">
                          <a:latin typeface="Yu Gothic UI"/>
                          <a:cs typeface="Yu Gothic UI"/>
                        </a:rPr>
                        <a:t>評価するために「</a:t>
                      </a:r>
                      <a:r>
                        <a:rPr sz="1000" b="1" u="sng" spc="-15" dirty="0">
                          <a:solidFill>
                            <a:srgbClr val="006FC0"/>
                          </a:solidFill>
                          <a:uFill>
                            <a:solidFill>
                              <a:srgbClr val="006FC0"/>
                            </a:solidFill>
                          </a:uFill>
                          <a:latin typeface="Yu Gothic UI"/>
                          <a:cs typeface="Yu Gothic UI"/>
                        </a:rPr>
                        <a:t>賃金改善実績報告書</a:t>
                      </a:r>
                      <a:r>
                        <a:rPr sz="1000" spc="85" dirty="0">
                          <a:latin typeface="Yu Gothic UI"/>
                          <a:cs typeface="Yu Gothic UI"/>
                        </a:rPr>
                        <a:t>」を作成し、地方厚生(支)局長に</a:t>
                      </a:r>
                      <a:r>
                        <a:rPr sz="1000" spc="-30" dirty="0">
                          <a:latin typeface="Yu Gothic UI"/>
                          <a:cs typeface="Yu Gothic UI"/>
                        </a:rPr>
                        <a:t>報告</a:t>
                      </a:r>
                      <a:endParaRPr sz="1000">
                        <a:latin typeface="Yu Gothic UI"/>
                        <a:cs typeface="Yu Gothic U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2"/>
                  </a:ext>
                </a:extLst>
              </a:tr>
              <a:tr h="828040">
                <a:tc>
                  <a:txBody>
                    <a:bodyPr/>
                    <a:lstStyle/>
                    <a:p>
                      <a:pPr>
                        <a:lnSpc>
                          <a:spcPct val="100000"/>
                        </a:lnSpc>
                        <a:spcBef>
                          <a:spcPts val="40"/>
                        </a:spcBef>
                      </a:pPr>
                      <a:r>
                        <a:rPr sz="1200" spc="-5" dirty="0">
                          <a:latin typeface="Yu Gothic UI"/>
                          <a:cs typeface="Yu Gothic UI"/>
                        </a:rPr>
                        <a:t>○同一法人内の複数医療機関の通算</a:t>
                      </a:r>
                      <a:endParaRPr sz="1200">
                        <a:latin typeface="Yu Gothic UI"/>
                        <a:cs typeface="Yu Gothic UI"/>
                      </a:endParaRPr>
                    </a:p>
                    <a:p>
                      <a:pPr marL="287655">
                        <a:lnSpc>
                          <a:spcPct val="100000"/>
                        </a:lnSpc>
                        <a:spcBef>
                          <a:spcPts val="10"/>
                        </a:spcBef>
                      </a:pPr>
                      <a:r>
                        <a:rPr sz="1000" spc="-10" dirty="0">
                          <a:latin typeface="Yu Gothic UI"/>
                          <a:cs typeface="Yu Gothic UI"/>
                        </a:rPr>
                        <a:t>（新設</a:t>
                      </a:r>
                      <a:r>
                        <a:rPr sz="1000" spc="-50" dirty="0">
                          <a:latin typeface="Yu Gothic UI"/>
                          <a:cs typeface="Yu Gothic UI"/>
                        </a:rPr>
                        <a:t>）</a:t>
                      </a:r>
                      <a:endParaRPr sz="1000">
                        <a:latin typeface="Yu Gothic UI"/>
                        <a:cs typeface="Yu Gothic U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635">
                        <a:lnSpc>
                          <a:spcPct val="100000"/>
                        </a:lnSpc>
                        <a:spcBef>
                          <a:spcPts val="40"/>
                        </a:spcBef>
                      </a:pPr>
                      <a:r>
                        <a:rPr sz="1200" spc="-5" dirty="0">
                          <a:latin typeface="Yu Gothic UI"/>
                          <a:cs typeface="Yu Gothic UI"/>
                        </a:rPr>
                        <a:t>○同一法人内の複数医療機関の通算</a:t>
                      </a:r>
                      <a:endParaRPr sz="1200">
                        <a:latin typeface="Yu Gothic UI"/>
                        <a:cs typeface="Yu Gothic UI"/>
                      </a:endParaRPr>
                    </a:p>
                    <a:p>
                      <a:pPr marL="145415" marR="63500" indent="142875" algn="just">
                        <a:lnSpc>
                          <a:spcPct val="100000"/>
                        </a:lnSpc>
                        <a:spcBef>
                          <a:spcPts val="10"/>
                        </a:spcBef>
                      </a:pPr>
                      <a:r>
                        <a:rPr sz="1000" b="1" u="sng" spc="25" dirty="0">
                          <a:solidFill>
                            <a:srgbClr val="006FC0"/>
                          </a:solidFill>
                          <a:uFill>
                            <a:solidFill>
                              <a:srgbClr val="006FC0"/>
                            </a:solidFill>
                          </a:uFill>
                          <a:latin typeface="Yu Gothic UI"/>
                          <a:cs typeface="Yu Gothic UI"/>
                        </a:rPr>
                        <a:t>同一の給与体系に基づく保険医療機関を複数有している法人</a:t>
                      </a:r>
                      <a:r>
                        <a:rPr sz="1000" spc="190" dirty="0">
                          <a:latin typeface="Yu Gothic UI"/>
                          <a:cs typeface="Yu Gothic UI"/>
                        </a:rPr>
                        <a:t>において</a:t>
                      </a:r>
                      <a:r>
                        <a:rPr sz="1000" spc="229" dirty="0">
                          <a:latin typeface="Yu Gothic UI"/>
                          <a:cs typeface="Yu Gothic UI"/>
                        </a:rPr>
                        <a:t>は、</a:t>
                      </a:r>
                      <a:r>
                        <a:rPr sz="1000" b="1" u="sng" spc="-5" dirty="0">
                          <a:solidFill>
                            <a:srgbClr val="006FC0"/>
                          </a:solidFill>
                          <a:uFill>
                            <a:solidFill>
                              <a:srgbClr val="006FC0"/>
                            </a:solidFill>
                          </a:uFill>
                          <a:latin typeface="Yu Gothic UI"/>
                          <a:cs typeface="Yu Gothic UI"/>
                        </a:rPr>
                        <a:t>法人内の複数保険医療機関を通算</a:t>
                      </a:r>
                      <a:r>
                        <a:rPr sz="1000" spc="85" dirty="0">
                          <a:latin typeface="Yu Gothic UI"/>
                          <a:cs typeface="Yu Gothic UI"/>
                        </a:rPr>
                        <a:t>して、区分計算に必要な「賃金改</a:t>
                      </a:r>
                      <a:r>
                        <a:rPr sz="1000" spc="25" dirty="0">
                          <a:latin typeface="Yu Gothic UI"/>
                          <a:cs typeface="Yu Gothic UI"/>
                        </a:rPr>
                        <a:t>善算定基礎額」の算出や実績報告時に提出する「賃金改善実績報告書」</a:t>
                      </a:r>
                      <a:r>
                        <a:rPr sz="1000" spc="60" dirty="0">
                          <a:latin typeface="Yu Gothic UI"/>
                          <a:cs typeface="Yu Gothic UI"/>
                        </a:rPr>
                        <a:t>及び「賃金改善中間報告書」の作成が可能とする</a:t>
                      </a:r>
                      <a:endParaRPr sz="1000">
                        <a:latin typeface="Yu Gothic UI"/>
                        <a:cs typeface="Yu Gothic U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3"/>
                  </a:ext>
                </a:extLst>
              </a:tr>
              <a:tr h="675640">
                <a:tc>
                  <a:txBody>
                    <a:bodyPr/>
                    <a:lstStyle/>
                    <a:p>
                      <a:pPr>
                        <a:lnSpc>
                          <a:spcPct val="100000"/>
                        </a:lnSpc>
                        <a:spcBef>
                          <a:spcPts val="45"/>
                        </a:spcBef>
                      </a:pPr>
                      <a:r>
                        <a:rPr sz="1200" spc="-10" dirty="0">
                          <a:latin typeface="Yu Gothic UI"/>
                          <a:cs typeface="Yu Gothic UI"/>
                        </a:rPr>
                        <a:t>○届出様式の統合</a:t>
                      </a:r>
                      <a:endParaRPr sz="1200">
                        <a:latin typeface="Yu Gothic UI"/>
                        <a:cs typeface="Yu Gothic UI"/>
                      </a:endParaRPr>
                    </a:p>
                    <a:p>
                      <a:pPr marL="287655">
                        <a:lnSpc>
                          <a:spcPct val="100000"/>
                        </a:lnSpc>
                        <a:spcBef>
                          <a:spcPts val="5"/>
                        </a:spcBef>
                      </a:pPr>
                      <a:r>
                        <a:rPr sz="1000" spc="155" dirty="0">
                          <a:latin typeface="Yu Gothic UI"/>
                          <a:cs typeface="Yu Gothic UI"/>
                        </a:rPr>
                        <a:t>【様式</a:t>
                      </a:r>
                      <a:r>
                        <a:rPr sz="1000" spc="85" dirty="0">
                          <a:latin typeface="Yu Gothic UI"/>
                          <a:cs typeface="Yu Gothic UI"/>
                        </a:rPr>
                        <a:t>93</a:t>
                      </a:r>
                      <a:r>
                        <a:rPr sz="1000" spc="10" dirty="0">
                          <a:latin typeface="Yu Gothic UI"/>
                          <a:cs typeface="Yu Gothic UI"/>
                        </a:rPr>
                        <a:t>】看護職員処遇改善評価料</a:t>
                      </a:r>
                      <a:endParaRPr sz="1000">
                        <a:latin typeface="Yu Gothic UI"/>
                        <a:cs typeface="Yu Gothic UI"/>
                      </a:endParaRPr>
                    </a:p>
                    <a:p>
                      <a:pPr marL="287655">
                        <a:lnSpc>
                          <a:spcPct val="100000"/>
                        </a:lnSpc>
                      </a:pPr>
                      <a:r>
                        <a:rPr sz="1000" spc="155" dirty="0">
                          <a:latin typeface="Yu Gothic UI"/>
                          <a:cs typeface="Yu Gothic UI"/>
                        </a:rPr>
                        <a:t>【様式</a:t>
                      </a:r>
                      <a:r>
                        <a:rPr sz="1000" spc="85" dirty="0">
                          <a:latin typeface="Yu Gothic UI"/>
                          <a:cs typeface="Yu Gothic UI"/>
                        </a:rPr>
                        <a:t>97</a:t>
                      </a:r>
                      <a:r>
                        <a:rPr sz="1000" spc="155" dirty="0">
                          <a:latin typeface="Yu Gothic UI"/>
                          <a:cs typeface="Yu Gothic UI"/>
                        </a:rPr>
                        <a:t>】入院ベースアップ評価料</a:t>
                      </a:r>
                      <a:endParaRPr sz="1000">
                        <a:latin typeface="Yu Gothic UI"/>
                        <a:cs typeface="Yu Gothic UI"/>
                      </a:endParaRPr>
                    </a:p>
                    <a:p>
                      <a:pPr marL="287655">
                        <a:lnSpc>
                          <a:spcPct val="100000"/>
                        </a:lnSpc>
                      </a:pPr>
                      <a:r>
                        <a:rPr sz="1000" spc="80" dirty="0">
                          <a:latin typeface="Yu Gothic UI"/>
                          <a:cs typeface="Yu Gothic UI"/>
                        </a:rPr>
                        <a:t>それぞれの評価料において、様式の届出が必要</a:t>
                      </a:r>
                      <a:endParaRPr sz="1000">
                        <a:latin typeface="Yu Gothic UI"/>
                        <a:cs typeface="Yu Gothic U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7EDF8"/>
                    </a:solidFill>
                  </a:tcPr>
                </a:tc>
                <a:tc vMerge="1">
                  <a:txBody>
                    <a:bodyPr/>
                    <a:lstStyle/>
                    <a:p>
                      <a:endParaRPr/>
                    </a:p>
                  </a:txBody>
                  <a:tcPr marL="0" marR="0" marT="0" marB="0">
                    <a:lnL w="6350">
                      <a:solidFill>
                        <a:srgbClr val="000000"/>
                      </a:solidFill>
                      <a:prstDash val="solid"/>
                    </a:lnL>
                    <a:lnR w="6350">
                      <a:solidFill>
                        <a:srgbClr val="000000"/>
                      </a:solidFill>
                      <a:prstDash val="solid"/>
                    </a:lnR>
                  </a:tcPr>
                </a:tc>
                <a:tc>
                  <a:txBody>
                    <a:bodyPr/>
                    <a:lstStyle/>
                    <a:p>
                      <a:pPr marL="635">
                        <a:lnSpc>
                          <a:spcPct val="100000"/>
                        </a:lnSpc>
                        <a:spcBef>
                          <a:spcPts val="45"/>
                        </a:spcBef>
                      </a:pPr>
                      <a:r>
                        <a:rPr sz="1200" spc="-10" dirty="0">
                          <a:latin typeface="Yu Gothic UI"/>
                          <a:cs typeface="Yu Gothic UI"/>
                        </a:rPr>
                        <a:t>○届出様式の統合</a:t>
                      </a:r>
                      <a:endParaRPr sz="1200">
                        <a:latin typeface="Yu Gothic UI"/>
                        <a:cs typeface="Yu Gothic UI"/>
                      </a:endParaRPr>
                    </a:p>
                    <a:p>
                      <a:pPr marL="145415">
                        <a:lnSpc>
                          <a:spcPct val="100000"/>
                        </a:lnSpc>
                        <a:spcBef>
                          <a:spcPts val="5"/>
                        </a:spcBef>
                      </a:pPr>
                      <a:r>
                        <a:rPr sz="1000" b="1" u="sng" spc="155" dirty="0">
                          <a:solidFill>
                            <a:srgbClr val="006FC0"/>
                          </a:solidFill>
                          <a:uFill>
                            <a:solidFill>
                              <a:srgbClr val="006FC0"/>
                            </a:solidFill>
                          </a:uFill>
                          <a:latin typeface="Yu Gothic UI"/>
                          <a:cs typeface="Yu Gothic UI"/>
                        </a:rPr>
                        <a:t>【様式</a:t>
                      </a:r>
                      <a:r>
                        <a:rPr sz="1000" b="1" u="sng" spc="114" dirty="0">
                          <a:solidFill>
                            <a:srgbClr val="006FC0"/>
                          </a:solidFill>
                          <a:uFill>
                            <a:solidFill>
                              <a:srgbClr val="006FC0"/>
                            </a:solidFill>
                          </a:uFill>
                          <a:latin typeface="Yu Gothic UI"/>
                          <a:cs typeface="Yu Gothic UI"/>
                        </a:rPr>
                        <a:t>97</a:t>
                      </a:r>
                      <a:r>
                        <a:rPr sz="1000" b="1" u="sng" spc="35" dirty="0">
                          <a:solidFill>
                            <a:srgbClr val="006FC0"/>
                          </a:solidFill>
                          <a:uFill>
                            <a:solidFill>
                              <a:srgbClr val="006FC0"/>
                            </a:solidFill>
                          </a:uFill>
                          <a:latin typeface="Yu Gothic UI"/>
                          <a:cs typeface="Yu Gothic UI"/>
                        </a:rPr>
                        <a:t>】看護職員処遇改善評価料及び入院ベースアップ評価料</a:t>
                      </a:r>
                      <a:endParaRPr sz="1000">
                        <a:latin typeface="Yu Gothic UI"/>
                        <a:cs typeface="Yu Gothic UI"/>
                      </a:endParaRPr>
                    </a:p>
                    <a:p>
                      <a:pPr marL="288925">
                        <a:lnSpc>
                          <a:spcPct val="100000"/>
                        </a:lnSpc>
                      </a:pPr>
                      <a:r>
                        <a:rPr sz="1000" spc="100" dirty="0">
                          <a:latin typeface="Yu Gothic UI"/>
                          <a:cs typeface="Yu Gothic UI"/>
                        </a:rPr>
                        <a:t>・様式を１つに統一</a:t>
                      </a:r>
                      <a:endParaRPr sz="1000">
                        <a:latin typeface="Yu Gothic UI"/>
                        <a:cs typeface="Yu Gothic UI"/>
                      </a:endParaRPr>
                    </a:p>
                    <a:p>
                      <a:pPr marL="288925">
                        <a:lnSpc>
                          <a:spcPct val="100000"/>
                        </a:lnSpc>
                      </a:pPr>
                      <a:r>
                        <a:rPr sz="1000" spc="120" dirty="0">
                          <a:latin typeface="Yu Gothic UI"/>
                          <a:cs typeface="Yu Gothic UI"/>
                        </a:rPr>
                        <a:t>・様式内で</a:t>
                      </a:r>
                      <a:r>
                        <a:rPr sz="1000" b="1" u="sng" spc="40" dirty="0">
                          <a:solidFill>
                            <a:srgbClr val="006FC0"/>
                          </a:solidFill>
                          <a:uFill>
                            <a:solidFill>
                              <a:srgbClr val="006FC0"/>
                            </a:solidFill>
                          </a:uFill>
                          <a:latin typeface="Yu Gothic UI"/>
                          <a:cs typeface="Yu Gothic UI"/>
                        </a:rPr>
                        <a:t>各評価料における区分計算も自動で算出</a:t>
                      </a:r>
                      <a:r>
                        <a:rPr sz="1000" spc="204" dirty="0">
                          <a:latin typeface="Yu Gothic UI"/>
                          <a:cs typeface="Yu Gothic UI"/>
                        </a:rPr>
                        <a:t>できる</a:t>
                      </a:r>
                      <a:endParaRPr sz="1000">
                        <a:latin typeface="Yu Gothic UI"/>
                        <a:cs typeface="Yu Gothic U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0FFEA"/>
                    </a:solidFill>
                  </a:tcPr>
                </a:tc>
                <a:extLst>
                  <a:ext uri="{0D108BD9-81ED-4DB2-BD59-A6C34878D82A}">
                    <a16:rowId xmlns:a16="http://schemas.microsoft.com/office/drawing/2014/main" val="10004"/>
                  </a:ext>
                </a:extLst>
              </a:tr>
            </a:tbl>
          </a:graphicData>
        </a:graphic>
      </p:graphicFrame>
      <p:sp>
        <p:nvSpPr>
          <p:cNvPr id="7" name="object 7"/>
          <p:cNvSpPr/>
          <p:nvPr/>
        </p:nvSpPr>
        <p:spPr>
          <a:xfrm>
            <a:off x="0" y="38089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8" name="object 8"/>
          <p:cNvSpPr txBox="1">
            <a:spLocks noGrp="1"/>
          </p:cNvSpPr>
          <p:nvPr>
            <p:ph type="title"/>
          </p:nvPr>
        </p:nvSpPr>
        <p:spPr>
          <a:xfrm>
            <a:off x="1282064" y="397002"/>
            <a:ext cx="7340600" cy="391160"/>
          </a:xfrm>
          <a:prstGeom prst="rect">
            <a:avLst/>
          </a:prstGeom>
        </p:spPr>
        <p:txBody>
          <a:bodyPr vert="horz" wrap="square" lIns="0" tIns="12700" rIns="0" bIns="0" rtlCol="0">
            <a:spAutoFit/>
          </a:bodyPr>
          <a:lstStyle/>
          <a:p>
            <a:pPr marL="12700">
              <a:lnSpc>
                <a:spcPct val="100000"/>
              </a:lnSpc>
              <a:spcBef>
                <a:spcPts val="100"/>
              </a:spcBef>
            </a:pPr>
            <a:r>
              <a:rPr spc="185" dirty="0"/>
              <a:t>ベースアップ評価料に関する主な変更点</a:t>
            </a:r>
            <a:r>
              <a:rPr spc="240" dirty="0"/>
              <a:t>②（</a:t>
            </a:r>
            <a:r>
              <a:rPr spc="220" dirty="0"/>
              <a:t>手続き</a:t>
            </a:r>
            <a:r>
              <a:rPr spc="190" dirty="0"/>
              <a:t>）</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14</a:t>
            </a:r>
          </a:p>
        </p:txBody>
      </p:sp>
      <p:sp>
        <p:nvSpPr>
          <p:cNvPr id="9" name="object 9"/>
          <p:cNvSpPr txBox="1"/>
          <p:nvPr/>
        </p:nvSpPr>
        <p:spPr>
          <a:xfrm>
            <a:off x="78739" y="64134"/>
            <a:ext cx="4497705" cy="208279"/>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Ⅰ－２－１</a:t>
            </a:r>
            <a:r>
              <a:rPr sz="1200" spc="195" dirty="0">
                <a:latin typeface="Yu Gothic UI"/>
                <a:cs typeface="Yu Gothic UI"/>
              </a:rPr>
              <a:t> </a:t>
            </a:r>
            <a:r>
              <a:rPr sz="1200" dirty="0">
                <a:latin typeface="Yu Gothic UI"/>
                <a:cs typeface="Yu Gothic UI"/>
              </a:rPr>
              <a:t>医療従事者の処遇改善</a:t>
            </a:r>
            <a:r>
              <a:rPr sz="1200" spc="-25" dirty="0">
                <a:latin typeface="Yu Gothic UI"/>
                <a:cs typeface="Yu Gothic UI"/>
              </a:rPr>
              <a:t>－①</a:t>
            </a:r>
            <a:endParaRPr sz="1200">
              <a:latin typeface="Yu Gothic UI"/>
              <a:cs typeface="Yu Gothic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3707" y="1042728"/>
            <a:ext cx="9514205" cy="5761990"/>
          </a:xfrm>
          <a:custGeom>
            <a:avLst/>
            <a:gdLst/>
            <a:ahLst/>
            <a:cxnLst/>
            <a:rect l="l" t="t" r="r" b="b"/>
            <a:pathLst>
              <a:path w="9514205" h="5761990">
                <a:moveTo>
                  <a:pt x="0" y="5761482"/>
                </a:moveTo>
                <a:lnTo>
                  <a:pt x="9513951" y="5761482"/>
                </a:lnTo>
                <a:lnTo>
                  <a:pt x="9513951" y="0"/>
                </a:lnTo>
                <a:lnTo>
                  <a:pt x="0" y="0"/>
                </a:lnTo>
                <a:lnTo>
                  <a:pt x="0" y="5761482"/>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32638" y="3751326"/>
            <a:ext cx="9511030" cy="920115"/>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200" spc="50" dirty="0">
                <a:latin typeface="Yu Gothic UI"/>
                <a:cs typeface="Yu Gothic UI"/>
              </a:rPr>
              <a:t>届出書、賃金改善中間報告書、賃金改善実績報告書に記載を要する主な事項は次の通り。</a:t>
            </a:r>
            <a:endParaRPr sz="1200">
              <a:latin typeface="Yu Gothic UI"/>
              <a:cs typeface="Yu Gothic UI"/>
            </a:endParaRPr>
          </a:p>
          <a:p>
            <a:pPr marL="641350" lvl="1" indent="-171450">
              <a:lnSpc>
                <a:spcPct val="100000"/>
              </a:lnSpc>
              <a:buFont typeface="Wingdings"/>
              <a:buChar char=""/>
              <a:tabLst>
                <a:tab pos="641350" algn="l"/>
              </a:tabLst>
            </a:pPr>
            <a:r>
              <a:rPr sz="1200" spc="130" dirty="0">
                <a:latin typeface="Yu Gothic UI"/>
                <a:cs typeface="Yu Gothic UI"/>
              </a:rPr>
              <a:t>歯科外来・在宅ベースアップ評価料</a:t>
            </a:r>
            <a:r>
              <a:rPr sz="1200" dirty="0">
                <a:latin typeface="Yu Gothic UI"/>
                <a:cs typeface="Yu Gothic UI"/>
              </a:rPr>
              <a:t>（Ⅰ）</a:t>
            </a:r>
            <a:r>
              <a:rPr sz="1200" spc="65" dirty="0">
                <a:latin typeface="Yu Gothic UI"/>
                <a:cs typeface="Yu Gothic UI"/>
              </a:rPr>
              <a:t>のみを届け出る場合は、申請時点では、評価料の対象職員のみが分かれば申請が可能。</a:t>
            </a:r>
            <a:endParaRPr sz="1200">
              <a:latin typeface="Yu Gothic UI"/>
              <a:cs typeface="Yu Gothic UI"/>
            </a:endParaRPr>
          </a:p>
          <a:p>
            <a:pPr marL="641350" lvl="1" indent="-171450">
              <a:lnSpc>
                <a:spcPct val="100000"/>
              </a:lnSpc>
              <a:buFont typeface="Wingdings"/>
              <a:buChar char=""/>
              <a:tabLst>
                <a:tab pos="641350" algn="l"/>
              </a:tabLst>
            </a:pPr>
            <a:r>
              <a:rPr sz="1200" spc="145" dirty="0">
                <a:latin typeface="Yu Gothic UI"/>
                <a:cs typeface="Yu Gothic UI"/>
              </a:rPr>
              <a:t>歯科外来・在宅ベースアップ評価料</a:t>
            </a:r>
            <a:r>
              <a:rPr sz="1200" dirty="0">
                <a:latin typeface="Yu Gothic UI"/>
                <a:cs typeface="Yu Gothic UI"/>
              </a:rPr>
              <a:t>（Ⅱ）</a:t>
            </a:r>
            <a:r>
              <a:rPr sz="1200" spc="135" dirty="0">
                <a:latin typeface="Yu Gothic UI"/>
                <a:cs typeface="Yu Gothic UI"/>
              </a:rPr>
              <a:t>、入院ベースアップ評価料を届け出る場合であっても、申請時点では「月額賃金総</a:t>
            </a:r>
            <a:endParaRPr sz="1200">
              <a:latin typeface="Yu Gothic UI"/>
              <a:cs typeface="Yu Gothic UI"/>
            </a:endParaRPr>
          </a:p>
          <a:p>
            <a:pPr marL="641985">
              <a:lnSpc>
                <a:spcPct val="100000"/>
              </a:lnSpc>
            </a:pPr>
            <a:r>
              <a:rPr sz="1200" spc="125" dirty="0">
                <a:latin typeface="Yu Gothic UI"/>
                <a:cs typeface="Yu Gothic UI"/>
              </a:rPr>
              <a:t>額」や「延べ入院患者数」等が分かれば申請できる。</a:t>
            </a:r>
            <a:r>
              <a:rPr sz="1200" spc="-10" dirty="0">
                <a:latin typeface="Yu Gothic UI"/>
                <a:cs typeface="Yu Gothic UI"/>
              </a:rPr>
              <a:t>（</a:t>
            </a:r>
            <a:r>
              <a:rPr sz="1200" spc="65" dirty="0">
                <a:latin typeface="Yu Gothic UI"/>
                <a:cs typeface="Yu Gothic UI"/>
              </a:rPr>
              <a:t>今改定から、申請時点での「賃金改善計画書」の添付は不要</a:t>
            </a:r>
            <a:r>
              <a:rPr sz="1200" spc="-50" dirty="0">
                <a:latin typeface="Yu Gothic UI"/>
                <a:cs typeface="Yu Gothic UI"/>
              </a:rPr>
              <a:t>）</a:t>
            </a:r>
            <a:endParaRPr sz="1200">
              <a:latin typeface="Yu Gothic UI"/>
              <a:cs typeface="Yu Gothic UI"/>
            </a:endParaRPr>
          </a:p>
          <a:p>
            <a:pPr marL="469900">
              <a:lnSpc>
                <a:spcPct val="100000"/>
              </a:lnSpc>
              <a:spcBef>
                <a:spcPts val="20"/>
              </a:spcBef>
            </a:pPr>
            <a:r>
              <a:rPr sz="1050" spc="125" dirty="0">
                <a:latin typeface="Yu Gothic UI"/>
                <a:cs typeface="Yu Gothic UI"/>
              </a:rPr>
              <a:t>※ただし、歯科外来・在宅ベースアップ評価料</a:t>
            </a:r>
            <a:r>
              <a:rPr sz="1050" spc="-10" dirty="0">
                <a:latin typeface="Yu Gothic UI"/>
                <a:cs typeface="Yu Gothic UI"/>
              </a:rPr>
              <a:t>（Ⅰ）</a:t>
            </a:r>
            <a:r>
              <a:rPr sz="1050" spc="50" dirty="0">
                <a:latin typeface="Yu Gothic UI"/>
                <a:cs typeface="Yu Gothic UI"/>
              </a:rPr>
              <a:t>を令和８年度から継続して算定する場合には、令和９年度の届出書の提出は不要。</a:t>
            </a:r>
            <a:endParaRPr sz="1050">
              <a:latin typeface="Yu Gothic UI"/>
              <a:cs typeface="Yu Gothic UI"/>
            </a:endParaRPr>
          </a:p>
        </p:txBody>
      </p:sp>
      <p:sp>
        <p:nvSpPr>
          <p:cNvPr id="4" name="object 4"/>
          <p:cNvSpPr txBox="1"/>
          <p:nvPr/>
        </p:nvSpPr>
        <p:spPr>
          <a:xfrm>
            <a:off x="332638" y="6388404"/>
            <a:ext cx="9359265" cy="208279"/>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200" spc="50" dirty="0">
                <a:latin typeface="Yu Gothic UI"/>
                <a:cs typeface="Yu Gothic UI"/>
              </a:rPr>
              <a:t>算定期間内に、区分計算時に必要な項目の大きな変動</a:t>
            </a:r>
            <a:r>
              <a:rPr sz="1200" dirty="0">
                <a:latin typeface="Yu Gothic UI"/>
                <a:cs typeface="Yu Gothic UI"/>
              </a:rPr>
              <a:t>（</a:t>
            </a:r>
            <a:r>
              <a:rPr sz="1200" b="1" u="sng" spc="15" dirty="0">
                <a:uFill>
                  <a:solidFill>
                    <a:srgbClr val="000000"/>
                  </a:solidFill>
                </a:uFill>
                <a:latin typeface="Yu Gothic UI"/>
                <a:cs typeface="Yu Gothic UI"/>
              </a:rPr>
              <a:t>対象職員数の１割以上の変動</a:t>
            </a:r>
            <a:r>
              <a:rPr sz="1200" spc="190" dirty="0">
                <a:latin typeface="Yu Gothic UI"/>
                <a:cs typeface="Yu Gothic UI"/>
              </a:rPr>
              <a:t>、３月ごとのベースアップ評価料の</a:t>
            </a:r>
            <a:r>
              <a:rPr sz="1200" b="1" u="sng" spc="30" dirty="0">
                <a:uFill>
                  <a:solidFill>
                    <a:srgbClr val="000000"/>
                  </a:solidFill>
                </a:uFill>
                <a:latin typeface="Yu Gothic UI"/>
                <a:cs typeface="Yu Gothic UI"/>
              </a:rPr>
              <a:t>算定回数の</a:t>
            </a:r>
            <a:endParaRPr sz="1200">
              <a:latin typeface="Yu Gothic UI"/>
              <a:cs typeface="Yu Gothic UI"/>
            </a:endParaRPr>
          </a:p>
        </p:txBody>
      </p:sp>
      <p:sp>
        <p:nvSpPr>
          <p:cNvPr id="5" name="object 5"/>
          <p:cNvSpPr txBox="1"/>
          <p:nvPr/>
        </p:nvSpPr>
        <p:spPr>
          <a:xfrm>
            <a:off x="619150" y="6571284"/>
            <a:ext cx="6884670" cy="208279"/>
          </a:xfrm>
          <a:prstGeom prst="rect">
            <a:avLst/>
          </a:prstGeom>
        </p:spPr>
        <p:txBody>
          <a:bodyPr vert="horz" wrap="square" lIns="0" tIns="12700" rIns="0" bIns="0" rtlCol="0">
            <a:spAutoFit/>
          </a:bodyPr>
          <a:lstStyle/>
          <a:p>
            <a:pPr marL="12700">
              <a:lnSpc>
                <a:spcPct val="100000"/>
              </a:lnSpc>
              <a:spcBef>
                <a:spcPts val="100"/>
              </a:spcBef>
            </a:pPr>
            <a:r>
              <a:rPr sz="1200" b="1" u="sng" dirty="0">
                <a:uFill>
                  <a:solidFill>
                    <a:srgbClr val="000000"/>
                  </a:solidFill>
                </a:uFill>
                <a:latin typeface="Yu Gothic UI"/>
                <a:cs typeface="Yu Gothic UI"/>
              </a:rPr>
              <a:t>１割以上の変動</a:t>
            </a:r>
            <a:r>
              <a:rPr sz="1200" dirty="0">
                <a:latin typeface="Yu Gothic UI"/>
                <a:cs typeface="Yu Gothic UI"/>
              </a:rPr>
              <a:t>）</a:t>
            </a:r>
            <a:r>
              <a:rPr sz="1200" spc="290" dirty="0">
                <a:latin typeface="Yu Gothic UI"/>
                <a:cs typeface="Yu Gothic UI"/>
              </a:rPr>
              <a:t>があり、</a:t>
            </a:r>
            <a:r>
              <a:rPr sz="1200" b="1" u="sng" spc="80" dirty="0">
                <a:uFill>
                  <a:solidFill>
                    <a:srgbClr val="000000"/>
                  </a:solidFill>
                </a:uFill>
                <a:latin typeface="Yu Gothic UI"/>
                <a:cs typeface="Yu Gothic UI"/>
              </a:rPr>
              <a:t>再計算をした場合に区分の変化がある場合</a:t>
            </a:r>
            <a:r>
              <a:rPr sz="1200" spc="70" dirty="0">
                <a:latin typeface="Yu Gothic UI"/>
                <a:cs typeface="Yu Gothic UI"/>
              </a:rPr>
              <a:t>には、区分変更の届出が必要。</a:t>
            </a:r>
            <a:endParaRPr sz="1200">
              <a:latin typeface="Yu Gothic UI"/>
              <a:cs typeface="Yu Gothic UI"/>
            </a:endParaRPr>
          </a:p>
        </p:txBody>
      </p:sp>
      <p:sp>
        <p:nvSpPr>
          <p:cNvPr id="6" name="object 6"/>
          <p:cNvSpPr/>
          <p:nvPr/>
        </p:nvSpPr>
        <p:spPr>
          <a:xfrm>
            <a:off x="0" y="330733"/>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xfrm>
            <a:off x="2044064" y="346964"/>
            <a:ext cx="5816600" cy="391160"/>
          </a:xfrm>
          <a:prstGeom prst="rect">
            <a:avLst/>
          </a:prstGeom>
        </p:spPr>
        <p:txBody>
          <a:bodyPr vert="horz" wrap="square" lIns="0" tIns="12700" rIns="0" bIns="0" rtlCol="0">
            <a:spAutoFit/>
          </a:bodyPr>
          <a:lstStyle/>
          <a:p>
            <a:pPr marL="12700">
              <a:lnSpc>
                <a:spcPct val="100000"/>
              </a:lnSpc>
              <a:spcBef>
                <a:spcPts val="100"/>
              </a:spcBef>
            </a:pPr>
            <a:r>
              <a:rPr spc="265" dirty="0"/>
              <a:t>ベースアップ評価料に関する手続きの概要</a:t>
            </a:r>
          </a:p>
        </p:txBody>
      </p:sp>
      <p:sp>
        <p:nvSpPr>
          <p:cNvPr id="8" name="object 8"/>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9" name="object 9"/>
          <p:cNvSpPr txBox="1"/>
          <p:nvPr/>
        </p:nvSpPr>
        <p:spPr>
          <a:xfrm>
            <a:off x="1907794" y="64134"/>
            <a:ext cx="26689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Ⅰ－２－１ 医療従事者の処遇改善－①</a:t>
            </a:r>
            <a:endParaRPr sz="1200">
              <a:latin typeface="Yu Gothic UI"/>
              <a:cs typeface="Yu Gothic UI"/>
            </a:endParaRPr>
          </a:p>
        </p:txBody>
      </p:sp>
      <p:sp>
        <p:nvSpPr>
          <p:cNvPr id="10" name="object 10"/>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15</a:t>
            </a:r>
            <a:endParaRPr sz="1800">
              <a:latin typeface="Calibri"/>
              <a:cs typeface="Calibri"/>
            </a:endParaRPr>
          </a:p>
        </p:txBody>
      </p:sp>
      <p:sp>
        <p:nvSpPr>
          <p:cNvPr id="11" name="object 11"/>
          <p:cNvSpPr/>
          <p:nvPr/>
        </p:nvSpPr>
        <p:spPr>
          <a:xfrm>
            <a:off x="392239" y="904760"/>
            <a:ext cx="5288915" cy="317500"/>
          </a:xfrm>
          <a:custGeom>
            <a:avLst/>
            <a:gdLst/>
            <a:ahLst/>
            <a:cxnLst/>
            <a:rect l="l" t="t" r="r" b="b"/>
            <a:pathLst>
              <a:path w="5288915" h="317500">
                <a:moveTo>
                  <a:pt x="5288915" y="0"/>
                </a:moveTo>
                <a:lnTo>
                  <a:pt x="0" y="0"/>
                </a:lnTo>
                <a:lnTo>
                  <a:pt x="0" y="317106"/>
                </a:lnTo>
                <a:lnTo>
                  <a:pt x="5288915" y="317106"/>
                </a:lnTo>
                <a:lnTo>
                  <a:pt x="5288915" y="0"/>
                </a:lnTo>
                <a:close/>
              </a:path>
            </a:pathLst>
          </a:custGeom>
          <a:solidFill>
            <a:srgbClr val="CDFFDC"/>
          </a:solidFill>
        </p:spPr>
        <p:txBody>
          <a:bodyPr wrap="square" lIns="0" tIns="0" rIns="0" bIns="0" rtlCol="0"/>
          <a:lstStyle/>
          <a:p>
            <a:endParaRPr/>
          </a:p>
        </p:txBody>
      </p:sp>
      <p:sp>
        <p:nvSpPr>
          <p:cNvPr id="12" name="object 12"/>
          <p:cNvSpPr txBox="1"/>
          <p:nvPr/>
        </p:nvSpPr>
        <p:spPr>
          <a:xfrm>
            <a:off x="332638" y="934974"/>
            <a:ext cx="7628890" cy="829944"/>
          </a:xfrm>
          <a:prstGeom prst="rect">
            <a:avLst/>
          </a:prstGeom>
        </p:spPr>
        <p:txBody>
          <a:bodyPr vert="horz" wrap="square" lIns="0" tIns="13335" rIns="0" bIns="0" rtlCol="0">
            <a:spAutoFit/>
          </a:bodyPr>
          <a:lstStyle/>
          <a:p>
            <a:pPr marL="390525">
              <a:lnSpc>
                <a:spcPct val="100000"/>
              </a:lnSpc>
              <a:spcBef>
                <a:spcPts val="105"/>
              </a:spcBef>
            </a:pPr>
            <a:r>
              <a:rPr sz="1400" b="1" spc="110" dirty="0">
                <a:latin typeface="Yu Gothic UI"/>
                <a:cs typeface="Yu Gothic UI"/>
              </a:rPr>
              <a:t>ベースアップ評価料を届け出る場合に必要な手続きの流れ</a:t>
            </a:r>
            <a:endParaRPr sz="1400">
              <a:latin typeface="Yu Gothic UI"/>
              <a:cs typeface="Yu Gothic UI"/>
            </a:endParaRPr>
          </a:p>
          <a:p>
            <a:pPr marL="299085" indent="-286385">
              <a:lnSpc>
                <a:spcPct val="100000"/>
              </a:lnSpc>
              <a:spcBef>
                <a:spcPts val="1764"/>
              </a:spcBef>
              <a:buFont typeface="Wingdings"/>
              <a:buChar char=""/>
              <a:tabLst>
                <a:tab pos="299085" algn="l"/>
              </a:tabLst>
            </a:pPr>
            <a:r>
              <a:rPr sz="1200" spc="105" dirty="0">
                <a:latin typeface="Yu Gothic UI"/>
                <a:cs typeface="Yu Gothic UI"/>
              </a:rPr>
              <a:t>令和８年度にベースアップ評価料による賃金改善を行う場合には、算定を開始する前月までに届出を行う。</a:t>
            </a:r>
            <a:endParaRPr sz="1200">
              <a:latin typeface="Yu Gothic UI"/>
              <a:cs typeface="Yu Gothic UI"/>
            </a:endParaRPr>
          </a:p>
          <a:p>
            <a:pPr marL="299085" indent="-286385">
              <a:lnSpc>
                <a:spcPct val="100000"/>
              </a:lnSpc>
              <a:buFont typeface="Wingdings"/>
              <a:buChar char=""/>
              <a:tabLst>
                <a:tab pos="299085" algn="l"/>
              </a:tabLst>
            </a:pPr>
            <a:r>
              <a:rPr sz="1200" spc="25" dirty="0">
                <a:latin typeface="Yu Gothic UI"/>
                <a:cs typeface="Yu Gothic UI"/>
              </a:rPr>
              <a:t>算定する年度の８月に賃金改善中間報告書、翌年度の８月に賃金改善実績報告書を提出する必要がある。</a:t>
            </a:r>
            <a:endParaRPr sz="1200">
              <a:latin typeface="Yu Gothic UI"/>
              <a:cs typeface="Yu Gothic UI"/>
            </a:endParaRPr>
          </a:p>
        </p:txBody>
      </p:sp>
      <p:graphicFrame>
        <p:nvGraphicFramePr>
          <p:cNvPr id="13" name="object 13"/>
          <p:cNvGraphicFramePr>
            <a:graphicFrameLocks noGrp="1"/>
          </p:cNvGraphicFramePr>
          <p:nvPr/>
        </p:nvGraphicFramePr>
        <p:xfrm>
          <a:off x="827138" y="1862327"/>
          <a:ext cx="7837798" cy="548640"/>
        </p:xfrm>
        <a:graphic>
          <a:graphicData uri="http://schemas.openxmlformats.org/drawingml/2006/table">
            <a:tbl>
              <a:tblPr firstRow="1" bandRow="1">
                <a:tableStyleId>{2D5ABB26-0587-4C30-8999-92F81FD0307C}</a:tableStyleId>
              </a:tblPr>
              <a:tblGrid>
                <a:gridCol w="269875">
                  <a:extLst>
                    <a:ext uri="{9D8B030D-6E8A-4147-A177-3AD203B41FA5}">
                      <a16:colId xmlns:a16="http://schemas.microsoft.com/office/drawing/2014/main" val="20000"/>
                    </a:ext>
                  </a:extLst>
                </a:gridCol>
                <a:gridCol w="683894">
                  <a:extLst>
                    <a:ext uri="{9D8B030D-6E8A-4147-A177-3AD203B41FA5}">
                      <a16:colId xmlns:a16="http://schemas.microsoft.com/office/drawing/2014/main" val="20001"/>
                    </a:ext>
                  </a:extLst>
                </a:gridCol>
                <a:gridCol w="328930">
                  <a:extLst>
                    <a:ext uri="{9D8B030D-6E8A-4147-A177-3AD203B41FA5}">
                      <a16:colId xmlns:a16="http://schemas.microsoft.com/office/drawing/2014/main" val="20002"/>
                    </a:ext>
                  </a:extLst>
                </a:gridCol>
                <a:gridCol w="680085">
                  <a:extLst>
                    <a:ext uri="{9D8B030D-6E8A-4147-A177-3AD203B41FA5}">
                      <a16:colId xmlns:a16="http://schemas.microsoft.com/office/drawing/2014/main" val="20003"/>
                    </a:ext>
                  </a:extLst>
                </a:gridCol>
                <a:gridCol w="297814">
                  <a:extLst>
                    <a:ext uri="{9D8B030D-6E8A-4147-A177-3AD203B41FA5}">
                      <a16:colId xmlns:a16="http://schemas.microsoft.com/office/drawing/2014/main" val="20004"/>
                    </a:ext>
                  </a:extLst>
                </a:gridCol>
                <a:gridCol w="729614">
                  <a:extLst>
                    <a:ext uri="{9D8B030D-6E8A-4147-A177-3AD203B41FA5}">
                      <a16:colId xmlns:a16="http://schemas.microsoft.com/office/drawing/2014/main" val="20005"/>
                    </a:ext>
                  </a:extLst>
                </a:gridCol>
                <a:gridCol w="207644">
                  <a:extLst>
                    <a:ext uri="{9D8B030D-6E8A-4147-A177-3AD203B41FA5}">
                      <a16:colId xmlns:a16="http://schemas.microsoft.com/office/drawing/2014/main" val="20006"/>
                    </a:ext>
                  </a:extLst>
                </a:gridCol>
                <a:gridCol w="720724">
                  <a:extLst>
                    <a:ext uri="{9D8B030D-6E8A-4147-A177-3AD203B41FA5}">
                      <a16:colId xmlns:a16="http://schemas.microsoft.com/office/drawing/2014/main" val="20007"/>
                    </a:ext>
                  </a:extLst>
                </a:gridCol>
                <a:gridCol w="277495">
                  <a:extLst>
                    <a:ext uri="{9D8B030D-6E8A-4147-A177-3AD203B41FA5}">
                      <a16:colId xmlns:a16="http://schemas.microsoft.com/office/drawing/2014/main" val="20008"/>
                    </a:ext>
                  </a:extLst>
                </a:gridCol>
                <a:gridCol w="685164">
                  <a:extLst>
                    <a:ext uri="{9D8B030D-6E8A-4147-A177-3AD203B41FA5}">
                      <a16:colId xmlns:a16="http://schemas.microsoft.com/office/drawing/2014/main" val="20009"/>
                    </a:ext>
                  </a:extLst>
                </a:gridCol>
                <a:gridCol w="307975">
                  <a:extLst>
                    <a:ext uri="{9D8B030D-6E8A-4147-A177-3AD203B41FA5}">
                      <a16:colId xmlns:a16="http://schemas.microsoft.com/office/drawing/2014/main" val="20010"/>
                    </a:ext>
                  </a:extLst>
                </a:gridCol>
                <a:gridCol w="695960">
                  <a:extLst>
                    <a:ext uri="{9D8B030D-6E8A-4147-A177-3AD203B41FA5}">
                      <a16:colId xmlns:a16="http://schemas.microsoft.com/office/drawing/2014/main" val="20011"/>
                    </a:ext>
                  </a:extLst>
                </a:gridCol>
                <a:gridCol w="261620">
                  <a:extLst>
                    <a:ext uri="{9D8B030D-6E8A-4147-A177-3AD203B41FA5}">
                      <a16:colId xmlns:a16="http://schemas.microsoft.com/office/drawing/2014/main" val="20012"/>
                    </a:ext>
                  </a:extLst>
                </a:gridCol>
                <a:gridCol w="714375">
                  <a:extLst>
                    <a:ext uri="{9D8B030D-6E8A-4147-A177-3AD203B41FA5}">
                      <a16:colId xmlns:a16="http://schemas.microsoft.com/office/drawing/2014/main" val="20013"/>
                    </a:ext>
                  </a:extLst>
                </a:gridCol>
                <a:gridCol w="213359">
                  <a:extLst>
                    <a:ext uri="{9D8B030D-6E8A-4147-A177-3AD203B41FA5}">
                      <a16:colId xmlns:a16="http://schemas.microsoft.com/office/drawing/2014/main" val="20014"/>
                    </a:ext>
                  </a:extLst>
                </a:gridCol>
                <a:gridCol w="763270">
                  <a:extLst>
                    <a:ext uri="{9D8B030D-6E8A-4147-A177-3AD203B41FA5}">
                      <a16:colId xmlns:a16="http://schemas.microsoft.com/office/drawing/2014/main" val="20015"/>
                    </a:ext>
                  </a:extLst>
                </a:gridCol>
              </a:tblGrid>
              <a:tr h="274320">
                <a:tc gridSpan="8">
                  <a:txBody>
                    <a:bodyPr/>
                    <a:lstStyle/>
                    <a:p>
                      <a:pPr marR="6985" algn="ctr">
                        <a:lnSpc>
                          <a:spcPct val="100000"/>
                        </a:lnSpc>
                        <a:spcBef>
                          <a:spcPts val="170"/>
                        </a:spcBef>
                      </a:pPr>
                      <a:r>
                        <a:rPr sz="1200" b="1" spc="-15" dirty="0">
                          <a:latin typeface="Yu Gothic UI"/>
                          <a:cs typeface="Yu Gothic UI"/>
                        </a:rPr>
                        <a:t>令和８年</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91FFB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8">
                  <a:txBody>
                    <a:bodyPr/>
                    <a:lstStyle/>
                    <a:p>
                      <a:pPr marL="19050" algn="ctr">
                        <a:lnSpc>
                          <a:spcPct val="100000"/>
                        </a:lnSpc>
                        <a:spcBef>
                          <a:spcPts val="195"/>
                        </a:spcBef>
                      </a:pPr>
                      <a:r>
                        <a:rPr sz="1200" b="1" spc="-15" dirty="0">
                          <a:latin typeface="Yu Gothic UI"/>
                          <a:cs typeface="Yu Gothic UI"/>
                        </a:rPr>
                        <a:t>令和９年</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91FFB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4320">
                <a:tc>
                  <a:txBody>
                    <a:bodyPr/>
                    <a:lstStyle/>
                    <a:p>
                      <a:pPr marL="58419">
                        <a:lnSpc>
                          <a:spcPct val="100000"/>
                        </a:lnSpc>
                        <a:spcBef>
                          <a:spcPts val="170"/>
                        </a:spcBef>
                      </a:pPr>
                      <a:r>
                        <a:rPr sz="1200" spc="-50" dirty="0">
                          <a:latin typeface="Yu Gothic UI"/>
                          <a:cs typeface="Yu Gothic UI"/>
                        </a:rPr>
                        <a:t>～</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18440">
                        <a:lnSpc>
                          <a:spcPct val="100000"/>
                        </a:lnSpc>
                        <a:spcBef>
                          <a:spcPts val="170"/>
                        </a:spcBef>
                      </a:pPr>
                      <a:r>
                        <a:rPr sz="1200" spc="85" dirty="0">
                          <a:latin typeface="Yu Gothic UI"/>
                          <a:cs typeface="Yu Gothic UI"/>
                        </a:rPr>
                        <a:t>3</a:t>
                      </a:r>
                      <a:r>
                        <a:rPr sz="1200" spc="-50" dirty="0">
                          <a:latin typeface="Yu Gothic UI"/>
                          <a:cs typeface="Yu Gothic UI"/>
                        </a:rPr>
                        <a:t>月</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88265">
                        <a:lnSpc>
                          <a:spcPct val="100000"/>
                        </a:lnSpc>
                        <a:spcBef>
                          <a:spcPts val="170"/>
                        </a:spcBef>
                      </a:pPr>
                      <a:r>
                        <a:rPr sz="1200" spc="-50" dirty="0">
                          <a:latin typeface="Yu Gothic UI"/>
                          <a:cs typeface="Yu Gothic UI"/>
                        </a:rPr>
                        <a:t>～</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17170">
                        <a:lnSpc>
                          <a:spcPct val="100000"/>
                        </a:lnSpc>
                        <a:spcBef>
                          <a:spcPts val="170"/>
                        </a:spcBef>
                      </a:pPr>
                      <a:r>
                        <a:rPr sz="1200" spc="85" dirty="0">
                          <a:latin typeface="Yu Gothic UI"/>
                          <a:cs typeface="Yu Gothic UI"/>
                        </a:rPr>
                        <a:t>6</a:t>
                      </a:r>
                      <a:r>
                        <a:rPr sz="1200" spc="-50" dirty="0">
                          <a:latin typeface="Yu Gothic UI"/>
                          <a:cs typeface="Yu Gothic UI"/>
                        </a:rPr>
                        <a:t>月</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73025">
                        <a:lnSpc>
                          <a:spcPct val="100000"/>
                        </a:lnSpc>
                        <a:spcBef>
                          <a:spcPts val="170"/>
                        </a:spcBef>
                      </a:pPr>
                      <a:r>
                        <a:rPr sz="1200" spc="-50" dirty="0">
                          <a:latin typeface="Yu Gothic UI"/>
                          <a:cs typeface="Yu Gothic UI"/>
                        </a:rPr>
                        <a:t>～</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41300">
                        <a:lnSpc>
                          <a:spcPct val="100000"/>
                        </a:lnSpc>
                        <a:spcBef>
                          <a:spcPts val="170"/>
                        </a:spcBef>
                      </a:pPr>
                      <a:r>
                        <a:rPr sz="1200" spc="85" dirty="0">
                          <a:latin typeface="Yu Gothic UI"/>
                          <a:cs typeface="Yu Gothic UI"/>
                        </a:rPr>
                        <a:t>8</a:t>
                      </a:r>
                      <a:r>
                        <a:rPr sz="1200" spc="-50" dirty="0">
                          <a:latin typeface="Yu Gothic UI"/>
                          <a:cs typeface="Yu Gothic UI"/>
                        </a:rPr>
                        <a:t>月</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8575">
                        <a:lnSpc>
                          <a:spcPct val="100000"/>
                        </a:lnSpc>
                        <a:spcBef>
                          <a:spcPts val="170"/>
                        </a:spcBef>
                      </a:pPr>
                      <a:r>
                        <a:rPr sz="1200" spc="-50" dirty="0">
                          <a:latin typeface="Yu Gothic UI"/>
                          <a:cs typeface="Yu Gothic UI"/>
                        </a:rPr>
                        <a:t>～</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182245">
                        <a:lnSpc>
                          <a:spcPct val="100000"/>
                        </a:lnSpc>
                        <a:spcBef>
                          <a:spcPts val="170"/>
                        </a:spcBef>
                      </a:pPr>
                      <a:r>
                        <a:rPr sz="1200" spc="85" dirty="0">
                          <a:latin typeface="Yu Gothic UI"/>
                          <a:cs typeface="Yu Gothic UI"/>
                        </a:rPr>
                        <a:t>12</a:t>
                      </a:r>
                      <a:r>
                        <a:rPr sz="1200" spc="-50" dirty="0">
                          <a:latin typeface="Yu Gothic UI"/>
                          <a:cs typeface="Yu Gothic UI"/>
                        </a:rPr>
                        <a:t>月</a:t>
                      </a:r>
                      <a:endParaRPr sz="1200">
                        <a:latin typeface="Yu Gothic UI"/>
                        <a:cs typeface="Yu Gothic UI"/>
                      </a:endParaRPr>
                    </a:p>
                  </a:txBody>
                  <a:tcPr marL="0" marR="0" marT="2159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71755">
                        <a:lnSpc>
                          <a:spcPct val="100000"/>
                        </a:lnSpc>
                        <a:spcBef>
                          <a:spcPts val="195"/>
                        </a:spcBef>
                      </a:pPr>
                      <a:r>
                        <a:rPr sz="1200" spc="-50" dirty="0">
                          <a:latin typeface="Yu Gothic UI"/>
                          <a:cs typeface="Yu Gothic UI"/>
                        </a:rPr>
                        <a:t>～</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19075">
                        <a:lnSpc>
                          <a:spcPct val="100000"/>
                        </a:lnSpc>
                        <a:spcBef>
                          <a:spcPts val="195"/>
                        </a:spcBef>
                      </a:pPr>
                      <a:r>
                        <a:rPr sz="1200" spc="85" dirty="0">
                          <a:latin typeface="Yu Gothic UI"/>
                          <a:cs typeface="Yu Gothic UI"/>
                        </a:rPr>
                        <a:t>3</a:t>
                      </a:r>
                      <a:r>
                        <a:rPr sz="1200" spc="-50" dirty="0">
                          <a:latin typeface="Yu Gothic UI"/>
                          <a:cs typeface="Yu Gothic UI"/>
                        </a:rPr>
                        <a:t>月</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78740">
                        <a:lnSpc>
                          <a:spcPct val="100000"/>
                        </a:lnSpc>
                        <a:spcBef>
                          <a:spcPts val="195"/>
                        </a:spcBef>
                      </a:pPr>
                      <a:r>
                        <a:rPr sz="1200" spc="-50" dirty="0">
                          <a:latin typeface="Yu Gothic UI"/>
                          <a:cs typeface="Yu Gothic UI"/>
                        </a:rPr>
                        <a:t>～</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24790">
                        <a:lnSpc>
                          <a:spcPct val="100000"/>
                        </a:lnSpc>
                        <a:spcBef>
                          <a:spcPts val="195"/>
                        </a:spcBef>
                      </a:pPr>
                      <a:r>
                        <a:rPr sz="1200" spc="85" dirty="0">
                          <a:latin typeface="Yu Gothic UI"/>
                          <a:cs typeface="Yu Gothic UI"/>
                        </a:rPr>
                        <a:t>6</a:t>
                      </a:r>
                      <a:r>
                        <a:rPr sz="1200" spc="-50" dirty="0">
                          <a:latin typeface="Yu Gothic UI"/>
                          <a:cs typeface="Yu Gothic UI"/>
                        </a:rPr>
                        <a:t>月</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55244">
                        <a:lnSpc>
                          <a:spcPct val="100000"/>
                        </a:lnSpc>
                        <a:spcBef>
                          <a:spcPts val="195"/>
                        </a:spcBef>
                      </a:pPr>
                      <a:r>
                        <a:rPr sz="1200" spc="-50" dirty="0">
                          <a:latin typeface="Yu Gothic UI"/>
                          <a:cs typeface="Yu Gothic UI"/>
                        </a:rPr>
                        <a:t>～</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34950">
                        <a:lnSpc>
                          <a:spcPct val="100000"/>
                        </a:lnSpc>
                        <a:spcBef>
                          <a:spcPts val="195"/>
                        </a:spcBef>
                      </a:pPr>
                      <a:r>
                        <a:rPr sz="1200" spc="85" dirty="0">
                          <a:latin typeface="Yu Gothic UI"/>
                          <a:cs typeface="Yu Gothic UI"/>
                        </a:rPr>
                        <a:t>8</a:t>
                      </a:r>
                      <a:r>
                        <a:rPr sz="1200" spc="-50" dirty="0">
                          <a:latin typeface="Yu Gothic UI"/>
                          <a:cs typeface="Yu Gothic UI"/>
                        </a:rPr>
                        <a:t>月</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31115">
                        <a:lnSpc>
                          <a:spcPct val="100000"/>
                        </a:lnSpc>
                        <a:spcBef>
                          <a:spcPts val="195"/>
                        </a:spcBef>
                      </a:pPr>
                      <a:r>
                        <a:rPr sz="1200" spc="-50" dirty="0">
                          <a:latin typeface="Yu Gothic UI"/>
                          <a:cs typeface="Yu Gothic UI"/>
                        </a:rPr>
                        <a:t>～</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tc>
                  <a:txBody>
                    <a:bodyPr/>
                    <a:lstStyle/>
                    <a:p>
                      <a:pPr marL="211454">
                        <a:lnSpc>
                          <a:spcPct val="100000"/>
                        </a:lnSpc>
                        <a:spcBef>
                          <a:spcPts val="195"/>
                        </a:spcBef>
                      </a:pPr>
                      <a:r>
                        <a:rPr sz="1200" spc="85" dirty="0">
                          <a:latin typeface="Yu Gothic UI"/>
                          <a:cs typeface="Yu Gothic UI"/>
                        </a:rPr>
                        <a:t>12</a:t>
                      </a:r>
                      <a:r>
                        <a:rPr sz="1200" spc="-50" dirty="0">
                          <a:latin typeface="Yu Gothic UI"/>
                          <a:cs typeface="Yu Gothic UI"/>
                        </a:rPr>
                        <a:t>月</a:t>
                      </a:r>
                      <a:endParaRPr sz="1200">
                        <a:latin typeface="Yu Gothic UI"/>
                        <a:cs typeface="Yu Gothic UI"/>
                      </a:endParaRPr>
                    </a:p>
                  </a:txBody>
                  <a:tcPr marL="0" marR="0" marT="2476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FEA"/>
                    </a:solidFill>
                  </a:tcPr>
                </a:tc>
                <a:extLst>
                  <a:ext uri="{0D108BD9-81ED-4DB2-BD59-A6C34878D82A}">
                    <a16:rowId xmlns:a16="http://schemas.microsoft.com/office/drawing/2014/main" val="10001"/>
                  </a:ext>
                </a:extLst>
              </a:tr>
            </a:tbl>
          </a:graphicData>
        </a:graphic>
      </p:graphicFrame>
      <p:grpSp>
        <p:nvGrpSpPr>
          <p:cNvPr id="14" name="object 14"/>
          <p:cNvGrpSpPr/>
          <p:nvPr/>
        </p:nvGrpSpPr>
        <p:grpSpPr>
          <a:xfrm>
            <a:off x="2411602" y="2956941"/>
            <a:ext cx="6337935" cy="763270"/>
            <a:chOff x="2411602" y="2956941"/>
            <a:chExt cx="6337935" cy="763270"/>
          </a:xfrm>
        </p:grpSpPr>
        <p:sp>
          <p:nvSpPr>
            <p:cNvPr id="15" name="object 15"/>
            <p:cNvSpPr/>
            <p:nvPr/>
          </p:nvSpPr>
          <p:spPr>
            <a:xfrm>
              <a:off x="2411603" y="2956940"/>
              <a:ext cx="6337935" cy="657225"/>
            </a:xfrm>
            <a:custGeom>
              <a:avLst/>
              <a:gdLst/>
              <a:ahLst/>
              <a:cxnLst/>
              <a:rect l="l" t="t" r="r" b="b"/>
              <a:pathLst>
                <a:path w="6337934" h="657225">
                  <a:moveTo>
                    <a:pt x="50800" y="31750"/>
                  </a:moveTo>
                  <a:lnTo>
                    <a:pt x="0" y="31750"/>
                  </a:lnTo>
                  <a:lnTo>
                    <a:pt x="0" y="44450"/>
                  </a:lnTo>
                  <a:lnTo>
                    <a:pt x="50800" y="44450"/>
                  </a:lnTo>
                  <a:lnTo>
                    <a:pt x="50800" y="31750"/>
                  </a:lnTo>
                  <a:close/>
                </a:path>
                <a:path w="6337934" h="657225">
                  <a:moveTo>
                    <a:pt x="139700" y="31750"/>
                  </a:moveTo>
                  <a:lnTo>
                    <a:pt x="88900" y="31750"/>
                  </a:lnTo>
                  <a:lnTo>
                    <a:pt x="88900" y="44450"/>
                  </a:lnTo>
                  <a:lnTo>
                    <a:pt x="139700" y="44450"/>
                  </a:lnTo>
                  <a:lnTo>
                    <a:pt x="139700" y="31750"/>
                  </a:lnTo>
                  <a:close/>
                </a:path>
                <a:path w="6337934" h="657225">
                  <a:moveTo>
                    <a:pt x="228600" y="31750"/>
                  </a:moveTo>
                  <a:lnTo>
                    <a:pt x="177800" y="31750"/>
                  </a:lnTo>
                  <a:lnTo>
                    <a:pt x="177800" y="44450"/>
                  </a:lnTo>
                  <a:lnTo>
                    <a:pt x="228600" y="44450"/>
                  </a:lnTo>
                  <a:lnTo>
                    <a:pt x="228600" y="31750"/>
                  </a:lnTo>
                  <a:close/>
                </a:path>
                <a:path w="6337934" h="657225">
                  <a:moveTo>
                    <a:pt x="317500" y="31750"/>
                  </a:moveTo>
                  <a:lnTo>
                    <a:pt x="266700" y="31750"/>
                  </a:lnTo>
                  <a:lnTo>
                    <a:pt x="266700" y="44450"/>
                  </a:lnTo>
                  <a:lnTo>
                    <a:pt x="317500" y="44450"/>
                  </a:lnTo>
                  <a:lnTo>
                    <a:pt x="317500" y="31750"/>
                  </a:lnTo>
                  <a:close/>
                </a:path>
                <a:path w="6337934" h="657225">
                  <a:moveTo>
                    <a:pt x="406400" y="31750"/>
                  </a:moveTo>
                  <a:lnTo>
                    <a:pt x="355600" y="31750"/>
                  </a:lnTo>
                  <a:lnTo>
                    <a:pt x="355600" y="44450"/>
                  </a:lnTo>
                  <a:lnTo>
                    <a:pt x="406400" y="44450"/>
                  </a:lnTo>
                  <a:lnTo>
                    <a:pt x="406400" y="31750"/>
                  </a:lnTo>
                  <a:close/>
                </a:path>
                <a:path w="6337934" h="657225">
                  <a:moveTo>
                    <a:pt x="495300" y="31750"/>
                  </a:moveTo>
                  <a:lnTo>
                    <a:pt x="444500" y="31750"/>
                  </a:lnTo>
                  <a:lnTo>
                    <a:pt x="444500" y="44450"/>
                  </a:lnTo>
                  <a:lnTo>
                    <a:pt x="495300" y="44450"/>
                  </a:lnTo>
                  <a:lnTo>
                    <a:pt x="495300" y="31750"/>
                  </a:lnTo>
                  <a:close/>
                </a:path>
                <a:path w="6337934" h="657225">
                  <a:moveTo>
                    <a:pt x="584200" y="31750"/>
                  </a:moveTo>
                  <a:lnTo>
                    <a:pt x="533400" y="31750"/>
                  </a:lnTo>
                  <a:lnTo>
                    <a:pt x="533400" y="44450"/>
                  </a:lnTo>
                  <a:lnTo>
                    <a:pt x="584200" y="44450"/>
                  </a:lnTo>
                  <a:lnTo>
                    <a:pt x="584200" y="31750"/>
                  </a:lnTo>
                  <a:close/>
                </a:path>
                <a:path w="6337934" h="657225">
                  <a:moveTo>
                    <a:pt x="684911" y="38100"/>
                  </a:moveTo>
                  <a:lnTo>
                    <a:pt x="608711" y="0"/>
                  </a:lnTo>
                  <a:lnTo>
                    <a:pt x="608711" y="76200"/>
                  </a:lnTo>
                  <a:lnTo>
                    <a:pt x="684911" y="38100"/>
                  </a:lnTo>
                  <a:close/>
                </a:path>
                <a:path w="6337934" h="657225">
                  <a:moveTo>
                    <a:pt x="4038600" y="630047"/>
                  </a:moveTo>
                  <a:lnTo>
                    <a:pt x="4038473" y="617347"/>
                  </a:lnTo>
                  <a:lnTo>
                    <a:pt x="3987673" y="617867"/>
                  </a:lnTo>
                  <a:lnTo>
                    <a:pt x="3987800" y="630567"/>
                  </a:lnTo>
                  <a:lnTo>
                    <a:pt x="4038600" y="630047"/>
                  </a:lnTo>
                  <a:close/>
                </a:path>
                <a:path w="6337934" h="657225">
                  <a:moveTo>
                    <a:pt x="4127500" y="629285"/>
                  </a:moveTo>
                  <a:lnTo>
                    <a:pt x="4127373" y="616585"/>
                  </a:lnTo>
                  <a:lnTo>
                    <a:pt x="4076573" y="617105"/>
                  </a:lnTo>
                  <a:lnTo>
                    <a:pt x="4076700" y="629805"/>
                  </a:lnTo>
                  <a:lnTo>
                    <a:pt x="4127500" y="629285"/>
                  </a:lnTo>
                  <a:close/>
                </a:path>
                <a:path w="6337934" h="657225">
                  <a:moveTo>
                    <a:pt x="4216400" y="628523"/>
                  </a:moveTo>
                  <a:lnTo>
                    <a:pt x="4216273" y="615823"/>
                  </a:lnTo>
                  <a:lnTo>
                    <a:pt x="4165473" y="616216"/>
                  </a:lnTo>
                  <a:lnTo>
                    <a:pt x="4165600" y="628916"/>
                  </a:lnTo>
                  <a:lnTo>
                    <a:pt x="4216400" y="628523"/>
                  </a:lnTo>
                  <a:close/>
                </a:path>
                <a:path w="6337934" h="657225">
                  <a:moveTo>
                    <a:pt x="4305300" y="627761"/>
                  </a:moveTo>
                  <a:lnTo>
                    <a:pt x="4305173" y="615061"/>
                  </a:lnTo>
                  <a:lnTo>
                    <a:pt x="4254373" y="615454"/>
                  </a:lnTo>
                  <a:lnTo>
                    <a:pt x="4254500" y="628154"/>
                  </a:lnTo>
                  <a:lnTo>
                    <a:pt x="4305300" y="627761"/>
                  </a:lnTo>
                  <a:close/>
                </a:path>
                <a:path w="6337934" h="657225">
                  <a:moveTo>
                    <a:pt x="4394200" y="626999"/>
                  </a:moveTo>
                  <a:lnTo>
                    <a:pt x="4394073" y="614299"/>
                  </a:lnTo>
                  <a:lnTo>
                    <a:pt x="4343273" y="614692"/>
                  </a:lnTo>
                  <a:lnTo>
                    <a:pt x="4343400" y="627392"/>
                  </a:lnTo>
                  <a:lnTo>
                    <a:pt x="4394200" y="626999"/>
                  </a:lnTo>
                  <a:close/>
                </a:path>
                <a:path w="6337934" h="657225">
                  <a:moveTo>
                    <a:pt x="4483100" y="626110"/>
                  </a:moveTo>
                  <a:lnTo>
                    <a:pt x="4482973" y="613410"/>
                  </a:lnTo>
                  <a:lnTo>
                    <a:pt x="4432173" y="613930"/>
                  </a:lnTo>
                  <a:lnTo>
                    <a:pt x="4432300" y="626630"/>
                  </a:lnTo>
                  <a:lnTo>
                    <a:pt x="4483100" y="626110"/>
                  </a:lnTo>
                  <a:close/>
                </a:path>
                <a:path w="6337934" h="657225">
                  <a:moveTo>
                    <a:pt x="4572000" y="625348"/>
                  </a:moveTo>
                  <a:lnTo>
                    <a:pt x="4571873" y="612648"/>
                  </a:lnTo>
                  <a:lnTo>
                    <a:pt x="4521073" y="613156"/>
                  </a:lnTo>
                  <a:lnTo>
                    <a:pt x="4521200" y="625856"/>
                  </a:lnTo>
                  <a:lnTo>
                    <a:pt x="4572000" y="625348"/>
                  </a:lnTo>
                  <a:close/>
                </a:path>
                <a:path w="6337934" h="657225">
                  <a:moveTo>
                    <a:pt x="4672711" y="618109"/>
                  </a:moveTo>
                  <a:lnTo>
                    <a:pt x="4596130" y="580771"/>
                  </a:lnTo>
                  <a:lnTo>
                    <a:pt x="4596765" y="656971"/>
                  </a:lnTo>
                  <a:lnTo>
                    <a:pt x="4672711" y="618109"/>
                  </a:lnTo>
                  <a:close/>
                </a:path>
                <a:path w="6337934" h="657225">
                  <a:moveTo>
                    <a:pt x="5450078" y="611759"/>
                  </a:moveTo>
                  <a:lnTo>
                    <a:pt x="5399278" y="611759"/>
                  </a:lnTo>
                  <a:lnTo>
                    <a:pt x="5399278" y="624459"/>
                  </a:lnTo>
                  <a:lnTo>
                    <a:pt x="5450078" y="624459"/>
                  </a:lnTo>
                  <a:lnTo>
                    <a:pt x="5450078" y="611759"/>
                  </a:lnTo>
                  <a:close/>
                </a:path>
                <a:path w="6337934" h="657225">
                  <a:moveTo>
                    <a:pt x="5538978" y="611251"/>
                  </a:moveTo>
                  <a:lnTo>
                    <a:pt x="5488178" y="611390"/>
                  </a:lnTo>
                  <a:lnTo>
                    <a:pt x="5488178" y="624090"/>
                  </a:lnTo>
                  <a:lnTo>
                    <a:pt x="5538978" y="623951"/>
                  </a:lnTo>
                  <a:lnTo>
                    <a:pt x="5538978" y="611251"/>
                  </a:lnTo>
                  <a:close/>
                </a:path>
                <a:path w="6337934" h="657225">
                  <a:moveTo>
                    <a:pt x="5627878" y="610755"/>
                  </a:moveTo>
                  <a:lnTo>
                    <a:pt x="5577078" y="610997"/>
                  </a:lnTo>
                  <a:lnTo>
                    <a:pt x="5577078" y="623697"/>
                  </a:lnTo>
                  <a:lnTo>
                    <a:pt x="5627878" y="623455"/>
                  </a:lnTo>
                  <a:lnTo>
                    <a:pt x="5627878" y="610755"/>
                  </a:lnTo>
                  <a:close/>
                </a:path>
                <a:path w="6337934" h="657225">
                  <a:moveTo>
                    <a:pt x="5716778" y="610362"/>
                  </a:moveTo>
                  <a:lnTo>
                    <a:pt x="5665978" y="610628"/>
                  </a:lnTo>
                  <a:lnTo>
                    <a:pt x="5665978" y="623328"/>
                  </a:lnTo>
                  <a:lnTo>
                    <a:pt x="5716778" y="623062"/>
                  </a:lnTo>
                  <a:lnTo>
                    <a:pt x="5716778" y="610362"/>
                  </a:lnTo>
                  <a:close/>
                </a:path>
                <a:path w="6337934" h="657225">
                  <a:moveTo>
                    <a:pt x="5805678" y="609981"/>
                  </a:moveTo>
                  <a:lnTo>
                    <a:pt x="5754878" y="610235"/>
                  </a:lnTo>
                  <a:lnTo>
                    <a:pt x="5754878" y="622935"/>
                  </a:lnTo>
                  <a:lnTo>
                    <a:pt x="5805678" y="622681"/>
                  </a:lnTo>
                  <a:lnTo>
                    <a:pt x="5805678" y="609981"/>
                  </a:lnTo>
                  <a:close/>
                </a:path>
                <a:path w="6337934" h="657225">
                  <a:moveTo>
                    <a:pt x="5894578" y="609600"/>
                  </a:moveTo>
                  <a:lnTo>
                    <a:pt x="5843778" y="609866"/>
                  </a:lnTo>
                  <a:lnTo>
                    <a:pt x="5843778" y="622566"/>
                  </a:lnTo>
                  <a:lnTo>
                    <a:pt x="5894578" y="622300"/>
                  </a:lnTo>
                  <a:lnTo>
                    <a:pt x="5894578" y="609600"/>
                  </a:lnTo>
                  <a:close/>
                </a:path>
                <a:path w="6337934" h="657225">
                  <a:moveTo>
                    <a:pt x="5983478" y="609219"/>
                  </a:moveTo>
                  <a:lnTo>
                    <a:pt x="5932678" y="609473"/>
                  </a:lnTo>
                  <a:lnTo>
                    <a:pt x="5932678" y="622173"/>
                  </a:lnTo>
                  <a:lnTo>
                    <a:pt x="5983478" y="621919"/>
                  </a:lnTo>
                  <a:lnTo>
                    <a:pt x="5983478" y="609219"/>
                  </a:lnTo>
                  <a:close/>
                </a:path>
                <a:path w="6337934" h="657225">
                  <a:moveTo>
                    <a:pt x="6072378" y="608838"/>
                  </a:moveTo>
                  <a:lnTo>
                    <a:pt x="6021578" y="609104"/>
                  </a:lnTo>
                  <a:lnTo>
                    <a:pt x="6021578" y="621804"/>
                  </a:lnTo>
                  <a:lnTo>
                    <a:pt x="6072378" y="621538"/>
                  </a:lnTo>
                  <a:lnTo>
                    <a:pt x="6072378" y="608838"/>
                  </a:lnTo>
                  <a:close/>
                </a:path>
                <a:path w="6337934" h="657225">
                  <a:moveTo>
                    <a:pt x="6161278" y="608457"/>
                  </a:moveTo>
                  <a:lnTo>
                    <a:pt x="6110478" y="608711"/>
                  </a:lnTo>
                  <a:lnTo>
                    <a:pt x="6110478" y="621411"/>
                  </a:lnTo>
                  <a:lnTo>
                    <a:pt x="6161278" y="621157"/>
                  </a:lnTo>
                  <a:lnTo>
                    <a:pt x="6161278" y="608457"/>
                  </a:lnTo>
                  <a:close/>
                </a:path>
                <a:path w="6337934" h="657225">
                  <a:moveTo>
                    <a:pt x="6250178" y="608076"/>
                  </a:moveTo>
                  <a:lnTo>
                    <a:pt x="6199378" y="608342"/>
                  </a:lnTo>
                  <a:lnTo>
                    <a:pt x="6199378" y="621042"/>
                  </a:lnTo>
                  <a:lnTo>
                    <a:pt x="6250178" y="620776"/>
                  </a:lnTo>
                  <a:lnTo>
                    <a:pt x="6250178" y="608076"/>
                  </a:lnTo>
                  <a:close/>
                </a:path>
                <a:path w="6337934" h="657225">
                  <a:moveTo>
                    <a:pt x="6337935" y="614045"/>
                  </a:moveTo>
                  <a:lnTo>
                    <a:pt x="6261608" y="576199"/>
                  </a:lnTo>
                  <a:lnTo>
                    <a:pt x="6261862" y="652399"/>
                  </a:lnTo>
                  <a:lnTo>
                    <a:pt x="6337935" y="614045"/>
                  </a:lnTo>
                  <a:close/>
                </a:path>
              </a:pathLst>
            </a:custGeom>
            <a:solidFill>
              <a:srgbClr val="000000"/>
            </a:solidFill>
          </p:spPr>
          <p:txBody>
            <a:bodyPr wrap="square" lIns="0" tIns="0" rIns="0" bIns="0" rtlCol="0"/>
            <a:lstStyle/>
            <a:p>
              <a:endParaRPr/>
            </a:p>
          </p:txBody>
        </p:sp>
        <p:sp>
          <p:nvSpPr>
            <p:cNvPr id="16" name="object 16"/>
            <p:cNvSpPr/>
            <p:nvPr/>
          </p:nvSpPr>
          <p:spPr>
            <a:xfrm>
              <a:off x="5807582" y="3451606"/>
              <a:ext cx="591820" cy="259079"/>
            </a:xfrm>
            <a:custGeom>
              <a:avLst/>
              <a:gdLst/>
              <a:ahLst/>
              <a:cxnLst/>
              <a:rect l="l" t="t" r="r" b="b"/>
              <a:pathLst>
                <a:path w="591820" h="259079">
                  <a:moveTo>
                    <a:pt x="462279" y="0"/>
                  </a:moveTo>
                  <a:lnTo>
                    <a:pt x="0" y="0"/>
                  </a:lnTo>
                  <a:lnTo>
                    <a:pt x="0" y="258953"/>
                  </a:lnTo>
                  <a:lnTo>
                    <a:pt x="462279" y="258953"/>
                  </a:lnTo>
                  <a:lnTo>
                    <a:pt x="591819" y="129540"/>
                  </a:lnTo>
                  <a:lnTo>
                    <a:pt x="462279" y="0"/>
                  </a:lnTo>
                  <a:close/>
                </a:path>
              </a:pathLst>
            </a:custGeom>
            <a:solidFill>
              <a:srgbClr val="ABE9FF"/>
            </a:solidFill>
          </p:spPr>
          <p:txBody>
            <a:bodyPr wrap="square" lIns="0" tIns="0" rIns="0" bIns="0" rtlCol="0"/>
            <a:lstStyle/>
            <a:p>
              <a:endParaRPr/>
            </a:p>
          </p:txBody>
        </p:sp>
        <p:sp>
          <p:nvSpPr>
            <p:cNvPr id="17" name="object 17"/>
            <p:cNvSpPr/>
            <p:nvPr/>
          </p:nvSpPr>
          <p:spPr>
            <a:xfrm>
              <a:off x="5807582" y="3451606"/>
              <a:ext cx="591820" cy="259079"/>
            </a:xfrm>
            <a:custGeom>
              <a:avLst/>
              <a:gdLst/>
              <a:ahLst/>
              <a:cxnLst/>
              <a:rect l="l" t="t" r="r" b="b"/>
              <a:pathLst>
                <a:path w="591820" h="259079">
                  <a:moveTo>
                    <a:pt x="0" y="0"/>
                  </a:moveTo>
                  <a:lnTo>
                    <a:pt x="462279" y="0"/>
                  </a:lnTo>
                  <a:lnTo>
                    <a:pt x="591819" y="129540"/>
                  </a:lnTo>
                  <a:lnTo>
                    <a:pt x="462279" y="258953"/>
                  </a:lnTo>
                  <a:lnTo>
                    <a:pt x="0" y="258953"/>
                  </a:lnTo>
                  <a:lnTo>
                    <a:pt x="0" y="0"/>
                  </a:lnTo>
                  <a:close/>
                </a:path>
              </a:pathLst>
            </a:custGeom>
            <a:ln w="19050">
              <a:solidFill>
                <a:srgbClr val="00AFEF"/>
              </a:solidFill>
            </a:ln>
          </p:spPr>
          <p:txBody>
            <a:bodyPr wrap="square" lIns="0" tIns="0" rIns="0" bIns="0" rtlCol="0"/>
            <a:lstStyle/>
            <a:p>
              <a:endParaRPr/>
            </a:p>
          </p:txBody>
        </p:sp>
      </p:grpSp>
      <p:sp>
        <p:nvSpPr>
          <p:cNvPr id="18" name="object 18"/>
          <p:cNvSpPr txBox="1"/>
          <p:nvPr/>
        </p:nvSpPr>
        <p:spPr>
          <a:xfrm>
            <a:off x="5830315" y="3455034"/>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Yu Gothic UI"/>
                <a:cs typeface="Yu Gothic UI"/>
              </a:rPr>
              <a:t>届出書</a:t>
            </a:r>
            <a:endParaRPr sz="1200">
              <a:latin typeface="Yu Gothic UI"/>
              <a:cs typeface="Yu Gothic UI"/>
            </a:endParaRPr>
          </a:p>
        </p:txBody>
      </p:sp>
      <p:grpSp>
        <p:nvGrpSpPr>
          <p:cNvPr id="19" name="object 19"/>
          <p:cNvGrpSpPr/>
          <p:nvPr/>
        </p:nvGrpSpPr>
        <p:grpSpPr>
          <a:xfrm>
            <a:off x="7074789" y="3415410"/>
            <a:ext cx="746125" cy="319405"/>
            <a:chOff x="7074789" y="3415410"/>
            <a:chExt cx="746125" cy="319405"/>
          </a:xfrm>
        </p:grpSpPr>
        <p:sp>
          <p:nvSpPr>
            <p:cNvPr id="20" name="object 20"/>
            <p:cNvSpPr/>
            <p:nvPr/>
          </p:nvSpPr>
          <p:spPr>
            <a:xfrm>
              <a:off x="7084314" y="3424935"/>
              <a:ext cx="727075" cy="300355"/>
            </a:xfrm>
            <a:custGeom>
              <a:avLst/>
              <a:gdLst/>
              <a:ahLst/>
              <a:cxnLst/>
              <a:rect l="l" t="t" r="r" b="b"/>
              <a:pathLst>
                <a:path w="727075" h="300354">
                  <a:moveTo>
                    <a:pt x="576452" y="0"/>
                  </a:moveTo>
                  <a:lnTo>
                    <a:pt x="0" y="0"/>
                  </a:lnTo>
                  <a:lnTo>
                    <a:pt x="0" y="300227"/>
                  </a:lnTo>
                  <a:lnTo>
                    <a:pt x="576452" y="300227"/>
                  </a:lnTo>
                  <a:lnTo>
                    <a:pt x="726566" y="150113"/>
                  </a:lnTo>
                  <a:lnTo>
                    <a:pt x="576452" y="0"/>
                  </a:lnTo>
                  <a:close/>
                </a:path>
              </a:pathLst>
            </a:custGeom>
            <a:solidFill>
              <a:srgbClr val="FFECB3"/>
            </a:solidFill>
          </p:spPr>
          <p:txBody>
            <a:bodyPr wrap="square" lIns="0" tIns="0" rIns="0" bIns="0" rtlCol="0"/>
            <a:lstStyle/>
            <a:p>
              <a:endParaRPr/>
            </a:p>
          </p:txBody>
        </p:sp>
        <p:sp>
          <p:nvSpPr>
            <p:cNvPr id="21" name="object 21"/>
            <p:cNvSpPr/>
            <p:nvPr/>
          </p:nvSpPr>
          <p:spPr>
            <a:xfrm>
              <a:off x="7084314" y="3424935"/>
              <a:ext cx="727075" cy="300355"/>
            </a:xfrm>
            <a:custGeom>
              <a:avLst/>
              <a:gdLst/>
              <a:ahLst/>
              <a:cxnLst/>
              <a:rect l="l" t="t" r="r" b="b"/>
              <a:pathLst>
                <a:path w="727075" h="300354">
                  <a:moveTo>
                    <a:pt x="0" y="0"/>
                  </a:moveTo>
                  <a:lnTo>
                    <a:pt x="576452" y="0"/>
                  </a:lnTo>
                  <a:lnTo>
                    <a:pt x="726566" y="150113"/>
                  </a:lnTo>
                  <a:lnTo>
                    <a:pt x="576452" y="300227"/>
                  </a:lnTo>
                  <a:lnTo>
                    <a:pt x="0" y="300227"/>
                  </a:lnTo>
                  <a:lnTo>
                    <a:pt x="0" y="0"/>
                  </a:lnTo>
                  <a:close/>
                </a:path>
              </a:pathLst>
            </a:custGeom>
            <a:ln w="19050">
              <a:solidFill>
                <a:srgbClr val="FFC000"/>
              </a:solidFill>
            </a:ln>
          </p:spPr>
          <p:txBody>
            <a:bodyPr wrap="square" lIns="0" tIns="0" rIns="0" bIns="0" rtlCol="0"/>
            <a:lstStyle/>
            <a:p>
              <a:endParaRPr/>
            </a:p>
          </p:txBody>
        </p:sp>
      </p:grpSp>
      <p:sp>
        <p:nvSpPr>
          <p:cNvPr id="22" name="object 22"/>
          <p:cNvSpPr txBox="1"/>
          <p:nvPr/>
        </p:nvSpPr>
        <p:spPr>
          <a:xfrm>
            <a:off x="7082155" y="3392551"/>
            <a:ext cx="659765" cy="330200"/>
          </a:xfrm>
          <a:prstGeom prst="rect">
            <a:avLst/>
          </a:prstGeom>
        </p:spPr>
        <p:txBody>
          <a:bodyPr vert="horz" wrap="square" lIns="0" tIns="12065" rIns="0" bIns="0" rtlCol="0">
            <a:spAutoFit/>
          </a:bodyPr>
          <a:lstStyle/>
          <a:p>
            <a:pPr marL="12700" marR="5080" indent="62230">
              <a:lnSpc>
                <a:spcPct val="100000"/>
              </a:lnSpc>
              <a:spcBef>
                <a:spcPts val="95"/>
              </a:spcBef>
            </a:pPr>
            <a:r>
              <a:rPr sz="1000" spc="-20" dirty="0">
                <a:latin typeface="Yu Gothic UI"/>
                <a:cs typeface="Yu Gothic UI"/>
              </a:rPr>
              <a:t>Ｒ９年度中間報告書</a:t>
            </a:r>
            <a:endParaRPr sz="1000">
              <a:latin typeface="Yu Gothic UI"/>
              <a:cs typeface="Yu Gothic UI"/>
            </a:endParaRPr>
          </a:p>
        </p:txBody>
      </p:sp>
      <p:grpSp>
        <p:nvGrpSpPr>
          <p:cNvPr id="23" name="object 23"/>
          <p:cNvGrpSpPr/>
          <p:nvPr/>
        </p:nvGrpSpPr>
        <p:grpSpPr>
          <a:xfrm>
            <a:off x="7056881" y="2841370"/>
            <a:ext cx="746125" cy="319405"/>
            <a:chOff x="7056881" y="2841370"/>
            <a:chExt cx="746125" cy="319405"/>
          </a:xfrm>
        </p:grpSpPr>
        <p:sp>
          <p:nvSpPr>
            <p:cNvPr id="24" name="object 24"/>
            <p:cNvSpPr/>
            <p:nvPr/>
          </p:nvSpPr>
          <p:spPr>
            <a:xfrm>
              <a:off x="7066406" y="2850895"/>
              <a:ext cx="727075" cy="300355"/>
            </a:xfrm>
            <a:custGeom>
              <a:avLst/>
              <a:gdLst/>
              <a:ahLst/>
              <a:cxnLst/>
              <a:rect l="l" t="t" r="r" b="b"/>
              <a:pathLst>
                <a:path w="727075" h="300355">
                  <a:moveTo>
                    <a:pt x="576579" y="0"/>
                  </a:moveTo>
                  <a:lnTo>
                    <a:pt x="0" y="0"/>
                  </a:lnTo>
                  <a:lnTo>
                    <a:pt x="0" y="300227"/>
                  </a:lnTo>
                  <a:lnTo>
                    <a:pt x="576579" y="300227"/>
                  </a:lnTo>
                  <a:lnTo>
                    <a:pt x="726694" y="150113"/>
                  </a:lnTo>
                  <a:lnTo>
                    <a:pt x="576579" y="0"/>
                  </a:lnTo>
                  <a:close/>
                </a:path>
              </a:pathLst>
            </a:custGeom>
            <a:solidFill>
              <a:srgbClr val="FFCDCD"/>
            </a:solidFill>
          </p:spPr>
          <p:txBody>
            <a:bodyPr wrap="square" lIns="0" tIns="0" rIns="0" bIns="0" rtlCol="0"/>
            <a:lstStyle/>
            <a:p>
              <a:endParaRPr/>
            </a:p>
          </p:txBody>
        </p:sp>
        <p:sp>
          <p:nvSpPr>
            <p:cNvPr id="25" name="object 25"/>
            <p:cNvSpPr/>
            <p:nvPr/>
          </p:nvSpPr>
          <p:spPr>
            <a:xfrm>
              <a:off x="7066406" y="2850895"/>
              <a:ext cx="727075" cy="300355"/>
            </a:xfrm>
            <a:custGeom>
              <a:avLst/>
              <a:gdLst/>
              <a:ahLst/>
              <a:cxnLst/>
              <a:rect l="l" t="t" r="r" b="b"/>
              <a:pathLst>
                <a:path w="727075" h="300355">
                  <a:moveTo>
                    <a:pt x="0" y="0"/>
                  </a:moveTo>
                  <a:lnTo>
                    <a:pt x="576579" y="0"/>
                  </a:lnTo>
                  <a:lnTo>
                    <a:pt x="726694" y="150113"/>
                  </a:lnTo>
                  <a:lnTo>
                    <a:pt x="576579" y="300227"/>
                  </a:lnTo>
                  <a:lnTo>
                    <a:pt x="0" y="300227"/>
                  </a:lnTo>
                  <a:lnTo>
                    <a:pt x="0" y="0"/>
                  </a:lnTo>
                  <a:close/>
                </a:path>
              </a:pathLst>
            </a:custGeom>
            <a:ln w="19050">
              <a:solidFill>
                <a:srgbClr val="FF5656"/>
              </a:solidFill>
            </a:ln>
          </p:spPr>
          <p:txBody>
            <a:bodyPr wrap="square" lIns="0" tIns="0" rIns="0" bIns="0" rtlCol="0"/>
            <a:lstStyle/>
            <a:p>
              <a:endParaRPr/>
            </a:p>
          </p:txBody>
        </p:sp>
      </p:grpSp>
      <p:sp>
        <p:nvSpPr>
          <p:cNvPr id="26" name="object 26"/>
          <p:cNvSpPr txBox="1"/>
          <p:nvPr/>
        </p:nvSpPr>
        <p:spPr>
          <a:xfrm>
            <a:off x="7064502" y="2818256"/>
            <a:ext cx="657860" cy="330200"/>
          </a:xfrm>
          <a:prstGeom prst="rect">
            <a:avLst/>
          </a:prstGeom>
        </p:spPr>
        <p:txBody>
          <a:bodyPr vert="horz" wrap="square" lIns="0" tIns="12065" rIns="0" bIns="0" rtlCol="0">
            <a:spAutoFit/>
          </a:bodyPr>
          <a:lstStyle/>
          <a:p>
            <a:pPr marL="12700" marR="5080" indent="62230">
              <a:lnSpc>
                <a:spcPct val="100000"/>
              </a:lnSpc>
              <a:spcBef>
                <a:spcPts val="95"/>
              </a:spcBef>
            </a:pPr>
            <a:r>
              <a:rPr sz="1000" spc="-20" dirty="0">
                <a:latin typeface="Yu Gothic UI"/>
                <a:cs typeface="Yu Gothic UI"/>
              </a:rPr>
              <a:t>Ｒ８年度実績報告書</a:t>
            </a:r>
            <a:endParaRPr sz="1000">
              <a:latin typeface="Yu Gothic UI"/>
              <a:cs typeface="Yu Gothic UI"/>
            </a:endParaRPr>
          </a:p>
        </p:txBody>
      </p:sp>
      <p:grpSp>
        <p:nvGrpSpPr>
          <p:cNvPr id="27" name="object 27"/>
          <p:cNvGrpSpPr/>
          <p:nvPr/>
        </p:nvGrpSpPr>
        <p:grpSpPr>
          <a:xfrm>
            <a:off x="653453" y="2514980"/>
            <a:ext cx="6413500" cy="3782695"/>
            <a:chOff x="653453" y="2514980"/>
            <a:chExt cx="6413500" cy="3782695"/>
          </a:xfrm>
        </p:grpSpPr>
        <p:sp>
          <p:nvSpPr>
            <p:cNvPr id="28" name="object 28"/>
            <p:cNvSpPr/>
            <p:nvPr/>
          </p:nvSpPr>
          <p:spPr>
            <a:xfrm>
              <a:off x="3118611" y="2524505"/>
              <a:ext cx="727075" cy="300355"/>
            </a:xfrm>
            <a:custGeom>
              <a:avLst/>
              <a:gdLst/>
              <a:ahLst/>
              <a:cxnLst/>
              <a:rect l="l" t="t" r="r" b="b"/>
              <a:pathLst>
                <a:path w="727075" h="300355">
                  <a:moveTo>
                    <a:pt x="576452" y="0"/>
                  </a:moveTo>
                  <a:lnTo>
                    <a:pt x="0" y="0"/>
                  </a:lnTo>
                  <a:lnTo>
                    <a:pt x="0" y="300101"/>
                  </a:lnTo>
                  <a:lnTo>
                    <a:pt x="576452" y="300101"/>
                  </a:lnTo>
                  <a:lnTo>
                    <a:pt x="726566" y="149987"/>
                  </a:lnTo>
                  <a:lnTo>
                    <a:pt x="576452" y="0"/>
                  </a:lnTo>
                  <a:close/>
                </a:path>
              </a:pathLst>
            </a:custGeom>
            <a:solidFill>
              <a:srgbClr val="FFCDCD"/>
            </a:solidFill>
          </p:spPr>
          <p:txBody>
            <a:bodyPr wrap="square" lIns="0" tIns="0" rIns="0" bIns="0" rtlCol="0"/>
            <a:lstStyle/>
            <a:p>
              <a:endParaRPr/>
            </a:p>
          </p:txBody>
        </p:sp>
        <p:sp>
          <p:nvSpPr>
            <p:cNvPr id="29" name="object 29"/>
            <p:cNvSpPr/>
            <p:nvPr/>
          </p:nvSpPr>
          <p:spPr>
            <a:xfrm>
              <a:off x="3118611" y="2524505"/>
              <a:ext cx="727075" cy="300355"/>
            </a:xfrm>
            <a:custGeom>
              <a:avLst/>
              <a:gdLst/>
              <a:ahLst/>
              <a:cxnLst/>
              <a:rect l="l" t="t" r="r" b="b"/>
              <a:pathLst>
                <a:path w="727075" h="300355">
                  <a:moveTo>
                    <a:pt x="0" y="0"/>
                  </a:moveTo>
                  <a:lnTo>
                    <a:pt x="576452" y="0"/>
                  </a:lnTo>
                  <a:lnTo>
                    <a:pt x="726566" y="149987"/>
                  </a:lnTo>
                  <a:lnTo>
                    <a:pt x="576452" y="300101"/>
                  </a:lnTo>
                  <a:lnTo>
                    <a:pt x="0" y="300101"/>
                  </a:lnTo>
                  <a:lnTo>
                    <a:pt x="0" y="0"/>
                  </a:lnTo>
                  <a:close/>
                </a:path>
              </a:pathLst>
            </a:custGeom>
            <a:ln w="19050">
              <a:solidFill>
                <a:srgbClr val="FF5656"/>
              </a:solidFill>
            </a:ln>
          </p:spPr>
          <p:txBody>
            <a:bodyPr wrap="square" lIns="0" tIns="0" rIns="0" bIns="0" rtlCol="0"/>
            <a:lstStyle/>
            <a:p>
              <a:endParaRPr/>
            </a:p>
          </p:txBody>
        </p:sp>
        <p:sp>
          <p:nvSpPr>
            <p:cNvPr id="30" name="object 30"/>
            <p:cNvSpPr/>
            <p:nvPr/>
          </p:nvSpPr>
          <p:spPr>
            <a:xfrm>
              <a:off x="1706753" y="2636392"/>
              <a:ext cx="5360035" cy="407034"/>
            </a:xfrm>
            <a:custGeom>
              <a:avLst/>
              <a:gdLst/>
              <a:ahLst/>
              <a:cxnLst/>
              <a:rect l="l" t="t" r="r" b="b"/>
              <a:pathLst>
                <a:path w="5360034" h="407035">
                  <a:moveTo>
                    <a:pt x="50800" y="31750"/>
                  </a:moveTo>
                  <a:lnTo>
                    <a:pt x="0" y="31750"/>
                  </a:lnTo>
                  <a:lnTo>
                    <a:pt x="0" y="44450"/>
                  </a:lnTo>
                  <a:lnTo>
                    <a:pt x="50800" y="44450"/>
                  </a:lnTo>
                  <a:lnTo>
                    <a:pt x="50800" y="31750"/>
                  </a:lnTo>
                  <a:close/>
                </a:path>
                <a:path w="5360034" h="407035">
                  <a:moveTo>
                    <a:pt x="139700" y="31750"/>
                  </a:moveTo>
                  <a:lnTo>
                    <a:pt x="88900" y="31750"/>
                  </a:lnTo>
                  <a:lnTo>
                    <a:pt x="88900" y="44450"/>
                  </a:lnTo>
                  <a:lnTo>
                    <a:pt x="139700" y="44450"/>
                  </a:lnTo>
                  <a:lnTo>
                    <a:pt x="139700" y="31750"/>
                  </a:lnTo>
                  <a:close/>
                </a:path>
                <a:path w="5360034" h="407035">
                  <a:moveTo>
                    <a:pt x="228600" y="31750"/>
                  </a:moveTo>
                  <a:lnTo>
                    <a:pt x="177800" y="31750"/>
                  </a:lnTo>
                  <a:lnTo>
                    <a:pt x="177800" y="44450"/>
                  </a:lnTo>
                  <a:lnTo>
                    <a:pt x="228600" y="44450"/>
                  </a:lnTo>
                  <a:lnTo>
                    <a:pt x="228600" y="31750"/>
                  </a:lnTo>
                  <a:close/>
                </a:path>
                <a:path w="5360034" h="407035">
                  <a:moveTo>
                    <a:pt x="317500" y="31750"/>
                  </a:moveTo>
                  <a:lnTo>
                    <a:pt x="266700" y="31750"/>
                  </a:lnTo>
                  <a:lnTo>
                    <a:pt x="266700" y="44450"/>
                  </a:lnTo>
                  <a:lnTo>
                    <a:pt x="317500" y="44450"/>
                  </a:lnTo>
                  <a:lnTo>
                    <a:pt x="317500" y="31750"/>
                  </a:lnTo>
                  <a:close/>
                </a:path>
                <a:path w="5360034" h="407035">
                  <a:moveTo>
                    <a:pt x="406400" y="31750"/>
                  </a:moveTo>
                  <a:lnTo>
                    <a:pt x="355600" y="31750"/>
                  </a:lnTo>
                  <a:lnTo>
                    <a:pt x="355600" y="44450"/>
                  </a:lnTo>
                  <a:lnTo>
                    <a:pt x="406400" y="44450"/>
                  </a:lnTo>
                  <a:lnTo>
                    <a:pt x="406400" y="31750"/>
                  </a:lnTo>
                  <a:close/>
                </a:path>
                <a:path w="5360034" h="407035">
                  <a:moveTo>
                    <a:pt x="495300" y="31750"/>
                  </a:moveTo>
                  <a:lnTo>
                    <a:pt x="444500" y="31750"/>
                  </a:lnTo>
                  <a:lnTo>
                    <a:pt x="444500" y="44450"/>
                  </a:lnTo>
                  <a:lnTo>
                    <a:pt x="495300" y="44450"/>
                  </a:lnTo>
                  <a:lnTo>
                    <a:pt x="495300" y="31750"/>
                  </a:lnTo>
                  <a:close/>
                </a:path>
                <a:path w="5360034" h="407035">
                  <a:moveTo>
                    <a:pt x="584200" y="31750"/>
                  </a:moveTo>
                  <a:lnTo>
                    <a:pt x="533400" y="31750"/>
                  </a:lnTo>
                  <a:lnTo>
                    <a:pt x="533400" y="44450"/>
                  </a:lnTo>
                  <a:lnTo>
                    <a:pt x="584200" y="44450"/>
                  </a:lnTo>
                  <a:lnTo>
                    <a:pt x="584200" y="31750"/>
                  </a:lnTo>
                  <a:close/>
                </a:path>
                <a:path w="5360034" h="407035">
                  <a:moveTo>
                    <a:pt x="673100" y="31750"/>
                  </a:moveTo>
                  <a:lnTo>
                    <a:pt x="622300" y="31750"/>
                  </a:lnTo>
                  <a:lnTo>
                    <a:pt x="622300" y="44450"/>
                  </a:lnTo>
                  <a:lnTo>
                    <a:pt x="673100" y="44450"/>
                  </a:lnTo>
                  <a:lnTo>
                    <a:pt x="673100" y="31750"/>
                  </a:lnTo>
                  <a:close/>
                </a:path>
                <a:path w="5360034" h="407035">
                  <a:moveTo>
                    <a:pt x="762000" y="31750"/>
                  </a:moveTo>
                  <a:lnTo>
                    <a:pt x="711200" y="31750"/>
                  </a:lnTo>
                  <a:lnTo>
                    <a:pt x="711200" y="44450"/>
                  </a:lnTo>
                  <a:lnTo>
                    <a:pt x="762000" y="44450"/>
                  </a:lnTo>
                  <a:lnTo>
                    <a:pt x="762000" y="31750"/>
                  </a:lnTo>
                  <a:close/>
                </a:path>
                <a:path w="5360034" h="407035">
                  <a:moveTo>
                    <a:pt x="850900" y="31750"/>
                  </a:moveTo>
                  <a:lnTo>
                    <a:pt x="800100" y="31750"/>
                  </a:lnTo>
                  <a:lnTo>
                    <a:pt x="800100" y="44450"/>
                  </a:lnTo>
                  <a:lnTo>
                    <a:pt x="850900" y="44450"/>
                  </a:lnTo>
                  <a:lnTo>
                    <a:pt x="850900" y="31750"/>
                  </a:lnTo>
                  <a:close/>
                </a:path>
                <a:path w="5360034" h="407035">
                  <a:moveTo>
                    <a:pt x="939800" y="31750"/>
                  </a:moveTo>
                  <a:lnTo>
                    <a:pt x="889000" y="31750"/>
                  </a:lnTo>
                  <a:lnTo>
                    <a:pt x="889000" y="44450"/>
                  </a:lnTo>
                  <a:lnTo>
                    <a:pt x="939800" y="44450"/>
                  </a:lnTo>
                  <a:lnTo>
                    <a:pt x="939800" y="31750"/>
                  </a:lnTo>
                  <a:close/>
                </a:path>
                <a:path w="5360034" h="407035">
                  <a:moveTo>
                    <a:pt x="1028700" y="31750"/>
                  </a:moveTo>
                  <a:lnTo>
                    <a:pt x="977900" y="31750"/>
                  </a:lnTo>
                  <a:lnTo>
                    <a:pt x="977900" y="44450"/>
                  </a:lnTo>
                  <a:lnTo>
                    <a:pt x="1028700" y="44450"/>
                  </a:lnTo>
                  <a:lnTo>
                    <a:pt x="1028700" y="31750"/>
                  </a:lnTo>
                  <a:close/>
                </a:path>
                <a:path w="5360034" h="407035">
                  <a:moveTo>
                    <a:pt x="1117600" y="31750"/>
                  </a:moveTo>
                  <a:lnTo>
                    <a:pt x="1066800" y="31750"/>
                  </a:lnTo>
                  <a:lnTo>
                    <a:pt x="1066800" y="44450"/>
                  </a:lnTo>
                  <a:lnTo>
                    <a:pt x="1117600" y="44450"/>
                  </a:lnTo>
                  <a:lnTo>
                    <a:pt x="1117600" y="31750"/>
                  </a:lnTo>
                  <a:close/>
                </a:path>
                <a:path w="5360034" h="407035">
                  <a:moveTo>
                    <a:pt x="1206500" y="31750"/>
                  </a:moveTo>
                  <a:lnTo>
                    <a:pt x="1155700" y="31750"/>
                  </a:lnTo>
                  <a:lnTo>
                    <a:pt x="1155700" y="44450"/>
                  </a:lnTo>
                  <a:lnTo>
                    <a:pt x="1206500" y="44450"/>
                  </a:lnTo>
                  <a:lnTo>
                    <a:pt x="1206500" y="31750"/>
                  </a:lnTo>
                  <a:close/>
                </a:path>
                <a:path w="5360034" h="407035">
                  <a:moveTo>
                    <a:pt x="1295400" y="31750"/>
                  </a:moveTo>
                  <a:lnTo>
                    <a:pt x="1244600" y="31750"/>
                  </a:lnTo>
                  <a:lnTo>
                    <a:pt x="1244600" y="44450"/>
                  </a:lnTo>
                  <a:lnTo>
                    <a:pt x="1295400" y="44450"/>
                  </a:lnTo>
                  <a:lnTo>
                    <a:pt x="1295400" y="31750"/>
                  </a:lnTo>
                  <a:close/>
                </a:path>
                <a:path w="5360034" h="407035">
                  <a:moveTo>
                    <a:pt x="1379982" y="38100"/>
                  </a:moveTo>
                  <a:lnTo>
                    <a:pt x="1303782" y="0"/>
                  </a:lnTo>
                  <a:lnTo>
                    <a:pt x="1303782" y="76200"/>
                  </a:lnTo>
                  <a:lnTo>
                    <a:pt x="1379982" y="38100"/>
                  </a:lnTo>
                  <a:close/>
                </a:path>
                <a:path w="5360034" h="407035">
                  <a:moveTo>
                    <a:pt x="2269236" y="362458"/>
                  </a:moveTo>
                  <a:lnTo>
                    <a:pt x="2218436" y="362458"/>
                  </a:lnTo>
                  <a:lnTo>
                    <a:pt x="2218436" y="375158"/>
                  </a:lnTo>
                  <a:lnTo>
                    <a:pt x="2269236" y="375158"/>
                  </a:lnTo>
                  <a:lnTo>
                    <a:pt x="2269236" y="362458"/>
                  </a:lnTo>
                  <a:close/>
                </a:path>
                <a:path w="5360034" h="407035">
                  <a:moveTo>
                    <a:pt x="2358136" y="362458"/>
                  </a:moveTo>
                  <a:lnTo>
                    <a:pt x="2307336" y="362458"/>
                  </a:lnTo>
                  <a:lnTo>
                    <a:pt x="2307336" y="375158"/>
                  </a:lnTo>
                  <a:lnTo>
                    <a:pt x="2358136" y="375158"/>
                  </a:lnTo>
                  <a:lnTo>
                    <a:pt x="2358136" y="362458"/>
                  </a:lnTo>
                  <a:close/>
                </a:path>
                <a:path w="5360034" h="407035">
                  <a:moveTo>
                    <a:pt x="2447036" y="362458"/>
                  </a:moveTo>
                  <a:lnTo>
                    <a:pt x="2396236" y="362458"/>
                  </a:lnTo>
                  <a:lnTo>
                    <a:pt x="2396236" y="375158"/>
                  </a:lnTo>
                  <a:lnTo>
                    <a:pt x="2447036" y="375158"/>
                  </a:lnTo>
                  <a:lnTo>
                    <a:pt x="2447036" y="362458"/>
                  </a:lnTo>
                  <a:close/>
                </a:path>
                <a:path w="5360034" h="407035">
                  <a:moveTo>
                    <a:pt x="2535936" y="362458"/>
                  </a:moveTo>
                  <a:lnTo>
                    <a:pt x="2485136" y="362458"/>
                  </a:lnTo>
                  <a:lnTo>
                    <a:pt x="2485136" y="375158"/>
                  </a:lnTo>
                  <a:lnTo>
                    <a:pt x="2535936" y="375158"/>
                  </a:lnTo>
                  <a:lnTo>
                    <a:pt x="2535936" y="362458"/>
                  </a:lnTo>
                  <a:close/>
                </a:path>
                <a:path w="5360034" h="407035">
                  <a:moveTo>
                    <a:pt x="2624836" y="362458"/>
                  </a:moveTo>
                  <a:lnTo>
                    <a:pt x="2574036" y="362458"/>
                  </a:lnTo>
                  <a:lnTo>
                    <a:pt x="2574036" y="375158"/>
                  </a:lnTo>
                  <a:lnTo>
                    <a:pt x="2624836" y="375158"/>
                  </a:lnTo>
                  <a:lnTo>
                    <a:pt x="2624836" y="362458"/>
                  </a:lnTo>
                  <a:close/>
                </a:path>
                <a:path w="5360034" h="407035">
                  <a:moveTo>
                    <a:pt x="2713736" y="362458"/>
                  </a:moveTo>
                  <a:lnTo>
                    <a:pt x="2662936" y="362458"/>
                  </a:lnTo>
                  <a:lnTo>
                    <a:pt x="2662936" y="375158"/>
                  </a:lnTo>
                  <a:lnTo>
                    <a:pt x="2713736" y="375158"/>
                  </a:lnTo>
                  <a:lnTo>
                    <a:pt x="2713736" y="362458"/>
                  </a:lnTo>
                  <a:close/>
                </a:path>
                <a:path w="5360034" h="407035">
                  <a:moveTo>
                    <a:pt x="2802636" y="362458"/>
                  </a:moveTo>
                  <a:lnTo>
                    <a:pt x="2751836" y="362458"/>
                  </a:lnTo>
                  <a:lnTo>
                    <a:pt x="2751836" y="375158"/>
                  </a:lnTo>
                  <a:lnTo>
                    <a:pt x="2802636" y="375158"/>
                  </a:lnTo>
                  <a:lnTo>
                    <a:pt x="2802636" y="362458"/>
                  </a:lnTo>
                  <a:close/>
                </a:path>
                <a:path w="5360034" h="407035">
                  <a:moveTo>
                    <a:pt x="2891536" y="362458"/>
                  </a:moveTo>
                  <a:lnTo>
                    <a:pt x="2840736" y="362458"/>
                  </a:lnTo>
                  <a:lnTo>
                    <a:pt x="2840736" y="375158"/>
                  </a:lnTo>
                  <a:lnTo>
                    <a:pt x="2891536" y="375158"/>
                  </a:lnTo>
                  <a:lnTo>
                    <a:pt x="2891536" y="362458"/>
                  </a:lnTo>
                  <a:close/>
                </a:path>
                <a:path w="5360034" h="407035">
                  <a:moveTo>
                    <a:pt x="2980436" y="362458"/>
                  </a:moveTo>
                  <a:lnTo>
                    <a:pt x="2929636" y="362458"/>
                  </a:lnTo>
                  <a:lnTo>
                    <a:pt x="2929636" y="375158"/>
                  </a:lnTo>
                  <a:lnTo>
                    <a:pt x="2980436" y="375158"/>
                  </a:lnTo>
                  <a:lnTo>
                    <a:pt x="2980436" y="362458"/>
                  </a:lnTo>
                  <a:close/>
                </a:path>
                <a:path w="5360034" h="407035">
                  <a:moveTo>
                    <a:pt x="3069336" y="362458"/>
                  </a:moveTo>
                  <a:lnTo>
                    <a:pt x="3018536" y="362458"/>
                  </a:lnTo>
                  <a:lnTo>
                    <a:pt x="3018536" y="375158"/>
                  </a:lnTo>
                  <a:lnTo>
                    <a:pt x="3069336" y="375158"/>
                  </a:lnTo>
                  <a:lnTo>
                    <a:pt x="3069336" y="362458"/>
                  </a:lnTo>
                  <a:close/>
                </a:path>
                <a:path w="5360034" h="407035">
                  <a:moveTo>
                    <a:pt x="3158236" y="362458"/>
                  </a:moveTo>
                  <a:lnTo>
                    <a:pt x="3107436" y="362458"/>
                  </a:lnTo>
                  <a:lnTo>
                    <a:pt x="3107436" y="375158"/>
                  </a:lnTo>
                  <a:lnTo>
                    <a:pt x="3158236" y="375158"/>
                  </a:lnTo>
                  <a:lnTo>
                    <a:pt x="3158236" y="362458"/>
                  </a:lnTo>
                  <a:close/>
                </a:path>
                <a:path w="5360034" h="407035">
                  <a:moveTo>
                    <a:pt x="3247136" y="362458"/>
                  </a:moveTo>
                  <a:lnTo>
                    <a:pt x="3196336" y="362458"/>
                  </a:lnTo>
                  <a:lnTo>
                    <a:pt x="3196336" y="375158"/>
                  </a:lnTo>
                  <a:lnTo>
                    <a:pt x="3247136" y="375158"/>
                  </a:lnTo>
                  <a:lnTo>
                    <a:pt x="3247136" y="362458"/>
                  </a:lnTo>
                  <a:close/>
                </a:path>
                <a:path w="5360034" h="407035">
                  <a:moveTo>
                    <a:pt x="3336036" y="362458"/>
                  </a:moveTo>
                  <a:lnTo>
                    <a:pt x="3285236" y="362458"/>
                  </a:lnTo>
                  <a:lnTo>
                    <a:pt x="3285236" y="375158"/>
                  </a:lnTo>
                  <a:lnTo>
                    <a:pt x="3336036" y="375158"/>
                  </a:lnTo>
                  <a:lnTo>
                    <a:pt x="3336036" y="362458"/>
                  </a:lnTo>
                  <a:close/>
                </a:path>
                <a:path w="5360034" h="407035">
                  <a:moveTo>
                    <a:pt x="3424936" y="362458"/>
                  </a:moveTo>
                  <a:lnTo>
                    <a:pt x="3374136" y="362458"/>
                  </a:lnTo>
                  <a:lnTo>
                    <a:pt x="3374136" y="375158"/>
                  </a:lnTo>
                  <a:lnTo>
                    <a:pt x="3424936" y="375158"/>
                  </a:lnTo>
                  <a:lnTo>
                    <a:pt x="3424936" y="362458"/>
                  </a:lnTo>
                  <a:close/>
                </a:path>
                <a:path w="5360034" h="407035">
                  <a:moveTo>
                    <a:pt x="3513836" y="362458"/>
                  </a:moveTo>
                  <a:lnTo>
                    <a:pt x="3463036" y="362458"/>
                  </a:lnTo>
                  <a:lnTo>
                    <a:pt x="3463036" y="375158"/>
                  </a:lnTo>
                  <a:lnTo>
                    <a:pt x="3513836" y="375158"/>
                  </a:lnTo>
                  <a:lnTo>
                    <a:pt x="3513836" y="362458"/>
                  </a:lnTo>
                  <a:close/>
                </a:path>
                <a:path w="5360034" h="407035">
                  <a:moveTo>
                    <a:pt x="3602736" y="362458"/>
                  </a:moveTo>
                  <a:lnTo>
                    <a:pt x="3551936" y="362458"/>
                  </a:lnTo>
                  <a:lnTo>
                    <a:pt x="3551936" y="375158"/>
                  </a:lnTo>
                  <a:lnTo>
                    <a:pt x="3602736" y="375158"/>
                  </a:lnTo>
                  <a:lnTo>
                    <a:pt x="3602736" y="362458"/>
                  </a:lnTo>
                  <a:close/>
                </a:path>
                <a:path w="5360034" h="407035">
                  <a:moveTo>
                    <a:pt x="3691636" y="362458"/>
                  </a:moveTo>
                  <a:lnTo>
                    <a:pt x="3640836" y="362458"/>
                  </a:lnTo>
                  <a:lnTo>
                    <a:pt x="3640836" y="375158"/>
                  </a:lnTo>
                  <a:lnTo>
                    <a:pt x="3691636" y="375158"/>
                  </a:lnTo>
                  <a:lnTo>
                    <a:pt x="3691636" y="362458"/>
                  </a:lnTo>
                  <a:close/>
                </a:path>
                <a:path w="5360034" h="407035">
                  <a:moveTo>
                    <a:pt x="3780536" y="362458"/>
                  </a:moveTo>
                  <a:lnTo>
                    <a:pt x="3729736" y="362458"/>
                  </a:lnTo>
                  <a:lnTo>
                    <a:pt x="3729736" y="375158"/>
                  </a:lnTo>
                  <a:lnTo>
                    <a:pt x="3780536" y="375158"/>
                  </a:lnTo>
                  <a:lnTo>
                    <a:pt x="3780536" y="362458"/>
                  </a:lnTo>
                  <a:close/>
                </a:path>
                <a:path w="5360034" h="407035">
                  <a:moveTo>
                    <a:pt x="3869436" y="362458"/>
                  </a:moveTo>
                  <a:lnTo>
                    <a:pt x="3818636" y="362458"/>
                  </a:lnTo>
                  <a:lnTo>
                    <a:pt x="3818636" y="375158"/>
                  </a:lnTo>
                  <a:lnTo>
                    <a:pt x="3869436" y="375158"/>
                  </a:lnTo>
                  <a:lnTo>
                    <a:pt x="3869436" y="362458"/>
                  </a:lnTo>
                  <a:close/>
                </a:path>
                <a:path w="5360034" h="407035">
                  <a:moveTo>
                    <a:pt x="3958336" y="362458"/>
                  </a:moveTo>
                  <a:lnTo>
                    <a:pt x="3907536" y="362458"/>
                  </a:lnTo>
                  <a:lnTo>
                    <a:pt x="3907536" y="375158"/>
                  </a:lnTo>
                  <a:lnTo>
                    <a:pt x="3958336" y="375158"/>
                  </a:lnTo>
                  <a:lnTo>
                    <a:pt x="3958336" y="362458"/>
                  </a:lnTo>
                  <a:close/>
                </a:path>
                <a:path w="5360034" h="407035">
                  <a:moveTo>
                    <a:pt x="4047236" y="362458"/>
                  </a:moveTo>
                  <a:lnTo>
                    <a:pt x="3996436" y="362458"/>
                  </a:lnTo>
                  <a:lnTo>
                    <a:pt x="3996436" y="375158"/>
                  </a:lnTo>
                  <a:lnTo>
                    <a:pt x="4047236" y="375158"/>
                  </a:lnTo>
                  <a:lnTo>
                    <a:pt x="4047236" y="362458"/>
                  </a:lnTo>
                  <a:close/>
                </a:path>
                <a:path w="5360034" h="407035">
                  <a:moveTo>
                    <a:pt x="4136136" y="362458"/>
                  </a:moveTo>
                  <a:lnTo>
                    <a:pt x="4085336" y="362458"/>
                  </a:lnTo>
                  <a:lnTo>
                    <a:pt x="4085336" y="375158"/>
                  </a:lnTo>
                  <a:lnTo>
                    <a:pt x="4136136" y="375158"/>
                  </a:lnTo>
                  <a:lnTo>
                    <a:pt x="4136136" y="362458"/>
                  </a:lnTo>
                  <a:close/>
                </a:path>
                <a:path w="5360034" h="407035">
                  <a:moveTo>
                    <a:pt x="4225036" y="362458"/>
                  </a:moveTo>
                  <a:lnTo>
                    <a:pt x="4174236" y="362458"/>
                  </a:lnTo>
                  <a:lnTo>
                    <a:pt x="4174236" y="375158"/>
                  </a:lnTo>
                  <a:lnTo>
                    <a:pt x="4225036" y="375158"/>
                  </a:lnTo>
                  <a:lnTo>
                    <a:pt x="4225036" y="362458"/>
                  </a:lnTo>
                  <a:close/>
                </a:path>
                <a:path w="5360034" h="407035">
                  <a:moveTo>
                    <a:pt x="4313936" y="362458"/>
                  </a:moveTo>
                  <a:lnTo>
                    <a:pt x="4263136" y="362458"/>
                  </a:lnTo>
                  <a:lnTo>
                    <a:pt x="4263136" y="375158"/>
                  </a:lnTo>
                  <a:lnTo>
                    <a:pt x="4313936" y="375158"/>
                  </a:lnTo>
                  <a:lnTo>
                    <a:pt x="4313936" y="362458"/>
                  </a:lnTo>
                  <a:close/>
                </a:path>
                <a:path w="5360034" h="407035">
                  <a:moveTo>
                    <a:pt x="4402836" y="362458"/>
                  </a:moveTo>
                  <a:lnTo>
                    <a:pt x="4352036" y="362458"/>
                  </a:lnTo>
                  <a:lnTo>
                    <a:pt x="4352036" y="375158"/>
                  </a:lnTo>
                  <a:lnTo>
                    <a:pt x="4402836" y="375158"/>
                  </a:lnTo>
                  <a:lnTo>
                    <a:pt x="4402836" y="362458"/>
                  </a:lnTo>
                  <a:close/>
                </a:path>
                <a:path w="5360034" h="407035">
                  <a:moveTo>
                    <a:pt x="4491736" y="362458"/>
                  </a:moveTo>
                  <a:lnTo>
                    <a:pt x="4440936" y="362458"/>
                  </a:lnTo>
                  <a:lnTo>
                    <a:pt x="4440936" y="375158"/>
                  </a:lnTo>
                  <a:lnTo>
                    <a:pt x="4491736" y="375158"/>
                  </a:lnTo>
                  <a:lnTo>
                    <a:pt x="4491736" y="362458"/>
                  </a:lnTo>
                  <a:close/>
                </a:path>
                <a:path w="5360034" h="407035">
                  <a:moveTo>
                    <a:pt x="4580636" y="362458"/>
                  </a:moveTo>
                  <a:lnTo>
                    <a:pt x="4529836" y="362458"/>
                  </a:lnTo>
                  <a:lnTo>
                    <a:pt x="4529836" y="375158"/>
                  </a:lnTo>
                  <a:lnTo>
                    <a:pt x="4580636" y="375158"/>
                  </a:lnTo>
                  <a:lnTo>
                    <a:pt x="4580636" y="362458"/>
                  </a:lnTo>
                  <a:close/>
                </a:path>
                <a:path w="5360034" h="407035">
                  <a:moveTo>
                    <a:pt x="4669536" y="362458"/>
                  </a:moveTo>
                  <a:lnTo>
                    <a:pt x="4618736" y="362458"/>
                  </a:lnTo>
                  <a:lnTo>
                    <a:pt x="4618736" y="375158"/>
                  </a:lnTo>
                  <a:lnTo>
                    <a:pt x="4669536" y="375158"/>
                  </a:lnTo>
                  <a:lnTo>
                    <a:pt x="4669536" y="362458"/>
                  </a:lnTo>
                  <a:close/>
                </a:path>
                <a:path w="5360034" h="407035">
                  <a:moveTo>
                    <a:pt x="4758436" y="362458"/>
                  </a:moveTo>
                  <a:lnTo>
                    <a:pt x="4707636" y="362458"/>
                  </a:lnTo>
                  <a:lnTo>
                    <a:pt x="4707636" y="375158"/>
                  </a:lnTo>
                  <a:lnTo>
                    <a:pt x="4758436" y="375158"/>
                  </a:lnTo>
                  <a:lnTo>
                    <a:pt x="4758436" y="362458"/>
                  </a:lnTo>
                  <a:close/>
                </a:path>
                <a:path w="5360034" h="407035">
                  <a:moveTo>
                    <a:pt x="4847336" y="362458"/>
                  </a:moveTo>
                  <a:lnTo>
                    <a:pt x="4796536" y="362458"/>
                  </a:lnTo>
                  <a:lnTo>
                    <a:pt x="4796536" y="375158"/>
                  </a:lnTo>
                  <a:lnTo>
                    <a:pt x="4847336" y="375158"/>
                  </a:lnTo>
                  <a:lnTo>
                    <a:pt x="4847336" y="362458"/>
                  </a:lnTo>
                  <a:close/>
                </a:path>
                <a:path w="5360034" h="407035">
                  <a:moveTo>
                    <a:pt x="4936236" y="362458"/>
                  </a:moveTo>
                  <a:lnTo>
                    <a:pt x="4885436" y="362458"/>
                  </a:lnTo>
                  <a:lnTo>
                    <a:pt x="4885436" y="375158"/>
                  </a:lnTo>
                  <a:lnTo>
                    <a:pt x="4936236" y="375158"/>
                  </a:lnTo>
                  <a:lnTo>
                    <a:pt x="4936236" y="362458"/>
                  </a:lnTo>
                  <a:close/>
                </a:path>
                <a:path w="5360034" h="407035">
                  <a:moveTo>
                    <a:pt x="5025136" y="362458"/>
                  </a:moveTo>
                  <a:lnTo>
                    <a:pt x="4974336" y="362458"/>
                  </a:lnTo>
                  <a:lnTo>
                    <a:pt x="4974336" y="375158"/>
                  </a:lnTo>
                  <a:lnTo>
                    <a:pt x="5025136" y="375158"/>
                  </a:lnTo>
                  <a:lnTo>
                    <a:pt x="5025136" y="362458"/>
                  </a:lnTo>
                  <a:close/>
                </a:path>
                <a:path w="5360034" h="407035">
                  <a:moveTo>
                    <a:pt x="5114036" y="362458"/>
                  </a:moveTo>
                  <a:lnTo>
                    <a:pt x="5063236" y="362458"/>
                  </a:lnTo>
                  <a:lnTo>
                    <a:pt x="5063236" y="375158"/>
                  </a:lnTo>
                  <a:lnTo>
                    <a:pt x="5114036" y="375158"/>
                  </a:lnTo>
                  <a:lnTo>
                    <a:pt x="5114036" y="362458"/>
                  </a:lnTo>
                  <a:close/>
                </a:path>
                <a:path w="5360034" h="407035">
                  <a:moveTo>
                    <a:pt x="5202936" y="362458"/>
                  </a:moveTo>
                  <a:lnTo>
                    <a:pt x="5152136" y="362458"/>
                  </a:lnTo>
                  <a:lnTo>
                    <a:pt x="5152136" y="375158"/>
                  </a:lnTo>
                  <a:lnTo>
                    <a:pt x="5202936" y="375158"/>
                  </a:lnTo>
                  <a:lnTo>
                    <a:pt x="5202936" y="362458"/>
                  </a:lnTo>
                  <a:close/>
                </a:path>
                <a:path w="5360034" h="407035">
                  <a:moveTo>
                    <a:pt x="5359654" y="368808"/>
                  </a:moveTo>
                  <a:lnTo>
                    <a:pt x="5346954" y="362458"/>
                  </a:lnTo>
                  <a:lnTo>
                    <a:pt x="5283454" y="330708"/>
                  </a:lnTo>
                  <a:lnTo>
                    <a:pt x="5283454" y="362458"/>
                  </a:lnTo>
                  <a:lnTo>
                    <a:pt x="5241036" y="362458"/>
                  </a:lnTo>
                  <a:lnTo>
                    <a:pt x="5241036" y="375158"/>
                  </a:lnTo>
                  <a:lnTo>
                    <a:pt x="5283454" y="375158"/>
                  </a:lnTo>
                  <a:lnTo>
                    <a:pt x="5283454" y="406908"/>
                  </a:lnTo>
                  <a:lnTo>
                    <a:pt x="5346954" y="375158"/>
                  </a:lnTo>
                  <a:lnTo>
                    <a:pt x="5359654" y="368808"/>
                  </a:lnTo>
                  <a:close/>
                </a:path>
              </a:pathLst>
            </a:custGeom>
            <a:solidFill>
              <a:srgbClr val="000000"/>
            </a:solidFill>
          </p:spPr>
          <p:txBody>
            <a:bodyPr wrap="square" lIns="0" tIns="0" rIns="0" bIns="0" rtlCol="0"/>
            <a:lstStyle/>
            <a:p>
              <a:endParaRPr/>
            </a:p>
          </p:txBody>
        </p:sp>
        <p:sp>
          <p:nvSpPr>
            <p:cNvPr id="31" name="object 31"/>
            <p:cNvSpPr/>
            <p:nvPr/>
          </p:nvSpPr>
          <p:spPr>
            <a:xfrm>
              <a:off x="656628" y="4917986"/>
              <a:ext cx="2850515" cy="1376045"/>
            </a:xfrm>
            <a:custGeom>
              <a:avLst/>
              <a:gdLst/>
              <a:ahLst/>
              <a:cxnLst/>
              <a:rect l="l" t="t" r="r" b="b"/>
              <a:pathLst>
                <a:path w="2850515" h="1376045">
                  <a:moveTo>
                    <a:pt x="2850007" y="0"/>
                  </a:moveTo>
                  <a:lnTo>
                    <a:pt x="0" y="0"/>
                  </a:lnTo>
                  <a:lnTo>
                    <a:pt x="0" y="1375918"/>
                  </a:lnTo>
                  <a:lnTo>
                    <a:pt x="2850007" y="1375918"/>
                  </a:lnTo>
                  <a:lnTo>
                    <a:pt x="2850007" y="0"/>
                  </a:lnTo>
                  <a:close/>
                </a:path>
              </a:pathLst>
            </a:custGeom>
            <a:solidFill>
              <a:srgbClr val="D1F3FF"/>
            </a:solidFill>
          </p:spPr>
          <p:txBody>
            <a:bodyPr wrap="square" lIns="0" tIns="0" rIns="0" bIns="0" rtlCol="0"/>
            <a:lstStyle/>
            <a:p>
              <a:endParaRPr/>
            </a:p>
          </p:txBody>
        </p:sp>
        <p:sp>
          <p:nvSpPr>
            <p:cNvPr id="32" name="object 32"/>
            <p:cNvSpPr/>
            <p:nvPr/>
          </p:nvSpPr>
          <p:spPr>
            <a:xfrm>
              <a:off x="656628" y="4917986"/>
              <a:ext cx="2850515" cy="1376045"/>
            </a:xfrm>
            <a:custGeom>
              <a:avLst/>
              <a:gdLst/>
              <a:ahLst/>
              <a:cxnLst/>
              <a:rect l="l" t="t" r="r" b="b"/>
              <a:pathLst>
                <a:path w="2850515" h="1376045">
                  <a:moveTo>
                    <a:pt x="0" y="1375918"/>
                  </a:moveTo>
                  <a:lnTo>
                    <a:pt x="2850007" y="1375918"/>
                  </a:lnTo>
                  <a:lnTo>
                    <a:pt x="2850007" y="0"/>
                  </a:lnTo>
                  <a:lnTo>
                    <a:pt x="0" y="0"/>
                  </a:lnTo>
                  <a:lnTo>
                    <a:pt x="0" y="1375918"/>
                  </a:lnTo>
                  <a:close/>
                </a:path>
              </a:pathLst>
            </a:custGeom>
            <a:ln w="6350">
              <a:solidFill>
                <a:srgbClr val="00AFEF"/>
              </a:solidFill>
            </a:ln>
          </p:spPr>
          <p:txBody>
            <a:bodyPr wrap="square" lIns="0" tIns="0" rIns="0" bIns="0" rtlCol="0"/>
            <a:lstStyle/>
            <a:p>
              <a:endParaRPr/>
            </a:p>
          </p:txBody>
        </p:sp>
      </p:grpSp>
      <p:sp>
        <p:nvSpPr>
          <p:cNvPr id="33" name="object 33"/>
          <p:cNvSpPr txBox="1"/>
          <p:nvPr/>
        </p:nvSpPr>
        <p:spPr>
          <a:xfrm>
            <a:off x="659803" y="5005577"/>
            <a:ext cx="2844165" cy="1283970"/>
          </a:xfrm>
          <a:prstGeom prst="rect">
            <a:avLst/>
          </a:prstGeom>
        </p:spPr>
        <p:txBody>
          <a:bodyPr vert="horz" wrap="square" lIns="0" tIns="12700" rIns="0" bIns="0" rtlCol="0">
            <a:spAutoFit/>
          </a:bodyPr>
          <a:lstStyle/>
          <a:p>
            <a:pPr marL="172085" indent="-139700">
              <a:lnSpc>
                <a:spcPct val="100000"/>
              </a:lnSpc>
              <a:spcBef>
                <a:spcPts val="100"/>
              </a:spcBef>
              <a:buSzPct val="90909"/>
              <a:buChar char="○"/>
              <a:tabLst>
                <a:tab pos="172085" algn="l"/>
              </a:tabLst>
            </a:pPr>
            <a:r>
              <a:rPr sz="1100" spc="5" dirty="0">
                <a:latin typeface="Yu Gothic UI"/>
                <a:cs typeface="Yu Gothic UI"/>
              </a:rPr>
              <a:t>歯科外来・在宅ベースアップ評価料</a:t>
            </a:r>
            <a:r>
              <a:rPr sz="1100" spc="-25" dirty="0">
                <a:latin typeface="Yu Gothic UI"/>
                <a:cs typeface="Yu Gothic UI"/>
              </a:rPr>
              <a:t>（Ⅰ）</a:t>
            </a:r>
            <a:endParaRPr sz="1100">
              <a:latin typeface="Yu Gothic UI"/>
              <a:cs typeface="Yu Gothic UI"/>
            </a:endParaRPr>
          </a:p>
          <a:p>
            <a:pPr marL="172720">
              <a:lnSpc>
                <a:spcPct val="100000"/>
              </a:lnSpc>
              <a:spcBef>
                <a:spcPts val="55"/>
              </a:spcBef>
            </a:pPr>
            <a:r>
              <a:rPr sz="1050" spc="65" dirty="0">
                <a:latin typeface="Yu Gothic UI"/>
                <a:cs typeface="Yu Gothic UI"/>
              </a:rPr>
              <a:t>・対象職員数</a:t>
            </a:r>
            <a:endParaRPr sz="1050">
              <a:latin typeface="Yu Gothic UI"/>
              <a:cs typeface="Yu Gothic UI"/>
            </a:endParaRPr>
          </a:p>
          <a:p>
            <a:pPr marL="32384" marR="144780" indent="139700">
              <a:lnSpc>
                <a:spcPct val="100000"/>
              </a:lnSpc>
              <a:spcBef>
                <a:spcPts val="844"/>
              </a:spcBef>
              <a:buSzPct val="90909"/>
              <a:buChar char="○"/>
              <a:tabLst>
                <a:tab pos="172085" algn="l"/>
              </a:tabLst>
            </a:pPr>
            <a:r>
              <a:rPr sz="1100" spc="5" dirty="0">
                <a:latin typeface="Yu Gothic UI"/>
                <a:cs typeface="Yu Gothic UI"/>
              </a:rPr>
              <a:t>歯科外来・在宅ベースアップ評価料</a:t>
            </a:r>
            <a:r>
              <a:rPr sz="1100" spc="-114" dirty="0">
                <a:latin typeface="Yu Gothic UI"/>
                <a:cs typeface="Yu Gothic UI"/>
              </a:rPr>
              <a:t>（Ⅱ）</a:t>
            </a:r>
            <a:r>
              <a:rPr sz="1100" spc="380" dirty="0">
                <a:latin typeface="Yu Gothic UI"/>
                <a:cs typeface="Yu Gothic UI"/>
              </a:rPr>
              <a:t>・</a:t>
            </a:r>
            <a:r>
              <a:rPr sz="1100" spc="35" dirty="0">
                <a:latin typeface="Yu Gothic UI"/>
                <a:cs typeface="Yu Gothic UI"/>
              </a:rPr>
              <a:t>入院ベースアップ評価料</a:t>
            </a:r>
            <a:endParaRPr sz="1100">
              <a:latin typeface="Yu Gothic UI"/>
              <a:cs typeface="Yu Gothic UI"/>
            </a:endParaRPr>
          </a:p>
          <a:p>
            <a:pPr marL="165100">
              <a:lnSpc>
                <a:spcPct val="100000"/>
              </a:lnSpc>
              <a:spcBef>
                <a:spcPts val="5"/>
              </a:spcBef>
            </a:pPr>
            <a:r>
              <a:rPr sz="1050" spc="40" dirty="0">
                <a:latin typeface="Yu Gothic UI"/>
                <a:cs typeface="Yu Gothic UI"/>
              </a:rPr>
              <a:t>・初再診料等の算定回数、延べ入院患者数</a:t>
            </a:r>
            <a:endParaRPr sz="1050">
              <a:latin typeface="Yu Gothic UI"/>
              <a:cs typeface="Yu Gothic UI"/>
            </a:endParaRPr>
          </a:p>
          <a:p>
            <a:pPr marL="165100">
              <a:lnSpc>
                <a:spcPct val="100000"/>
              </a:lnSpc>
            </a:pPr>
            <a:r>
              <a:rPr sz="1050" spc="530" dirty="0">
                <a:latin typeface="Yu Gothic UI"/>
                <a:cs typeface="Yu Gothic UI"/>
              </a:rPr>
              <a:t>・</a:t>
            </a:r>
            <a:r>
              <a:rPr sz="1050" b="1" u="sng" spc="-10" dirty="0">
                <a:uFill>
                  <a:solidFill>
                    <a:srgbClr val="000000"/>
                  </a:solidFill>
                </a:uFill>
                <a:latin typeface="Yu Gothic UI"/>
                <a:cs typeface="Yu Gothic UI"/>
              </a:rPr>
              <a:t>月額賃金総額</a:t>
            </a:r>
            <a:endParaRPr sz="1050">
              <a:latin typeface="Yu Gothic UI"/>
              <a:cs typeface="Yu Gothic UI"/>
            </a:endParaRPr>
          </a:p>
          <a:p>
            <a:pPr marL="165100">
              <a:lnSpc>
                <a:spcPct val="100000"/>
              </a:lnSpc>
            </a:pPr>
            <a:r>
              <a:rPr sz="1050" spc="60" dirty="0">
                <a:latin typeface="Yu Gothic UI"/>
                <a:cs typeface="Yu Gothic UI"/>
              </a:rPr>
              <a:t>・対象職員数</a:t>
            </a:r>
            <a:endParaRPr sz="1050">
              <a:latin typeface="Yu Gothic UI"/>
              <a:cs typeface="Yu Gothic UI"/>
            </a:endParaRPr>
          </a:p>
        </p:txBody>
      </p:sp>
      <p:grpSp>
        <p:nvGrpSpPr>
          <p:cNvPr id="34" name="object 34"/>
          <p:cNvGrpSpPr/>
          <p:nvPr/>
        </p:nvGrpSpPr>
        <p:grpSpPr>
          <a:xfrm>
            <a:off x="3673475" y="4911572"/>
            <a:ext cx="2863215" cy="1383030"/>
            <a:chOff x="3673475" y="4911572"/>
            <a:chExt cx="2863215" cy="1383030"/>
          </a:xfrm>
        </p:grpSpPr>
        <p:sp>
          <p:nvSpPr>
            <p:cNvPr id="35" name="object 35"/>
            <p:cNvSpPr/>
            <p:nvPr/>
          </p:nvSpPr>
          <p:spPr>
            <a:xfrm>
              <a:off x="3679825" y="4917922"/>
              <a:ext cx="2850515" cy="1370330"/>
            </a:xfrm>
            <a:custGeom>
              <a:avLst/>
              <a:gdLst/>
              <a:ahLst/>
              <a:cxnLst/>
              <a:rect l="l" t="t" r="r" b="b"/>
              <a:pathLst>
                <a:path w="2850515" h="1370329">
                  <a:moveTo>
                    <a:pt x="2850006" y="0"/>
                  </a:moveTo>
                  <a:lnTo>
                    <a:pt x="0" y="0"/>
                  </a:lnTo>
                  <a:lnTo>
                    <a:pt x="0" y="1369949"/>
                  </a:lnTo>
                  <a:lnTo>
                    <a:pt x="2850006" y="1369949"/>
                  </a:lnTo>
                  <a:lnTo>
                    <a:pt x="2850006" y="0"/>
                  </a:lnTo>
                  <a:close/>
                </a:path>
              </a:pathLst>
            </a:custGeom>
            <a:solidFill>
              <a:srgbClr val="FFFFCC"/>
            </a:solidFill>
          </p:spPr>
          <p:txBody>
            <a:bodyPr wrap="square" lIns="0" tIns="0" rIns="0" bIns="0" rtlCol="0"/>
            <a:lstStyle/>
            <a:p>
              <a:endParaRPr/>
            </a:p>
          </p:txBody>
        </p:sp>
        <p:sp>
          <p:nvSpPr>
            <p:cNvPr id="36" name="object 36"/>
            <p:cNvSpPr/>
            <p:nvPr/>
          </p:nvSpPr>
          <p:spPr>
            <a:xfrm>
              <a:off x="3679825" y="4917922"/>
              <a:ext cx="2850515" cy="1370330"/>
            </a:xfrm>
            <a:custGeom>
              <a:avLst/>
              <a:gdLst/>
              <a:ahLst/>
              <a:cxnLst/>
              <a:rect l="l" t="t" r="r" b="b"/>
              <a:pathLst>
                <a:path w="2850515" h="1370329">
                  <a:moveTo>
                    <a:pt x="0" y="1369949"/>
                  </a:moveTo>
                  <a:lnTo>
                    <a:pt x="2850006" y="1369949"/>
                  </a:lnTo>
                  <a:lnTo>
                    <a:pt x="2850006" y="0"/>
                  </a:lnTo>
                  <a:lnTo>
                    <a:pt x="0" y="0"/>
                  </a:lnTo>
                  <a:lnTo>
                    <a:pt x="0" y="1369949"/>
                  </a:lnTo>
                  <a:close/>
                </a:path>
              </a:pathLst>
            </a:custGeom>
            <a:ln w="12700">
              <a:solidFill>
                <a:srgbClr val="FFC000"/>
              </a:solidFill>
            </a:ln>
          </p:spPr>
          <p:txBody>
            <a:bodyPr wrap="square" lIns="0" tIns="0" rIns="0" bIns="0" rtlCol="0"/>
            <a:lstStyle/>
            <a:p>
              <a:endParaRPr/>
            </a:p>
          </p:txBody>
        </p:sp>
      </p:grpSp>
      <p:sp>
        <p:nvSpPr>
          <p:cNvPr id="37" name="object 37"/>
          <p:cNvSpPr txBox="1"/>
          <p:nvPr/>
        </p:nvSpPr>
        <p:spPr>
          <a:xfrm>
            <a:off x="3686175" y="5028946"/>
            <a:ext cx="2837815" cy="1112520"/>
          </a:xfrm>
          <a:prstGeom prst="rect">
            <a:avLst/>
          </a:prstGeom>
        </p:spPr>
        <p:txBody>
          <a:bodyPr vert="horz" wrap="square" lIns="0" tIns="12700" rIns="0" bIns="0" rtlCol="0">
            <a:spAutoFit/>
          </a:bodyPr>
          <a:lstStyle/>
          <a:p>
            <a:pPr marL="170180">
              <a:lnSpc>
                <a:spcPct val="100000"/>
              </a:lnSpc>
              <a:spcBef>
                <a:spcPts val="100"/>
              </a:spcBef>
            </a:pPr>
            <a:r>
              <a:rPr sz="1100" spc="125" dirty="0">
                <a:latin typeface="Yu Gothic UI"/>
                <a:cs typeface="Yu Gothic UI"/>
              </a:rPr>
              <a:t>・ベースアップ評価料の算定収入額</a:t>
            </a:r>
            <a:endParaRPr sz="1100">
              <a:latin typeface="Yu Gothic UI"/>
              <a:cs typeface="Yu Gothic UI"/>
            </a:endParaRPr>
          </a:p>
          <a:p>
            <a:pPr marL="170180">
              <a:lnSpc>
                <a:spcPct val="100000"/>
              </a:lnSpc>
            </a:pPr>
            <a:r>
              <a:rPr sz="1100" spc="80" dirty="0">
                <a:latin typeface="Yu Gothic UI"/>
                <a:cs typeface="Yu Gothic UI"/>
              </a:rPr>
              <a:t>・対象職種ごとの常勤換算数</a:t>
            </a:r>
            <a:endParaRPr sz="1100">
              <a:latin typeface="Yu Gothic UI"/>
              <a:cs typeface="Yu Gothic UI"/>
            </a:endParaRPr>
          </a:p>
          <a:p>
            <a:pPr marL="170180">
              <a:lnSpc>
                <a:spcPct val="100000"/>
              </a:lnSpc>
            </a:pPr>
            <a:r>
              <a:rPr sz="1100" spc="550" dirty="0">
                <a:latin typeface="Yu Gothic UI"/>
                <a:cs typeface="Yu Gothic UI"/>
              </a:rPr>
              <a:t>・</a:t>
            </a:r>
            <a:r>
              <a:rPr sz="1100" b="1" u="sng" spc="-10" dirty="0">
                <a:uFill>
                  <a:solidFill>
                    <a:srgbClr val="000000"/>
                  </a:solidFill>
                </a:uFill>
                <a:latin typeface="Yu Gothic UI"/>
                <a:cs typeface="Yu Gothic UI"/>
              </a:rPr>
              <a:t>基本給等総額（</a:t>
            </a:r>
            <a:r>
              <a:rPr sz="1100" b="1" u="sng" spc="35" dirty="0">
                <a:uFill>
                  <a:solidFill>
                    <a:srgbClr val="000000"/>
                  </a:solidFill>
                </a:uFill>
                <a:latin typeface="Yu Gothic UI"/>
                <a:cs typeface="Yu Gothic UI"/>
              </a:rPr>
              <a:t>給与改善前・後</a:t>
            </a:r>
            <a:r>
              <a:rPr sz="1100" b="1" u="sng" spc="165" dirty="0">
                <a:uFill>
                  <a:solidFill>
                    <a:srgbClr val="000000"/>
                  </a:solidFill>
                </a:uFill>
                <a:latin typeface="Yu Gothic UI"/>
                <a:cs typeface="Yu Gothic UI"/>
              </a:rPr>
              <a:t>）</a:t>
            </a:r>
            <a:endParaRPr sz="1100">
              <a:latin typeface="Yu Gothic UI"/>
              <a:cs typeface="Yu Gothic UI"/>
            </a:endParaRPr>
          </a:p>
          <a:p>
            <a:pPr marL="170180">
              <a:lnSpc>
                <a:spcPct val="100000"/>
              </a:lnSpc>
              <a:spcBef>
                <a:spcPts val="5"/>
              </a:spcBef>
            </a:pPr>
            <a:r>
              <a:rPr sz="1100" spc="90" dirty="0">
                <a:latin typeface="Yu Gothic UI"/>
                <a:cs typeface="Yu Gothic UI"/>
              </a:rPr>
              <a:t>・賞与の月数の変化</a:t>
            </a:r>
            <a:endParaRPr sz="1100">
              <a:latin typeface="Yu Gothic UI"/>
              <a:cs typeface="Yu Gothic UI"/>
            </a:endParaRPr>
          </a:p>
          <a:p>
            <a:pPr marL="29845">
              <a:lnSpc>
                <a:spcPct val="100000"/>
              </a:lnSpc>
              <a:spcBef>
                <a:spcPts val="1110"/>
              </a:spcBef>
            </a:pPr>
            <a:r>
              <a:rPr sz="900" spc="15" dirty="0">
                <a:latin typeface="Yu Gothic UI"/>
                <a:cs typeface="Yu Gothic UI"/>
              </a:rPr>
              <a:t>※対象職種を指定して報告：</a:t>
            </a:r>
            <a:endParaRPr sz="900">
              <a:latin typeface="Yu Gothic UI"/>
              <a:cs typeface="Yu Gothic UI"/>
            </a:endParaRPr>
          </a:p>
          <a:p>
            <a:pPr marL="144145">
              <a:lnSpc>
                <a:spcPct val="100000"/>
              </a:lnSpc>
            </a:pPr>
            <a:r>
              <a:rPr sz="900" spc="55" dirty="0">
                <a:latin typeface="Yu Gothic UI"/>
                <a:cs typeface="Yu Gothic UI"/>
              </a:rPr>
              <a:t>歯科医師・歯科衛生士・事務職員  等</a:t>
            </a:r>
            <a:endParaRPr sz="900">
              <a:latin typeface="Yu Gothic UI"/>
              <a:cs typeface="Yu Gothic UI"/>
            </a:endParaRPr>
          </a:p>
        </p:txBody>
      </p:sp>
      <p:sp>
        <p:nvSpPr>
          <p:cNvPr id="38" name="object 38"/>
          <p:cNvSpPr/>
          <p:nvPr/>
        </p:nvSpPr>
        <p:spPr>
          <a:xfrm>
            <a:off x="1326769" y="4776533"/>
            <a:ext cx="1510030" cy="170815"/>
          </a:xfrm>
          <a:custGeom>
            <a:avLst/>
            <a:gdLst/>
            <a:ahLst/>
            <a:cxnLst/>
            <a:rect l="l" t="t" r="r" b="b"/>
            <a:pathLst>
              <a:path w="1510030" h="170814">
                <a:moveTo>
                  <a:pt x="0" y="170370"/>
                </a:moveTo>
                <a:lnTo>
                  <a:pt x="1509776" y="170370"/>
                </a:lnTo>
                <a:lnTo>
                  <a:pt x="1509776" y="0"/>
                </a:lnTo>
                <a:lnTo>
                  <a:pt x="0" y="0"/>
                </a:lnTo>
                <a:lnTo>
                  <a:pt x="0" y="170370"/>
                </a:lnTo>
                <a:close/>
              </a:path>
            </a:pathLst>
          </a:custGeom>
          <a:ln w="19050">
            <a:solidFill>
              <a:srgbClr val="00AFEF"/>
            </a:solidFill>
          </a:ln>
        </p:spPr>
        <p:txBody>
          <a:bodyPr wrap="square" lIns="0" tIns="0" rIns="0" bIns="0" rtlCol="0"/>
          <a:lstStyle/>
          <a:p>
            <a:endParaRPr/>
          </a:p>
        </p:txBody>
      </p:sp>
      <p:sp>
        <p:nvSpPr>
          <p:cNvPr id="39" name="object 39"/>
          <p:cNvSpPr txBox="1"/>
          <p:nvPr/>
        </p:nvSpPr>
        <p:spPr>
          <a:xfrm>
            <a:off x="1326769" y="4776533"/>
            <a:ext cx="1510030" cy="170815"/>
          </a:xfrm>
          <a:prstGeom prst="rect">
            <a:avLst/>
          </a:prstGeom>
          <a:solidFill>
            <a:srgbClr val="ABE9FF"/>
          </a:solidFill>
        </p:spPr>
        <p:txBody>
          <a:bodyPr vert="horz" wrap="square" lIns="0" tIns="0" rIns="0" bIns="0" rtlCol="0">
            <a:spAutoFit/>
          </a:bodyPr>
          <a:lstStyle/>
          <a:p>
            <a:pPr algn="ctr">
              <a:lnSpc>
                <a:spcPts val="1315"/>
              </a:lnSpc>
            </a:pPr>
            <a:r>
              <a:rPr sz="1100" b="1" spc="-20" dirty="0">
                <a:latin typeface="Yu Gothic UI"/>
                <a:cs typeface="Yu Gothic UI"/>
              </a:rPr>
              <a:t>届出書</a:t>
            </a:r>
            <a:endParaRPr sz="1100">
              <a:latin typeface="Yu Gothic UI"/>
              <a:cs typeface="Yu Gothic UI"/>
            </a:endParaRPr>
          </a:p>
        </p:txBody>
      </p:sp>
      <p:sp>
        <p:nvSpPr>
          <p:cNvPr id="40" name="object 40"/>
          <p:cNvSpPr/>
          <p:nvPr/>
        </p:nvSpPr>
        <p:spPr>
          <a:xfrm>
            <a:off x="4351654" y="4776533"/>
            <a:ext cx="1510030" cy="170815"/>
          </a:xfrm>
          <a:custGeom>
            <a:avLst/>
            <a:gdLst/>
            <a:ahLst/>
            <a:cxnLst/>
            <a:rect l="l" t="t" r="r" b="b"/>
            <a:pathLst>
              <a:path w="1510029" h="170814">
                <a:moveTo>
                  <a:pt x="0" y="170370"/>
                </a:moveTo>
                <a:lnTo>
                  <a:pt x="1509776" y="170370"/>
                </a:lnTo>
                <a:lnTo>
                  <a:pt x="1509776" y="0"/>
                </a:lnTo>
                <a:lnTo>
                  <a:pt x="0" y="0"/>
                </a:lnTo>
                <a:lnTo>
                  <a:pt x="0" y="170370"/>
                </a:lnTo>
                <a:close/>
              </a:path>
            </a:pathLst>
          </a:custGeom>
          <a:ln w="19050">
            <a:solidFill>
              <a:srgbClr val="FFC000"/>
            </a:solidFill>
          </a:ln>
        </p:spPr>
        <p:txBody>
          <a:bodyPr wrap="square" lIns="0" tIns="0" rIns="0" bIns="0" rtlCol="0"/>
          <a:lstStyle/>
          <a:p>
            <a:endParaRPr/>
          </a:p>
        </p:txBody>
      </p:sp>
      <p:sp>
        <p:nvSpPr>
          <p:cNvPr id="41" name="object 41"/>
          <p:cNvSpPr txBox="1"/>
          <p:nvPr/>
        </p:nvSpPr>
        <p:spPr>
          <a:xfrm>
            <a:off x="4351654" y="4776533"/>
            <a:ext cx="1510030" cy="170815"/>
          </a:xfrm>
          <a:prstGeom prst="rect">
            <a:avLst/>
          </a:prstGeom>
          <a:solidFill>
            <a:srgbClr val="FFECB3"/>
          </a:solidFill>
        </p:spPr>
        <p:txBody>
          <a:bodyPr vert="horz" wrap="square" lIns="0" tIns="0" rIns="0" bIns="0" rtlCol="0">
            <a:spAutoFit/>
          </a:bodyPr>
          <a:lstStyle/>
          <a:p>
            <a:pPr marL="404495">
              <a:lnSpc>
                <a:spcPts val="1315"/>
              </a:lnSpc>
            </a:pPr>
            <a:r>
              <a:rPr sz="1100" b="1" spc="-10" dirty="0">
                <a:latin typeface="Yu Gothic UI"/>
                <a:cs typeface="Yu Gothic UI"/>
              </a:rPr>
              <a:t>中間報告書</a:t>
            </a:r>
            <a:endParaRPr sz="1100">
              <a:latin typeface="Yu Gothic UI"/>
              <a:cs typeface="Yu Gothic UI"/>
            </a:endParaRPr>
          </a:p>
        </p:txBody>
      </p:sp>
      <p:grpSp>
        <p:nvGrpSpPr>
          <p:cNvPr id="42" name="object 42"/>
          <p:cNvGrpSpPr/>
          <p:nvPr/>
        </p:nvGrpSpPr>
        <p:grpSpPr>
          <a:xfrm>
            <a:off x="6696709" y="4911572"/>
            <a:ext cx="2863215" cy="1383030"/>
            <a:chOff x="6696709" y="4911572"/>
            <a:chExt cx="2863215" cy="1383030"/>
          </a:xfrm>
        </p:grpSpPr>
        <p:sp>
          <p:nvSpPr>
            <p:cNvPr id="43" name="object 43"/>
            <p:cNvSpPr/>
            <p:nvPr/>
          </p:nvSpPr>
          <p:spPr>
            <a:xfrm>
              <a:off x="6703059" y="4917922"/>
              <a:ext cx="2850515" cy="1370330"/>
            </a:xfrm>
            <a:custGeom>
              <a:avLst/>
              <a:gdLst/>
              <a:ahLst/>
              <a:cxnLst/>
              <a:rect l="l" t="t" r="r" b="b"/>
              <a:pathLst>
                <a:path w="2850515" h="1370329">
                  <a:moveTo>
                    <a:pt x="2850006" y="0"/>
                  </a:moveTo>
                  <a:lnTo>
                    <a:pt x="0" y="0"/>
                  </a:lnTo>
                  <a:lnTo>
                    <a:pt x="0" y="1369949"/>
                  </a:lnTo>
                  <a:lnTo>
                    <a:pt x="2850006" y="1369949"/>
                  </a:lnTo>
                  <a:lnTo>
                    <a:pt x="2850006" y="0"/>
                  </a:lnTo>
                  <a:close/>
                </a:path>
              </a:pathLst>
            </a:custGeom>
            <a:solidFill>
              <a:srgbClr val="FFCDCD"/>
            </a:solidFill>
          </p:spPr>
          <p:txBody>
            <a:bodyPr wrap="square" lIns="0" tIns="0" rIns="0" bIns="0" rtlCol="0"/>
            <a:lstStyle/>
            <a:p>
              <a:endParaRPr/>
            </a:p>
          </p:txBody>
        </p:sp>
        <p:sp>
          <p:nvSpPr>
            <p:cNvPr id="44" name="object 44"/>
            <p:cNvSpPr/>
            <p:nvPr/>
          </p:nvSpPr>
          <p:spPr>
            <a:xfrm>
              <a:off x="6703059" y="4917922"/>
              <a:ext cx="2850515" cy="1370330"/>
            </a:xfrm>
            <a:custGeom>
              <a:avLst/>
              <a:gdLst/>
              <a:ahLst/>
              <a:cxnLst/>
              <a:rect l="l" t="t" r="r" b="b"/>
              <a:pathLst>
                <a:path w="2850515" h="1370329">
                  <a:moveTo>
                    <a:pt x="0" y="1369949"/>
                  </a:moveTo>
                  <a:lnTo>
                    <a:pt x="2850006" y="1369949"/>
                  </a:lnTo>
                  <a:lnTo>
                    <a:pt x="2850006" y="0"/>
                  </a:lnTo>
                  <a:lnTo>
                    <a:pt x="0" y="0"/>
                  </a:lnTo>
                  <a:lnTo>
                    <a:pt x="0" y="1369949"/>
                  </a:lnTo>
                  <a:close/>
                </a:path>
              </a:pathLst>
            </a:custGeom>
            <a:ln w="12700">
              <a:solidFill>
                <a:srgbClr val="FF5656"/>
              </a:solidFill>
            </a:ln>
          </p:spPr>
          <p:txBody>
            <a:bodyPr wrap="square" lIns="0" tIns="0" rIns="0" bIns="0" rtlCol="0"/>
            <a:lstStyle/>
            <a:p>
              <a:endParaRPr/>
            </a:p>
          </p:txBody>
        </p:sp>
      </p:grpSp>
      <p:sp>
        <p:nvSpPr>
          <p:cNvPr id="45" name="object 45"/>
          <p:cNvSpPr txBox="1"/>
          <p:nvPr/>
        </p:nvSpPr>
        <p:spPr>
          <a:xfrm>
            <a:off x="6727317" y="5028946"/>
            <a:ext cx="2768600" cy="1112520"/>
          </a:xfrm>
          <a:prstGeom prst="rect">
            <a:avLst/>
          </a:prstGeom>
        </p:spPr>
        <p:txBody>
          <a:bodyPr vert="horz" wrap="square" lIns="0" tIns="12700" rIns="0" bIns="0" rtlCol="0">
            <a:spAutoFit/>
          </a:bodyPr>
          <a:lstStyle/>
          <a:p>
            <a:pPr marL="152400">
              <a:lnSpc>
                <a:spcPct val="100000"/>
              </a:lnSpc>
              <a:spcBef>
                <a:spcPts val="100"/>
              </a:spcBef>
            </a:pPr>
            <a:r>
              <a:rPr sz="1100" spc="125" dirty="0">
                <a:latin typeface="Yu Gothic UI"/>
                <a:cs typeface="Yu Gothic UI"/>
              </a:rPr>
              <a:t>・ベースアップ評価料の算定収入額</a:t>
            </a:r>
            <a:endParaRPr sz="1100">
              <a:latin typeface="Yu Gothic UI"/>
              <a:cs typeface="Yu Gothic UI"/>
            </a:endParaRPr>
          </a:p>
          <a:p>
            <a:pPr marL="152400">
              <a:lnSpc>
                <a:spcPct val="100000"/>
              </a:lnSpc>
            </a:pPr>
            <a:r>
              <a:rPr sz="1100" spc="80" dirty="0">
                <a:latin typeface="Yu Gothic UI"/>
                <a:cs typeface="Yu Gothic UI"/>
              </a:rPr>
              <a:t>・対象職種ごとの常勤換算数</a:t>
            </a:r>
            <a:endParaRPr sz="1100">
              <a:latin typeface="Yu Gothic UI"/>
              <a:cs typeface="Yu Gothic UI"/>
            </a:endParaRPr>
          </a:p>
          <a:p>
            <a:pPr marL="152400">
              <a:lnSpc>
                <a:spcPct val="100000"/>
              </a:lnSpc>
            </a:pPr>
            <a:r>
              <a:rPr sz="1100" spc="550" dirty="0">
                <a:latin typeface="Yu Gothic UI"/>
                <a:cs typeface="Yu Gothic UI"/>
              </a:rPr>
              <a:t>・</a:t>
            </a:r>
            <a:r>
              <a:rPr sz="1100" b="1" u="sng" dirty="0">
                <a:uFill>
                  <a:solidFill>
                    <a:srgbClr val="000000"/>
                  </a:solidFill>
                </a:uFill>
                <a:latin typeface="Yu Gothic UI"/>
                <a:cs typeface="Yu Gothic UI"/>
              </a:rPr>
              <a:t>基本給等総額（</a:t>
            </a:r>
            <a:r>
              <a:rPr sz="1100" b="1" u="sng" spc="35" dirty="0">
                <a:uFill>
                  <a:solidFill>
                    <a:srgbClr val="000000"/>
                  </a:solidFill>
                </a:uFill>
                <a:latin typeface="Yu Gothic UI"/>
                <a:cs typeface="Yu Gothic UI"/>
              </a:rPr>
              <a:t>給与改善前・後</a:t>
            </a:r>
            <a:r>
              <a:rPr sz="1100" b="1" u="sng" spc="170" dirty="0">
                <a:uFill>
                  <a:solidFill>
                    <a:srgbClr val="000000"/>
                  </a:solidFill>
                </a:uFill>
                <a:latin typeface="Yu Gothic UI"/>
                <a:cs typeface="Yu Gothic UI"/>
              </a:rPr>
              <a:t>）</a:t>
            </a:r>
            <a:endParaRPr sz="1100">
              <a:latin typeface="Yu Gothic UI"/>
              <a:cs typeface="Yu Gothic UI"/>
            </a:endParaRPr>
          </a:p>
          <a:p>
            <a:pPr marL="152400">
              <a:lnSpc>
                <a:spcPct val="100000"/>
              </a:lnSpc>
              <a:spcBef>
                <a:spcPts val="5"/>
              </a:spcBef>
            </a:pPr>
            <a:r>
              <a:rPr sz="1100" spc="90" dirty="0">
                <a:latin typeface="Yu Gothic UI"/>
                <a:cs typeface="Yu Gothic UI"/>
              </a:rPr>
              <a:t>・賞与の月数の変化</a:t>
            </a:r>
            <a:endParaRPr sz="1100">
              <a:latin typeface="Yu Gothic UI"/>
              <a:cs typeface="Yu Gothic UI"/>
            </a:endParaRPr>
          </a:p>
          <a:p>
            <a:pPr marL="139065" marR="5080" indent="-127000">
              <a:lnSpc>
                <a:spcPct val="100000"/>
              </a:lnSpc>
              <a:spcBef>
                <a:spcPts val="1110"/>
              </a:spcBef>
            </a:pPr>
            <a:r>
              <a:rPr sz="900" spc="20" dirty="0">
                <a:latin typeface="Yu Gothic UI"/>
                <a:cs typeface="Yu Gothic UI"/>
              </a:rPr>
              <a:t>※対象職員の合計及び、一部の対象職種の内訳につい</a:t>
            </a:r>
            <a:r>
              <a:rPr sz="900" spc="55" dirty="0">
                <a:latin typeface="Yu Gothic UI"/>
                <a:cs typeface="Yu Gothic UI"/>
              </a:rPr>
              <a:t>て報告</a:t>
            </a:r>
            <a:endParaRPr sz="900">
              <a:latin typeface="Yu Gothic UI"/>
              <a:cs typeface="Yu Gothic UI"/>
            </a:endParaRPr>
          </a:p>
        </p:txBody>
      </p:sp>
      <p:sp>
        <p:nvSpPr>
          <p:cNvPr id="46" name="object 46"/>
          <p:cNvSpPr txBox="1"/>
          <p:nvPr/>
        </p:nvSpPr>
        <p:spPr>
          <a:xfrm>
            <a:off x="7373111" y="4776533"/>
            <a:ext cx="1510030" cy="170815"/>
          </a:xfrm>
          <a:prstGeom prst="rect">
            <a:avLst/>
          </a:prstGeom>
          <a:solidFill>
            <a:srgbClr val="FFCDCD"/>
          </a:solidFill>
          <a:ln w="19050">
            <a:solidFill>
              <a:srgbClr val="FF5656"/>
            </a:solidFill>
          </a:ln>
        </p:spPr>
        <p:txBody>
          <a:bodyPr vert="horz" wrap="square" lIns="0" tIns="0" rIns="0" bIns="0" rtlCol="0">
            <a:spAutoFit/>
          </a:bodyPr>
          <a:lstStyle/>
          <a:p>
            <a:pPr marL="1905" algn="ctr">
              <a:lnSpc>
                <a:spcPts val="1315"/>
              </a:lnSpc>
            </a:pPr>
            <a:r>
              <a:rPr sz="1100" b="1" spc="-20" dirty="0">
                <a:latin typeface="Yu Gothic UI"/>
                <a:cs typeface="Yu Gothic UI"/>
              </a:rPr>
              <a:t>報告書</a:t>
            </a:r>
            <a:endParaRPr sz="1100">
              <a:latin typeface="Yu Gothic UI"/>
              <a:cs typeface="Yu Gothic UI"/>
            </a:endParaRPr>
          </a:p>
        </p:txBody>
      </p:sp>
      <p:sp>
        <p:nvSpPr>
          <p:cNvPr id="47" name="object 47"/>
          <p:cNvSpPr/>
          <p:nvPr/>
        </p:nvSpPr>
        <p:spPr>
          <a:xfrm>
            <a:off x="1787398" y="3127755"/>
            <a:ext cx="3806825" cy="328930"/>
          </a:xfrm>
          <a:custGeom>
            <a:avLst/>
            <a:gdLst/>
            <a:ahLst/>
            <a:cxnLst/>
            <a:rect l="l" t="t" r="r" b="b"/>
            <a:pathLst>
              <a:path w="3806825" h="328929">
                <a:moveTo>
                  <a:pt x="3642487" y="0"/>
                </a:moveTo>
                <a:lnTo>
                  <a:pt x="3642487" y="50292"/>
                </a:lnTo>
                <a:lnTo>
                  <a:pt x="164337" y="50292"/>
                </a:lnTo>
                <a:lnTo>
                  <a:pt x="164337" y="0"/>
                </a:lnTo>
                <a:lnTo>
                  <a:pt x="0" y="164338"/>
                </a:lnTo>
                <a:lnTo>
                  <a:pt x="164337" y="328549"/>
                </a:lnTo>
                <a:lnTo>
                  <a:pt x="164337" y="278257"/>
                </a:lnTo>
                <a:lnTo>
                  <a:pt x="3642487" y="278257"/>
                </a:lnTo>
                <a:lnTo>
                  <a:pt x="3642487" y="328549"/>
                </a:lnTo>
                <a:lnTo>
                  <a:pt x="3806825" y="164338"/>
                </a:lnTo>
                <a:lnTo>
                  <a:pt x="3642487" y="0"/>
                </a:lnTo>
                <a:close/>
              </a:path>
            </a:pathLst>
          </a:custGeom>
          <a:solidFill>
            <a:srgbClr val="DDD9C3"/>
          </a:solidFill>
        </p:spPr>
        <p:txBody>
          <a:bodyPr wrap="square" lIns="0" tIns="0" rIns="0" bIns="0" rtlCol="0"/>
          <a:lstStyle/>
          <a:p>
            <a:endParaRPr/>
          </a:p>
        </p:txBody>
      </p:sp>
      <p:sp>
        <p:nvSpPr>
          <p:cNvPr id="48" name="object 48"/>
          <p:cNvSpPr txBox="1"/>
          <p:nvPr/>
        </p:nvSpPr>
        <p:spPr>
          <a:xfrm>
            <a:off x="2133600" y="3163951"/>
            <a:ext cx="3397250" cy="239395"/>
          </a:xfrm>
          <a:prstGeom prst="rect">
            <a:avLst/>
          </a:prstGeom>
        </p:spPr>
        <p:txBody>
          <a:bodyPr vert="horz" wrap="square" lIns="0" tIns="13335" rIns="0" bIns="0" rtlCol="0">
            <a:spAutoFit/>
          </a:bodyPr>
          <a:lstStyle/>
          <a:p>
            <a:pPr marL="38100">
              <a:lnSpc>
                <a:spcPct val="100000"/>
              </a:lnSpc>
              <a:spcBef>
                <a:spcPts val="105"/>
              </a:spcBef>
            </a:pPr>
            <a:r>
              <a:rPr sz="1400" b="1" dirty="0">
                <a:latin typeface="Yu Gothic UI"/>
                <a:cs typeface="Yu Gothic UI"/>
              </a:rPr>
              <a:t>賃金改善の実施（令和</a:t>
            </a:r>
            <a:r>
              <a:rPr sz="1400" b="1" spc="165" dirty="0">
                <a:latin typeface="Yu Gothic UI"/>
                <a:cs typeface="Yu Gothic UI"/>
              </a:rPr>
              <a:t>8</a:t>
            </a:r>
            <a:r>
              <a:rPr sz="1400" b="1" dirty="0">
                <a:latin typeface="Yu Gothic UI"/>
                <a:cs typeface="Yu Gothic UI"/>
              </a:rPr>
              <a:t>年度）</a:t>
            </a:r>
            <a:r>
              <a:rPr sz="1400" b="1" spc="105" dirty="0">
                <a:latin typeface="Yu Gothic UI"/>
                <a:cs typeface="Yu Gothic UI"/>
              </a:rPr>
              <a:t> </a:t>
            </a:r>
            <a:r>
              <a:rPr sz="1575" spc="135" baseline="47619" dirty="0">
                <a:latin typeface="Yu Gothic UI"/>
                <a:cs typeface="Yu Gothic UI"/>
              </a:rPr>
              <a:t>4</a:t>
            </a:r>
            <a:r>
              <a:rPr sz="1575" baseline="47619" dirty="0">
                <a:latin typeface="Yu Gothic UI"/>
                <a:cs typeface="Yu Gothic UI"/>
              </a:rPr>
              <a:t>月～</a:t>
            </a:r>
            <a:r>
              <a:rPr sz="1575" spc="-7" baseline="47619" dirty="0">
                <a:latin typeface="Yu Gothic UI"/>
                <a:cs typeface="Yu Gothic UI"/>
              </a:rPr>
              <a:t>翌年</a:t>
            </a:r>
            <a:r>
              <a:rPr sz="1575" spc="120" baseline="47619" dirty="0">
                <a:latin typeface="Yu Gothic UI"/>
                <a:cs typeface="Yu Gothic UI"/>
              </a:rPr>
              <a:t>3</a:t>
            </a:r>
            <a:r>
              <a:rPr sz="1575" spc="-75" baseline="47619" dirty="0">
                <a:latin typeface="Yu Gothic UI"/>
                <a:cs typeface="Yu Gothic UI"/>
              </a:rPr>
              <a:t>月</a:t>
            </a:r>
            <a:endParaRPr sz="1575" baseline="47619">
              <a:latin typeface="Yu Gothic UI"/>
              <a:cs typeface="Yu Gothic UI"/>
            </a:endParaRPr>
          </a:p>
        </p:txBody>
      </p:sp>
      <p:sp>
        <p:nvSpPr>
          <p:cNvPr id="49" name="object 49"/>
          <p:cNvSpPr txBox="1"/>
          <p:nvPr/>
        </p:nvSpPr>
        <p:spPr>
          <a:xfrm>
            <a:off x="4642865" y="3251453"/>
            <a:ext cx="862330" cy="186690"/>
          </a:xfrm>
          <a:prstGeom prst="rect">
            <a:avLst/>
          </a:prstGeom>
        </p:spPr>
        <p:txBody>
          <a:bodyPr vert="horz" wrap="square" lIns="0" tIns="13335" rIns="0" bIns="0" rtlCol="0">
            <a:spAutoFit/>
          </a:bodyPr>
          <a:lstStyle/>
          <a:p>
            <a:pPr marL="12700">
              <a:lnSpc>
                <a:spcPct val="100000"/>
              </a:lnSpc>
              <a:spcBef>
                <a:spcPts val="105"/>
              </a:spcBef>
            </a:pPr>
            <a:r>
              <a:rPr sz="1050" spc="90" dirty="0">
                <a:latin typeface="Yu Gothic UI"/>
                <a:cs typeface="Yu Gothic UI"/>
              </a:rPr>
              <a:t>6</a:t>
            </a:r>
            <a:r>
              <a:rPr sz="1050" dirty="0">
                <a:latin typeface="Yu Gothic UI"/>
                <a:cs typeface="Yu Gothic UI"/>
              </a:rPr>
              <a:t>月～</a:t>
            </a:r>
            <a:r>
              <a:rPr sz="1050" spc="-5" dirty="0">
                <a:latin typeface="Yu Gothic UI"/>
                <a:cs typeface="Yu Gothic UI"/>
              </a:rPr>
              <a:t>翌年</a:t>
            </a:r>
            <a:r>
              <a:rPr sz="1050" spc="80" dirty="0">
                <a:latin typeface="Yu Gothic UI"/>
                <a:cs typeface="Yu Gothic UI"/>
              </a:rPr>
              <a:t>5</a:t>
            </a:r>
            <a:r>
              <a:rPr sz="1050" spc="-50" dirty="0">
                <a:latin typeface="Yu Gothic UI"/>
                <a:cs typeface="Yu Gothic UI"/>
              </a:rPr>
              <a:t>月</a:t>
            </a:r>
            <a:endParaRPr sz="1050">
              <a:latin typeface="Yu Gothic UI"/>
              <a:cs typeface="Yu Gothic UI"/>
            </a:endParaRPr>
          </a:p>
        </p:txBody>
      </p:sp>
      <p:grpSp>
        <p:nvGrpSpPr>
          <p:cNvPr id="50" name="object 50"/>
          <p:cNvGrpSpPr/>
          <p:nvPr/>
        </p:nvGrpSpPr>
        <p:grpSpPr>
          <a:xfrm>
            <a:off x="1795526" y="2866135"/>
            <a:ext cx="610870" cy="278130"/>
            <a:chOff x="1795526" y="2866135"/>
            <a:chExt cx="610870" cy="278130"/>
          </a:xfrm>
        </p:grpSpPr>
        <p:sp>
          <p:nvSpPr>
            <p:cNvPr id="51" name="object 51"/>
            <p:cNvSpPr/>
            <p:nvPr/>
          </p:nvSpPr>
          <p:spPr>
            <a:xfrm>
              <a:off x="1805051" y="2875660"/>
              <a:ext cx="591820" cy="259079"/>
            </a:xfrm>
            <a:custGeom>
              <a:avLst/>
              <a:gdLst/>
              <a:ahLst/>
              <a:cxnLst/>
              <a:rect l="l" t="t" r="r" b="b"/>
              <a:pathLst>
                <a:path w="591819" h="259080">
                  <a:moveTo>
                    <a:pt x="462153" y="0"/>
                  </a:moveTo>
                  <a:lnTo>
                    <a:pt x="0" y="0"/>
                  </a:lnTo>
                  <a:lnTo>
                    <a:pt x="0" y="258952"/>
                  </a:lnTo>
                  <a:lnTo>
                    <a:pt x="462153" y="258952"/>
                  </a:lnTo>
                  <a:lnTo>
                    <a:pt x="591693" y="129539"/>
                  </a:lnTo>
                  <a:lnTo>
                    <a:pt x="462153" y="0"/>
                  </a:lnTo>
                  <a:close/>
                </a:path>
              </a:pathLst>
            </a:custGeom>
            <a:solidFill>
              <a:srgbClr val="ABE9FF"/>
            </a:solidFill>
          </p:spPr>
          <p:txBody>
            <a:bodyPr wrap="square" lIns="0" tIns="0" rIns="0" bIns="0" rtlCol="0"/>
            <a:lstStyle/>
            <a:p>
              <a:endParaRPr/>
            </a:p>
          </p:txBody>
        </p:sp>
        <p:sp>
          <p:nvSpPr>
            <p:cNvPr id="52" name="object 52"/>
            <p:cNvSpPr/>
            <p:nvPr/>
          </p:nvSpPr>
          <p:spPr>
            <a:xfrm>
              <a:off x="1805051" y="2875660"/>
              <a:ext cx="591820" cy="259079"/>
            </a:xfrm>
            <a:custGeom>
              <a:avLst/>
              <a:gdLst/>
              <a:ahLst/>
              <a:cxnLst/>
              <a:rect l="l" t="t" r="r" b="b"/>
              <a:pathLst>
                <a:path w="591819" h="259080">
                  <a:moveTo>
                    <a:pt x="0" y="0"/>
                  </a:moveTo>
                  <a:lnTo>
                    <a:pt x="462153" y="0"/>
                  </a:lnTo>
                  <a:lnTo>
                    <a:pt x="591693" y="129539"/>
                  </a:lnTo>
                  <a:lnTo>
                    <a:pt x="462153" y="258952"/>
                  </a:lnTo>
                  <a:lnTo>
                    <a:pt x="0" y="258952"/>
                  </a:lnTo>
                  <a:lnTo>
                    <a:pt x="0" y="0"/>
                  </a:lnTo>
                  <a:close/>
                </a:path>
              </a:pathLst>
            </a:custGeom>
            <a:ln w="19050">
              <a:solidFill>
                <a:srgbClr val="00AFEF"/>
              </a:solidFill>
            </a:ln>
          </p:spPr>
          <p:txBody>
            <a:bodyPr wrap="square" lIns="0" tIns="0" rIns="0" bIns="0" rtlCol="0"/>
            <a:lstStyle/>
            <a:p>
              <a:endParaRPr/>
            </a:p>
          </p:txBody>
        </p:sp>
      </p:grpSp>
      <p:sp>
        <p:nvSpPr>
          <p:cNvPr id="53" name="object 53"/>
          <p:cNvSpPr txBox="1"/>
          <p:nvPr/>
        </p:nvSpPr>
        <p:spPr>
          <a:xfrm>
            <a:off x="1827022" y="2878963"/>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Yu Gothic UI"/>
                <a:cs typeface="Yu Gothic UI"/>
              </a:rPr>
              <a:t>届出書</a:t>
            </a:r>
            <a:endParaRPr sz="1200">
              <a:latin typeface="Yu Gothic UI"/>
              <a:cs typeface="Yu Gothic UI"/>
            </a:endParaRPr>
          </a:p>
        </p:txBody>
      </p:sp>
      <p:grpSp>
        <p:nvGrpSpPr>
          <p:cNvPr id="54" name="object 54"/>
          <p:cNvGrpSpPr/>
          <p:nvPr/>
        </p:nvGrpSpPr>
        <p:grpSpPr>
          <a:xfrm>
            <a:off x="3109086" y="2857754"/>
            <a:ext cx="746125" cy="319405"/>
            <a:chOff x="3109086" y="2857754"/>
            <a:chExt cx="746125" cy="319405"/>
          </a:xfrm>
        </p:grpSpPr>
        <p:sp>
          <p:nvSpPr>
            <p:cNvPr id="55" name="object 55"/>
            <p:cNvSpPr/>
            <p:nvPr/>
          </p:nvSpPr>
          <p:spPr>
            <a:xfrm>
              <a:off x="3118611" y="2867279"/>
              <a:ext cx="727075" cy="300355"/>
            </a:xfrm>
            <a:custGeom>
              <a:avLst/>
              <a:gdLst/>
              <a:ahLst/>
              <a:cxnLst/>
              <a:rect l="l" t="t" r="r" b="b"/>
              <a:pathLst>
                <a:path w="727075" h="300355">
                  <a:moveTo>
                    <a:pt x="576452" y="0"/>
                  </a:moveTo>
                  <a:lnTo>
                    <a:pt x="0" y="0"/>
                  </a:lnTo>
                  <a:lnTo>
                    <a:pt x="0" y="300228"/>
                  </a:lnTo>
                  <a:lnTo>
                    <a:pt x="576452" y="300228"/>
                  </a:lnTo>
                  <a:lnTo>
                    <a:pt x="726566" y="150113"/>
                  </a:lnTo>
                  <a:lnTo>
                    <a:pt x="576452" y="0"/>
                  </a:lnTo>
                  <a:close/>
                </a:path>
              </a:pathLst>
            </a:custGeom>
            <a:solidFill>
              <a:srgbClr val="FFECB3"/>
            </a:solidFill>
          </p:spPr>
          <p:txBody>
            <a:bodyPr wrap="square" lIns="0" tIns="0" rIns="0" bIns="0" rtlCol="0"/>
            <a:lstStyle/>
            <a:p>
              <a:endParaRPr/>
            </a:p>
          </p:txBody>
        </p:sp>
        <p:sp>
          <p:nvSpPr>
            <p:cNvPr id="56" name="object 56"/>
            <p:cNvSpPr/>
            <p:nvPr/>
          </p:nvSpPr>
          <p:spPr>
            <a:xfrm>
              <a:off x="3118611" y="2867279"/>
              <a:ext cx="727075" cy="300355"/>
            </a:xfrm>
            <a:custGeom>
              <a:avLst/>
              <a:gdLst/>
              <a:ahLst/>
              <a:cxnLst/>
              <a:rect l="l" t="t" r="r" b="b"/>
              <a:pathLst>
                <a:path w="727075" h="300355">
                  <a:moveTo>
                    <a:pt x="0" y="0"/>
                  </a:moveTo>
                  <a:lnTo>
                    <a:pt x="576452" y="0"/>
                  </a:lnTo>
                  <a:lnTo>
                    <a:pt x="726566" y="150113"/>
                  </a:lnTo>
                  <a:lnTo>
                    <a:pt x="576452" y="300228"/>
                  </a:lnTo>
                  <a:lnTo>
                    <a:pt x="0" y="300228"/>
                  </a:lnTo>
                  <a:lnTo>
                    <a:pt x="0" y="0"/>
                  </a:lnTo>
                  <a:close/>
                </a:path>
              </a:pathLst>
            </a:custGeom>
            <a:ln w="19050">
              <a:solidFill>
                <a:srgbClr val="FFC000"/>
              </a:solidFill>
            </a:ln>
          </p:spPr>
          <p:txBody>
            <a:bodyPr wrap="square" lIns="0" tIns="0" rIns="0" bIns="0" rtlCol="0"/>
            <a:lstStyle/>
            <a:p>
              <a:endParaRPr/>
            </a:p>
          </p:txBody>
        </p:sp>
      </p:grpSp>
      <p:sp>
        <p:nvSpPr>
          <p:cNvPr id="57" name="object 57"/>
          <p:cNvSpPr txBox="1"/>
          <p:nvPr/>
        </p:nvSpPr>
        <p:spPr>
          <a:xfrm>
            <a:off x="3116072" y="2491867"/>
            <a:ext cx="657860" cy="520700"/>
          </a:xfrm>
          <a:prstGeom prst="rect">
            <a:avLst/>
          </a:prstGeom>
        </p:spPr>
        <p:txBody>
          <a:bodyPr vert="horz" wrap="square" lIns="0" tIns="12065" rIns="0" bIns="0" rtlCol="0">
            <a:spAutoFit/>
          </a:bodyPr>
          <a:lstStyle/>
          <a:p>
            <a:pPr marL="12700" marR="5080" indent="62230">
              <a:lnSpc>
                <a:spcPct val="100000"/>
              </a:lnSpc>
              <a:spcBef>
                <a:spcPts val="95"/>
              </a:spcBef>
            </a:pPr>
            <a:r>
              <a:rPr sz="1000" spc="-20" dirty="0">
                <a:latin typeface="Yu Gothic UI"/>
                <a:cs typeface="Yu Gothic UI"/>
              </a:rPr>
              <a:t>Ｒ７年度実績報告書</a:t>
            </a:r>
            <a:endParaRPr sz="1000">
              <a:latin typeface="Yu Gothic UI"/>
              <a:cs typeface="Yu Gothic UI"/>
            </a:endParaRPr>
          </a:p>
          <a:p>
            <a:pPr marL="74930">
              <a:lnSpc>
                <a:spcPct val="100000"/>
              </a:lnSpc>
              <a:spcBef>
                <a:spcPts val="300"/>
              </a:spcBef>
            </a:pPr>
            <a:r>
              <a:rPr sz="1000" spc="-20" dirty="0">
                <a:latin typeface="Yu Gothic UI"/>
                <a:cs typeface="Yu Gothic UI"/>
              </a:rPr>
              <a:t>Ｒ８年度</a:t>
            </a:r>
            <a:endParaRPr sz="1000">
              <a:latin typeface="Yu Gothic UI"/>
              <a:cs typeface="Yu Gothic UI"/>
            </a:endParaRPr>
          </a:p>
        </p:txBody>
      </p:sp>
      <p:sp>
        <p:nvSpPr>
          <p:cNvPr id="58" name="object 58"/>
          <p:cNvSpPr txBox="1"/>
          <p:nvPr/>
        </p:nvSpPr>
        <p:spPr>
          <a:xfrm>
            <a:off x="3116072" y="2987167"/>
            <a:ext cx="657860" cy="177800"/>
          </a:xfrm>
          <a:prstGeom prst="rect">
            <a:avLst/>
          </a:prstGeom>
        </p:spPr>
        <p:txBody>
          <a:bodyPr vert="horz" wrap="square" lIns="0" tIns="12065" rIns="0" bIns="0" rtlCol="0">
            <a:spAutoFit/>
          </a:bodyPr>
          <a:lstStyle/>
          <a:p>
            <a:pPr marL="12700">
              <a:lnSpc>
                <a:spcPct val="100000"/>
              </a:lnSpc>
              <a:spcBef>
                <a:spcPts val="95"/>
              </a:spcBef>
            </a:pPr>
            <a:r>
              <a:rPr sz="1000" spc="-20" dirty="0">
                <a:latin typeface="Yu Gothic UI"/>
                <a:cs typeface="Yu Gothic UI"/>
              </a:rPr>
              <a:t>中間報告書</a:t>
            </a:r>
            <a:endParaRPr sz="1000">
              <a:latin typeface="Yu Gothic UI"/>
              <a:cs typeface="Yu Gothic UI"/>
            </a:endParaRPr>
          </a:p>
        </p:txBody>
      </p:sp>
      <p:sp>
        <p:nvSpPr>
          <p:cNvPr id="59" name="object 59"/>
          <p:cNvSpPr txBox="1"/>
          <p:nvPr/>
        </p:nvSpPr>
        <p:spPr>
          <a:xfrm>
            <a:off x="5725414" y="3339210"/>
            <a:ext cx="165735" cy="193675"/>
          </a:xfrm>
          <a:prstGeom prst="rect">
            <a:avLst/>
          </a:prstGeom>
        </p:spPr>
        <p:txBody>
          <a:bodyPr vert="horz" wrap="square" lIns="0" tIns="13335" rIns="0" bIns="0" rtlCol="0">
            <a:spAutoFit/>
          </a:bodyPr>
          <a:lstStyle/>
          <a:p>
            <a:pPr marL="12700">
              <a:lnSpc>
                <a:spcPct val="100000"/>
              </a:lnSpc>
              <a:spcBef>
                <a:spcPts val="105"/>
              </a:spcBef>
            </a:pPr>
            <a:r>
              <a:rPr sz="1100" b="1" spc="-50" dirty="0">
                <a:latin typeface="Yu Gothic UI"/>
                <a:cs typeface="Yu Gothic UI"/>
              </a:rPr>
              <a:t>※</a:t>
            </a:r>
            <a:endParaRPr sz="1100">
              <a:latin typeface="Yu Gothic UI"/>
              <a:cs typeface="Yu Gothic UI"/>
            </a:endParaRPr>
          </a:p>
        </p:txBody>
      </p:sp>
      <p:graphicFrame>
        <p:nvGraphicFramePr>
          <p:cNvPr id="60" name="object 60"/>
          <p:cNvGraphicFramePr>
            <a:graphicFrameLocks noGrp="1"/>
          </p:cNvGraphicFramePr>
          <p:nvPr/>
        </p:nvGraphicFramePr>
        <p:xfrm>
          <a:off x="833488" y="1868677"/>
          <a:ext cx="7837798" cy="548640"/>
        </p:xfrm>
        <a:graphic>
          <a:graphicData uri="http://schemas.openxmlformats.org/drawingml/2006/table">
            <a:tbl>
              <a:tblPr firstRow="1" bandRow="1">
                <a:tableStyleId>{2D5ABB26-0587-4C30-8999-92F81FD0307C}</a:tableStyleId>
              </a:tblPr>
              <a:tblGrid>
                <a:gridCol w="269875">
                  <a:extLst>
                    <a:ext uri="{9D8B030D-6E8A-4147-A177-3AD203B41FA5}">
                      <a16:colId xmlns:a16="http://schemas.microsoft.com/office/drawing/2014/main" val="20000"/>
                    </a:ext>
                  </a:extLst>
                </a:gridCol>
                <a:gridCol w="683894">
                  <a:extLst>
                    <a:ext uri="{9D8B030D-6E8A-4147-A177-3AD203B41FA5}">
                      <a16:colId xmlns:a16="http://schemas.microsoft.com/office/drawing/2014/main" val="20001"/>
                    </a:ext>
                  </a:extLst>
                </a:gridCol>
                <a:gridCol w="328930">
                  <a:extLst>
                    <a:ext uri="{9D8B030D-6E8A-4147-A177-3AD203B41FA5}">
                      <a16:colId xmlns:a16="http://schemas.microsoft.com/office/drawing/2014/main" val="20002"/>
                    </a:ext>
                  </a:extLst>
                </a:gridCol>
                <a:gridCol w="680085">
                  <a:extLst>
                    <a:ext uri="{9D8B030D-6E8A-4147-A177-3AD203B41FA5}">
                      <a16:colId xmlns:a16="http://schemas.microsoft.com/office/drawing/2014/main" val="20003"/>
                    </a:ext>
                  </a:extLst>
                </a:gridCol>
                <a:gridCol w="297814">
                  <a:extLst>
                    <a:ext uri="{9D8B030D-6E8A-4147-A177-3AD203B41FA5}">
                      <a16:colId xmlns:a16="http://schemas.microsoft.com/office/drawing/2014/main" val="20004"/>
                    </a:ext>
                  </a:extLst>
                </a:gridCol>
                <a:gridCol w="729614">
                  <a:extLst>
                    <a:ext uri="{9D8B030D-6E8A-4147-A177-3AD203B41FA5}">
                      <a16:colId xmlns:a16="http://schemas.microsoft.com/office/drawing/2014/main" val="20005"/>
                    </a:ext>
                  </a:extLst>
                </a:gridCol>
                <a:gridCol w="207644">
                  <a:extLst>
                    <a:ext uri="{9D8B030D-6E8A-4147-A177-3AD203B41FA5}">
                      <a16:colId xmlns:a16="http://schemas.microsoft.com/office/drawing/2014/main" val="20006"/>
                    </a:ext>
                  </a:extLst>
                </a:gridCol>
                <a:gridCol w="720724">
                  <a:extLst>
                    <a:ext uri="{9D8B030D-6E8A-4147-A177-3AD203B41FA5}">
                      <a16:colId xmlns:a16="http://schemas.microsoft.com/office/drawing/2014/main" val="20007"/>
                    </a:ext>
                  </a:extLst>
                </a:gridCol>
                <a:gridCol w="277495">
                  <a:extLst>
                    <a:ext uri="{9D8B030D-6E8A-4147-A177-3AD203B41FA5}">
                      <a16:colId xmlns:a16="http://schemas.microsoft.com/office/drawing/2014/main" val="20008"/>
                    </a:ext>
                  </a:extLst>
                </a:gridCol>
                <a:gridCol w="685164">
                  <a:extLst>
                    <a:ext uri="{9D8B030D-6E8A-4147-A177-3AD203B41FA5}">
                      <a16:colId xmlns:a16="http://schemas.microsoft.com/office/drawing/2014/main" val="20009"/>
                    </a:ext>
                  </a:extLst>
                </a:gridCol>
                <a:gridCol w="307975">
                  <a:extLst>
                    <a:ext uri="{9D8B030D-6E8A-4147-A177-3AD203B41FA5}">
                      <a16:colId xmlns:a16="http://schemas.microsoft.com/office/drawing/2014/main" val="20010"/>
                    </a:ext>
                  </a:extLst>
                </a:gridCol>
                <a:gridCol w="695960">
                  <a:extLst>
                    <a:ext uri="{9D8B030D-6E8A-4147-A177-3AD203B41FA5}">
                      <a16:colId xmlns:a16="http://schemas.microsoft.com/office/drawing/2014/main" val="20011"/>
                    </a:ext>
                  </a:extLst>
                </a:gridCol>
                <a:gridCol w="261620">
                  <a:extLst>
                    <a:ext uri="{9D8B030D-6E8A-4147-A177-3AD203B41FA5}">
                      <a16:colId xmlns:a16="http://schemas.microsoft.com/office/drawing/2014/main" val="20012"/>
                    </a:ext>
                  </a:extLst>
                </a:gridCol>
                <a:gridCol w="714375">
                  <a:extLst>
                    <a:ext uri="{9D8B030D-6E8A-4147-A177-3AD203B41FA5}">
                      <a16:colId xmlns:a16="http://schemas.microsoft.com/office/drawing/2014/main" val="20013"/>
                    </a:ext>
                  </a:extLst>
                </a:gridCol>
                <a:gridCol w="213359">
                  <a:extLst>
                    <a:ext uri="{9D8B030D-6E8A-4147-A177-3AD203B41FA5}">
                      <a16:colId xmlns:a16="http://schemas.microsoft.com/office/drawing/2014/main" val="20014"/>
                    </a:ext>
                  </a:extLst>
                </a:gridCol>
                <a:gridCol w="763270">
                  <a:extLst>
                    <a:ext uri="{9D8B030D-6E8A-4147-A177-3AD203B41FA5}">
                      <a16:colId xmlns:a16="http://schemas.microsoft.com/office/drawing/2014/main" val="20015"/>
                    </a:ext>
                  </a:extLst>
                </a:gridCol>
              </a:tblGrid>
              <a:tr h="274320">
                <a:tc gridSpan="8">
                  <a:txBody>
                    <a:bodyPr/>
                    <a:lstStyle/>
                    <a:p>
                      <a:pPr>
                        <a:lnSpc>
                          <a:spcPct val="100000"/>
                        </a:lnSpc>
                      </a:pPr>
                      <a:endParaRPr sz="11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8">
                  <a:txBody>
                    <a:bodyPr/>
                    <a:lstStyle/>
                    <a:p>
                      <a:pPr>
                        <a:lnSpc>
                          <a:spcPct val="100000"/>
                        </a:lnSpc>
                      </a:pPr>
                      <a:endParaRPr sz="11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4320">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1908175" cy="927100"/>
          </a:xfrm>
          <a:custGeom>
            <a:avLst/>
            <a:gdLst/>
            <a:ahLst/>
            <a:cxnLst/>
            <a:rect l="l" t="t" r="r" b="b"/>
            <a:pathLst>
              <a:path w="1908175" h="927100">
                <a:moveTo>
                  <a:pt x="1908048" y="0"/>
                </a:moveTo>
                <a:lnTo>
                  <a:pt x="0" y="0"/>
                </a:lnTo>
                <a:lnTo>
                  <a:pt x="0" y="926528"/>
                </a:lnTo>
                <a:lnTo>
                  <a:pt x="1908048" y="926528"/>
                </a:lnTo>
                <a:lnTo>
                  <a:pt x="1908048" y="0"/>
                </a:lnTo>
                <a:close/>
              </a:path>
            </a:pathLst>
          </a:custGeom>
          <a:solidFill>
            <a:srgbClr val="CDFFDC"/>
          </a:solidFill>
        </p:spPr>
        <p:txBody>
          <a:bodyPr wrap="square" lIns="0" tIns="0" rIns="0" bIns="0" rtlCol="0"/>
          <a:lstStyle/>
          <a:p>
            <a:endParaRPr/>
          </a:p>
        </p:txBody>
      </p:sp>
      <p:sp>
        <p:nvSpPr>
          <p:cNvPr id="3" name="object 3"/>
          <p:cNvSpPr txBox="1"/>
          <p:nvPr/>
        </p:nvSpPr>
        <p:spPr>
          <a:xfrm>
            <a:off x="1951101"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1951101" y="4152976"/>
            <a:ext cx="7839709" cy="452120"/>
          </a:xfrm>
          <a:prstGeom prst="rect">
            <a:avLst/>
          </a:prstGeom>
        </p:spPr>
        <p:txBody>
          <a:bodyPr vert="horz" wrap="square" lIns="0" tIns="12065" rIns="0" bIns="0" rtlCol="0">
            <a:spAutoFit/>
          </a:bodyPr>
          <a:lstStyle/>
          <a:p>
            <a:pPr marL="12700">
              <a:lnSpc>
                <a:spcPct val="100000"/>
              </a:lnSpc>
              <a:spcBef>
                <a:spcPts val="95"/>
              </a:spcBef>
            </a:pPr>
            <a:r>
              <a:rPr sz="2800" spc="145" dirty="0"/>
              <a:t>３．医療機関等における事務等の簡素化・効❹化</a:t>
            </a:r>
            <a:endParaRPr sz="2800"/>
          </a:p>
        </p:txBody>
      </p:sp>
      <p:sp>
        <p:nvSpPr>
          <p:cNvPr id="5" name="object 5"/>
          <p:cNvSpPr txBox="1"/>
          <p:nvPr/>
        </p:nvSpPr>
        <p:spPr>
          <a:xfrm>
            <a:off x="9570846" y="6544767"/>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16</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6463" y="1742351"/>
            <a:ext cx="9599930" cy="4873625"/>
            <a:chOff x="156463" y="1742351"/>
            <a:chExt cx="9599930" cy="4873625"/>
          </a:xfrm>
        </p:grpSpPr>
        <p:sp>
          <p:nvSpPr>
            <p:cNvPr id="3" name="object 3"/>
            <p:cNvSpPr/>
            <p:nvPr/>
          </p:nvSpPr>
          <p:spPr>
            <a:xfrm>
              <a:off x="156463" y="1742351"/>
              <a:ext cx="4575175" cy="288290"/>
            </a:xfrm>
            <a:custGeom>
              <a:avLst/>
              <a:gdLst/>
              <a:ahLst/>
              <a:cxnLst/>
              <a:rect l="l" t="t" r="r" b="b"/>
              <a:pathLst>
                <a:path w="4575175" h="288289">
                  <a:moveTo>
                    <a:pt x="4574667" y="0"/>
                  </a:moveTo>
                  <a:lnTo>
                    <a:pt x="0" y="0"/>
                  </a:lnTo>
                  <a:lnTo>
                    <a:pt x="0" y="287997"/>
                  </a:lnTo>
                  <a:lnTo>
                    <a:pt x="4574667" y="287997"/>
                  </a:lnTo>
                  <a:lnTo>
                    <a:pt x="4574667" y="0"/>
                  </a:lnTo>
                  <a:close/>
                </a:path>
              </a:pathLst>
            </a:custGeom>
            <a:solidFill>
              <a:srgbClr val="A9C2E7"/>
            </a:solidFill>
          </p:spPr>
          <p:txBody>
            <a:bodyPr wrap="square" lIns="0" tIns="0" rIns="0" bIns="0" rtlCol="0"/>
            <a:lstStyle/>
            <a:p>
              <a:endParaRPr/>
            </a:p>
          </p:txBody>
        </p:sp>
        <p:sp>
          <p:nvSpPr>
            <p:cNvPr id="4" name="object 4"/>
            <p:cNvSpPr/>
            <p:nvPr/>
          </p:nvSpPr>
          <p:spPr>
            <a:xfrm>
              <a:off x="156463" y="2070861"/>
              <a:ext cx="4575175" cy="4538980"/>
            </a:xfrm>
            <a:custGeom>
              <a:avLst/>
              <a:gdLst/>
              <a:ahLst/>
              <a:cxnLst/>
              <a:rect l="l" t="t" r="r" b="b"/>
              <a:pathLst>
                <a:path w="4575175" h="4538980">
                  <a:moveTo>
                    <a:pt x="4574667" y="0"/>
                  </a:moveTo>
                  <a:lnTo>
                    <a:pt x="0" y="0"/>
                  </a:lnTo>
                  <a:lnTo>
                    <a:pt x="0" y="4538599"/>
                  </a:lnTo>
                  <a:lnTo>
                    <a:pt x="4574667" y="4538599"/>
                  </a:lnTo>
                  <a:lnTo>
                    <a:pt x="4574667" y="0"/>
                  </a:lnTo>
                  <a:close/>
                </a:path>
              </a:pathLst>
            </a:custGeom>
            <a:solidFill>
              <a:srgbClr val="E7EDF8"/>
            </a:solidFill>
          </p:spPr>
          <p:txBody>
            <a:bodyPr wrap="square" lIns="0" tIns="0" rIns="0" bIns="0" rtlCol="0"/>
            <a:lstStyle/>
            <a:p>
              <a:endParaRPr/>
            </a:p>
          </p:txBody>
        </p:sp>
        <p:sp>
          <p:nvSpPr>
            <p:cNvPr id="5" name="object 5"/>
            <p:cNvSpPr/>
            <p:nvPr/>
          </p:nvSpPr>
          <p:spPr>
            <a:xfrm>
              <a:off x="554228" y="3759834"/>
              <a:ext cx="4055745" cy="2649220"/>
            </a:xfrm>
            <a:custGeom>
              <a:avLst/>
              <a:gdLst/>
              <a:ahLst/>
              <a:cxnLst/>
              <a:rect l="l" t="t" r="r" b="b"/>
              <a:pathLst>
                <a:path w="4055745" h="2649220">
                  <a:moveTo>
                    <a:pt x="4055364" y="2641054"/>
                  </a:moveTo>
                  <a:lnTo>
                    <a:pt x="0" y="2641054"/>
                  </a:lnTo>
                  <a:lnTo>
                    <a:pt x="0" y="2648674"/>
                  </a:lnTo>
                  <a:lnTo>
                    <a:pt x="4055364" y="2648674"/>
                  </a:lnTo>
                  <a:lnTo>
                    <a:pt x="4055364" y="2641054"/>
                  </a:lnTo>
                  <a:close/>
                </a:path>
                <a:path w="4055745" h="2649220">
                  <a:moveTo>
                    <a:pt x="4055364" y="2476462"/>
                  </a:moveTo>
                  <a:lnTo>
                    <a:pt x="0" y="2476462"/>
                  </a:lnTo>
                  <a:lnTo>
                    <a:pt x="0" y="2484082"/>
                  </a:lnTo>
                  <a:lnTo>
                    <a:pt x="4055364" y="2484082"/>
                  </a:lnTo>
                  <a:lnTo>
                    <a:pt x="4055364" y="2476462"/>
                  </a:lnTo>
                  <a:close/>
                </a:path>
                <a:path w="4055745" h="2649220">
                  <a:moveTo>
                    <a:pt x="4055364" y="495300"/>
                  </a:moveTo>
                  <a:lnTo>
                    <a:pt x="0" y="495300"/>
                  </a:lnTo>
                  <a:lnTo>
                    <a:pt x="0" y="502920"/>
                  </a:lnTo>
                  <a:lnTo>
                    <a:pt x="4055364" y="502920"/>
                  </a:lnTo>
                  <a:lnTo>
                    <a:pt x="4055364" y="495300"/>
                  </a:lnTo>
                  <a:close/>
                </a:path>
                <a:path w="4055745" h="2649220">
                  <a:moveTo>
                    <a:pt x="4055364" y="329184"/>
                  </a:moveTo>
                  <a:lnTo>
                    <a:pt x="0" y="329184"/>
                  </a:lnTo>
                  <a:lnTo>
                    <a:pt x="0" y="336804"/>
                  </a:lnTo>
                  <a:lnTo>
                    <a:pt x="4055364" y="336804"/>
                  </a:lnTo>
                  <a:lnTo>
                    <a:pt x="4055364" y="329184"/>
                  </a:lnTo>
                  <a:close/>
                </a:path>
                <a:path w="4055745" h="2649220">
                  <a:moveTo>
                    <a:pt x="4055364" y="164592"/>
                  </a:moveTo>
                  <a:lnTo>
                    <a:pt x="0" y="164592"/>
                  </a:lnTo>
                  <a:lnTo>
                    <a:pt x="0" y="172212"/>
                  </a:lnTo>
                  <a:lnTo>
                    <a:pt x="4055364" y="172212"/>
                  </a:lnTo>
                  <a:lnTo>
                    <a:pt x="4055364" y="164592"/>
                  </a:lnTo>
                  <a:close/>
                </a:path>
                <a:path w="4055745" h="2649220">
                  <a:moveTo>
                    <a:pt x="4055364" y="0"/>
                  </a:moveTo>
                  <a:lnTo>
                    <a:pt x="0" y="0"/>
                  </a:lnTo>
                  <a:lnTo>
                    <a:pt x="0" y="7620"/>
                  </a:lnTo>
                  <a:lnTo>
                    <a:pt x="4055364" y="7620"/>
                  </a:lnTo>
                  <a:lnTo>
                    <a:pt x="4055364" y="0"/>
                  </a:lnTo>
                  <a:close/>
                </a:path>
              </a:pathLst>
            </a:custGeom>
            <a:solidFill>
              <a:srgbClr val="000000"/>
            </a:solidFill>
          </p:spPr>
          <p:txBody>
            <a:bodyPr wrap="square" lIns="0" tIns="0" rIns="0" bIns="0" rtlCol="0"/>
            <a:lstStyle/>
            <a:p>
              <a:endParaRPr/>
            </a:p>
          </p:txBody>
        </p:sp>
        <p:sp>
          <p:nvSpPr>
            <p:cNvPr id="6" name="object 6"/>
            <p:cNvSpPr/>
            <p:nvPr/>
          </p:nvSpPr>
          <p:spPr>
            <a:xfrm>
              <a:off x="4772152" y="3556253"/>
              <a:ext cx="360045" cy="864235"/>
            </a:xfrm>
            <a:custGeom>
              <a:avLst/>
              <a:gdLst/>
              <a:ahLst/>
              <a:cxnLst/>
              <a:rect l="l" t="t" r="r" b="b"/>
              <a:pathLst>
                <a:path w="360045" h="864235">
                  <a:moveTo>
                    <a:pt x="0" y="215900"/>
                  </a:moveTo>
                  <a:lnTo>
                    <a:pt x="179959" y="215900"/>
                  </a:lnTo>
                  <a:lnTo>
                    <a:pt x="179959" y="0"/>
                  </a:lnTo>
                  <a:lnTo>
                    <a:pt x="360045" y="431927"/>
                  </a:lnTo>
                  <a:lnTo>
                    <a:pt x="179959" y="863981"/>
                  </a:lnTo>
                  <a:lnTo>
                    <a:pt x="179959" y="647954"/>
                  </a:lnTo>
                  <a:lnTo>
                    <a:pt x="0" y="647954"/>
                  </a:lnTo>
                  <a:lnTo>
                    <a:pt x="0" y="215900"/>
                  </a:lnTo>
                  <a:close/>
                </a:path>
              </a:pathLst>
            </a:custGeom>
            <a:ln w="12700">
              <a:solidFill>
                <a:srgbClr val="000000"/>
              </a:solidFill>
            </a:ln>
          </p:spPr>
          <p:txBody>
            <a:bodyPr wrap="square" lIns="0" tIns="0" rIns="0" bIns="0" rtlCol="0"/>
            <a:lstStyle/>
            <a:p>
              <a:endParaRPr/>
            </a:p>
          </p:txBody>
        </p:sp>
        <p:sp>
          <p:nvSpPr>
            <p:cNvPr id="7" name="object 7"/>
            <p:cNvSpPr/>
            <p:nvPr/>
          </p:nvSpPr>
          <p:spPr>
            <a:xfrm>
              <a:off x="5174868" y="1742351"/>
              <a:ext cx="4575175" cy="288290"/>
            </a:xfrm>
            <a:custGeom>
              <a:avLst/>
              <a:gdLst/>
              <a:ahLst/>
              <a:cxnLst/>
              <a:rect l="l" t="t" r="r" b="b"/>
              <a:pathLst>
                <a:path w="4575175" h="288289">
                  <a:moveTo>
                    <a:pt x="4574667" y="0"/>
                  </a:moveTo>
                  <a:lnTo>
                    <a:pt x="0" y="0"/>
                  </a:lnTo>
                  <a:lnTo>
                    <a:pt x="0" y="287997"/>
                  </a:lnTo>
                  <a:lnTo>
                    <a:pt x="4574667" y="287997"/>
                  </a:lnTo>
                  <a:lnTo>
                    <a:pt x="4574667" y="0"/>
                  </a:lnTo>
                  <a:close/>
                </a:path>
              </a:pathLst>
            </a:custGeom>
            <a:solidFill>
              <a:srgbClr val="91FFB3"/>
            </a:solidFill>
          </p:spPr>
          <p:txBody>
            <a:bodyPr wrap="square" lIns="0" tIns="0" rIns="0" bIns="0" rtlCol="0"/>
            <a:lstStyle/>
            <a:p>
              <a:endParaRPr/>
            </a:p>
          </p:txBody>
        </p:sp>
        <p:sp>
          <p:nvSpPr>
            <p:cNvPr id="8" name="object 8"/>
            <p:cNvSpPr/>
            <p:nvPr/>
          </p:nvSpPr>
          <p:spPr>
            <a:xfrm>
              <a:off x="5174868" y="2070861"/>
              <a:ext cx="4575175" cy="4538980"/>
            </a:xfrm>
            <a:custGeom>
              <a:avLst/>
              <a:gdLst/>
              <a:ahLst/>
              <a:cxnLst/>
              <a:rect l="l" t="t" r="r" b="b"/>
              <a:pathLst>
                <a:path w="4575175" h="4538980">
                  <a:moveTo>
                    <a:pt x="4574667" y="0"/>
                  </a:moveTo>
                  <a:lnTo>
                    <a:pt x="0" y="0"/>
                  </a:lnTo>
                  <a:lnTo>
                    <a:pt x="0" y="4538599"/>
                  </a:lnTo>
                  <a:lnTo>
                    <a:pt x="4574667" y="4538599"/>
                  </a:lnTo>
                  <a:lnTo>
                    <a:pt x="4574667" y="0"/>
                  </a:lnTo>
                  <a:close/>
                </a:path>
              </a:pathLst>
            </a:custGeom>
            <a:solidFill>
              <a:srgbClr val="E0FFEA"/>
            </a:solidFill>
          </p:spPr>
          <p:txBody>
            <a:bodyPr wrap="square" lIns="0" tIns="0" rIns="0" bIns="0" rtlCol="0"/>
            <a:lstStyle/>
            <a:p>
              <a:endParaRPr/>
            </a:p>
          </p:txBody>
        </p:sp>
        <p:sp>
          <p:nvSpPr>
            <p:cNvPr id="9" name="object 9"/>
            <p:cNvSpPr/>
            <p:nvPr/>
          </p:nvSpPr>
          <p:spPr>
            <a:xfrm>
              <a:off x="5174868" y="2070861"/>
              <a:ext cx="4575175" cy="4538980"/>
            </a:xfrm>
            <a:custGeom>
              <a:avLst/>
              <a:gdLst/>
              <a:ahLst/>
              <a:cxnLst/>
              <a:rect l="l" t="t" r="r" b="b"/>
              <a:pathLst>
                <a:path w="4575175" h="4538980">
                  <a:moveTo>
                    <a:pt x="0" y="4538599"/>
                  </a:moveTo>
                  <a:lnTo>
                    <a:pt x="4574667" y="4538599"/>
                  </a:lnTo>
                  <a:lnTo>
                    <a:pt x="4574667" y="0"/>
                  </a:lnTo>
                  <a:lnTo>
                    <a:pt x="0" y="0"/>
                  </a:lnTo>
                  <a:lnTo>
                    <a:pt x="0" y="4538599"/>
                  </a:lnTo>
                  <a:close/>
                </a:path>
              </a:pathLst>
            </a:custGeom>
            <a:ln w="12700">
              <a:solidFill>
                <a:srgbClr val="00AF50"/>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82725" y="800747"/>
          <a:ext cx="9731375" cy="6032310"/>
        </p:xfrm>
        <a:graphic>
          <a:graphicData uri="http://schemas.openxmlformats.org/drawingml/2006/table">
            <a:tbl>
              <a:tblPr firstRow="1" bandRow="1">
                <a:tableStyleId>{2D5ABB26-0587-4C30-8999-92F81FD0307C}</a:tableStyleId>
              </a:tblPr>
              <a:tblGrid>
                <a:gridCol w="227965">
                  <a:extLst>
                    <a:ext uri="{9D8B030D-6E8A-4147-A177-3AD203B41FA5}">
                      <a16:colId xmlns:a16="http://schemas.microsoft.com/office/drawing/2014/main" val="20000"/>
                    </a:ext>
                  </a:extLst>
                </a:gridCol>
                <a:gridCol w="4415790">
                  <a:extLst>
                    <a:ext uri="{9D8B030D-6E8A-4147-A177-3AD203B41FA5}">
                      <a16:colId xmlns:a16="http://schemas.microsoft.com/office/drawing/2014/main" val="20001"/>
                    </a:ext>
                  </a:extLst>
                </a:gridCol>
                <a:gridCol w="5087620">
                  <a:extLst>
                    <a:ext uri="{9D8B030D-6E8A-4147-A177-3AD203B41FA5}">
                      <a16:colId xmlns:a16="http://schemas.microsoft.com/office/drawing/2014/main" val="20002"/>
                    </a:ext>
                  </a:extLst>
                </a:gridCol>
              </a:tblGrid>
              <a:tr h="131445">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tc rowSpan="2">
                  <a:txBody>
                    <a:bodyPr/>
                    <a:lstStyle/>
                    <a:p>
                      <a:pPr marL="483234">
                        <a:lnSpc>
                          <a:spcPct val="100000"/>
                        </a:lnSpc>
                        <a:spcBef>
                          <a:spcPts val="335"/>
                        </a:spcBef>
                      </a:pPr>
                      <a:r>
                        <a:rPr sz="1600" b="1" spc="80" dirty="0">
                          <a:latin typeface="Yu Gothic UI"/>
                          <a:cs typeface="Yu Gothic UI"/>
                        </a:rPr>
                        <a:t>保険適用の判断に係る取扱いの見直し</a:t>
                      </a:r>
                      <a:endParaRPr sz="1600">
                        <a:latin typeface="Yu Gothic UI"/>
                        <a:cs typeface="Yu Gothic UI"/>
                      </a:endParaRPr>
                    </a:p>
                  </a:txBody>
                  <a:tcPr marL="0" marR="0" marT="42545" marB="0">
                    <a:solidFill>
                      <a:srgbClr val="CDFFDC"/>
                    </a:solidFill>
                  </a:tcPr>
                </a:tc>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2352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2545"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654675">
                <a:tc gridSpan="3">
                  <a:txBody>
                    <a:bodyPr/>
                    <a:lstStyle/>
                    <a:p>
                      <a:pPr marL="377825" marR="80645" indent="-287020">
                        <a:lnSpc>
                          <a:spcPct val="100000"/>
                        </a:lnSpc>
                        <a:spcBef>
                          <a:spcPts val="790"/>
                        </a:spcBef>
                        <a:buFont typeface="Wingdings"/>
                        <a:buChar char=""/>
                        <a:tabLst>
                          <a:tab pos="377825" algn="l"/>
                        </a:tabLst>
                      </a:pPr>
                      <a:r>
                        <a:rPr sz="1400" b="1" u="sng" spc="65" dirty="0">
                          <a:solidFill>
                            <a:srgbClr val="006FC0"/>
                          </a:solidFill>
                          <a:uFill>
                            <a:solidFill>
                              <a:srgbClr val="006FC0"/>
                            </a:solidFill>
                          </a:uFill>
                          <a:latin typeface="Yu Gothic UI"/>
                          <a:cs typeface="Yu Gothic UI"/>
                        </a:rPr>
                        <a:t>保険適用についての事前承認</a:t>
                      </a:r>
                      <a:r>
                        <a:rPr sz="1400" spc="225" dirty="0">
                          <a:latin typeface="Yu Gothic UI"/>
                          <a:cs typeface="Yu Gothic UI"/>
                        </a:rPr>
                        <a:t>を求めることとされているもののうち、通知等で明確化されているものを、</a:t>
                      </a:r>
                      <a:r>
                        <a:rPr sz="1400" b="1" u="sng" spc="15" dirty="0">
                          <a:solidFill>
                            <a:srgbClr val="006FC0"/>
                          </a:solidFill>
                          <a:uFill>
                            <a:solidFill>
                              <a:srgbClr val="006FC0"/>
                            </a:solidFill>
                          </a:uFill>
                          <a:latin typeface="Yu Gothic UI"/>
                          <a:cs typeface="Yu Gothic UI"/>
                        </a:rPr>
                        <a:t>事前承認の</a:t>
                      </a:r>
                      <a:r>
                        <a:rPr sz="1400" b="1" u="sng" spc="500" dirty="0">
                          <a:solidFill>
                            <a:srgbClr val="006FC0"/>
                          </a:solidFill>
                          <a:uFill>
                            <a:solidFill>
                              <a:srgbClr val="006FC0"/>
                            </a:solidFill>
                          </a:uFill>
                          <a:latin typeface="Yu Gothic UI"/>
                          <a:cs typeface="Yu Gothic UI"/>
                        </a:rPr>
                        <a:t>                                                     </a:t>
                      </a:r>
                      <a:r>
                        <a:rPr sz="1400" b="1" u="sng" spc="95" dirty="0">
                          <a:solidFill>
                            <a:srgbClr val="006FC0"/>
                          </a:solidFill>
                          <a:uFill>
                            <a:solidFill>
                              <a:srgbClr val="006FC0"/>
                            </a:solidFill>
                          </a:uFill>
                          <a:latin typeface="Yu Gothic UI"/>
                          <a:cs typeface="Yu Gothic UI"/>
                        </a:rPr>
                        <a:t>対象から除外</a:t>
                      </a:r>
                      <a:r>
                        <a:rPr sz="1400" spc="335" dirty="0">
                          <a:latin typeface="Yu Gothic UI"/>
                          <a:cs typeface="Yu Gothic UI"/>
                        </a:rPr>
                        <a:t>する。</a:t>
                      </a:r>
                      <a:endParaRPr sz="1400">
                        <a:latin typeface="Yu Gothic UI"/>
                        <a:cs typeface="Yu Gothic UI"/>
                      </a:endParaRPr>
                    </a:p>
                    <a:p>
                      <a:pPr marL="2177415">
                        <a:lnSpc>
                          <a:spcPct val="100000"/>
                        </a:lnSpc>
                        <a:spcBef>
                          <a:spcPts val="655"/>
                        </a:spcBef>
                        <a:tabLst>
                          <a:tab pos="710755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160020" algn="just">
                        <a:lnSpc>
                          <a:spcPts val="1310"/>
                        </a:lnSpc>
                        <a:spcBef>
                          <a:spcPts val="1085"/>
                        </a:spcBef>
                        <a:tabLst>
                          <a:tab pos="5179060" algn="l"/>
                        </a:tabLst>
                      </a:pPr>
                      <a:r>
                        <a:rPr sz="1100" spc="550" dirty="0">
                          <a:latin typeface="Yu Gothic UI"/>
                          <a:cs typeface="Yu Gothic UI"/>
                        </a:rPr>
                        <a:t>【</a:t>
                      </a:r>
                      <a:r>
                        <a:rPr sz="1100" dirty="0">
                          <a:latin typeface="Yu Gothic UI"/>
                          <a:cs typeface="Yu Gothic UI"/>
                        </a:rPr>
                        <a:t>歯冠修復及び欠損補綴</a:t>
                      </a:r>
                      <a:r>
                        <a:rPr sz="1100" spc="275" dirty="0">
                          <a:latin typeface="Yu Gothic UI"/>
                          <a:cs typeface="Yu Gothic UI"/>
                        </a:rPr>
                        <a:t>  </a:t>
                      </a:r>
                      <a:r>
                        <a:rPr sz="1100" dirty="0">
                          <a:latin typeface="Yu Gothic UI"/>
                          <a:cs typeface="Yu Gothic UI"/>
                        </a:rPr>
                        <a:t>通則</a:t>
                      </a:r>
                      <a:r>
                        <a:rPr sz="1100" spc="500" dirty="0">
                          <a:latin typeface="Yu Gothic UI"/>
                          <a:cs typeface="Yu Gothic UI"/>
                        </a:rPr>
                        <a:t>】</a:t>
                      </a:r>
                      <a:r>
                        <a:rPr sz="1100" dirty="0">
                          <a:latin typeface="Yu Gothic UI"/>
                          <a:cs typeface="Yu Gothic UI"/>
                        </a:rPr>
                        <a:t>	</a:t>
                      </a:r>
                      <a:r>
                        <a:rPr sz="1050" spc="530" dirty="0">
                          <a:latin typeface="Yu Gothic UI"/>
                          <a:cs typeface="Yu Gothic UI"/>
                        </a:rPr>
                        <a:t>【</a:t>
                      </a:r>
                      <a:r>
                        <a:rPr sz="1050" dirty="0">
                          <a:latin typeface="Yu Gothic UI"/>
                          <a:cs typeface="Yu Gothic UI"/>
                        </a:rPr>
                        <a:t>歯冠修復及び欠</a:t>
                      </a:r>
                      <a:r>
                        <a:rPr sz="1050" spc="-15" dirty="0">
                          <a:latin typeface="Yu Gothic UI"/>
                          <a:cs typeface="Yu Gothic UI"/>
                        </a:rPr>
                        <a:t>損</a:t>
                      </a:r>
                      <a:r>
                        <a:rPr sz="1050" dirty="0">
                          <a:latin typeface="Yu Gothic UI"/>
                          <a:cs typeface="Yu Gothic UI"/>
                        </a:rPr>
                        <a:t>補綴</a:t>
                      </a:r>
                      <a:r>
                        <a:rPr sz="1050" spc="295" dirty="0">
                          <a:latin typeface="Yu Gothic UI"/>
                          <a:cs typeface="Yu Gothic UI"/>
                        </a:rPr>
                        <a:t>  </a:t>
                      </a:r>
                      <a:r>
                        <a:rPr sz="1050" dirty="0">
                          <a:latin typeface="Yu Gothic UI"/>
                          <a:cs typeface="Yu Gothic UI"/>
                        </a:rPr>
                        <a:t>通則</a:t>
                      </a:r>
                      <a:r>
                        <a:rPr sz="1050" spc="480" dirty="0">
                          <a:latin typeface="Yu Gothic UI"/>
                          <a:cs typeface="Yu Gothic UI"/>
                        </a:rPr>
                        <a:t>】</a:t>
                      </a:r>
                      <a:endParaRPr sz="1050">
                        <a:latin typeface="Yu Gothic UI"/>
                        <a:cs typeface="Yu Gothic UI"/>
                      </a:endParaRPr>
                    </a:p>
                    <a:p>
                      <a:pPr marL="160020" algn="just">
                        <a:lnSpc>
                          <a:spcPts val="1295"/>
                        </a:lnSpc>
                        <a:tabLst>
                          <a:tab pos="5179060" algn="l"/>
                        </a:tabLst>
                      </a:pPr>
                      <a:r>
                        <a:rPr sz="1100" spc="90" dirty="0">
                          <a:latin typeface="Yu Gothic UI"/>
                          <a:cs typeface="Yu Gothic UI"/>
                        </a:rPr>
                        <a:t>20</a:t>
                      </a:r>
                      <a:r>
                        <a:rPr sz="1100" spc="290" dirty="0">
                          <a:latin typeface="Yu Gothic UI"/>
                          <a:cs typeface="Yu Gothic UI"/>
                        </a:rPr>
                        <a:t>  </a:t>
                      </a:r>
                      <a:r>
                        <a:rPr sz="1100" spc="250" dirty="0">
                          <a:latin typeface="Yu Gothic UI"/>
                          <a:cs typeface="Yu Gothic UI"/>
                        </a:rPr>
                        <a:t>次</a:t>
                      </a:r>
                      <a:r>
                        <a:rPr sz="1100" spc="204" dirty="0">
                          <a:latin typeface="Yu Gothic UI"/>
                          <a:cs typeface="Yu Gothic UI"/>
                        </a:rPr>
                        <a:t>の</a:t>
                      </a:r>
                      <a:r>
                        <a:rPr sz="1100" spc="250" dirty="0">
                          <a:latin typeface="Yu Gothic UI"/>
                          <a:cs typeface="Yu Gothic UI"/>
                        </a:rPr>
                        <a:t>場合</a:t>
                      </a:r>
                      <a:r>
                        <a:rPr sz="1100" spc="195" dirty="0">
                          <a:latin typeface="Yu Gothic UI"/>
                          <a:cs typeface="Yu Gothic UI"/>
                        </a:rPr>
                        <a:t>に</a:t>
                      </a:r>
                      <a:r>
                        <a:rPr sz="1100" spc="200" dirty="0">
                          <a:latin typeface="Yu Gothic UI"/>
                          <a:cs typeface="Yu Gothic UI"/>
                        </a:rPr>
                        <a:t>お</a:t>
                      </a:r>
                      <a:r>
                        <a:rPr sz="1100" spc="204" dirty="0">
                          <a:latin typeface="Yu Gothic UI"/>
                          <a:cs typeface="Yu Gothic UI"/>
                        </a:rPr>
                        <a:t>い</a:t>
                      </a:r>
                      <a:r>
                        <a:rPr sz="1100" spc="185" dirty="0">
                          <a:latin typeface="Yu Gothic UI"/>
                          <a:cs typeface="Yu Gothic UI"/>
                        </a:rPr>
                        <a:t>て</a:t>
                      </a:r>
                      <a:r>
                        <a:rPr sz="1100" spc="165" dirty="0">
                          <a:latin typeface="Yu Gothic UI"/>
                          <a:cs typeface="Yu Gothic UI"/>
                        </a:rPr>
                        <a:t>、</a:t>
                      </a:r>
                      <a:r>
                        <a:rPr sz="1100" spc="185" dirty="0">
                          <a:latin typeface="Yu Gothic UI"/>
                          <a:cs typeface="Yu Gothic UI"/>
                        </a:rPr>
                        <a:t>ブ</a:t>
                      </a:r>
                      <a:r>
                        <a:rPr sz="1100" spc="175" dirty="0">
                          <a:latin typeface="Yu Gothic UI"/>
                          <a:cs typeface="Yu Gothic UI"/>
                        </a:rPr>
                        <a:t>リ</a:t>
                      </a:r>
                      <a:r>
                        <a:rPr sz="1100" spc="150" dirty="0">
                          <a:latin typeface="Yu Gothic UI"/>
                          <a:cs typeface="Yu Gothic UI"/>
                        </a:rPr>
                        <a:t>ッ</a:t>
                      </a:r>
                      <a:r>
                        <a:rPr sz="1100" spc="210" dirty="0">
                          <a:latin typeface="Yu Gothic UI"/>
                          <a:cs typeface="Yu Gothic UI"/>
                        </a:rPr>
                        <a:t>ジ</a:t>
                      </a:r>
                      <a:r>
                        <a:rPr sz="1100" u="sng" spc="85" dirty="0">
                          <a:uFill>
                            <a:solidFill>
                              <a:srgbClr val="000000"/>
                            </a:solidFill>
                          </a:uFill>
                          <a:latin typeface="Yu Gothic UI"/>
                          <a:cs typeface="Yu Gothic UI"/>
                        </a:rPr>
                        <a:t>又</a:t>
                      </a:r>
                      <a:r>
                        <a:rPr sz="1100" u="sng" spc="60" dirty="0">
                          <a:uFill>
                            <a:solidFill>
                              <a:srgbClr val="000000"/>
                            </a:solidFill>
                          </a:uFill>
                          <a:latin typeface="Yu Gothic UI"/>
                          <a:cs typeface="Yu Gothic UI"/>
                        </a:rPr>
                        <a:t>は</a:t>
                      </a:r>
                      <a:r>
                        <a:rPr sz="1100" u="sng" dirty="0">
                          <a:uFill>
                            <a:solidFill>
                              <a:srgbClr val="000000"/>
                            </a:solidFill>
                          </a:uFill>
                          <a:latin typeface="Yu Gothic UI"/>
                          <a:cs typeface="Yu Gothic UI"/>
                        </a:rPr>
                        <a:t>小児</a:t>
                      </a:r>
                      <a:r>
                        <a:rPr sz="1100" u="sng" spc="-15" dirty="0">
                          <a:uFill>
                            <a:solidFill>
                              <a:srgbClr val="000000"/>
                            </a:solidFill>
                          </a:uFill>
                          <a:latin typeface="Yu Gothic UI"/>
                          <a:cs typeface="Yu Gothic UI"/>
                        </a:rPr>
                        <a:t>義</a:t>
                      </a:r>
                      <a:r>
                        <a:rPr sz="1100" u="sng" dirty="0">
                          <a:uFill>
                            <a:solidFill>
                              <a:srgbClr val="000000"/>
                            </a:solidFill>
                          </a:uFill>
                          <a:latin typeface="Yu Gothic UI"/>
                          <a:cs typeface="Yu Gothic UI"/>
                        </a:rPr>
                        <a:t>歯</a:t>
                      </a:r>
                      <a:r>
                        <a:rPr sz="1100" spc="114" dirty="0">
                          <a:latin typeface="Yu Gothic UI"/>
                          <a:cs typeface="Yu Gothic UI"/>
                        </a:rPr>
                        <a:t>を</a:t>
                      </a:r>
                      <a:r>
                        <a:rPr sz="1100" spc="135" dirty="0">
                          <a:latin typeface="Yu Gothic UI"/>
                          <a:cs typeface="Yu Gothic UI"/>
                        </a:rPr>
                        <a:t>適</a:t>
                      </a:r>
                      <a:r>
                        <a:rPr sz="1100" spc="175" dirty="0">
                          <a:latin typeface="Yu Gothic UI"/>
                          <a:cs typeface="Yu Gothic UI"/>
                        </a:rPr>
                        <a:t>応</a:t>
                      </a:r>
                      <a:r>
                        <a:rPr sz="1100" spc="140" dirty="0">
                          <a:latin typeface="Yu Gothic UI"/>
                          <a:cs typeface="Yu Gothic UI"/>
                        </a:rPr>
                        <a:t>す</a:t>
                      </a:r>
                      <a:r>
                        <a:rPr sz="1100" spc="114" dirty="0">
                          <a:latin typeface="Yu Gothic UI"/>
                          <a:cs typeface="Yu Gothic UI"/>
                        </a:rPr>
                        <a:t>る</a:t>
                      </a:r>
                      <a:r>
                        <a:rPr sz="1100" spc="55" dirty="0">
                          <a:latin typeface="Yu Gothic UI"/>
                          <a:cs typeface="Yu Gothic UI"/>
                        </a:rPr>
                        <a:t>場合</a:t>
                      </a:r>
                      <a:r>
                        <a:rPr sz="1100" dirty="0">
                          <a:latin typeface="Yu Gothic UI"/>
                          <a:cs typeface="Yu Gothic UI"/>
                        </a:rPr>
                        <a:t>は</a:t>
                      </a:r>
                      <a:r>
                        <a:rPr sz="1100" spc="145" dirty="0">
                          <a:latin typeface="Yu Gothic UI"/>
                          <a:cs typeface="Yu Gothic UI"/>
                        </a:rPr>
                        <a:t>、</a:t>
                      </a:r>
                      <a:r>
                        <a:rPr sz="1100" spc="170" dirty="0">
                          <a:latin typeface="Yu Gothic UI"/>
                          <a:cs typeface="Yu Gothic UI"/>
                        </a:rPr>
                        <a:t>予</a:t>
                      </a:r>
                      <a:r>
                        <a:rPr sz="1100" dirty="0">
                          <a:latin typeface="Yu Gothic UI"/>
                          <a:cs typeface="Yu Gothic UI"/>
                        </a:rPr>
                        <a:t>	</a:t>
                      </a:r>
                      <a:r>
                        <a:rPr sz="1050" spc="85" dirty="0">
                          <a:latin typeface="Yu Gothic UI"/>
                          <a:cs typeface="Yu Gothic UI"/>
                        </a:rPr>
                        <a:t>20</a:t>
                      </a:r>
                      <a:r>
                        <a:rPr sz="1050" spc="250" dirty="0">
                          <a:latin typeface="Yu Gothic UI"/>
                          <a:cs typeface="Yu Gothic UI"/>
                        </a:rPr>
                        <a:t>  </a:t>
                      </a:r>
                      <a:r>
                        <a:rPr sz="1050" spc="105" dirty="0">
                          <a:latin typeface="Yu Gothic UI"/>
                          <a:cs typeface="Yu Gothic UI"/>
                        </a:rPr>
                        <a:t>次</a:t>
                      </a:r>
                      <a:r>
                        <a:rPr sz="1050" spc="70" dirty="0">
                          <a:latin typeface="Yu Gothic UI"/>
                          <a:cs typeface="Yu Gothic UI"/>
                        </a:rPr>
                        <a:t>の</a:t>
                      </a:r>
                      <a:r>
                        <a:rPr sz="1050" dirty="0">
                          <a:latin typeface="Yu Gothic UI"/>
                          <a:cs typeface="Yu Gothic UI"/>
                        </a:rPr>
                        <a:t>場</a:t>
                      </a:r>
                      <a:r>
                        <a:rPr sz="1050" spc="-15" dirty="0">
                          <a:latin typeface="Yu Gothic UI"/>
                          <a:cs typeface="Yu Gothic UI"/>
                        </a:rPr>
                        <a:t>合</a:t>
                      </a:r>
                      <a:r>
                        <a:rPr sz="1050" spc="210" dirty="0">
                          <a:latin typeface="Yu Gothic UI"/>
                          <a:cs typeface="Yu Gothic UI"/>
                        </a:rPr>
                        <a:t>に</a:t>
                      </a:r>
                      <a:r>
                        <a:rPr sz="1050" spc="204" dirty="0">
                          <a:latin typeface="Yu Gothic UI"/>
                          <a:cs typeface="Yu Gothic UI"/>
                        </a:rPr>
                        <a:t>お</a:t>
                      </a:r>
                      <a:r>
                        <a:rPr sz="1050" spc="240" dirty="0">
                          <a:latin typeface="Yu Gothic UI"/>
                          <a:cs typeface="Yu Gothic UI"/>
                        </a:rPr>
                        <a:t>い</a:t>
                      </a:r>
                      <a:r>
                        <a:rPr sz="1050" spc="204" dirty="0">
                          <a:latin typeface="Yu Gothic UI"/>
                          <a:cs typeface="Yu Gothic UI"/>
                        </a:rPr>
                        <a:t>て</a:t>
                      </a:r>
                      <a:r>
                        <a:rPr sz="1050" spc="335" dirty="0">
                          <a:latin typeface="Yu Gothic UI"/>
                          <a:cs typeface="Yu Gothic UI"/>
                        </a:rPr>
                        <a:t>、</a:t>
                      </a:r>
                      <a:r>
                        <a:rPr sz="1050" spc="300" dirty="0">
                          <a:latin typeface="Yu Gothic UI"/>
                          <a:cs typeface="Yu Gothic UI"/>
                        </a:rPr>
                        <a:t>ブ</a:t>
                      </a:r>
                      <a:r>
                        <a:rPr sz="1050" spc="270" dirty="0">
                          <a:latin typeface="Yu Gothic UI"/>
                          <a:cs typeface="Yu Gothic UI"/>
                        </a:rPr>
                        <a:t>リ</a:t>
                      </a:r>
                      <a:r>
                        <a:rPr sz="1050" spc="250" dirty="0">
                          <a:latin typeface="Yu Gothic UI"/>
                          <a:cs typeface="Yu Gothic UI"/>
                        </a:rPr>
                        <a:t>ッ</a:t>
                      </a:r>
                      <a:r>
                        <a:rPr sz="1050" spc="290" dirty="0">
                          <a:latin typeface="Yu Gothic UI"/>
                          <a:cs typeface="Yu Gothic UI"/>
                        </a:rPr>
                        <a:t>ジ</a:t>
                      </a:r>
                      <a:r>
                        <a:rPr sz="1050" spc="110" dirty="0">
                          <a:latin typeface="Yu Gothic UI"/>
                          <a:cs typeface="Yu Gothic UI"/>
                        </a:rPr>
                        <a:t>を</a:t>
                      </a:r>
                      <a:r>
                        <a:rPr sz="1050" spc="130" dirty="0">
                          <a:latin typeface="Yu Gothic UI"/>
                          <a:cs typeface="Yu Gothic UI"/>
                        </a:rPr>
                        <a:t>適</a:t>
                      </a:r>
                      <a:r>
                        <a:rPr sz="1050" spc="114" dirty="0">
                          <a:latin typeface="Yu Gothic UI"/>
                          <a:cs typeface="Yu Gothic UI"/>
                        </a:rPr>
                        <a:t>応</a:t>
                      </a:r>
                      <a:r>
                        <a:rPr sz="1050" spc="75" dirty="0">
                          <a:latin typeface="Yu Gothic UI"/>
                          <a:cs typeface="Yu Gothic UI"/>
                        </a:rPr>
                        <a:t>す</a:t>
                      </a:r>
                      <a:r>
                        <a:rPr sz="1050" spc="110" dirty="0">
                          <a:latin typeface="Yu Gothic UI"/>
                          <a:cs typeface="Yu Gothic UI"/>
                        </a:rPr>
                        <a:t>る</a:t>
                      </a:r>
                      <a:r>
                        <a:rPr sz="1050" spc="130" dirty="0">
                          <a:latin typeface="Yu Gothic UI"/>
                          <a:cs typeface="Yu Gothic UI"/>
                        </a:rPr>
                        <a:t>場</a:t>
                      </a:r>
                      <a:r>
                        <a:rPr sz="1050" spc="-15" dirty="0">
                          <a:latin typeface="Yu Gothic UI"/>
                          <a:cs typeface="Yu Gothic UI"/>
                        </a:rPr>
                        <a:t>合</a:t>
                      </a:r>
                      <a:r>
                        <a:rPr sz="1050" spc="285" dirty="0">
                          <a:latin typeface="Yu Gothic UI"/>
                          <a:cs typeface="Yu Gothic UI"/>
                        </a:rPr>
                        <a:t>は</a:t>
                      </a:r>
                      <a:r>
                        <a:rPr sz="1050" spc="204" dirty="0">
                          <a:latin typeface="Yu Gothic UI"/>
                          <a:cs typeface="Yu Gothic UI"/>
                        </a:rPr>
                        <a:t>、</a:t>
                      </a:r>
                      <a:r>
                        <a:rPr sz="1050" spc="105" dirty="0">
                          <a:latin typeface="Yu Gothic UI"/>
                          <a:cs typeface="Yu Gothic UI"/>
                        </a:rPr>
                        <a:t>予</a:t>
                      </a:r>
                      <a:r>
                        <a:rPr sz="1050" spc="70" dirty="0">
                          <a:latin typeface="Yu Gothic UI"/>
                          <a:cs typeface="Yu Gothic UI"/>
                        </a:rPr>
                        <a:t>め</a:t>
                      </a:r>
                      <a:r>
                        <a:rPr sz="1050" dirty="0">
                          <a:latin typeface="Yu Gothic UI"/>
                          <a:cs typeface="Yu Gothic UI"/>
                        </a:rPr>
                        <a:t>理</a:t>
                      </a:r>
                      <a:r>
                        <a:rPr sz="1050" spc="-15" dirty="0">
                          <a:latin typeface="Yu Gothic UI"/>
                          <a:cs typeface="Yu Gothic UI"/>
                        </a:rPr>
                        <a:t>由</a:t>
                      </a:r>
                      <a:r>
                        <a:rPr sz="1050" spc="210" dirty="0">
                          <a:latin typeface="Yu Gothic UI"/>
                          <a:cs typeface="Yu Gothic UI"/>
                        </a:rPr>
                        <a:t>書</a:t>
                      </a:r>
                      <a:r>
                        <a:rPr sz="1050" spc="125" dirty="0">
                          <a:latin typeface="Yu Gothic UI"/>
                          <a:cs typeface="Yu Gothic UI"/>
                        </a:rPr>
                        <a:t>、</a:t>
                      </a:r>
                      <a:r>
                        <a:rPr sz="1050" dirty="0">
                          <a:latin typeface="Yu Gothic UI"/>
                          <a:cs typeface="Yu Gothic UI"/>
                        </a:rPr>
                        <a:t>模</a:t>
                      </a:r>
                      <a:r>
                        <a:rPr sz="1050" spc="-15" dirty="0">
                          <a:latin typeface="Yu Gothic UI"/>
                          <a:cs typeface="Yu Gothic UI"/>
                        </a:rPr>
                        <a:t>型</a:t>
                      </a:r>
                      <a:r>
                        <a:rPr sz="1050" spc="300" dirty="0">
                          <a:latin typeface="Yu Gothic UI"/>
                          <a:cs typeface="Yu Gothic UI"/>
                        </a:rPr>
                        <a:t>、</a:t>
                      </a:r>
                      <a:endParaRPr sz="1050">
                        <a:latin typeface="Yu Gothic UI"/>
                        <a:cs typeface="Yu Gothic UI"/>
                      </a:endParaRPr>
                    </a:p>
                    <a:p>
                      <a:pPr marL="340360" algn="just">
                        <a:lnSpc>
                          <a:spcPts val="1300"/>
                        </a:lnSpc>
                        <a:tabLst>
                          <a:tab pos="5359400" algn="l"/>
                        </a:tabLst>
                      </a:pPr>
                      <a:r>
                        <a:rPr sz="1100" spc="160" dirty="0">
                          <a:latin typeface="Yu Gothic UI"/>
                          <a:cs typeface="Yu Gothic UI"/>
                        </a:rPr>
                        <a:t>め</a:t>
                      </a:r>
                      <a:r>
                        <a:rPr sz="1100" spc="195" dirty="0">
                          <a:latin typeface="Yu Gothic UI"/>
                          <a:cs typeface="Yu Gothic UI"/>
                        </a:rPr>
                        <a:t>理由書</a:t>
                      </a:r>
                      <a:r>
                        <a:rPr sz="1100" spc="130" dirty="0">
                          <a:latin typeface="Yu Gothic UI"/>
                          <a:cs typeface="Yu Gothic UI"/>
                        </a:rPr>
                        <a:t>、</a:t>
                      </a:r>
                      <a:r>
                        <a:rPr sz="1100" spc="195" dirty="0">
                          <a:latin typeface="Yu Gothic UI"/>
                          <a:cs typeface="Yu Gothic UI"/>
                        </a:rPr>
                        <a:t>模型</a:t>
                      </a:r>
                      <a:r>
                        <a:rPr sz="1100" spc="130" dirty="0">
                          <a:latin typeface="Yu Gothic UI"/>
                          <a:cs typeface="Yu Gothic UI"/>
                        </a:rPr>
                        <a:t>、</a:t>
                      </a:r>
                      <a:r>
                        <a:rPr sz="1100" spc="145" dirty="0">
                          <a:latin typeface="Yu Gothic UI"/>
                          <a:cs typeface="Yu Gothic UI"/>
                        </a:rPr>
                        <a:t>エ</a:t>
                      </a:r>
                      <a:r>
                        <a:rPr sz="1100" spc="130" dirty="0">
                          <a:latin typeface="Yu Gothic UI"/>
                          <a:cs typeface="Yu Gothic UI"/>
                        </a:rPr>
                        <a:t>ック</a:t>
                      </a:r>
                      <a:r>
                        <a:rPr sz="1100" spc="190" dirty="0">
                          <a:latin typeface="Yu Gothic UI"/>
                          <a:cs typeface="Yu Gothic UI"/>
                        </a:rPr>
                        <a:t>ス</a:t>
                      </a:r>
                      <a:r>
                        <a:rPr sz="1100" spc="250" dirty="0">
                          <a:latin typeface="Yu Gothic UI"/>
                          <a:cs typeface="Yu Gothic UI"/>
                        </a:rPr>
                        <a:t>線</a:t>
                      </a:r>
                      <a:r>
                        <a:rPr sz="1100" spc="155" dirty="0">
                          <a:latin typeface="Yu Gothic UI"/>
                          <a:cs typeface="Yu Gothic UI"/>
                        </a:rPr>
                        <a:t>フ</a:t>
                      </a:r>
                      <a:r>
                        <a:rPr sz="1100" spc="240" dirty="0">
                          <a:latin typeface="Yu Gothic UI"/>
                          <a:cs typeface="Yu Gothic UI"/>
                        </a:rPr>
                        <a:t>ィ</a:t>
                      </a:r>
                      <a:r>
                        <a:rPr sz="1100" spc="335" dirty="0">
                          <a:latin typeface="Yu Gothic UI"/>
                          <a:cs typeface="Yu Gothic UI"/>
                        </a:rPr>
                        <a:t>ル</a:t>
                      </a:r>
                      <a:r>
                        <a:rPr sz="1100" spc="295" dirty="0">
                          <a:latin typeface="Yu Gothic UI"/>
                          <a:cs typeface="Yu Gothic UI"/>
                        </a:rPr>
                        <a:t>ム</a:t>
                      </a:r>
                      <a:r>
                        <a:rPr sz="1100" spc="165" dirty="0">
                          <a:latin typeface="Yu Gothic UI"/>
                          <a:cs typeface="Yu Gothic UI"/>
                        </a:rPr>
                        <a:t>又</a:t>
                      </a:r>
                      <a:r>
                        <a:rPr sz="1100" spc="140" dirty="0">
                          <a:latin typeface="Yu Gothic UI"/>
                          <a:cs typeface="Yu Gothic UI"/>
                        </a:rPr>
                        <a:t>は</a:t>
                      </a:r>
                      <a:r>
                        <a:rPr sz="1100" spc="105" dirty="0">
                          <a:latin typeface="Yu Gothic UI"/>
                          <a:cs typeface="Yu Gothic UI"/>
                        </a:rPr>
                        <a:t>そ</a:t>
                      </a:r>
                      <a:r>
                        <a:rPr sz="1100" spc="50" dirty="0">
                          <a:latin typeface="Yu Gothic UI"/>
                          <a:cs typeface="Yu Gothic UI"/>
                        </a:rPr>
                        <a:t>の</a:t>
                      </a:r>
                      <a:r>
                        <a:rPr sz="1100" spc="65" dirty="0">
                          <a:latin typeface="Yu Gothic UI"/>
                          <a:cs typeface="Yu Gothic UI"/>
                        </a:rPr>
                        <a:t>複</a:t>
                      </a:r>
                      <a:r>
                        <a:rPr sz="1100" spc="50" dirty="0">
                          <a:latin typeface="Yu Gothic UI"/>
                          <a:cs typeface="Yu Gothic UI"/>
                        </a:rPr>
                        <a:t>製</a:t>
                      </a:r>
                      <a:r>
                        <a:rPr sz="1100" spc="70" dirty="0">
                          <a:latin typeface="Yu Gothic UI"/>
                          <a:cs typeface="Yu Gothic UI"/>
                        </a:rPr>
                        <a:t>を</a:t>
                      </a:r>
                      <a:r>
                        <a:rPr sz="1100" spc="95" dirty="0">
                          <a:latin typeface="Yu Gothic UI"/>
                          <a:cs typeface="Yu Gothic UI"/>
                        </a:rPr>
                        <a:t>地</a:t>
                      </a:r>
                      <a:r>
                        <a:rPr sz="1100" spc="80" dirty="0">
                          <a:latin typeface="Yu Gothic UI"/>
                          <a:cs typeface="Yu Gothic UI"/>
                        </a:rPr>
                        <a:t>方</a:t>
                      </a:r>
                      <a:r>
                        <a:rPr sz="1100" dirty="0">
                          <a:latin typeface="Yu Gothic UI"/>
                          <a:cs typeface="Yu Gothic UI"/>
                        </a:rPr>
                        <a:t>厚</a:t>
                      </a:r>
                      <a:r>
                        <a:rPr sz="1100" spc="-50" dirty="0">
                          <a:latin typeface="Yu Gothic UI"/>
                          <a:cs typeface="Yu Gothic UI"/>
                        </a:rPr>
                        <a:t>生</a:t>
                      </a:r>
                      <a:r>
                        <a:rPr sz="1100" dirty="0">
                          <a:latin typeface="Yu Gothic UI"/>
                          <a:cs typeface="Yu Gothic UI"/>
                        </a:rPr>
                        <a:t>	</a:t>
                      </a:r>
                      <a:r>
                        <a:rPr sz="1050" spc="275" dirty="0">
                          <a:latin typeface="Yu Gothic UI"/>
                          <a:cs typeface="Yu Gothic UI"/>
                        </a:rPr>
                        <a:t>エ</a:t>
                      </a:r>
                      <a:r>
                        <a:rPr sz="1050" spc="245" dirty="0">
                          <a:latin typeface="Yu Gothic UI"/>
                          <a:cs typeface="Yu Gothic UI"/>
                        </a:rPr>
                        <a:t>ッ</a:t>
                      </a:r>
                      <a:r>
                        <a:rPr sz="1050" spc="275" dirty="0">
                          <a:latin typeface="Yu Gothic UI"/>
                          <a:cs typeface="Yu Gothic UI"/>
                        </a:rPr>
                        <a:t>ク</a:t>
                      </a:r>
                      <a:r>
                        <a:rPr sz="1050" spc="280" dirty="0">
                          <a:latin typeface="Yu Gothic UI"/>
                          <a:cs typeface="Yu Gothic UI"/>
                        </a:rPr>
                        <a:t>ス</a:t>
                      </a:r>
                      <a:r>
                        <a:rPr sz="1050" spc="365" dirty="0">
                          <a:latin typeface="Yu Gothic UI"/>
                          <a:cs typeface="Yu Gothic UI"/>
                        </a:rPr>
                        <a:t>線</a:t>
                      </a:r>
                      <a:r>
                        <a:rPr sz="1050" spc="250" dirty="0">
                          <a:latin typeface="Yu Gothic UI"/>
                          <a:cs typeface="Yu Gothic UI"/>
                        </a:rPr>
                        <a:t>フ</a:t>
                      </a:r>
                      <a:r>
                        <a:rPr sz="1050" spc="200" dirty="0">
                          <a:latin typeface="Yu Gothic UI"/>
                          <a:cs typeface="Yu Gothic UI"/>
                        </a:rPr>
                        <a:t>ィ</a:t>
                      </a:r>
                      <a:r>
                        <a:rPr sz="1050" spc="220" dirty="0">
                          <a:latin typeface="Yu Gothic UI"/>
                          <a:cs typeface="Yu Gothic UI"/>
                        </a:rPr>
                        <a:t>ル</a:t>
                      </a:r>
                      <a:r>
                        <a:rPr sz="1050" spc="195" dirty="0">
                          <a:latin typeface="Yu Gothic UI"/>
                          <a:cs typeface="Yu Gothic UI"/>
                        </a:rPr>
                        <a:t>ム</a:t>
                      </a:r>
                      <a:r>
                        <a:rPr sz="1050" spc="80" dirty="0">
                          <a:latin typeface="Yu Gothic UI"/>
                          <a:cs typeface="Yu Gothic UI"/>
                        </a:rPr>
                        <a:t>又</a:t>
                      </a:r>
                      <a:r>
                        <a:rPr sz="1050" spc="55" dirty="0">
                          <a:latin typeface="Yu Gothic UI"/>
                          <a:cs typeface="Yu Gothic UI"/>
                        </a:rPr>
                        <a:t>は</a:t>
                      </a:r>
                      <a:r>
                        <a:rPr sz="1050" spc="130" dirty="0">
                          <a:latin typeface="Yu Gothic UI"/>
                          <a:cs typeface="Yu Gothic UI"/>
                        </a:rPr>
                        <a:t>そ</a:t>
                      </a:r>
                      <a:r>
                        <a:rPr sz="1050" spc="145" dirty="0">
                          <a:latin typeface="Yu Gothic UI"/>
                          <a:cs typeface="Yu Gothic UI"/>
                        </a:rPr>
                        <a:t>の</a:t>
                      </a:r>
                      <a:r>
                        <a:rPr sz="1050" spc="160" dirty="0">
                          <a:latin typeface="Yu Gothic UI"/>
                          <a:cs typeface="Yu Gothic UI"/>
                        </a:rPr>
                        <a:t>複</a:t>
                      </a:r>
                      <a:r>
                        <a:rPr sz="1050" spc="145" dirty="0">
                          <a:latin typeface="Yu Gothic UI"/>
                          <a:cs typeface="Yu Gothic UI"/>
                        </a:rPr>
                        <a:t>製</a:t>
                      </a:r>
                      <a:r>
                        <a:rPr sz="1050" spc="95" dirty="0">
                          <a:latin typeface="Yu Gothic UI"/>
                          <a:cs typeface="Yu Gothic UI"/>
                        </a:rPr>
                        <a:t>を</a:t>
                      </a:r>
                      <a:r>
                        <a:rPr sz="1050" dirty="0">
                          <a:latin typeface="Yu Gothic UI"/>
                          <a:cs typeface="Yu Gothic UI"/>
                        </a:rPr>
                        <a:t>地</a:t>
                      </a:r>
                      <a:r>
                        <a:rPr sz="1050" spc="-15" dirty="0">
                          <a:latin typeface="Yu Gothic UI"/>
                          <a:cs typeface="Yu Gothic UI"/>
                        </a:rPr>
                        <a:t>方</a:t>
                      </a:r>
                      <a:r>
                        <a:rPr sz="1050" dirty="0">
                          <a:latin typeface="Yu Gothic UI"/>
                          <a:cs typeface="Yu Gothic UI"/>
                        </a:rPr>
                        <a:t>厚</a:t>
                      </a:r>
                      <a:r>
                        <a:rPr sz="1050" spc="-15" dirty="0">
                          <a:latin typeface="Yu Gothic UI"/>
                          <a:cs typeface="Yu Gothic UI"/>
                        </a:rPr>
                        <a:t>生</a:t>
                      </a:r>
                      <a:r>
                        <a:rPr sz="1050" dirty="0">
                          <a:latin typeface="Yu Gothic UI"/>
                          <a:cs typeface="Yu Gothic UI"/>
                        </a:rPr>
                        <a:t>（</a:t>
                      </a:r>
                      <a:r>
                        <a:rPr sz="1050" spc="-15" dirty="0">
                          <a:latin typeface="Yu Gothic UI"/>
                          <a:cs typeface="Yu Gothic UI"/>
                        </a:rPr>
                        <a:t>支</a:t>
                      </a:r>
                      <a:r>
                        <a:rPr sz="1050" dirty="0">
                          <a:latin typeface="Yu Gothic UI"/>
                          <a:cs typeface="Yu Gothic UI"/>
                        </a:rPr>
                        <a:t>）</a:t>
                      </a:r>
                      <a:r>
                        <a:rPr sz="1050" spc="-15" dirty="0">
                          <a:latin typeface="Yu Gothic UI"/>
                          <a:cs typeface="Yu Gothic UI"/>
                        </a:rPr>
                        <a:t>局</a:t>
                      </a:r>
                      <a:r>
                        <a:rPr sz="1050" spc="125" dirty="0">
                          <a:latin typeface="Yu Gothic UI"/>
                          <a:cs typeface="Yu Gothic UI"/>
                        </a:rPr>
                        <a:t>長</a:t>
                      </a:r>
                      <a:r>
                        <a:rPr sz="1050" spc="80" dirty="0">
                          <a:latin typeface="Yu Gothic UI"/>
                          <a:cs typeface="Yu Gothic UI"/>
                        </a:rPr>
                        <a:t>に</a:t>
                      </a:r>
                      <a:r>
                        <a:rPr sz="1050" dirty="0">
                          <a:latin typeface="Yu Gothic UI"/>
                          <a:cs typeface="Yu Gothic UI"/>
                        </a:rPr>
                        <a:t>提</a:t>
                      </a:r>
                      <a:r>
                        <a:rPr sz="1050" spc="-15" dirty="0">
                          <a:latin typeface="Yu Gothic UI"/>
                          <a:cs typeface="Yu Gothic UI"/>
                        </a:rPr>
                        <a:t>出</a:t>
                      </a:r>
                      <a:r>
                        <a:rPr sz="1050" spc="335" dirty="0">
                          <a:latin typeface="Yu Gothic UI"/>
                          <a:cs typeface="Yu Gothic UI"/>
                        </a:rPr>
                        <a:t>し</a:t>
                      </a:r>
                      <a:r>
                        <a:rPr sz="1050" spc="305" dirty="0">
                          <a:latin typeface="Yu Gothic UI"/>
                          <a:cs typeface="Yu Gothic UI"/>
                        </a:rPr>
                        <a:t>、</a:t>
                      </a:r>
                      <a:r>
                        <a:rPr sz="1050" spc="-50" dirty="0">
                          <a:latin typeface="Yu Gothic UI"/>
                          <a:cs typeface="Yu Gothic UI"/>
                        </a:rPr>
                        <a:t>保</a:t>
                      </a:r>
                      <a:endParaRPr sz="1050">
                        <a:latin typeface="Yu Gothic UI"/>
                        <a:cs typeface="Yu Gothic UI"/>
                      </a:endParaRPr>
                    </a:p>
                    <a:p>
                      <a:pPr marL="340360" marR="223520" algn="just">
                        <a:lnSpc>
                          <a:spcPct val="98400"/>
                        </a:lnSpc>
                        <a:spcBef>
                          <a:spcPts val="15"/>
                        </a:spcBef>
                        <a:tabLst>
                          <a:tab pos="5359400" algn="l"/>
                        </a:tabLst>
                      </a:pPr>
                      <a:r>
                        <a:rPr sz="1100" dirty="0">
                          <a:latin typeface="Yu Gothic UI"/>
                          <a:cs typeface="Yu Gothic UI"/>
                        </a:rPr>
                        <a:t>（支）</a:t>
                      </a:r>
                      <a:r>
                        <a:rPr sz="1100" spc="-15" dirty="0">
                          <a:latin typeface="Yu Gothic UI"/>
                          <a:cs typeface="Yu Gothic UI"/>
                        </a:rPr>
                        <a:t>局</a:t>
                      </a:r>
                      <a:r>
                        <a:rPr sz="1100" spc="85" dirty="0">
                          <a:latin typeface="Yu Gothic UI"/>
                          <a:cs typeface="Yu Gothic UI"/>
                        </a:rPr>
                        <a:t>長</a:t>
                      </a:r>
                      <a:r>
                        <a:rPr sz="1100" spc="65" dirty="0">
                          <a:latin typeface="Yu Gothic UI"/>
                          <a:cs typeface="Yu Gothic UI"/>
                        </a:rPr>
                        <a:t>に</a:t>
                      </a:r>
                      <a:r>
                        <a:rPr sz="1100" spc="70" dirty="0">
                          <a:latin typeface="Yu Gothic UI"/>
                          <a:cs typeface="Yu Gothic UI"/>
                        </a:rPr>
                        <a:t>提</a:t>
                      </a:r>
                      <a:r>
                        <a:rPr sz="1100" spc="305" dirty="0">
                          <a:latin typeface="Yu Gothic UI"/>
                          <a:cs typeface="Yu Gothic UI"/>
                        </a:rPr>
                        <a:t>出</a:t>
                      </a:r>
                      <a:r>
                        <a:rPr sz="1100" spc="210" dirty="0">
                          <a:latin typeface="Yu Gothic UI"/>
                          <a:cs typeface="Yu Gothic UI"/>
                        </a:rPr>
                        <a:t>し</a:t>
                      </a:r>
                      <a:r>
                        <a:rPr sz="1100" spc="185" dirty="0">
                          <a:latin typeface="Yu Gothic UI"/>
                          <a:cs typeface="Yu Gothic UI"/>
                        </a:rPr>
                        <a:t>、</a:t>
                      </a:r>
                      <a:r>
                        <a:rPr sz="1100" spc="-15" dirty="0">
                          <a:latin typeface="Yu Gothic UI"/>
                          <a:cs typeface="Yu Gothic UI"/>
                        </a:rPr>
                        <a:t>保</a:t>
                      </a:r>
                      <a:r>
                        <a:rPr sz="1100" spc="55" dirty="0">
                          <a:latin typeface="Yu Gothic UI"/>
                          <a:cs typeface="Yu Gothic UI"/>
                        </a:rPr>
                        <a:t>険適応</a:t>
                      </a:r>
                      <a:r>
                        <a:rPr sz="1100" dirty="0">
                          <a:latin typeface="Yu Gothic UI"/>
                          <a:cs typeface="Yu Gothic UI"/>
                        </a:rPr>
                        <a:t>の</a:t>
                      </a:r>
                      <a:r>
                        <a:rPr sz="1100" spc="85" dirty="0">
                          <a:latin typeface="Yu Gothic UI"/>
                          <a:cs typeface="Yu Gothic UI"/>
                        </a:rPr>
                        <a:t>有無</a:t>
                      </a:r>
                      <a:r>
                        <a:rPr sz="1100" spc="50" dirty="0">
                          <a:latin typeface="Yu Gothic UI"/>
                          <a:cs typeface="Yu Gothic UI"/>
                        </a:rPr>
                        <a:t>に</a:t>
                      </a:r>
                      <a:r>
                        <a:rPr sz="1100" spc="240" dirty="0">
                          <a:latin typeface="Yu Gothic UI"/>
                          <a:cs typeface="Yu Gothic UI"/>
                        </a:rPr>
                        <a:t>つ</a:t>
                      </a:r>
                      <a:r>
                        <a:rPr sz="1100" spc="250" dirty="0">
                          <a:latin typeface="Yu Gothic UI"/>
                          <a:cs typeface="Yu Gothic UI"/>
                        </a:rPr>
                        <a:t>い</a:t>
                      </a:r>
                      <a:r>
                        <a:rPr sz="1100" spc="215" dirty="0">
                          <a:latin typeface="Yu Gothic UI"/>
                          <a:cs typeface="Yu Gothic UI"/>
                        </a:rPr>
                        <a:t>て</a:t>
                      </a:r>
                      <a:r>
                        <a:rPr sz="1100" spc="-15" dirty="0">
                          <a:latin typeface="Yu Gothic UI"/>
                          <a:cs typeface="Yu Gothic UI"/>
                        </a:rPr>
                        <a:t>判</a:t>
                      </a:r>
                      <a:r>
                        <a:rPr sz="1100" spc="130" dirty="0">
                          <a:latin typeface="Yu Gothic UI"/>
                          <a:cs typeface="Yu Gothic UI"/>
                        </a:rPr>
                        <a:t>断</a:t>
                      </a:r>
                      <a:r>
                        <a:rPr sz="1100" spc="95" dirty="0">
                          <a:latin typeface="Yu Gothic UI"/>
                          <a:cs typeface="Yu Gothic UI"/>
                        </a:rPr>
                        <a:t>を</a:t>
                      </a:r>
                      <a:r>
                        <a:rPr sz="1100" spc="130" dirty="0">
                          <a:latin typeface="Yu Gothic UI"/>
                          <a:cs typeface="Yu Gothic UI"/>
                        </a:rPr>
                        <a:t>求</a:t>
                      </a:r>
                      <a:r>
                        <a:rPr sz="1100" spc="90" dirty="0">
                          <a:latin typeface="Yu Gothic UI"/>
                          <a:cs typeface="Yu Gothic UI"/>
                        </a:rPr>
                        <a:t>め</a:t>
                      </a:r>
                      <a:r>
                        <a:rPr sz="1100" spc="265" dirty="0">
                          <a:latin typeface="Yu Gothic UI"/>
                          <a:cs typeface="Yu Gothic UI"/>
                        </a:rPr>
                        <a:t>る</a:t>
                      </a:r>
                      <a:r>
                        <a:rPr sz="1100" spc="229" dirty="0">
                          <a:latin typeface="Yu Gothic UI"/>
                          <a:cs typeface="Yu Gothic UI"/>
                        </a:rPr>
                        <a:t>。</a:t>
                      </a:r>
                      <a:r>
                        <a:rPr sz="1100" spc="285" dirty="0">
                          <a:latin typeface="Yu Gothic UI"/>
                          <a:cs typeface="Yu Gothic UI"/>
                        </a:rPr>
                        <a:t>な</a:t>
                      </a:r>
                      <a:r>
                        <a:rPr sz="1100" spc="315" dirty="0">
                          <a:latin typeface="Yu Gothic UI"/>
                          <a:cs typeface="Yu Gothic UI"/>
                        </a:rPr>
                        <a:t>お</a:t>
                      </a:r>
                      <a:r>
                        <a:rPr sz="1100" spc="210" dirty="0">
                          <a:latin typeface="Yu Gothic UI"/>
                          <a:cs typeface="Yu Gothic UI"/>
                        </a:rPr>
                        <a:t>、</a:t>
                      </a:r>
                      <a:r>
                        <a:rPr sz="1100" dirty="0">
                          <a:latin typeface="Yu Gothic UI"/>
                          <a:cs typeface="Yu Gothic UI"/>
                        </a:rPr>
                        <a:t>	</a:t>
                      </a:r>
                      <a:r>
                        <a:rPr sz="1050" dirty="0">
                          <a:latin typeface="Yu Gothic UI"/>
                          <a:cs typeface="Yu Gothic UI"/>
                        </a:rPr>
                        <a:t>険</a:t>
                      </a:r>
                      <a:r>
                        <a:rPr sz="1050" b="1" u="sng" dirty="0">
                          <a:solidFill>
                            <a:srgbClr val="006FC0"/>
                          </a:solidFill>
                          <a:uFill>
                            <a:solidFill>
                              <a:srgbClr val="006FC0"/>
                            </a:solidFill>
                          </a:uFill>
                          <a:latin typeface="Yu Gothic UI"/>
                          <a:cs typeface="Yu Gothic UI"/>
                        </a:rPr>
                        <a:t>適用の可否</a:t>
                      </a:r>
                      <a:r>
                        <a:rPr sz="1050" spc="215" dirty="0">
                          <a:latin typeface="Yu Gothic UI"/>
                          <a:cs typeface="Yu Gothic UI"/>
                        </a:rPr>
                        <a:t>に</a:t>
                      </a:r>
                      <a:r>
                        <a:rPr sz="1050" spc="204" dirty="0">
                          <a:latin typeface="Yu Gothic UI"/>
                          <a:cs typeface="Yu Gothic UI"/>
                        </a:rPr>
                        <a:t>つ</a:t>
                      </a:r>
                      <a:r>
                        <a:rPr sz="1050" spc="200" dirty="0">
                          <a:latin typeface="Yu Gothic UI"/>
                          <a:cs typeface="Yu Gothic UI"/>
                        </a:rPr>
                        <a:t>い</a:t>
                      </a:r>
                      <a:r>
                        <a:rPr sz="1050" spc="110" dirty="0">
                          <a:latin typeface="Yu Gothic UI"/>
                          <a:cs typeface="Yu Gothic UI"/>
                        </a:rPr>
                        <a:t>て</a:t>
                      </a:r>
                      <a:r>
                        <a:rPr sz="1050" spc="130" dirty="0">
                          <a:latin typeface="Yu Gothic UI"/>
                          <a:cs typeface="Yu Gothic UI"/>
                        </a:rPr>
                        <a:t>判</a:t>
                      </a:r>
                      <a:r>
                        <a:rPr sz="1050" spc="90" dirty="0">
                          <a:latin typeface="Yu Gothic UI"/>
                          <a:cs typeface="Yu Gothic UI"/>
                        </a:rPr>
                        <a:t>断</a:t>
                      </a:r>
                      <a:r>
                        <a:rPr sz="1050" spc="70" dirty="0">
                          <a:latin typeface="Yu Gothic UI"/>
                          <a:cs typeface="Yu Gothic UI"/>
                        </a:rPr>
                        <a:t>を</a:t>
                      </a:r>
                      <a:r>
                        <a:rPr sz="1050" spc="75" dirty="0">
                          <a:latin typeface="Yu Gothic UI"/>
                          <a:cs typeface="Yu Gothic UI"/>
                        </a:rPr>
                        <a:t>求</a:t>
                      </a:r>
                      <a:r>
                        <a:rPr sz="1050" spc="229" dirty="0">
                          <a:latin typeface="Yu Gothic UI"/>
                          <a:cs typeface="Yu Gothic UI"/>
                        </a:rPr>
                        <a:t>め</a:t>
                      </a:r>
                      <a:r>
                        <a:rPr sz="1050" spc="200" dirty="0">
                          <a:latin typeface="Yu Gothic UI"/>
                          <a:cs typeface="Yu Gothic UI"/>
                        </a:rPr>
                        <a:t>る</a:t>
                      </a:r>
                      <a:r>
                        <a:rPr sz="1050" spc="220" dirty="0">
                          <a:latin typeface="Yu Gothic UI"/>
                          <a:cs typeface="Yu Gothic UI"/>
                        </a:rPr>
                        <a:t>。</a:t>
                      </a:r>
                      <a:r>
                        <a:rPr sz="1050" spc="270" dirty="0">
                          <a:latin typeface="Yu Gothic UI"/>
                          <a:cs typeface="Yu Gothic UI"/>
                        </a:rPr>
                        <a:t>な</a:t>
                      </a:r>
                      <a:r>
                        <a:rPr sz="1050" spc="305" dirty="0">
                          <a:latin typeface="Yu Gothic UI"/>
                          <a:cs typeface="Yu Gothic UI"/>
                        </a:rPr>
                        <a:t>お</a:t>
                      </a:r>
                      <a:r>
                        <a:rPr sz="1050" spc="235" dirty="0">
                          <a:latin typeface="Yu Gothic UI"/>
                          <a:cs typeface="Yu Gothic UI"/>
                        </a:rPr>
                        <a:t>、</a:t>
                      </a:r>
                      <a:r>
                        <a:rPr sz="1050" spc="170" dirty="0">
                          <a:latin typeface="Yu Gothic UI"/>
                          <a:cs typeface="Yu Gothic UI"/>
                        </a:rPr>
                        <a:t>そ</a:t>
                      </a:r>
                      <a:r>
                        <a:rPr sz="1050" spc="190" dirty="0">
                          <a:latin typeface="Yu Gothic UI"/>
                          <a:cs typeface="Yu Gothic UI"/>
                        </a:rPr>
                        <a:t>れ</a:t>
                      </a:r>
                      <a:r>
                        <a:rPr sz="1050" spc="155" dirty="0">
                          <a:latin typeface="Yu Gothic UI"/>
                          <a:cs typeface="Yu Gothic UI"/>
                        </a:rPr>
                        <a:t>ぞ</a:t>
                      </a:r>
                      <a:r>
                        <a:rPr sz="1050" spc="160" dirty="0">
                          <a:latin typeface="Yu Gothic UI"/>
                          <a:cs typeface="Yu Gothic UI"/>
                        </a:rPr>
                        <a:t>れ</a:t>
                      </a:r>
                      <a:r>
                        <a:rPr sz="1050" spc="85" dirty="0">
                          <a:latin typeface="Yu Gothic UI"/>
                          <a:cs typeface="Yu Gothic UI"/>
                        </a:rPr>
                        <a:t>の</a:t>
                      </a:r>
                      <a:r>
                        <a:rPr sz="1050" spc="90" dirty="0">
                          <a:latin typeface="Yu Gothic UI"/>
                          <a:cs typeface="Yu Gothic UI"/>
                        </a:rPr>
                        <a:t>取</a:t>
                      </a:r>
                      <a:r>
                        <a:rPr sz="1050" spc="105" dirty="0">
                          <a:latin typeface="Yu Gothic UI"/>
                          <a:cs typeface="Yu Gothic UI"/>
                        </a:rPr>
                        <a:t>扱</a:t>
                      </a:r>
                      <a:r>
                        <a:rPr sz="1050" spc="70" dirty="0">
                          <a:latin typeface="Yu Gothic UI"/>
                          <a:cs typeface="Yu Gothic UI"/>
                        </a:rPr>
                        <a:t>い</a:t>
                      </a:r>
                      <a:r>
                        <a:rPr sz="1050" spc="285" dirty="0">
                          <a:latin typeface="Yu Gothic UI"/>
                          <a:cs typeface="Yu Gothic UI"/>
                        </a:rPr>
                        <a:t>は</a:t>
                      </a:r>
                      <a:r>
                        <a:rPr sz="1050" spc="204" dirty="0">
                          <a:latin typeface="Yu Gothic UI"/>
                          <a:cs typeface="Yu Gothic UI"/>
                        </a:rPr>
                        <a:t>、</a:t>
                      </a:r>
                      <a:r>
                        <a:rPr sz="1050" spc="-50" dirty="0">
                          <a:latin typeface="Yu Gothic UI"/>
                          <a:cs typeface="Yu Gothic UI"/>
                        </a:rPr>
                        <a:t>各</a:t>
                      </a:r>
                      <a:r>
                        <a:rPr sz="1100" spc="135" dirty="0">
                          <a:latin typeface="Yu Gothic UI"/>
                          <a:cs typeface="Yu Gothic UI"/>
                        </a:rPr>
                        <a:t>そ</a:t>
                      </a:r>
                      <a:r>
                        <a:rPr sz="1100" spc="160" dirty="0">
                          <a:latin typeface="Yu Gothic UI"/>
                          <a:cs typeface="Yu Gothic UI"/>
                        </a:rPr>
                        <a:t>れ</a:t>
                      </a:r>
                      <a:r>
                        <a:rPr sz="1100" spc="140" dirty="0">
                          <a:latin typeface="Yu Gothic UI"/>
                          <a:cs typeface="Yu Gothic UI"/>
                        </a:rPr>
                        <a:t>ぞ</a:t>
                      </a:r>
                      <a:r>
                        <a:rPr sz="1100" spc="160" dirty="0">
                          <a:latin typeface="Yu Gothic UI"/>
                          <a:cs typeface="Yu Gothic UI"/>
                        </a:rPr>
                        <a:t>れ</a:t>
                      </a:r>
                      <a:r>
                        <a:rPr sz="1100" spc="145" dirty="0">
                          <a:latin typeface="Yu Gothic UI"/>
                          <a:cs typeface="Yu Gothic UI"/>
                        </a:rPr>
                        <a:t>の</a:t>
                      </a:r>
                      <a:r>
                        <a:rPr sz="1100" spc="180" dirty="0">
                          <a:latin typeface="Yu Gothic UI"/>
                          <a:cs typeface="Yu Gothic UI"/>
                        </a:rPr>
                        <a:t>取扱</a:t>
                      </a:r>
                      <a:r>
                        <a:rPr sz="1100" spc="145" dirty="0">
                          <a:latin typeface="Yu Gothic UI"/>
                          <a:cs typeface="Yu Gothic UI"/>
                        </a:rPr>
                        <a:t>い</a:t>
                      </a:r>
                      <a:r>
                        <a:rPr sz="1100" spc="150" dirty="0">
                          <a:latin typeface="Yu Gothic UI"/>
                          <a:cs typeface="Yu Gothic UI"/>
                        </a:rPr>
                        <a:t>は</a:t>
                      </a:r>
                      <a:r>
                        <a:rPr sz="1100" spc="114" dirty="0">
                          <a:latin typeface="Yu Gothic UI"/>
                          <a:cs typeface="Yu Gothic UI"/>
                        </a:rPr>
                        <a:t>、</a:t>
                      </a:r>
                      <a:r>
                        <a:rPr sz="1100" spc="170" dirty="0">
                          <a:latin typeface="Yu Gothic UI"/>
                          <a:cs typeface="Yu Gothic UI"/>
                        </a:rPr>
                        <a:t>各</a:t>
                      </a:r>
                      <a:r>
                        <a:rPr sz="1100" spc="70" dirty="0">
                          <a:latin typeface="Yu Gothic UI"/>
                          <a:cs typeface="Yu Gothic UI"/>
                        </a:rPr>
                        <a:t>区分</a:t>
                      </a:r>
                      <a:r>
                        <a:rPr sz="1100" dirty="0">
                          <a:latin typeface="Yu Gothic UI"/>
                          <a:cs typeface="Yu Gothic UI"/>
                        </a:rPr>
                        <a:t>の</a:t>
                      </a:r>
                      <a:r>
                        <a:rPr sz="1100" spc="80" dirty="0">
                          <a:latin typeface="Yu Gothic UI"/>
                          <a:cs typeface="Yu Gothic UI"/>
                        </a:rPr>
                        <a:t>規定</a:t>
                      </a:r>
                      <a:r>
                        <a:rPr sz="1100" spc="50" dirty="0">
                          <a:latin typeface="Yu Gothic UI"/>
                          <a:cs typeface="Yu Gothic UI"/>
                        </a:rPr>
                        <a:t>に</a:t>
                      </a:r>
                      <a:r>
                        <a:rPr sz="1100" spc="325" dirty="0">
                          <a:latin typeface="Yu Gothic UI"/>
                          <a:cs typeface="Yu Gothic UI"/>
                        </a:rPr>
                        <a:t>従</a:t>
                      </a:r>
                      <a:r>
                        <a:rPr sz="1100" spc="210" dirty="0">
                          <a:latin typeface="Yu Gothic UI"/>
                          <a:cs typeface="Yu Gothic UI"/>
                        </a:rPr>
                        <a:t>う</a:t>
                      </a:r>
                      <a:r>
                        <a:rPr sz="1100" spc="200" dirty="0">
                          <a:latin typeface="Yu Gothic UI"/>
                          <a:cs typeface="Yu Gothic UI"/>
                        </a:rPr>
                        <a:t>。</a:t>
                      </a:r>
                      <a:r>
                        <a:rPr sz="1100" spc="275" dirty="0">
                          <a:latin typeface="Yu Gothic UI"/>
                          <a:cs typeface="Yu Gothic UI"/>
                        </a:rPr>
                        <a:t>ただ</a:t>
                      </a:r>
                      <a:r>
                        <a:rPr sz="1100" spc="235" dirty="0">
                          <a:latin typeface="Yu Gothic UI"/>
                          <a:cs typeface="Yu Gothic UI"/>
                        </a:rPr>
                        <a:t>し</a:t>
                      </a:r>
                      <a:r>
                        <a:rPr sz="1100" spc="270" dirty="0">
                          <a:latin typeface="Yu Gothic UI"/>
                          <a:cs typeface="Yu Gothic UI"/>
                        </a:rPr>
                        <a:t>、</a:t>
                      </a:r>
                      <a:r>
                        <a:rPr sz="1100" spc="285" dirty="0">
                          <a:latin typeface="Yu Gothic UI"/>
                          <a:cs typeface="Yu Gothic UI"/>
                        </a:rPr>
                        <a:t>イ</a:t>
                      </a:r>
                      <a:r>
                        <a:rPr sz="1100" spc="325" dirty="0">
                          <a:latin typeface="Yu Gothic UI"/>
                          <a:cs typeface="Yu Gothic UI"/>
                        </a:rPr>
                        <a:t>か</a:t>
                      </a:r>
                      <a:r>
                        <a:rPr sz="1100" spc="245" dirty="0">
                          <a:latin typeface="Yu Gothic UI"/>
                          <a:cs typeface="Yu Gothic UI"/>
                        </a:rPr>
                        <a:t>ら</a:t>
                      </a:r>
                      <a:r>
                        <a:rPr sz="1100" spc="280" dirty="0">
                          <a:latin typeface="Yu Gothic UI"/>
                          <a:cs typeface="Yu Gothic UI"/>
                        </a:rPr>
                        <a:t>ホ</a:t>
                      </a:r>
                      <a:r>
                        <a:rPr sz="1100" spc="245" dirty="0">
                          <a:latin typeface="Yu Gothic UI"/>
                          <a:cs typeface="Yu Gothic UI"/>
                        </a:rPr>
                        <a:t>ま</a:t>
                      </a:r>
                      <a:r>
                        <a:rPr sz="1100" spc="160" dirty="0">
                          <a:latin typeface="Yu Gothic UI"/>
                          <a:cs typeface="Yu Gothic UI"/>
                        </a:rPr>
                        <a:t>で</a:t>
                      </a:r>
                      <a:r>
                        <a:rPr sz="1100" dirty="0">
                          <a:latin typeface="Yu Gothic UI"/>
                          <a:cs typeface="Yu Gothic UI"/>
                        </a:rPr>
                        <a:t>	</a:t>
                      </a:r>
                      <a:r>
                        <a:rPr sz="1050" dirty="0">
                          <a:latin typeface="Yu Gothic UI"/>
                          <a:cs typeface="Yu Gothic UI"/>
                        </a:rPr>
                        <a:t>区</a:t>
                      </a:r>
                      <a:r>
                        <a:rPr sz="1050" spc="-10" dirty="0">
                          <a:latin typeface="Yu Gothic UI"/>
                          <a:cs typeface="Yu Gothic UI"/>
                        </a:rPr>
                        <a:t>分</a:t>
                      </a:r>
                      <a:r>
                        <a:rPr sz="1050" spc="85" dirty="0">
                          <a:latin typeface="Yu Gothic UI"/>
                          <a:cs typeface="Yu Gothic UI"/>
                        </a:rPr>
                        <a:t>の</a:t>
                      </a:r>
                      <a:r>
                        <a:rPr sz="1050" spc="95" dirty="0">
                          <a:latin typeface="Yu Gothic UI"/>
                          <a:cs typeface="Yu Gothic UI"/>
                        </a:rPr>
                        <a:t>規</a:t>
                      </a:r>
                      <a:r>
                        <a:rPr sz="1050" spc="125" dirty="0">
                          <a:latin typeface="Yu Gothic UI"/>
                          <a:cs typeface="Yu Gothic UI"/>
                        </a:rPr>
                        <a:t>定</a:t>
                      </a:r>
                      <a:r>
                        <a:rPr sz="1050" spc="85" dirty="0">
                          <a:latin typeface="Yu Gothic UI"/>
                          <a:cs typeface="Yu Gothic UI"/>
                        </a:rPr>
                        <a:t>に</a:t>
                      </a:r>
                      <a:r>
                        <a:rPr sz="1050" spc="-15" dirty="0">
                          <a:latin typeface="Yu Gothic UI"/>
                          <a:cs typeface="Yu Gothic UI"/>
                        </a:rPr>
                        <a:t>従</a:t>
                      </a:r>
                      <a:r>
                        <a:rPr sz="1050" spc="355" dirty="0">
                          <a:latin typeface="Yu Gothic UI"/>
                          <a:cs typeface="Yu Gothic UI"/>
                        </a:rPr>
                        <a:t>う</a:t>
                      </a:r>
                      <a:r>
                        <a:rPr sz="1050" spc="340" dirty="0">
                          <a:latin typeface="Yu Gothic UI"/>
                          <a:cs typeface="Yu Gothic UI"/>
                        </a:rPr>
                        <a:t>。</a:t>
                      </a:r>
                      <a:r>
                        <a:rPr sz="1050" spc="229" dirty="0">
                          <a:latin typeface="Yu Gothic UI"/>
                          <a:cs typeface="Yu Gothic UI"/>
                        </a:rPr>
                        <a:t>た</a:t>
                      </a:r>
                      <a:r>
                        <a:rPr sz="1050" spc="210" dirty="0">
                          <a:latin typeface="Yu Gothic UI"/>
                          <a:cs typeface="Yu Gothic UI"/>
                        </a:rPr>
                        <a:t>だ</a:t>
                      </a:r>
                      <a:r>
                        <a:rPr sz="1050" spc="345" dirty="0">
                          <a:latin typeface="Yu Gothic UI"/>
                          <a:cs typeface="Yu Gothic UI"/>
                        </a:rPr>
                        <a:t>し</a:t>
                      </a:r>
                      <a:r>
                        <a:rPr sz="1050" spc="315" dirty="0">
                          <a:latin typeface="Yu Gothic UI"/>
                          <a:cs typeface="Yu Gothic UI"/>
                        </a:rPr>
                        <a:t>、</a:t>
                      </a:r>
                      <a:r>
                        <a:rPr sz="1050" spc="290" dirty="0">
                          <a:latin typeface="Yu Gothic UI"/>
                          <a:cs typeface="Yu Gothic UI"/>
                        </a:rPr>
                        <a:t>イ</a:t>
                      </a:r>
                      <a:r>
                        <a:rPr sz="1050" spc="265" dirty="0">
                          <a:latin typeface="Yu Gothic UI"/>
                          <a:cs typeface="Yu Gothic UI"/>
                        </a:rPr>
                        <a:t>か</a:t>
                      </a:r>
                      <a:r>
                        <a:rPr sz="1050" spc="215" dirty="0">
                          <a:latin typeface="Yu Gothic UI"/>
                          <a:cs typeface="Yu Gothic UI"/>
                        </a:rPr>
                        <a:t>ら</a:t>
                      </a:r>
                      <a:r>
                        <a:rPr sz="1050" b="1" u="sng" spc="210" dirty="0">
                          <a:solidFill>
                            <a:srgbClr val="006FC0"/>
                          </a:solidFill>
                          <a:uFill>
                            <a:solidFill>
                              <a:srgbClr val="006FC0"/>
                            </a:solidFill>
                          </a:uFill>
                          <a:latin typeface="Yu Gothic UI"/>
                          <a:cs typeface="Yu Gothic UI"/>
                        </a:rPr>
                        <a:t>ハ</a:t>
                      </a:r>
                      <a:r>
                        <a:rPr sz="1050" spc="250" dirty="0">
                          <a:latin typeface="Yu Gothic UI"/>
                          <a:cs typeface="Yu Gothic UI"/>
                        </a:rPr>
                        <a:t>ま</a:t>
                      </a:r>
                      <a:r>
                        <a:rPr sz="1050" spc="100" dirty="0">
                          <a:latin typeface="Yu Gothic UI"/>
                          <a:cs typeface="Yu Gothic UI"/>
                        </a:rPr>
                        <a:t>で</a:t>
                      </a:r>
                      <a:r>
                        <a:rPr sz="1050" spc="105" dirty="0">
                          <a:latin typeface="Yu Gothic UI"/>
                          <a:cs typeface="Yu Gothic UI"/>
                        </a:rPr>
                        <a:t>以外</a:t>
                      </a:r>
                      <a:r>
                        <a:rPr sz="1050" spc="65" dirty="0">
                          <a:latin typeface="Yu Gothic UI"/>
                          <a:cs typeface="Yu Gothic UI"/>
                        </a:rPr>
                        <a:t>の</a:t>
                      </a:r>
                      <a:r>
                        <a:rPr sz="1050" dirty="0">
                          <a:latin typeface="Yu Gothic UI"/>
                          <a:cs typeface="Yu Gothic UI"/>
                        </a:rPr>
                        <a:t>場</a:t>
                      </a:r>
                      <a:r>
                        <a:rPr sz="1050" spc="-20" dirty="0">
                          <a:latin typeface="Yu Gothic UI"/>
                          <a:cs typeface="Yu Gothic UI"/>
                        </a:rPr>
                        <a:t>合</a:t>
                      </a:r>
                      <a:r>
                        <a:rPr sz="1050" spc="200" dirty="0">
                          <a:latin typeface="Yu Gothic UI"/>
                          <a:cs typeface="Yu Gothic UI"/>
                        </a:rPr>
                        <a:t>で</a:t>
                      </a:r>
                      <a:r>
                        <a:rPr sz="1050" spc="185" dirty="0">
                          <a:latin typeface="Yu Gothic UI"/>
                          <a:cs typeface="Yu Gothic UI"/>
                        </a:rPr>
                        <a:t>あ</a:t>
                      </a:r>
                      <a:r>
                        <a:rPr sz="1050" spc="295" dirty="0">
                          <a:latin typeface="Yu Gothic UI"/>
                          <a:cs typeface="Yu Gothic UI"/>
                        </a:rPr>
                        <a:t>っ</a:t>
                      </a:r>
                      <a:r>
                        <a:rPr sz="1050" spc="330" dirty="0">
                          <a:latin typeface="Yu Gothic UI"/>
                          <a:cs typeface="Yu Gothic UI"/>
                        </a:rPr>
                        <a:t>て</a:t>
                      </a:r>
                      <a:r>
                        <a:rPr sz="1050" spc="140" dirty="0">
                          <a:latin typeface="Yu Gothic UI"/>
                          <a:cs typeface="Yu Gothic UI"/>
                        </a:rPr>
                        <a:t>、</a:t>
                      </a:r>
                      <a:r>
                        <a:rPr sz="1050" spc="190" dirty="0">
                          <a:latin typeface="Yu Gothic UI"/>
                          <a:cs typeface="Yu Gothic UI"/>
                        </a:rPr>
                        <a:t>実</a:t>
                      </a:r>
                      <a:r>
                        <a:rPr sz="1050" spc="-50" dirty="0">
                          <a:latin typeface="Yu Gothic UI"/>
                          <a:cs typeface="Yu Gothic UI"/>
                        </a:rPr>
                        <a:t>際</a:t>
                      </a:r>
                      <a:r>
                        <a:rPr sz="1100" spc="175" dirty="0">
                          <a:latin typeface="Yu Gothic UI"/>
                          <a:cs typeface="Yu Gothic UI"/>
                        </a:rPr>
                        <a:t>以外</a:t>
                      </a:r>
                      <a:r>
                        <a:rPr sz="1100" spc="140" dirty="0">
                          <a:latin typeface="Yu Gothic UI"/>
                          <a:cs typeface="Yu Gothic UI"/>
                        </a:rPr>
                        <a:t>の</a:t>
                      </a:r>
                      <a:r>
                        <a:rPr sz="1100" spc="175" dirty="0">
                          <a:latin typeface="Yu Gothic UI"/>
                          <a:cs typeface="Yu Gothic UI"/>
                        </a:rPr>
                        <a:t>場合</a:t>
                      </a:r>
                      <a:r>
                        <a:rPr sz="1100" spc="140" dirty="0">
                          <a:latin typeface="Yu Gothic UI"/>
                          <a:cs typeface="Yu Gothic UI"/>
                        </a:rPr>
                        <a:t>であ</a:t>
                      </a:r>
                      <a:r>
                        <a:rPr sz="1100" spc="110" dirty="0">
                          <a:latin typeface="Yu Gothic UI"/>
                          <a:cs typeface="Yu Gothic UI"/>
                        </a:rPr>
                        <a:t>っ</a:t>
                      </a:r>
                      <a:r>
                        <a:rPr sz="1100" spc="130" dirty="0">
                          <a:latin typeface="Yu Gothic UI"/>
                          <a:cs typeface="Yu Gothic UI"/>
                        </a:rPr>
                        <a:t>て</a:t>
                      </a:r>
                      <a:r>
                        <a:rPr sz="1100" spc="114" dirty="0">
                          <a:latin typeface="Yu Gothic UI"/>
                          <a:cs typeface="Yu Gothic UI"/>
                        </a:rPr>
                        <a:t>、</a:t>
                      </a:r>
                      <a:r>
                        <a:rPr sz="1100" spc="160" dirty="0">
                          <a:latin typeface="Yu Gothic UI"/>
                          <a:cs typeface="Yu Gothic UI"/>
                        </a:rPr>
                        <a:t>実</a:t>
                      </a:r>
                      <a:r>
                        <a:rPr sz="1100" spc="65" dirty="0">
                          <a:latin typeface="Yu Gothic UI"/>
                          <a:cs typeface="Yu Gothic UI"/>
                        </a:rPr>
                        <a:t>際</a:t>
                      </a:r>
                      <a:r>
                        <a:rPr sz="1100" spc="50" dirty="0">
                          <a:latin typeface="Yu Gothic UI"/>
                          <a:cs typeface="Yu Gothic UI"/>
                        </a:rPr>
                        <a:t>の欠</a:t>
                      </a:r>
                      <a:r>
                        <a:rPr sz="1100" spc="95" dirty="0">
                          <a:latin typeface="Yu Gothic UI"/>
                          <a:cs typeface="Yu Gothic UI"/>
                        </a:rPr>
                        <a:t>損歯</a:t>
                      </a:r>
                      <a:r>
                        <a:rPr sz="1100" spc="55" dirty="0">
                          <a:latin typeface="Yu Gothic UI"/>
                          <a:cs typeface="Yu Gothic UI"/>
                        </a:rPr>
                        <a:t>を</a:t>
                      </a:r>
                      <a:r>
                        <a:rPr sz="1100" spc="120" dirty="0">
                          <a:latin typeface="Yu Gothic UI"/>
                          <a:cs typeface="Yu Gothic UI"/>
                        </a:rPr>
                        <a:t>反映</a:t>
                      </a:r>
                      <a:r>
                        <a:rPr sz="1100" spc="65" dirty="0">
                          <a:latin typeface="Yu Gothic UI"/>
                          <a:cs typeface="Yu Gothic UI"/>
                        </a:rPr>
                        <a:t>した</a:t>
                      </a:r>
                      <a:r>
                        <a:rPr sz="1100" spc="85" dirty="0">
                          <a:latin typeface="Yu Gothic UI"/>
                          <a:cs typeface="Yu Gothic UI"/>
                        </a:rPr>
                        <a:t>歯</a:t>
                      </a:r>
                      <a:r>
                        <a:rPr sz="1100" spc="70" dirty="0">
                          <a:latin typeface="Yu Gothic UI"/>
                          <a:cs typeface="Yu Gothic UI"/>
                        </a:rPr>
                        <a:t>式</a:t>
                      </a:r>
                      <a:r>
                        <a:rPr sz="1100" spc="114" dirty="0">
                          <a:latin typeface="Yu Gothic UI"/>
                          <a:cs typeface="Yu Gothic UI"/>
                        </a:rPr>
                        <a:t>で</a:t>
                      </a:r>
                      <a:r>
                        <a:rPr sz="1100" spc="120" dirty="0">
                          <a:latin typeface="Yu Gothic UI"/>
                          <a:cs typeface="Yu Gothic UI"/>
                        </a:rPr>
                        <a:t>は</a:t>
                      </a:r>
                      <a:r>
                        <a:rPr sz="1100" spc="125" dirty="0">
                          <a:latin typeface="Yu Gothic UI"/>
                          <a:cs typeface="Yu Gothic UI"/>
                        </a:rPr>
                        <a:t>保</a:t>
                      </a:r>
                      <a:r>
                        <a:rPr sz="1100" dirty="0">
                          <a:latin typeface="Yu Gothic UI"/>
                          <a:cs typeface="Yu Gothic UI"/>
                        </a:rPr>
                        <a:t>険給</a:t>
                      </a:r>
                      <a:r>
                        <a:rPr sz="1100" spc="-15" dirty="0">
                          <a:latin typeface="Yu Gothic UI"/>
                          <a:cs typeface="Yu Gothic UI"/>
                        </a:rPr>
                        <a:t>付</a:t>
                      </a:r>
                      <a:r>
                        <a:rPr sz="1100" spc="-50" dirty="0">
                          <a:latin typeface="Yu Gothic UI"/>
                          <a:cs typeface="Yu Gothic UI"/>
                        </a:rPr>
                        <a:t>外</a:t>
                      </a:r>
                      <a:r>
                        <a:rPr sz="1100" dirty="0">
                          <a:latin typeface="Yu Gothic UI"/>
                          <a:cs typeface="Yu Gothic UI"/>
                        </a:rPr>
                        <a:t>	</a:t>
                      </a:r>
                      <a:r>
                        <a:rPr sz="1050" spc="60" dirty="0">
                          <a:latin typeface="Yu Gothic UI"/>
                          <a:cs typeface="Yu Gothic UI"/>
                        </a:rPr>
                        <a:t>の</a:t>
                      </a:r>
                      <a:r>
                        <a:rPr sz="1050" spc="70" dirty="0">
                          <a:latin typeface="Yu Gothic UI"/>
                          <a:cs typeface="Yu Gothic UI"/>
                        </a:rPr>
                        <a:t>欠損歯</a:t>
                      </a:r>
                      <a:r>
                        <a:rPr sz="1050" spc="55" dirty="0">
                          <a:latin typeface="Yu Gothic UI"/>
                          <a:cs typeface="Yu Gothic UI"/>
                        </a:rPr>
                        <a:t>を</a:t>
                      </a:r>
                      <a:r>
                        <a:rPr sz="1050" spc="70" dirty="0">
                          <a:latin typeface="Yu Gothic UI"/>
                          <a:cs typeface="Yu Gothic UI"/>
                        </a:rPr>
                        <a:t>反</a:t>
                      </a:r>
                      <a:r>
                        <a:rPr sz="1050" spc="55" dirty="0">
                          <a:latin typeface="Yu Gothic UI"/>
                          <a:cs typeface="Yu Gothic UI"/>
                        </a:rPr>
                        <a:t>映</a:t>
                      </a:r>
                      <a:r>
                        <a:rPr sz="1050" spc="254" dirty="0">
                          <a:latin typeface="Yu Gothic UI"/>
                          <a:cs typeface="Yu Gothic UI"/>
                        </a:rPr>
                        <a:t>し</a:t>
                      </a:r>
                      <a:r>
                        <a:rPr sz="1050" spc="270" dirty="0">
                          <a:latin typeface="Yu Gothic UI"/>
                          <a:cs typeface="Yu Gothic UI"/>
                        </a:rPr>
                        <a:t>た</a:t>
                      </a:r>
                      <a:r>
                        <a:rPr sz="1050" dirty="0">
                          <a:latin typeface="Yu Gothic UI"/>
                          <a:cs typeface="Yu Gothic UI"/>
                        </a:rPr>
                        <a:t>歯</a:t>
                      </a:r>
                      <a:r>
                        <a:rPr sz="1050" spc="-15" dirty="0">
                          <a:latin typeface="Yu Gothic UI"/>
                          <a:cs typeface="Yu Gothic UI"/>
                        </a:rPr>
                        <a:t>式</a:t>
                      </a:r>
                      <a:r>
                        <a:rPr sz="1050" spc="105" dirty="0">
                          <a:latin typeface="Yu Gothic UI"/>
                          <a:cs typeface="Yu Gothic UI"/>
                        </a:rPr>
                        <a:t>で</a:t>
                      </a:r>
                      <a:r>
                        <a:rPr sz="1050" spc="114" dirty="0">
                          <a:latin typeface="Yu Gothic UI"/>
                          <a:cs typeface="Yu Gothic UI"/>
                        </a:rPr>
                        <a:t>は</a:t>
                      </a:r>
                      <a:r>
                        <a:rPr sz="1050" spc="120" dirty="0">
                          <a:latin typeface="Yu Gothic UI"/>
                          <a:cs typeface="Yu Gothic UI"/>
                        </a:rPr>
                        <a:t>保</a:t>
                      </a:r>
                      <a:r>
                        <a:rPr sz="1050" dirty="0">
                          <a:latin typeface="Yu Gothic UI"/>
                          <a:cs typeface="Yu Gothic UI"/>
                        </a:rPr>
                        <a:t>険</a:t>
                      </a:r>
                      <a:r>
                        <a:rPr sz="1050" spc="-15" dirty="0">
                          <a:latin typeface="Yu Gothic UI"/>
                          <a:cs typeface="Yu Gothic UI"/>
                        </a:rPr>
                        <a:t>給</a:t>
                      </a:r>
                      <a:r>
                        <a:rPr sz="1050" dirty="0">
                          <a:latin typeface="Yu Gothic UI"/>
                          <a:cs typeface="Yu Gothic UI"/>
                        </a:rPr>
                        <a:t>付</a:t>
                      </a:r>
                      <a:r>
                        <a:rPr sz="1050" spc="-15" dirty="0">
                          <a:latin typeface="Yu Gothic UI"/>
                          <a:cs typeface="Yu Gothic UI"/>
                        </a:rPr>
                        <a:t>外</a:t>
                      </a:r>
                      <a:r>
                        <a:rPr sz="1050" spc="210" dirty="0">
                          <a:latin typeface="Yu Gothic UI"/>
                          <a:cs typeface="Yu Gothic UI"/>
                        </a:rPr>
                        <a:t>と</a:t>
                      </a:r>
                      <a:r>
                        <a:rPr sz="1050" spc="235" dirty="0">
                          <a:latin typeface="Yu Gothic UI"/>
                          <a:cs typeface="Yu Gothic UI"/>
                        </a:rPr>
                        <a:t>な</a:t>
                      </a:r>
                      <a:r>
                        <a:rPr sz="1050" spc="270" dirty="0">
                          <a:latin typeface="Yu Gothic UI"/>
                          <a:cs typeface="Yu Gothic UI"/>
                        </a:rPr>
                        <a:t>る</a:t>
                      </a:r>
                      <a:r>
                        <a:rPr sz="1050" spc="245"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210" dirty="0">
                          <a:latin typeface="Yu Gothic UI"/>
                          <a:cs typeface="Yu Gothic UI"/>
                        </a:rPr>
                        <a:t>ジ</a:t>
                      </a:r>
                      <a:r>
                        <a:rPr sz="1050" spc="190" dirty="0">
                          <a:latin typeface="Yu Gothic UI"/>
                          <a:cs typeface="Yu Gothic UI"/>
                        </a:rPr>
                        <a:t>で</a:t>
                      </a:r>
                      <a:r>
                        <a:rPr sz="1050" spc="325" dirty="0">
                          <a:latin typeface="Yu Gothic UI"/>
                          <a:cs typeface="Yu Gothic UI"/>
                        </a:rPr>
                        <a:t>あ</a:t>
                      </a:r>
                      <a:r>
                        <a:rPr sz="1050" spc="235" dirty="0">
                          <a:latin typeface="Yu Gothic UI"/>
                          <a:cs typeface="Yu Gothic UI"/>
                        </a:rPr>
                        <a:t>っ</a:t>
                      </a:r>
                      <a:r>
                        <a:rPr sz="1050" spc="320" dirty="0">
                          <a:latin typeface="Yu Gothic UI"/>
                          <a:cs typeface="Yu Gothic UI"/>
                        </a:rPr>
                        <a:t>て</a:t>
                      </a:r>
                      <a:r>
                        <a:rPr sz="1050" spc="270" dirty="0">
                          <a:latin typeface="Yu Gothic UI"/>
                          <a:cs typeface="Yu Gothic UI"/>
                        </a:rPr>
                        <a:t>、</a:t>
                      </a:r>
                      <a:r>
                        <a:rPr sz="1050" spc="-50" dirty="0">
                          <a:latin typeface="Yu Gothic UI"/>
                          <a:cs typeface="Yu Gothic UI"/>
                        </a:rPr>
                        <a:t>欠</a:t>
                      </a:r>
                      <a:r>
                        <a:rPr sz="1100" spc="254" dirty="0">
                          <a:latin typeface="Yu Gothic UI"/>
                          <a:cs typeface="Yu Gothic UI"/>
                        </a:rPr>
                        <a:t>と</a:t>
                      </a:r>
                      <a:r>
                        <a:rPr sz="1100" spc="305" dirty="0">
                          <a:latin typeface="Yu Gothic UI"/>
                          <a:cs typeface="Yu Gothic UI"/>
                        </a:rPr>
                        <a:t>な</a:t>
                      </a:r>
                      <a:r>
                        <a:rPr sz="1100" spc="275" dirty="0">
                          <a:latin typeface="Yu Gothic UI"/>
                          <a:cs typeface="Yu Gothic UI"/>
                        </a:rPr>
                        <a:t>る</a:t>
                      </a:r>
                      <a:r>
                        <a:rPr sz="1100" spc="265" dirty="0">
                          <a:latin typeface="Yu Gothic UI"/>
                          <a:cs typeface="Yu Gothic UI"/>
                        </a:rPr>
                        <a:t>ブ</a:t>
                      </a:r>
                      <a:r>
                        <a:rPr sz="1100" spc="254" dirty="0">
                          <a:latin typeface="Yu Gothic UI"/>
                          <a:cs typeface="Yu Gothic UI"/>
                        </a:rPr>
                        <a:t>リ</a:t>
                      </a:r>
                      <a:r>
                        <a:rPr sz="1100" spc="240" dirty="0">
                          <a:latin typeface="Yu Gothic UI"/>
                          <a:cs typeface="Yu Gothic UI"/>
                        </a:rPr>
                        <a:t>ッ</a:t>
                      </a:r>
                      <a:r>
                        <a:rPr sz="1100" spc="290" dirty="0">
                          <a:latin typeface="Yu Gothic UI"/>
                          <a:cs typeface="Yu Gothic UI"/>
                        </a:rPr>
                        <a:t>ジで</a:t>
                      </a:r>
                      <a:r>
                        <a:rPr sz="1100" spc="295" dirty="0">
                          <a:latin typeface="Yu Gothic UI"/>
                          <a:cs typeface="Yu Gothic UI"/>
                        </a:rPr>
                        <a:t>あ</a:t>
                      </a:r>
                      <a:r>
                        <a:rPr sz="1100" spc="225" dirty="0">
                          <a:latin typeface="Yu Gothic UI"/>
                          <a:cs typeface="Yu Gothic UI"/>
                        </a:rPr>
                        <a:t>っ</a:t>
                      </a:r>
                      <a:r>
                        <a:rPr sz="1100" spc="254" dirty="0">
                          <a:latin typeface="Yu Gothic UI"/>
                          <a:cs typeface="Yu Gothic UI"/>
                        </a:rPr>
                        <a:t>て</a:t>
                      </a:r>
                      <a:r>
                        <a:rPr sz="1100" spc="90" dirty="0">
                          <a:latin typeface="Yu Gothic UI"/>
                          <a:cs typeface="Yu Gothic UI"/>
                        </a:rPr>
                        <a:t>、</a:t>
                      </a:r>
                      <a:r>
                        <a:rPr sz="1100" spc="140" dirty="0">
                          <a:latin typeface="Yu Gothic UI"/>
                          <a:cs typeface="Yu Gothic UI"/>
                        </a:rPr>
                        <a:t>欠</a:t>
                      </a:r>
                      <a:r>
                        <a:rPr sz="1100" spc="125" dirty="0">
                          <a:latin typeface="Yu Gothic UI"/>
                          <a:cs typeface="Yu Gothic UI"/>
                        </a:rPr>
                        <a:t>損</a:t>
                      </a:r>
                      <a:r>
                        <a:rPr sz="1100" spc="65" dirty="0">
                          <a:latin typeface="Yu Gothic UI"/>
                          <a:cs typeface="Yu Gothic UI"/>
                        </a:rPr>
                        <a:t>歯</a:t>
                      </a:r>
                      <a:r>
                        <a:rPr sz="1100" spc="50" dirty="0">
                          <a:latin typeface="Yu Gothic UI"/>
                          <a:cs typeface="Yu Gothic UI"/>
                        </a:rPr>
                        <a:t>の間</a:t>
                      </a:r>
                      <a:r>
                        <a:rPr sz="1100" spc="55" dirty="0">
                          <a:latin typeface="Yu Gothic UI"/>
                          <a:cs typeface="Yu Gothic UI"/>
                        </a:rPr>
                        <a:t>隙</a:t>
                      </a:r>
                      <a:r>
                        <a:rPr sz="1100" dirty="0">
                          <a:latin typeface="Yu Gothic UI"/>
                          <a:cs typeface="Yu Gothic UI"/>
                        </a:rPr>
                        <a:t>が１歯分</a:t>
                      </a:r>
                      <a:r>
                        <a:rPr sz="1100" spc="-15" dirty="0">
                          <a:latin typeface="Yu Gothic UI"/>
                          <a:cs typeface="Yu Gothic UI"/>
                        </a:rPr>
                        <a:t>少</a:t>
                      </a:r>
                      <a:r>
                        <a:rPr sz="1100" spc="225" dirty="0">
                          <a:latin typeface="Yu Gothic UI"/>
                          <a:cs typeface="Yu Gothic UI"/>
                        </a:rPr>
                        <a:t>な</a:t>
                      </a:r>
                      <a:r>
                        <a:rPr sz="1100" spc="215" dirty="0">
                          <a:latin typeface="Yu Gothic UI"/>
                          <a:cs typeface="Yu Gothic UI"/>
                        </a:rPr>
                        <a:t>い</a:t>
                      </a:r>
                      <a:r>
                        <a:rPr sz="1100" spc="180" dirty="0">
                          <a:latin typeface="Yu Gothic UI"/>
                          <a:cs typeface="Yu Gothic UI"/>
                        </a:rPr>
                        <a:t>よ</a:t>
                      </a:r>
                      <a:r>
                        <a:rPr sz="1100" spc="235" dirty="0">
                          <a:latin typeface="Yu Gothic UI"/>
                          <a:cs typeface="Yu Gothic UI"/>
                        </a:rPr>
                        <a:t>う</a:t>
                      </a:r>
                      <a:r>
                        <a:rPr sz="1100" spc="305" dirty="0">
                          <a:latin typeface="Yu Gothic UI"/>
                          <a:cs typeface="Yu Gothic UI"/>
                        </a:rPr>
                        <a:t>な</a:t>
                      </a:r>
                      <a:r>
                        <a:rPr sz="1100" spc="215" dirty="0">
                          <a:latin typeface="Yu Gothic UI"/>
                          <a:cs typeface="Yu Gothic UI"/>
                        </a:rPr>
                        <a:t>ブ</a:t>
                      </a:r>
                      <a:r>
                        <a:rPr sz="1100" dirty="0">
                          <a:latin typeface="Yu Gothic UI"/>
                          <a:cs typeface="Yu Gothic UI"/>
                        </a:rPr>
                        <a:t>	</a:t>
                      </a:r>
                      <a:r>
                        <a:rPr sz="1050" spc="50" dirty="0">
                          <a:latin typeface="Yu Gothic UI"/>
                          <a:cs typeface="Yu Gothic UI"/>
                        </a:rPr>
                        <a:t>損歯</a:t>
                      </a:r>
                      <a:r>
                        <a:rPr sz="1050" dirty="0">
                          <a:latin typeface="Yu Gothic UI"/>
                          <a:cs typeface="Yu Gothic UI"/>
                        </a:rPr>
                        <a:t>の</a:t>
                      </a:r>
                      <a:r>
                        <a:rPr sz="1050" spc="50" dirty="0">
                          <a:latin typeface="Yu Gothic UI"/>
                          <a:cs typeface="Yu Gothic UI"/>
                        </a:rPr>
                        <a:t>間隙</a:t>
                      </a:r>
                      <a:r>
                        <a:rPr sz="1050" dirty="0">
                          <a:latin typeface="Yu Gothic UI"/>
                          <a:cs typeface="Yu Gothic UI"/>
                        </a:rPr>
                        <a:t>が１歯</a:t>
                      </a:r>
                      <a:r>
                        <a:rPr sz="1050" spc="-15" dirty="0">
                          <a:latin typeface="Yu Gothic UI"/>
                          <a:cs typeface="Yu Gothic UI"/>
                        </a:rPr>
                        <a:t>分</a:t>
                      </a:r>
                      <a:r>
                        <a:rPr sz="1050" spc="80" dirty="0">
                          <a:latin typeface="Yu Gothic UI"/>
                          <a:cs typeface="Yu Gothic UI"/>
                        </a:rPr>
                        <a:t>少</a:t>
                      </a:r>
                      <a:r>
                        <a:rPr sz="1050" spc="55" dirty="0">
                          <a:latin typeface="Yu Gothic UI"/>
                          <a:cs typeface="Yu Gothic UI"/>
                        </a:rPr>
                        <a:t>な</a:t>
                      </a:r>
                      <a:r>
                        <a:rPr sz="1050" spc="300" dirty="0">
                          <a:latin typeface="Yu Gothic UI"/>
                          <a:cs typeface="Yu Gothic UI"/>
                        </a:rPr>
                        <a:t>い</a:t>
                      </a:r>
                      <a:r>
                        <a:rPr sz="1050" spc="275" dirty="0">
                          <a:latin typeface="Yu Gothic UI"/>
                          <a:cs typeface="Yu Gothic UI"/>
                        </a:rPr>
                        <a:t>よ</a:t>
                      </a:r>
                      <a:r>
                        <a:rPr sz="1050" spc="225" dirty="0">
                          <a:latin typeface="Yu Gothic UI"/>
                          <a:cs typeface="Yu Gothic UI"/>
                        </a:rPr>
                        <a:t>う</a:t>
                      </a:r>
                      <a:r>
                        <a:rPr sz="1050" spc="229" dirty="0">
                          <a:latin typeface="Yu Gothic UI"/>
                          <a:cs typeface="Yu Gothic UI"/>
                        </a:rPr>
                        <a:t>な</a:t>
                      </a:r>
                      <a:r>
                        <a:rPr sz="1050" spc="185"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235" dirty="0">
                          <a:latin typeface="Yu Gothic UI"/>
                          <a:cs typeface="Yu Gothic UI"/>
                        </a:rPr>
                        <a:t>ジ</a:t>
                      </a:r>
                      <a:r>
                        <a:rPr sz="1050" spc="204" dirty="0">
                          <a:latin typeface="Yu Gothic UI"/>
                          <a:cs typeface="Yu Gothic UI"/>
                        </a:rPr>
                        <a:t>を</a:t>
                      </a:r>
                      <a:r>
                        <a:rPr sz="1050" dirty="0">
                          <a:latin typeface="Yu Gothic UI"/>
                          <a:cs typeface="Yu Gothic UI"/>
                        </a:rPr>
                        <a:t>算</a:t>
                      </a:r>
                      <a:r>
                        <a:rPr sz="1050" spc="-15" dirty="0">
                          <a:latin typeface="Yu Gothic UI"/>
                          <a:cs typeface="Yu Gothic UI"/>
                        </a:rPr>
                        <a:t>定</a:t>
                      </a:r>
                      <a:r>
                        <a:rPr sz="1050" spc="235" dirty="0">
                          <a:latin typeface="Yu Gothic UI"/>
                          <a:cs typeface="Yu Gothic UI"/>
                        </a:rPr>
                        <a:t>す</a:t>
                      </a:r>
                      <a:r>
                        <a:rPr sz="1050" spc="204" dirty="0">
                          <a:latin typeface="Yu Gothic UI"/>
                          <a:cs typeface="Yu Gothic UI"/>
                        </a:rPr>
                        <a:t>る</a:t>
                      </a:r>
                      <a:r>
                        <a:rPr sz="1050" dirty="0">
                          <a:latin typeface="Yu Gothic UI"/>
                          <a:cs typeface="Yu Gothic UI"/>
                        </a:rPr>
                        <a:t>場</a:t>
                      </a:r>
                      <a:r>
                        <a:rPr sz="1050" spc="-15" dirty="0">
                          <a:latin typeface="Yu Gothic UI"/>
                          <a:cs typeface="Yu Gothic UI"/>
                        </a:rPr>
                        <a:t>合</a:t>
                      </a:r>
                      <a:r>
                        <a:rPr sz="1050" spc="70" dirty="0">
                          <a:latin typeface="Yu Gothic UI"/>
                          <a:cs typeface="Yu Gothic UI"/>
                        </a:rPr>
                        <a:t>は</a:t>
                      </a:r>
                      <a:r>
                        <a:rPr sz="1050" spc="65" dirty="0">
                          <a:latin typeface="Yu Gothic UI"/>
                          <a:cs typeface="Yu Gothic UI"/>
                        </a:rPr>
                        <a:t>同</a:t>
                      </a:r>
                      <a:r>
                        <a:rPr sz="1050" spc="105" dirty="0">
                          <a:latin typeface="Yu Gothic UI"/>
                          <a:cs typeface="Yu Gothic UI"/>
                        </a:rPr>
                        <a:t>様</a:t>
                      </a:r>
                      <a:r>
                        <a:rPr sz="1050" spc="70" dirty="0">
                          <a:latin typeface="Yu Gothic UI"/>
                          <a:cs typeface="Yu Gothic UI"/>
                        </a:rPr>
                        <a:t>の</a:t>
                      </a:r>
                      <a:r>
                        <a:rPr sz="1050" spc="-50" dirty="0">
                          <a:latin typeface="Yu Gothic UI"/>
                          <a:cs typeface="Yu Gothic UI"/>
                        </a:rPr>
                        <a:t>取</a:t>
                      </a:r>
                      <a:r>
                        <a:rPr sz="1100" spc="130" dirty="0">
                          <a:latin typeface="Yu Gothic UI"/>
                          <a:cs typeface="Yu Gothic UI"/>
                        </a:rPr>
                        <a:t>リ</a:t>
                      </a:r>
                      <a:r>
                        <a:rPr sz="1100" spc="125" dirty="0">
                          <a:latin typeface="Yu Gothic UI"/>
                          <a:cs typeface="Yu Gothic UI"/>
                        </a:rPr>
                        <a:t>ッ</a:t>
                      </a:r>
                      <a:r>
                        <a:rPr sz="1100" spc="150" dirty="0">
                          <a:latin typeface="Yu Gothic UI"/>
                          <a:cs typeface="Yu Gothic UI"/>
                        </a:rPr>
                        <a:t>ジ</a:t>
                      </a:r>
                      <a:r>
                        <a:rPr sz="1100" spc="140" dirty="0">
                          <a:latin typeface="Yu Gothic UI"/>
                          <a:cs typeface="Yu Gothic UI"/>
                        </a:rPr>
                        <a:t>を</a:t>
                      </a:r>
                      <a:r>
                        <a:rPr sz="1100" spc="185" dirty="0">
                          <a:latin typeface="Yu Gothic UI"/>
                          <a:cs typeface="Yu Gothic UI"/>
                        </a:rPr>
                        <a:t>算定</a:t>
                      </a:r>
                      <a:r>
                        <a:rPr sz="1100" spc="150" dirty="0">
                          <a:latin typeface="Yu Gothic UI"/>
                          <a:cs typeface="Yu Gothic UI"/>
                        </a:rPr>
                        <a:t>す</a:t>
                      </a:r>
                      <a:r>
                        <a:rPr sz="1100" spc="140" dirty="0">
                          <a:latin typeface="Yu Gothic UI"/>
                          <a:cs typeface="Yu Gothic UI"/>
                        </a:rPr>
                        <a:t>る</a:t>
                      </a:r>
                      <a:r>
                        <a:rPr sz="1100" spc="185" dirty="0">
                          <a:latin typeface="Yu Gothic UI"/>
                          <a:cs typeface="Yu Gothic UI"/>
                        </a:rPr>
                        <a:t>場合</a:t>
                      </a:r>
                      <a:r>
                        <a:rPr sz="1100" spc="140" dirty="0">
                          <a:latin typeface="Yu Gothic UI"/>
                          <a:cs typeface="Yu Gothic UI"/>
                        </a:rPr>
                        <a:t>は</a:t>
                      </a:r>
                      <a:r>
                        <a:rPr sz="1100" spc="65" dirty="0">
                          <a:latin typeface="Yu Gothic UI"/>
                          <a:cs typeface="Yu Gothic UI"/>
                        </a:rPr>
                        <a:t>同様</a:t>
                      </a:r>
                      <a:r>
                        <a:rPr sz="1100" dirty="0">
                          <a:latin typeface="Yu Gothic UI"/>
                          <a:cs typeface="Yu Gothic UI"/>
                        </a:rPr>
                        <a:t>の</a:t>
                      </a:r>
                      <a:r>
                        <a:rPr sz="1100" spc="65" dirty="0">
                          <a:latin typeface="Yu Gothic UI"/>
                          <a:cs typeface="Yu Gothic UI"/>
                        </a:rPr>
                        <a:t>取扱</a:t>
                      </a:r>
                      <a:r>
                        <a:rPr sz="1100" dirty="0">
                          <a:latin typeface="Yu Gothic UI"/>
                          <a:cs typeface="Yu Gothic UI"/>
                        </a:rPr>
                        <a:t>い</a:t>
                      </a:r>
                      <a:r>
                        <a:rPr sz="1100" spc="240" dirty="0">
                          <a:latin typeface="Yu Gothic UI"/>
                          <a:cs typeface="Yu Gothic UI"/>
                        </a:rPr>
                        <a:t>と</a:t>
                      </a:r>
                      <a:r>
                        <a:rPr sz="1100" spc="275" dirty="0">
                          <a:latin typeface="Yu Gothic UI"/>
                          <a:cs typeface="Yu Gothic UI"/>
                        </a:rPr>
                        <a:t>す</a:t>
                      </a:r>
                      <a:r>
                        <a:rPr sz="1100" spc="240" dirty="0">
                          <a:latin typeface="Yu Gothic UI"/>
                          <a:cs typeface="Yu Gothic UI"/>
                        </a:rPr>
                        <a:t>る</a:t>
                      </a:r>
                      <a:r>
                        <a:rPr sz="1100" spc="325" dirty="0">
                          <a:latin typeface="Yu Gothic UI"/>
                          <a:cs typeface="Yu Gothic UI"/>
                        </a:rPr>
                        <a:t>。</a:t>
                      </a:r>
                      <a:r>
                        <a:rPr sz="1100" dirty="0">
                          <a:latin typeface="Yu Gothic UI"/>
                          <a:cs typeface="Yu Gothic UI"/>
                        </a:rPr>
                        <a:t>	</a:t>
                      </a:r>
                      <a:r>
                        <a:rPr sz="1050" spc="270" dirty="0">
                          <a:latin typeface="Yu Gothic UI"/>
                          <a:cs typeface="Yu Gothic UI"/>
                        </a:rPr>
                        <a:t>扱</a:t>
                      </a:r>
                      <a:r>
                        <a:rPr sz="1050" spc="220" dirty="0">
                          <a:latin typeface="Yu Gothic UI"/>
                          <a:cs typeface="Yu Gothic UI"/>
                        </a:rPr>
                        <a:t>い</a:t>
                      </a:r>
                      <a:r>
                        <a:rPr sz="1050" spc="195" dirty="0">
                          <a:latin typeface="Yu Gothic UI"/>
                          <a:cs typeface="Yu Gothic UI"/>
                        </a:rPr>
                        <a:t>と</a:t>
                      </a:r>
                      <a:r>
                        <a:rPr sz="1050" spc="220" dirty="0">
                          <a:latin typeface="Yu Gothic UI"/>
                          <a:cs typeface="Yu Gothic UI"/>
                        </a:rPr>
                        <a:t>す</a:t>
                      </a:r>
                      <a:r>
                        <a:rPr sz="1050" spc="204" dirty="0">
                          <a:latin typeface="Yu Gothic UI"/>
                          <a:cs typeface="Yu Gothic UI"/>
                        </a:rPr>
                        <a:t>る</a:t>
                      </a:r>
                      <a:r>
                        <a:rPr sz="1050" spc="130" dirty="0">
                          <a:latin typeface="Yu Gothic UI"/>
                          <a:cs typeface="Yu Gothic UI"/>
                        </a:rPr>
                        <a:t>。</a:t>
                      </a:r>
                      <a:endParaRPr sz="1050">
                        <a:latin typeface="Yu Gothic UI"/>
                        <a:cs typeface="Yu Gothic UI"/>
                      </a:endParaRPr>
                    </a:p>
                    <a:p>
                      <a:pPr marL="347980" algn="just">
                        <a:lnSpc>
                          <a:spcPts val="1285"/>
                        </a:lnSpc>
                        <a:tabLst>
                          <a:tab pos="5359400" algn="l"/>
                        </a:tabLst>
                      </a:pPr>
                      <a:r>
                        <a:rPr sz="1100" u="sng" spc="325" dirty="0">
                          <a:uFill>
                            <a:solidFill>
                              <a:srgbClr val="000000"/>
                            </a:solidFill>
                          </a:uFill>
                          <a:latin typeface="Yu Gothic UI"/>
                          <a:cs typeface="Yu Gothic UI"/>
                        </a:rPr>
                        <a:t>イ</a:t>
                      </a:r>
                      <a:r>
                        <a:rPr sz="1100" spc="285" dirty="0">
                          <a:latin typeface="Yu Gothic UI"/>
                          <a:cs typeface="Yu Gothic UI"/>
                        </a:rPr>
                        <a:t>  </a:t>
                      </a:r>
                      <a:r>
                        <a:rPr sz="1100" u="sng" spc="125" dirty="0">
                          <a:uFill>
                            <a:solidFill>
                              <a:srgbClr val="000000"/>
                            </a:solidFill>
                          </a:uFill>
                          <a:latin typeface="Yu Gothic UI"/>
                          <a:cs typeface="Yu Gothic UI"/>
                        </a:rPr>
                        <a:t>M０００ー</a:t>
                      </a:r>
                      <a:r>
                        <a:rPr sz="1100" u="sng" spc="195" dirty="0">
                          <a:uFill>
                            <a:solidFill>
                              <a:srgbClr val="000000"/>
                            </a:solidFill>
                          </a:uFill>
                          <a:latin typeface="Yu Gothic UI"/>
                          <a:cs typeface="Yu Gothic UI"/>
                        </a:rPr>
                        <a:t>２</a:t>
                      </a:r>
                      <a:r>
                        <a:rPr sz="1100" u="sng" spc="155" dirty="0">
                          <a:uFill>
                            <a:solidFill>
                              <a:srgbClr val="000000"/>
                            </a:solidFill>
                          </a:uFill>
                          <a:latin typeface="Yu Gothic UI"/>
                          <a:cs typeface="Yu Gothic UI"/>
                        </a:rPr>
                        <a:t>に</a:t>
                      </a:r>
                      <a:r>
                        <a:rPr sz="1100" u="sng" spc="195" dirty="0">
                          <a:uFill>
                            <a:solidFill>
                              <a:srgbClr val="000000"/>
                            </a:solidFill>
                          </a:uFill>
                          <a:latin typeface="Yu Gothic UI"/>
                          <a:cs typeface="Yu Gothic UI"/>
                        </a:rPr>
                        <a:t>掲</a:t>
                      </a:r>
                      <a:r>
                        <a:rPr sz="1100" u="sng" spc="160" dirty="0">
                          <a:uFill>
                            <a:solidFill>
                              <a:srgbClr val="000000"/>
                            </a:solidFill>
                          </a:uFill>
                          <a:latin typeface="Yu Gothic UI"/>
                          <a:cs typeface="Yu Gothic UI"/>
                        </a:rPr>
                        <a:t>げ</a:t>
                      </a:r>
                      <a:r>
                        <a:rPr sz="1100" u="sng" spc="150" dirty="0">
                          <a:uFill>
                            <a:solidFill>
                              <a:srgbClr val="000000"/>
                            </a:solidFill>
                          </a:uFill>
                          <a:latin typeface="Yu Gothic UI"/>
                          <a:cs typeface="Yu Gothic UI"/>
                        </a:rPr>
                        <a:t>る</a:t>
                      </a:r>
                      <a:r>
                        <a:rPr sz="1100" u="sng" spc="145" dirty="0">
                          <a:uFill>
                            <a:solidFill>
                              <a:srgbClr val="000000"/>
                            </a:solidFill>
                          </a:uFill>
                          <a:latin typeface="Yu Gothic UI"/>
                          <a:cs typeface="Yu Gothic UI"/>
                        </a:rPr>
                        <a:t>ク</a:t>
                      </a:r>
                      <a:r>
                        <a:rPr sz="1100" u="sng" spc="135" dirty="0">
                          <a:uFill>
                            <a:solidFill>
                              <a:srgbClr val="000000"/>
                            </a:solidFill>
                          </a:uFill>
                          <a:latin typeface="Yu Gothic UI"/>
                          <a:cs typeface="Yu Gothic UI"/>
                        </a:rPr>
                        <a:t>ラ</a:t>
                      </a:r>
                      <a:r>
                        <a:rPr sz="1100" u="sng" spc="130" dirty="0">
                          <a:uFill>
                            <a:solidFill>
                              <a:srgbClr val="000000"/>
                            </a:solidFill>
                          </a:uFill>
                          <a:latin typeface="Yu Gothic UI"/>
                          <a:cs typeface="Yu Gothic UI"/>
                        </a:rPr>
                        <a:t>ウ</a:t>
                      </a:r>
                      <a:r>
                        <a:rPr sz="1100" u="sng" spc="420" dirty="0">
                          <a:uFill>
                            <a:solidFill>
                              <a:srgbClr val="000000"/>
                            </a:solidFill>
                          </a:uFill>
                          <a:latin typeface="Yu Gothic UI"/>
                          <a:cs typeface="Yu Gothic UI"/>
                        </a:rPr>
                        <a:t>ン</a:t>
                      </a:r>
                      <a:r>
                        <a:rPr sz="1100" u="sng" spc="280" dirty="0">
                          <a:uFill>
                            <a:solidFill>
                              <a:srgbClr val="000000"/>
                            </a:solidFill>
                          </a:uFill>
                          <a:latin typeface="Yu Gothic UI"/>
                          <a:cs typeface="Yu Gothic UI"/>
                        </a:rPr>
                        <a:t>・</a:t>
                      </a:r>
                      <a:r>
                        <a:rPr sz="1100" u="sng" spc="395" dirty="0">
                          <a:uFill>
                            <a:solidFill>
                              <a:srgbClr val="000000"/>
                            </a:solidFill>
                          </a:uFill>
                          <a:latin typeface="Yu Gothic UI"/>
                          <a:cs typeface="Yu Gothic UI"/>
                        </a:rPr>
                        <a:t>ブ</a:t>
                      </a:r>
                      <a:r>
                        <a:rPr sz="1100" u="sng" spc="290" dirty="0">
                          <a:uFill>
                            <a:solidFill>
                              <a:srgbClr val="000000"/>
                            </a:solidFill>
                          </a:uFill>
                          <a:latin typeface="Yu Gothic UI"/>
                          <a:cs typeface="Yu Gothic UI"/>
                        </a:rPr>
                        <a:t>リ</a:t>
                      </a:r>
                      <a:r>
                        <a:rPr sz="1100" u="sng" spc="280" dirty="0">
                          <a:uFill>
                            <a:solidFill>
                              <a:srgbClr val="000000"/>
                            </a:solidFill>
                          </a:uFill>
                          <a:latin typeface="Yu Gothic UI"/>
                          <a:cs typeface="Yu Gothic UI"/>
                        </a:rPr>
                        <a:t>ッ</a:t>
                      </a:r>
                      <a:r>
                        <a:rPr sz="1100" u="sng" spc="320" dirty="0">
                          <a:uFill>
                            <a:solidFill>
                              <a:srgbClr val="000000"/>
                            </a:solidFill>
                          </a:uFill>
                          <a:latin typeface="Yu Gothic UI"/>
                          <a:cs typeface="Yu Gothic UI"/>
                        </a:rPr>
                        <a:t>ジ</a:t>
                      </a:r>
                      <a:r>
                        <a:rPr sz="1100" u="sng" dirty="0">
                          <a:uFill>
                            <a:solidFill>
                              <a:srgbClr val="000000"/>
                            </a:solidFill>
                          </a:uFill>
                          <a:latin typeface="Yu Gothic UI"/>
                          <a:cs typeface="Yu Gothic UI"/>
                        </a:rPr>
                        <a:t>維持</a:t>
                      </a:r>
                      <a:r>
                        <a:rPr sz="1100" u="sng" spc="-15" dirty="0">
                          <a:uFill>
                            <a:solidFill>
                              <a:srgbClr val="000000"/>
                            </a:solidFill>
                          </a:uFill>
                          <a:latin typeface="Yu Gothic UI"/>
                          <a:cs typeface="Yu Gothic UI"/>
                        </a:rPr>
                        <a:t>管</a:t>
                      </a:r>
                      <a:r>
                        <a:rPr sz="1100" u="sng" spc="65" dirty="0">
                          <a:uFill>
                            <a:solidFill>
                              <a:srgbClr val="000000"/>
                            </a:solidFill>
                          </a:uFill>
                          <a:latin typeface="Yu Gothic UI"/>
                          <a:cs typeface="Yu Gothic UI"/>
                        </a:rPr>
                        <a:t>理料</a:t>
                      </a:r>
                      <a:r>
                        <a:rPr sz="1100" u="sng" dirty="0">
                          <a:uFill>
                            <a:solidFill>
                              <a:srgbClr val="000000"/>
                            </a:solidFill>
                          </a:uFill>
                          <a:latin typeface="Yu Gothic UI"/>
                          <a:cs typeface="Yu Gothic UI"/>
                        </a:rPr>
                        <a:t>の</a:t>
                      </a:r>
                      <a:r>
                        <a:rPr sz="1100" u="sng" spc="-20" dirty="0">
                          <a:uFill>
                            <a:solidFill>
                              <a:srgbClr val="000000"/>
                            </a:solidFill>
                          </a:uFill>
                          <a:latin typeface="Yu Gothic UI"/>
                          <a:cs typeface="Yu Gothic UI"/>
                        </a:rPr>
                        <a:t>（10）</a:t>
                      </a:r>
                      <a:r>
                        <a:rPr sz="1100" dirty="0">
                          <a:latin typeface="Yu Gothic UI"/>
                          <a:cs typeface="Yu Gothic UI"/>
                        </a:rPr>
                        <a:t>	</a:t>
                      </a:r>
                      <a:r>
                        <a:rPr sz="1050" b="1" u="sng" dirty="0">
                          <a:solidFill>
                            <a:srgbClr val="006FC0"/>
                          </a:solidFill>
                          <a:uFill>
                            <a:solidFill>
                              <a:srgbClr val="006FC0"/>
                            </a:solidFill>
                          </a:uFill>
                          <a:latin typeface="Yu Gothic UI"/>
                          <a:cs typeface="Yu Gothic UI"/>
                        </a:rPr>
                        <a:t>（削除</a:t>
                      </a:r>
                      <a:r>
                        <a:rPr sz="1050" b="1" u="sng" spc="-50" dirty="0">
                          <a:solidFill>
                            <a:srgbClr val="006FC0"/>
                          </a:solidFill>
                          <a:uFill>
                            <a:solidFill>
                              <a:srgbClr val="006FC0"/>
                            </a:solidFill>
                          </a:uFill>
                          <a:latin typeface="Yu Gothic UI"/>
                          <a:cs typeface="Yu Gothic UI"/>
                        </a:rPr>
                        <a:t>）</a:t>
                      </a:r>
                      <a:endParaRPr sz="1050">
                        <a:latin typeface="Yu Gothic UI"/>
                        <a:cs typeface="Yu Gothic UI"/>
                      </a:endParaRPr>
                    </a:p>
                    <a:p>
                      <a:pPr marL="466725" marR="5199380" algn="just">
                        <a:lnSpc>
                          <a:spcPct val="98500"/>
                        </a:lnSpc>
                        <a:spcBef>
                          <a:spcPts val="10"/>
                        </a:spcBef>
                      </a:pPr>
                      <a:r>
                        <a:rPr sz="1100" spc="130" dirty="0">
                          <a:latin typeface="Yu Gothic UI"/>
                          <a:cs typeface="Yu Gothic UI"/>
                        </a:rPr>
                        <a:t>により、「歯冠補綴物又はブリッジ」を保険医療機関において装</a:t>
                      </a:r>
                      <a:r>
                        <a:rPr sz="1100" spc="114" dirty="0">
                          <a:latin typeface="Yu Gothic UI"/>
                          <a:cs typeface="Yu Gothic UI"/>
                        </a:rPr>
                        <a:t>着した場合において、外傷、腫瘍等</a:t>
                      </a:r>
                      <a:r>
                        <a:rPr sz="1100" spc="-15" dirty="0">
                          <a:latin typeface="Yu Gothic UI"/>
                          <a:cs typeface="Yu Gothic UI"/>
                        </a:rPr>
                        <a:t>（</a:t>
                      </a:r>
                      <a:r>
                        <a:rPr sz="1100" spc="65" dirty="0">
                          <a:latin typeface="Yu Gothic UI"/>
                          <a:cs typeface="Yu Gothic UI"/>
                        </a:rPr>
                        <a:t>歯周病が原因である場合を</a:t>
                      </a:r>
                      <a:r>
                        <a:rPr sz="1100" spc="190" dirty="0">
                          <a:latin typeface="Yu Gothic UI"/>
                          <a:cs typeface="Yu Gothic UI"/>
                        </a:rPr>
                        <a:t>除く。</a:t>
                      </a:r>
                      <a:r>
                        <a:rPr sz="1100" spc="260" dirty="0">
                          <a:latin typeface="Yu Gothic UI"/>
                          <a:cs typeface="Yu Gothic UI"/>
                        </a:rPr>
                        <a:t>）</a:t>
                      </a:r>
                      <a:r>
                        <a:rPr sz="1100" spc="140" dirty="0">
                          <a:latin typeface="Yu Gothic UI"/>
                          <a:cs typeface="Yu Gothic UI"/>
                        </a:rPr>
                        <a:t>によりやむを得ず当該「歯冠補綴物又はブリッジ」の支</a:t>
                      </a:r>
                      <a:r>
                        <a:rPr sz="1100" spc="70" dirty="0">
                          <a:latin typeface="Yu Gothic UI"/>
                          <a:cs typeface="Yu Gothic UI"/>
                        </a:rPr>
                        <a:t>台歯、隣在歯又は隣在歯及び当該「歯冠補綴物又はブリッジ」の</a:t>
                      </a:r>
                      <a:r>
                        <a:rPr sz="1100" u="sng" spc="110" dirty="0">
                          <a:uFill>
                            <a:solidFill>
                              <a:srgbClr val="000000"/>
                            </a:solidFill>
                          </a:uFill>
                          <a:latin typeface="Yu Gothic UI"/>
                          <a:cs typeface="Yu Gothic UI"/>
                        </a:rPr>
                        <a:t>支台歯を抜歯しブリッジを装着する場合</a:t>
                      </a:r>
                      <a:endParaRPr sz="1100">
                        <a:latin typeface="Yu Gothic UI"/>
                        <a:cs typeface="Yu Gothic UI"/>
                      </a:endParaRPr>
                    </a:p>
                    <a:p>
                      <a:pPr marL="466725" marR="215900" indent="-119380" algn="just">
                        <a:lnSpc>
                          <a:spcPct val="98600"/>
                        </a:lnSpc>
                        <a:spcBef>
                          <a:spcPts val="5"/>
                        </a:spcBef>
                        <a:tabLst>
                          <a:tab pos="5357495" algn="l"/>
                          <a:tab pos="5485765" algn="l"/>
                        </a:tabLst>
                      </a:pPr>
                      <a:r>
                        <a:rPr sz="1100" dirty="0">
                          <a:latin typeface="Yu Gothic UI"/>
                          <a:cs typeface="Yu Gothic UI"/>
                        </a:rPr>
                        <a:t>◻</a:t>
                      </a:r>
                      <a:r>
                        <a:rPr sz="1100" spc="265" dirty="0">
                          <a:latin typeface="Yu Gothic UI"/>
                          <a:cs typeface="Yu Gothic UI"/>
                        </a:rPr>
                        <a:t>  </a:t>
                      </a:r>
                      <a:r>
                        <a:rPr sz="1100" spc="140" dirty="0">
                          <a:latin typeface="Yu Gothic UI"/>
                          <a:cs typeface="Yu Gothic UI"/>
                        </a:rPr>
                        <a:t>M０１７</a:t>
                      </a:r>
                      <a:r>
                        <a:rPr sz="1100" spc="170" dirty="0">
                          <a:latin typeface="Yu Gothic UI"/>
                          <a:cs typeface="Yu Gothic UI"/>
                        </a:rPr>
                        <a:t>に</a:t>
                      </a:r>
                      <a:r>
                        <a:rPr sz="1100" spc="220" dirty="0">
                          <a:latin typeface="Yu Gothic UI"/>
                          <a:cs typeface="Yu Gothic UI"/>
                        </a:rPr>
                        <a:t>掲</a:t>
                      </a:r>
                      <a:r>
                        <a:rPr sz="1100" spc="180" dirty="0">
                          <a:latin typeface="Yu Gothic UI"/>
                          <a:cs typeface="Yu Gothic UI"/>
                        </a:rPr>
                        <a:t>げ</a:t>
                      </a:r>
                      <a:r>
                        <a:rPr sz="1100" spc="165" dirty="0">
                          <a:latin typeface="Yu Gothic UI"/>
                          <a:cs typeface="Yu Gothic UI"/>
                        </a:rPr>
                        <a:t>る</a:t>
                      </a:r>
                      <a:r>
                        <a:rPr sz="1100" spc="185" dirty="0">
                          <a:latin typeface="Yu Gothic UI"/>
                          <a:cs typeface="Yu Gothic UI"/>
                        </a:rPr>
                        <a:t>ポ</a:t>
                      </a:r>
                      <a:r>
                        <a:rPr sz="1100" spc="165" dirty="0">
                          <a:latin typeface="Yu Gothic UI"/>
                          <a:cs typeface="Yu Gothic UI"/>
                        </a:rPr>
                        <a:t>ンテ</a:t>
                      </a:r>
                      <a:r>
                        <a:rPr sz="1100" spc="130" dirty="0">
                          <a:latin typeface="Yu Gothic UI"/>
                          <a:cs typeface="Yu Gothic UI"/>
                        </a:rPr>
                        <a:t>ィッ</a:t>
                      </a:r>
                      <a:r>
                        <a:rPr sz="1100" spc="140" dirty="0">
                          <a:latin typeface="Yu Gothic UI"/>
                          <a:cs typeface="Yu Gothic UI"/>
                        </a:rPr>
                        <a:t>ク</a:t>
                      </a:r>
                      <a:r>
                        <a:rPr sz="1100" spc="150" dirty="0">
                          <a:latin typeface="Yu Gothic UI"/>
                          <a:cs typeface="Yu Gothic UI"/>
                        </a:rPr>
                        <a:t>の</a:t>
                      </a:r>
                      <a:r>
                        <a:rPr sz="1100" spc="165" dirty="0">
                          <a:latin typeface="Yu Gothic UI"/>
                          <a:cs typeface="Yu Gothic UI"/>
                        </a:rPr>
                        <a:t>（15）</a:t>
                      </a:r>
                      <a:r>
                        <a:rPr sz="1100" spc="250" dirty="0">
                          <a:latin typeface="Yu Gothic UI"/>
                          <a:cs typeface="Yu Gothic UI"/>
                        </a:rPr>
                        <a:t>に</a:t>
                      </a:r>
                      <a:r>
                        <a:rPr sz="1100" spc="235" dirty="0">
                          <a:latin typeface="Yu Gothic UI"/>
                          <a:cs typeface="Yu Gothic UI"/>
                        </a:rPr>
                        <a:t>よ</a:t>
                      </a:r>
                      <a:r>
                        <a:rPr sz="1100" spc="215" dirty="0">
                          <a:latin typeface="Yu Gothic UI"/>
                          <a:cs typeface="Yu Gothic UI"/>
                        </a:rPr>
                        <a:t>り</a:t>
                      </a:r>
                      <a:r>
                        <a:rPr sz="1100" spc="195" dirty="0">
                          <a:latin typeface="Yu Gothic UI"/>
                          <a:cs typeface="Yu Gothic UI"/>
                        </a:rPr>
                        <a:t>、</a:t>
                      </a:r>
                      <a:r>
                        <a:rPr sz="1100" dirty="0">
                          <a:latin typeface="Yu Gothic UI"/>
                          <a:cs typeface="Yu Gothic UI"/>
                        </a:rPr>
                        <a:t>有床</a:t>
                      </a:r>
                      <a:r>
                        <a:rPr sz="1100" spc="-15" dirty="0">
                          <a:latin typeface="Yu Gothic UI"/>
                          <a:cs typeface="Yu Gothic UI"/>
                        </a:rPr>
                        <a:t>義歯</a:t>
                      </a:r>
                      <a:r>
                        <a:rPr sz="1100" spc="195" dirty="0">
                          <a:latin typeface="Yu Gothic UI"/>
                          <a:cs typeface="Yu Gothic UI"/>
                        </a:rPr>
                        <a:t>で</a:t>
                      </a:r>
                      <a:r>
                        <a:rPr sz="1100" spc="105" dirty="0">
                          <a:latin typeface="Yu Gothic UI"/>
                          <a:cs typeface="Yu Gothic UI"/>
                        </a:rPr>
                        <a:t>は</a:t>
                      </a:r>
                      <a:r>
                        <a:rPr sz="1100" dirty="0">
                          <a:latin typeface="Yu Gothic UI"/>
                          <a:cs typeface="Yu Gothic UI"/>
                        </a:rPr>
                        <a:t>	</a:t>
                      </a:r>
                      <a:r>
                        <a:rPr sz="1050" b="1" u="sng" spc="285" dirty="0">
                          <a:solidFill>
                            <a:srgbClr val="006FC0"/>
                          </a:solidFill>
                          <a:uFill>
                            <a:solidFill>
                              <a:srgbClr val="006FC0"/>
                            </a:solidFill>
                          </a:uFill>
                          <a:latin typeface="Yu Gothic UI"/>
                          <a:cs typeface="Yu Gothic UI"/>
                        </a:rPr>
                        <a:t>イ</a:t>
                      </a:r>
                      <a:r>
                        <a:rPr sz="1050" b="1" spc="285" dirty="0">
                          <a:solidFill>
                            <a:srgbClr val="006FC0"/>
                          </a:solidFill>
                          <a:latin typeface="Yu Gothic UI"/>
                          <a:cs typeface="Yu Gothic UI"/>
                        </a:rPr>
                        <a:t> </a:t>
                      </a:r>
                      <a:r>
                        <a:rPr sz="1050" spc="60" dirty="0">
                          <a:latin typeface="Yu Gothic UI"/>
                          <a:cs typeface="Yu Gothic UI"/>
                        </a:rPr>
                        <a:t>M０１７</a:t>
                      </a:r>
                      <a:r>
                        <a:rPr sz="1050" spc="80" dirty="0">
                          <a:latin typeface="Yu Gothic UI"/>
                          <a:cs typeface="Yu Gothic UI"/>
                        </a:rPr>
                        <a:t>に</a:t>
                      </a:r>
                      <a:r>
                        <a:rPr sz="1050" spc="105" dirty="0">
                          <a:latin typeface="Yu Gothic UI"/>
                          <a:cs typeface="Yu Gothic UI"/>
                        </a:rPr>
                        <a:t>掲</a:t>
                      </a:r>
                      <a:r>
                        <a:rPr sz="1050" spc="85" dirty="0">
                          <a:latin typeface="Yu Gothic UI"/>
                          <a:cs typeface="Yu Gothic UI"/>
                        </a:rPr>
                        <a:t>げ</a:t>
                      </a:r>
                      <a:r>
                        <a:rPr sz="1050" spc="65" dirty="0">
                          <a:latin typeface="Yu Gothic UI"/>
                          <a:cs typeface="Yu Gothic UI"/>
                        </a:rPr>
                        <a:t>る</a:t>
                      </a:r>
                      <a:r>
                        <a:rPr sz="1050" spc="229" dirty="0">
                          <a:latin typeface="Yu Gothic UI"/>
                          <a:cs typeface="Yu Gothic UI"/>
                        </a:rPr>
                        <a:t>ポ</a:t>
                      </a:r>
                      <a:r>
                        <a:rPr sz="1050" spc="185" dirty="0">
                          <a:latin typeface="Yu Gothic UI"/>
                          <a:cs typeface="Yu Gothic UI"/>
                        </a:rPr>
                        <a:t>ン</a:t>
                      </a:r>
                      <a:r>
                        <a:rPr sz="1050" spc="385" dirty="0">
                          <a:latin typeface="Yu Gothic UI"/>
                          <a:cs typeface="Yu Gothic UI"/>
                        </a:rPr>
                        <a:t>テ</a:t>
                      </a:r>
                      <a:r>
                        <a:rPr sz="1050" spc="290" dirty="0">
                          <a:latin typeface="Yu Gothic UI"/>
                          <a:cs typeface="Yu Gothic UI"/>
                        </a:rPr>
                        <a:t>ィ</a:t>
                      </a:r>
                      <a:r>
                        <a:rPr sz="1050" spc="285" dirty="0">
                          <a:latin typeface="Yu Gothic UI"/>
                          <a:cs typeface="Yu Gothic UI"/>
                        </a:rPr>
                        <a:t>ッ</a:t>
                      </a:r>
                      <a:r>
                        <a:rPr sz="1050" spc="305" dirty="0">
                          <a:latin typeface="Yu Gothic UI"/>
                          <a:cs typeface="Yu Gothic UI"/>
                        </a:rPr>
                        <a:t>ク</a:t>
                      </a:r>
                      <a:r>
                        <a:rPr sz="1050" spc="85" dirty="0">
                          <a:latin typeface="Yu Gothic UI"/>
                          <a:cs typeface="Yu Gothic UI"/>
                        </a:rPr>
                        <a:t>の</a:t>
                      </a:r>
                      <a:r>
                        <a:rPr sz="1050" spc="90" dirty="0">
                          <a:latin typeface="Yu Gothic UI"/>
                          <a:cs typeface="Yu Gothic UI"/>
                        </a:rPr>
                        <a:t>（15）</a:t>
                      </a:r>
                      <a:r>
                        <a:rPr sz="1050" spc="80" dirty="0">
                          <a:latin typeface="Yu Gothic UI"/>
                          <a:cs typeface="Yu Gothic UI"/>
                        </a:rPr>
                        <a:t>に</a:t>
                      </a:r>
                      <a:r>
                        <a:rPr sz="1050" spc="305" dirty="0">
                          <a:latin typeface="Yu Gothic UI"/>
                          <a:cs typeface="Yu Gothic UI"/>
                        </a:rPr>
                        <a:t>よ</a:t>
                      </a:r>
                      <a:r>
                        <a:rPr sz="1050" spc="265" dirty="0">
                          <a:latin typeface="Yu Gothic UI"/>
                          <a:cs typeface="Yu Gothic UI"/>
                        </a:rPr>
                        <a:t>り</a:t>
                      </a:r>
                      <a:r>
                        <a:rPr sz="1050" spc="140" dirty="0">
                          <a:latin typeface="Yu Gothic UI"/>
                          <a:cs typeface="Yu Gothic UI"/>
                        </a:rPr>
                        <a:t>、</a:t>
                      </a:r>
                      <a:r>
                        <a:rPr sz="1050" spc="195" dirty="0">
                          <a:latin typeface="Yu Gothic UI"/>
                          <a:cs typeface="Yu Gothic UI"/>
                        </a:rPr>
                        <a:t>有</a:t>
                      </a:r>
                      <a:r>
                        <a:rPr sz="1050" dirty="0">
                          <a:latin typeface="Yu Gothic UI"/>
                          <a:cs typeface="Yu Gothic UI"/>
                        </a:rPr>
                        <a:t>床</a:t>
                      </a:r>
                      <a:r>
                        <a:rPr sz="1050" spc="-15" dirty="0">
                          <a:latin typeface="Yu Gothic UI"/>
                          <a:cs typeface="Yu Gothic UI"/>
                        </a:rPr>
                        <a:t>義</a:t>
                      </a:r>
                      <a:r>
                        <a:rPr sz="1050" spc="114" dirty="0">
                          <a:latin typeface="Yu Gothic UI"/>
                          <a:cs typeface="Yu Gothic UI"/>
                        </a:rPr>
                        <a:t>歯</a:t>
                      </a:r>
                      <a:r>
                        <a:rPr sz="1050" spc="75" dirty="0">
                          <a:latin typeface="Yu Gothic UI"/>
                          <a:cs typeface="Yu Gothic UI"/>
                        </a:rPr>
                        <a:t>で</a:t>
                      </a:r>
                      <a:r>
                        <a:rPr sz="1050" spc="70" dirty="0">
                          <a:latin typeface="Yu Gothic UI"/>
                          <a:cs typeface="Yu Gothic UI"/>
                        </a:rPr>
                        <a:t>は</a:t>
                      </a:r>
                      <a:r>
                        <a:rPr sz="1050" spc="30" dirty="0">
                          <a:latin typeface="Yu Gothic UI"/>
                          <a:cs typeface="Yu Gothic UI"/>
                        </a:rPr>
                        <a:t>目</a:t>
                      </a:r>
                      <a:r>
                        <a:rPr sz="1100" spc="130" dirty="0">
                          <a:latin typeface="Yu Gothic UI"/>
                          <a:cs typeface="Yu Gothic UI"/>
                        </a:rPr>
                        <a:t>目的</a:t>
                      </a:r>
                      <a:r>
                        <a:rPr sz="1100" spc="110" dirty="0">
                          <a:latin typeface="Yu Gothic UI"/>
                          <a:cs typeface="Yu Gothic UI"/>
                        </a:rPr>
                        <a:t>が</a:t>
                      </a:r>
                      <a:r>
                        <a:rPr sz="1100" spc="130" dirty="0">
                          <a:latin typeface="Yu Gothic UI"/>
                          <a:cs typeface="Yu Gothic UI"/>
                        </a:rPr>
                        <a:t>達</a:t>
                      </a:r>
                      <a:r>
                        <a:rPr sz="1100" spc="110" dirty="0">
                          <a:latin typeface="Yu Gothic UI"/>
                          <a:cs typeface="Yu Gothic UI"/>
                        </a:rPr>
                        <a:t>せ</a:t>
                      </a:r>
                      <a:r>
                        <a:rPr sz="1100" spc="90" dirty="0">
                          <a:latin typeface="Yu Gothic UI"/>
                          <a:cs typeface="Yu Gothic UI"/>
                        </a:rPr>
                        <a:t>ら</a:t>
                      </a:r>
                      <a:r>
                        <a:rPr sz="1100" spc="114" dirty="0">
                          <a:latin typeface="Yu Gothic UI"/>
                          <a:cs typeface="Yu Gothic UI"/>
                        </a:rPr>
                        <a:t>れ</a:t>
                      </a:r>
                      <a:r>
                        <a:rPr sz="1100" spc="110" dirty="0">
                          <a:latin typeface="Yu Gothic UI"/>
                          <a:cs typeface="Yu Gothic UI"/>
                        </a:rPr>
                        <a:t>な</a:t>
                      </a:r>
                      <a:r>
                        <a:rPr sz="1100" spc="105" dirty="0">
                          <a:latin typeface="Yu Gothic UI"/>
                          <a:cs typeface="Yu Gothic UI"/>
                        </a:rPr>
                        <a:t>いか</a:t>
                      </a:r>
                      <a:r>
                        <a:rPr sz="1100" spc="114" dirty="0">
                          <a:latin typeface="Yu Gothic UI"/>
                          <a:cs typeface="Yu Gothic UI"/>
                        </a:rPr>
                        <a:t>又</a:t>
                      </a:r>
                      <a:r>
                        <a:rPr sz="1100" dirty="0">
                          <a:latin typeface="Yu Gothic UI"/>
                          <a:cs typeface="Yu Gothic UI"/>
                        </a:rPr>
                        <a:t>は</a:t>
                      </a:r>
                      <a:r>
                        <a:rPr sz="1100" spc="55" dirty="0">
                          <a:latin typeface="Yu Gothic UI"/>
                          <a:cs typeface="Yu Gothic UI"/>
                        </a:rPr>
                        <a:t>誤</a:t>
                      </a:r>
                      <a:r>
                        <a:rPr sz="1100" dirty="0">
                          <a:latin typeface="Yu Gothic UI"/>
                          <a:cs typeface="Yu Gothic UI"/>
                        </a:rPr>
                        <a:t>嚥</a:t>
                      </a:r>
                      <a:r>
                        <a:rPr sz="1100" spc="65" dirty="0">
                          <a:latin typeface="Yu Gothic UI"/>
                          <a:cs typeface="Yu Gothic UI"/>
                        </a:rPr>
                        <a:t>等</a:t>
                      </a:r>
                      <a:r>
                        <a:rPr sz="1100" spc="50" dirty="0">
                          <a:latin typeface="Yu Gothic UI"/>
                          <a:cs typeface="Yu Gothic UI"/>
                        </a:rPr>
                        <a:t>の事</a:t>
                      </a:r>
                      <a:r>
                        <a:rPr sz="1100" spc="95" dirty="0">
                          <a:latin typeface="Yu Gothic UI"/>
                          <a:cs typeface="Yu Gothic UI"/>
                        </a:rPr>
                        <a:t>故</a:t>
                      </a:r>
                      <a:r>
                        <a:rPr sz="1100" spc="70" dirty="0">
                          <a:latin typeface="Yu Gothic UI"/>
                          <a:cs typeface="Yu Gothic UI"/>
                        </a:rPr>
                        <a:t>を</a:t>
                      </a:r>
                      <a:r>
                        <a:rPr sz="1100" spc="80" dirty="0">
                          <a:latin typeface="Yu Gothic UI"/>
                          <a:cs typeface="Yu Gothic UI"/>
                        </a:rPr>
                        <a:t>起</a:t>
                      </a:r>
                      <a:r>
                        <a:rPr sz="1100" spc="155" dirty="0">
                          <a:latin typeface="Yu Gothic UI"/>
                          <a:cs typeface="Yu Gothic UI"/>
                        </a:rPr>
                        <a:t>こ</a:t>
                      </a:r>
                      <a:r>
                        <a:rPr sz="1100" spc="195" dirty="0">
                          <a:latin typeface="Yu Gothic UI"/>
                          <a:cs typeface="Yu Gothic UI"/>
                        </a:rPr>
                        <a:t>す</a:t>
                      </a:r>
                      <a:r>
                        <a:rPr sz="1100" spc="225" dirty="0">
                          <a:latin typeface="Yu Gothic UI"/>
                          <a:cs typeface="Yu Gothic UI"/>
                        </a:rPr>
                        <a:t>恐</a:t>
                      </a:r>
                      <a:r>
                        <a:rPr sz="1100" spc="95" dirty="0">
                          <a:latin typeface="Yu Gothic UI"/>
                          <a:cs typeface="Yu Gothic UI"/>
                        </a:rPr>
                        <a:t>れ</a:t>
                      </a:r>
                      <a:r>
                        <a:rPr sz="1100" spc="90" dirty="0">
                          <a:latin typeface="Yu Gothic UI"/>
                          <a:cs typeface="Yu Gothic UI"/>
                        </a:rPr>
                        <a:t>が</a:t>
                      </a:r>
                      <a:r>
                        <a:rPr sz="1100" spc="95" dirty="0">
                          <a:latin typeface="Yu Gothic UI"/>
                          <a:cs typeface="Yu Gothic UI"/>
                        </a:rPr>
                        <a:t>極</a:t>
                      </a:r>
                      <a:r>
                        <a:rPr sz="1100" spc="150" dirty="0">
                          <a:latin typeface="Yu Gothic UI"/>
                          <a:cs typeface="Yu Gothic UI"/>
                        </a:rPr>
                        <a:t>め</a:t>
                      </a:r>
                      <a:r>
                        <a:rPr sz="1100" spc="140" dirty="0">
                          <a:latin typeface="Yu Gothic UI"/>
                          <a:cs typeface="Yu Gothic UI"/>
                        </a:rPr>
                        <a:t>て</a:t>
                      </a:r>
                      <a:r>
                        <a:rPr sz="1100" spc="135" dirty="0">
                          <a:latin typeface="Yu Gothic UI"/>
                          <a:cs typeface="Yu Gothic UI"/>
                        </a:rPr>
                        <a:t>大</a:t>
                      </a:r>
                      <a:r>
                        <a:rPr sz="1100" dirty="0">
                          <a:latin typeface="Yu Gothic UI"/>
                          <a:cs typeface="Yu Gothic UI"/>
                        </a:rPr>
                        <a:t>		</a:t>
                      </a:r>
                      <a:r>
                        <a:rPr sz="1050" spc="145" dirty="0">
                          <a:latin typeface="Yu Gothic UI"/>
                          <a:cs typeface="Yu Gothic UI"/>
                        </a:rPr>
                        <a:t>的</a:t>
                      </a:r>
                      <a:r>
                        <a:rPr sz="1050" spc="120" dirty="0">
                          <a:latin typeface="Yu Gothic UI"/>
                          <a:cs typeface="Yu Gothic UI"/>
                        </a:rPr>
                        <a:t>が</a:t>
                      </a:r>
                      <a:r>
                        <a:rPr sz="1050" spc="145" dirty="0">
                          <a:latin typeface="Yu Gothic UI"/>
                          <a:cs typeface="Yu Gothic UI"/>
                        </a:rPr>
                        <a:t>達</a:t>
                      </a:r>
                      <a:r>
                        <a:rPr sz="1050" spc="120" dirty="0">
                          <a:latin typeface="Yu Gothic UI"/>
                          <a:cs typeface="Yu Gothic UI"/>
                        </a:rPr>
                        <a:t>せ</a:t>
                      </a:r>
                      <a:r>
                        <a:rPr sz="1050" spc="105" dirty="0">
                          <a:latin typeface="Yu Gothic UI"/>
                          <a:cs typeface="Yu Gothic UI"/>
                        </a:rPr>
                        <a:t>ら</a:t>
                      </a:r>
                      <a:r>
                        <a:rPr sz="1050" spc="130" dirty="0">
                          <a:latin typeface="Yu Gothic UI"/>
                          <a:cs typeface="Yu Gothic UI"/>
                        </a:rPr>
                        <a:t>れ</a:t>
                      </a:r>
                      <a:r>
                        <a:rPr sz="1050" spc="110" dirty="0">
                          <a:latin typeface="Yu Gothic UI"/>
                          <a:cs typeface="Yu Gothic UI"/>
                        </a:rPr>
                        <a:t>な</a:t>
                      </a:r>
                      <a:r>
                        <a:rPr sz="1050" spc="185" dirty="0">
                          <a:latin typeface="Yu Gothic UI"/>
                          <a:cs typeface="Yu Gothic UI"/>
                        </a:rPr>
                        <a:t>い</a:t>
                      </a:r>
                      <a:r>
                        <a:rPr sz="1050" spc="170" dirty="0">
                          <a:latin typeface="Yu Gothic UI"/>
                          <a:cs typeface="Yu Gothic UI"/>
                        </a:rPr>
                        <a:t>か</a:t>
                      </a:r>
                      <a:r>
                        <a:rPr sz="1050" spc="80" dirty="0">
                          <a:latin typeface="Yu Gothic UI"/>
                          <a:cs typeface="Yu Gothic UI"/>
                        </a:rPr>
                        <a:t>又</a:t>
                      </a:r>
                      <a:r>
                        <a:rPr sz="1050" spc="55" dirty="0">
                          <a:latin typeface="Yu Gothic UI"/>
                          <a:cs typeface="Yu Gothic UI"/>
                        </a:rPr>
                        <a:t>は</a:t>
                      </a:r>
                      <a:r>
                        <a:rPr sz="1050" dirty="0">
                          <a:latin typeface="Yu Gothic UI"/>
                          <a:cs typeface="Yu Gothic UI"/>
                        </a:rPr>
                        <a:t>誤嚥</a:t>
                      </a:r>
                      <a:r>
                        <a:rPr sz="1050" spc="-15" dirty="0">
                          <a:latin typeface="Yu Gothic UI"/>
                          <a:cs typeface="Yu Gothic UI"/>
                        </a:rPr>
                        <a:t>等</a:t>
                      </a:r>
                      <a:r>
                        <a:rPr sz="1050" spc="85" dirty="0">
                          <a:latin typeface="Yu Gothic UI"/>
                          <a:cs typeface="Yu Gothic UI"/>
                        </a:rPr>
                        <a:t>の</a:t>
                      </a:r>
                      <a:r>
                        <a:rPr sz="1050" spc="90" dirty="0">
                          <a:latin typeface="Yu Gothic UI"/>
                          <a:cs typeface="Yu Gothic UI"/>
                        </a:rPr>
                        <a:t>事</a:t>
                      </a:r>
                      <a:r>
                        <a:rPr sz="1050" spc="145" dirty="0">
                          <a:latin typeface="Yu Gothic UI"/>
                          <a:cs typeface="Yu Gothic UI"/>
                        </a:rPr>
                        <a:t>故</a:t>
                      </a:r>
                      <a:r>
                        <a:rPr sz="1050" spc="95" dirty="0">
                          <a:latin typeface="Yu Gothic UI"/>
                          <a:cs typeface="Yu Gothic UI"/>
                        </a:rPr>
                        <a:t>を</a:t>
                      </a:r>
                      <a:r>
                        <a:rPr sz="1050" spc="220" dirty="0">
                          <a:latin typeface="Yu Gothic UI"/>
                          <a:cs typeface="Yu Gothic UI"/>
                        </a:rPr>
                        <a:t>起</a:t>
                      </a:r>
                      <a:r>
                        <a:rPr sz="1050" spc="125" dirty="0">
                          <a:latin typeface="Yu Gothic UI"/>
                          <a:cs typeface="Yu Gothic UI"/>
                        </a:rPr>
                        <a:t>こ</a:t>
                      </a:r>
                      <a:r>
                        <a:rPr sz="1050" spc="90" dirty="0">
                          <a:latin typeface="Yu Gothic UI"/>
                          <a:cs typeface="Yu Gothic UI"/>
                        </a:rPr>
                        <a:t>す</a:t>
                      </a:r>
                      <a:r>
                        <a:rPr sz="1050" spc="100" dirty="0">
                          <a:latin typeface="Yu Gothic UI"/>
                          <a:cs typeface="Yu Gothic UI"/>
                        </a:rPr>
                        <a:t>恐</a:t>
                      </a:r>
                      <a:r>
                        <a:rPr sz="1050" spc="150" dirty="0">
                          <a:latin typeface="Yu Gothic UI"/>
                          <a:cs typeface="Yu Gothic UI"/>
                        </a:rPr>
                        <a:t>れ</a:t>
                      </a:r>
                      <a:r>
                        <a:rPr sz="1050" spc="125" dirty="0">
                          <a:latin typeface="Yu Gothic UI"/>
                          <a:cs typeface="Yu Gothic UI"/>
                        </a:rPr>
                        <a:t>が</a:t>
                      </a:r>
                      <a:r>
                        <a:rPr sz="1050" spc="105" dirty="0">
                          <a:latin typeface="Yu Gothic UI"/>
                          <a:cs typeface="Yu Gothic UI"/>
                        </a:rPr>
                        <a:t>極</a:t>
                      </a:r>
                      <a:r>
                        <a:rPr sz="1050" spc="70" dirty="0">
                          <a:latin typeface="Yu Gothic UI"/>
                          <a:cs typeface="Yu Gothic UI"/>
                        </a:rPr>
                        <a:t>め</a:t>
                      </a:r>
                      <a:r>
                        <a:rPr sz="1050" spc="110" dirty="0">
                          <a:latin typeface="Yu Gothic UI"/>
                          <a:cs typeface="Yu Gothic UI"/>
                        </a:rPr>
                        <a:t>て</a:t>
                      </a:r>
                      <a:r>
                        <a:rPr sz="1050" spc="130" dirty="0">
                          <a:latin typeface="Yu Gothic UI"/>
                          <a:cs typeface="Yu Gothic UI"/>
                        </a:rPr>
                        <a:t>大</a:t>
                      </a:r>
                      <a:r>
                        <a:rPr sz="1050" spc="220" dirty="0">
                          <a:latin typeface="Yu Gothic UI"/>
                          <a:cs typeface="Yu Gothic UI"/>
                        </a:rPr>
                        <a:t>き</a:t>
                      </a:r>
                      <a:r>
                        <a:rPr sz="1050" spc="190" dirty="0">
                          <a:latin typeface="Yu Gothic UI"/>
                          <a:cs typeface="Yu Gothic UI"/>
                        </a:rPr>
                        <a:t>い</a:t>
                      </a:r>
                      <a:r>
                        <a:rPr sz="1100" spc="220" dirty="0">
                          <a:latin typeface="Yu Gothic UI"/>
                          <a:cs typeface="Yu Gothic UI"/>
                        </a:rPr>
                        <a:t>き</a:t>
                      </a:r>
                      <a:r>
                        <a:rPr sz="1100" spc="240" dirty="0">
                          <a:latin typeface="Yu Gothic UI"/>
                          <a:cs typeface="Yu Gothic UI"/>
                        </a:rPr>
                        <a:t>い</a:t>
                      </a:r>
                      <a:r>
                        <a:rPr sz="1100" spc="295" dirty="0">
                          <a:latin typeface="Yu Gothic UI"/>
                          <a:cs typeface="Yu Gothic UI"/>
                        </a:rPr>
                        <a:t>場合</a:t>
                      </a:r>
                      <a:r>
                        <a:rPr sz="1100" spc="235" dirty="0">
                          <a:latin typeface="Yu Gothic UI"/>
                          <a:cs typeface="Yu Gothic UI"/>
                        </a:rPr>
                        <a:t>で</a:t>
                      </a:r>
                      <a:r>
                        <a:rPr sz="1100" spc="240" dirty="0">
                          <a:latin typeface="Yu Gothic UI"/>
                          <a:cs typeface="Yu Gothic UI"/>
                        </a:rPr>
                        <a:t>あ</a:t>
                      </a:r>
                      <a:r>
                        <a:rPr sz="1100" spc="185" dirty="0">
                          <a:latin typeface="Yu Gothic UI"/>
                          <a:cs typeface="Yu Gothic UI"/>
                        </a:rPr>
                        <a:t>っ</a:t>
                      </a:r>
                      <a:r>
                        <a:rPr sz="1100" spc="220" dirty="0">
                          <a:latin typeface="Yu Gothic UI"/>
                          <a:cs typeface="Yu Gothic UI"/>
                        </a:rPr>
                        <a:t>て</a:t>
                      </a:r>
                      <a:r>
                        <a:rPr sz="1100" spc="215" dirty="0">
                          <a:latin typeface="Yu Gothic UI"/>
                          <a:cs typeface="Yu Gothic UI"/>
                        </a:rPr>
                        <a:t>ブ</a:t>
                      </a:r>
                      <a:r>
                        <a:rPr sz="1100" spc="204" dirty="0">
                          <a:latin typeface="Yu Gothic UI"/>
                          <a:cs typeface="Yu Gothic UI"/>
                        </a:rPr>
                        <a:t>リ</a:t>
                      </a:r>
                      <a:r>
                        <a:rPr sz="1100" spc="180" dirty="0">
                          <a:latin typeface="Yu Gothic UI"/>
                          <a:cs typeface="Yu Gothic UI"/>
                        </a:rPr>
                        <a:t>ッ</a:t>
                      </a:r>
                      <a:r>
                        <a:rPr sz="1100" spc="150" dirty="0">
                          <a:latin typeface="Yu Gothic UI"/>
                          <a:cs typeface="Yu Gothic UI"/>
                        </a:rPr>
                        <a:t>ジ</a:t>
                      </a:r>
                      <a:r>
                        <a:rPr sz="1100" spc="140" dirty="0">
                          <a:latin typeface="Yu Gothic UI"/>
                          <a:cs typeface="Yu Gothic UI"/>
                        </a:rPr>
                        <a:t>を</a:t>
                      </a:r>
                      <a:r>
                        <a:rPr sz="1100" spc="170" dirty="0">
                          <a:latin typeface="Yu Gothic UI"/>
                          <a:cs typeface="Yu Gothic UI"/>
                        </a:rPr>
                        <a:t>行</a:t>
                      </a:r>
                      <a:r>
                        <a:rPr sz="1100" spc="90" dirty="0">
                          <a:latin typeface="Yu Gothic UI"/>
                          <a:cs typeface="Yu Gothic UI"/>
                        </a:rPr>
                        <a:t>う</a:t>
                      </a:r>
                      <a:r>
                        <a:rPr sz="1100" spc="140" dirty="0">
                          <a:latin typeface="Yu Gothic UI"/>
                          <a:cs typeface="Yu Gothic UI"/>
                        </a:rPr>
                        <a:t>以</a:t>
                      </a:r>
                      <a:r>
                        <a:rPr sz="1100" spc="125" dirty="0">
                          <a:latin typeface="Yu Gothic UI"/>
                          <a:cs typeface="Yu Gothic UI"/>
                        </a:rPr>
                        <a:t>外</a:t>
                      </a:r>
                      <a:r>
                        <a:rPr sz="1100" spc="65" dirty="0">
                          <a:latin typeface="Yu Gothic UI"/>
                          <a:cs typeface="Yu Gothic UI"/>
                        </a:rPr>
                        <a:t>に</a:t>
                      </a:r>
                      <a:r>
                        <a:rPr sz="1100" spc="85" dirty="0">
                          <a:latin typeface="Yu Gothic UI"/>
                          <a:cs typeface="Yu Gothic UI"/>
                        </a:rPr>
                        <a:t>方</a:t>
                      </a:r>
                      <a:r>
                        <a:rPr sz="1100" spc="70" dirty="0">
                          <a:latin typeface="Yu Gothic UI"/>
                          <a:cs typeface="Yu Gothic UI"/>
                        </a:rPr>
                        <a:t>法</a:t>
                      </a:r>
                      <a:r>
                        <a:rPr sz="1100" spc="175" dirty="0">
                          <a:latin typeface="Yu Gothic UI"/>
                          <a:cs typeface="Yu Gothic UI"/>
                        </a:rPr>
                        <a:t>がな</a:t>
                      </a:r>
                      <a:r>
                        <a:rPr sz="1100" spc="155" dirty="0">
                          <a:latin typeface="Yu Gothic UI"/>
                          <a:cs typeface="Yu Gothic UI"/>
                        </a:rPr>
                        <a:t>い</a:t>
                      </a:r>
                      <a:r>
                        <a:rPr sz="1100" dirty="0">
                          <a:latin typeface="Yu Gothic UI"/>
                          <a:cs typeface="Yu Gothic UI"/>
                        </a:rPr>
                        <a:t>場</a:t>
                      </a:r>
                      <a:r>
                        <a:rPr sz="1100" spc="-50" dirty="0">
                          <a:latin typeface="Yu Gothic UI"/>
                          <a:cs typeface="Yu Gothic UI"/>
                        </a:rPr>
                        <a:t>合</a:t>
                      </a:r>
                      <a:r>
                        <a:rPr sz="1100" dirty="0">
                          <a:latin typeface="Yu Gothic UI"/>
                          <a:cs typeface="Yu Gothic UI"/>
                        </a:rPr>
                        <a:t>		</a:t>
                      </a:r>
                      <a:r>
                        <a:rPr sz="1050" spc="229" dirty="0">
                          <a:latin typeface="Yu Gothic UI"/>
                          <a:cs typeface="Yu Gothic UI"/>
                        </a:rPr>
                        <a:t>場合</a:t>
                      </a:r>
                      <a:r>
                        <a:rPr sz="1050" spc="180" dirty="0">
                          <a:latin typeface="Yu Gothic UI"/>
                          <a:cs typeface="Yu Gothic UI"/>
                        </a:rPr>
                        <a:t>で</a:t>
                      </a:r>
                      <a:r>
                        <a:rPr sz="1050" spc="185" dirty="0">
                          <a:latin typeface="Yu Gothic UI"/>
                          <a:cs typeface="Yu Gothic UI"/>
                        </a:rPr>
                        <a:t>あ</a:t>
                      </a:r>
                      <a:r>
                        <a:rPr sz="1050" spc="145" dirty="0">
                          <a:latin typeface="Yu Gothic UI"/>
                          <a:cs typeface="Yu Gothic UI"/>
                        </a:rPr>
                        <a:t>っ</a:t>
                      </a:r>
                      <a:r>
                        <a:rPr sz="1050" spc="170" dirty="0">
                          <a:latin typeface="Yu Gothic UI"/>
                          <a:cs typeface="Yu Gothic UI"/>
                        </a:rPr>
                        <a:t>て</a:t>
                      </a:r>
                      <a:r>
                        <a:rPr sz="1050" spc="155"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235" dirty="0">
                          <a:latin typeface="Yu Gothic UI"/>
                          <a:cs typeface="Yu Gothic UI"/>
                        </a:rPr>
                        <a:t>ジ</a:t>
                      </a:r>
                      <a:r>
                        <a:rPr sz="1050" spc="204" dirty="0">
                          <a:latin typeface="Yu Gothic UI"/>
                          <a:cs typeface="Yu Gothic UI"/>
                        </a:rPr>
                        <a:t>を</a:t>
                      </a:r>
                      <a:r>
                        <a:rPr sz="1050" spc="135" dirty="0">
                          <a:latin typeface="Yu Gothic UI"/>
                          <a:cs typeface="Yu Gothic UI"/>
                        </a:rPr>
                        <a:t>行</a:t>
                      </a:r>
                      <a:r>
                        <a:rPr sz="1050" spc="85" dirty="0">
                          <a:latin typeface="Yu Gothic UI"/>
                          <a:cs typeface="Yu Gothic UI"/>
                        </a:rPr>
                        <a:t>う</a:t>
                      </a:r>
                      <a:r>
                        <a:rPr sz="1050" spc="120" dirty="0">
                          <a:latin typeface="Yu Gothic UI"/>
                          <a:cs typeface="Yu Gothic UI"/>
                        </a:rPr>
                        <a:t>以</a:t>
                      </a:r>
                      <a:r>
                        <a:rPr sz="1050" spc="125" dirty="0">
                          <a:latin typeface="Yu Gothic UI"/>
                          <a:cs typeface="Yu Gothic UI"/>
                        </a:rPr>
                        <a:t>外</a:t>
                      </a:r>
                      <a:r>
                        <a:rPr sz="1050" spc="80" dirty="0">
                          <a:latin typeface="Yu Gothic UI"/>
                          <a:cs typeface="Yu Gothic UI"/>
                        </a:rPr>
                        <a:t>に</a:t>
                      </a:r>
                      <a:r>
                        <a:rPr sz="1050" dirty="0">
                          <a:latin typeface="Yu Gothic UI"/>
                          <a:cs typeface="Yu Gothic UI"/>
                        </a:rPr>
                        <a:t>方</a:t>
                      </a:r>
                      <a:r>
                        <a:rPr sz="1050" spc="-15" dirty="0">
                          <a:latin typeface="Yu Gothic UI"/>
                          <a:cs typeface="Yu Gothic UI"/>
                        </a:rPr>
                        <a:t>法</a:t>
                      </a:r>
                      <a:r>
                        <a:rPr sz="1050" spc="155" dirty="0">
                          <a:latin typeface="Yu Gothic UI"/>
                          <a:cs typeface="Yu Gothic UI"/>
                        </a:rPr>
                        <a:t>が</a:t>
                      </a:r>
                      <a:r>
                        <a:rPr sz="1050" spc="145" dirty="0">
                          <a:latin typeface="Yu Gothic UI"/>
                          <a:cs typeface="Yu Gothic UI"/>
                        </a:rPr>
                        <a:t>な</a:t>
                      </a:r>
                      <a:r>
                        <a:rPr sz="1050" spc="85" dirty="0">
                          <a:latin typeface="Yu Gothic UI"/>
                          <a:cs typeface="Yu Gothic UI"/>
                        </a:rPr>
                        <a:t>い</a:t>
                      </a:r>
                      <a:r>
                        <a:rPr sz="1050" spc="90" dirty="0">
                          <a:latin typeface="Yu Gothic UI"/>
                          <a:cs typeface="Yu Gothic UI"/>
                        </a:rPr>
                        <a:t>場</a:t>
                      </a:r>
                      <a:r>
                        <a:rPr sz="1050" spc="-50" dirty="0">
                          <a:latin typeface="Yu Gothic UI"/>
                          <a:cs typeface="Yu Gothic UI"/>
                        </a:rPr>
                        <a:t>合</a:t>
                      </a:r>
                      <a:endParaRPr sz="1050">
                        <a:latin typeface="Yu Gothic UI"/>
                        <a:cs typeface="Yu Gothic UI"/>
                      </a:endParaRPr>
                    </a:p>
                    <a:p>
                      <a:pPr marL="347980" algn="just">
                        <a:lnSpc>
                          <a:spcPts val="1290"/>
                        </a:lnSpc>
                        <a:tabLst>
                          <a:tab pos="5359400" algn="l"/>
                        </a:tabLst>
                      </a:pPr>
                      <a:r>
                        <a:rPr sz="1100" spc="240" dirty="0">
                          <a:latin typeface="Yu Gothic UI"/>
                          <a:cs typeface="Yu Gothic UI"/>
                        </a:rPr>
                        <a:t>ハ</a:t>
                      </a:r>
                      <a:r>
                        <a:rPr sz="1100" spc="265" dirty="0">
                          <a:latin typeface="Yu Gothic UI"/>
                          <a:cs typeface="Yu Gothic UI"/>
                        </a:rPr>
                        <a:t>  </a:t>
                      </a:r>
                      <a:r>
                        <a:rPr sz="1100" spc="140" dirty="0">
                          <a:latin typeface="Yu Gothic UI"/>
                          <a:cs typeface="Yu Gothic UI"/>
                        </a:rPr>
                        <a:t>M０１７</a:t>
                      </a:r>
                      <a:r>
                        <a:rPr sz="1100" spc="170" dirty="0">
                          <a:latin typeface="Yu Gothic UI"/>
                          <a:cs typeface="Yu Gothic UI"/>
                        </a:rPr>
                        <a:t>に</a:t>
                      </a:r>
                      <a:r>
                        <a:rPr sz="1100" spc="220" dirty="0">
                          <a:latin typeface="Yu Gothic UI"/>
                          <a:cs typeface="Yu Gothic UI"/>
                        </a:rPr>
                        <a:t>掲</a:t>
                      </a:r>
                      <a:r>
                        <a:rPr sz="1100" spc="180" dirty="0">
                          <a:latin typeface="Yu Gothic UI"/>
                          <a:cs typeface="Yu Gothic UI"/>
                        </a:rPr>
                        <a:t>げ</a:t>
                      </a:r>
                      <a:r>
                        <a:rPr sz="1100" spc="165" dirty="0">
                          <a:latin typeface="Yu Gothic UI"/>
                          <a:cs typeface="Yu Gothic UI"/>
                        </a:rPr>
                        <a:t>る</a:t>
                      </a:r>
                      <a:r>
                        <a:rPr sz="1100" spc="185" dirty="0">
                          <a:latin typeface="Yu Gothic UI"/>
                          <a:cs typeface="Yu Gothic UI"/>
                        </a:rPr>
                        <a:t>ポ</a:t>
                      </a:r>
                      <a:r>
                        <a:rPr sz="1100" spc="165" dirty="0">
                          <a:latin typeface="Yu Gothic UI"/>
                          <a:cs typeface="Yu Gothic UI"/>
                        </a:rPr>
                        <a:t>ンテ</a:t>
                      </a:r>
                      <a:r>
                        <a:rPr sz="1100" spc="130" dirty="0">
                          <a:latin typeface="Yu Gothic UI"/>
                          <a:cs typeface="Yu Gothic UI"/>
                        </a:rPr>
                        <a:t>ィッ</a:t>
                      </a:r>
                      <a:r>
                        <a:rPr sz="1100" spc="140" dirty="0">
                          <a:latin typeface="Yu Gothic UI"/>
                          <a:cs typeface="Yu Gothic UI"/>
                        </a:rPr>
                        <a:t>ク</a:t>
                      </a:r>
                      <a:r>
                        <a:rPr sz="1100" spc="150" dirty="0">
                          <a:latin typeface="Yu Gothic UI"/>
                          <a:cs typeface="Yu Gothic UI"/>
                        </a:rPr>
                        <a:t>の</a:t>
                      </a:r>
                      <a:r>
                        <a:rPr sz="1100" spc="165" dirty="0">
                          <a:latin typeface="Yu Gothic UI"/>
                          <a:cs typeface="Yu Gothic UI"/>
                        </a:rPr>
                        <a:t>（19）</a:t>
                      </a:r>
                      <a:r>
                        <a:rPr sz="1100" spc="250" dirty="0">
                          <a:latin typeface="Yu Gothic UI"/>
                          <a:cs typeface="Yu Gothic UI"/>
                        </a:rPr>
                        <a:t>に</a:t>
                      </a:r>
                      <a:r>
                        <a:rPr sz="1100" spc="235" dirty="0">
                          <a:latin typeface="Yu Gothic UI"/>
                          <a:cs typeface="Yu Gothic UI"/>
                        </a:rPr>
                        <a:t>よ</a:t>
                      </a:r>
                      <a:r>
                        <a:rPr sz="1100" spc="215" dirty="0">
                          <a:latin typeface="Yu Gothic UI"/>
                          <a:cs typeface="Yu Gothic UI"/>
                        </a:rPr>
                        <a:t>り</a:t>
                      </a:r>
                      <a:r>
                        <a:rPr sz="1100" spc="195" dirty="0">
                          <a:latin typeface="Yu Gothic UI"/>
                          <a:cs typeface="Yu Gothic UI"/>
                        </a:rPr>
                        <a:t>、</a:t>
                      </a:r>
                      <a:r>
                        <a:rPr sz="1100" spc="220" dirty="0">
                          <a:latin typeface="Yu Gothic UI"/>
                          <a:cs typeface="Yu Gothic UI"/>
                        </a:rPr>
                        <a:t>矯正</a:t>
                      </a:r>
                      <a:r>
                        <a:rPr sz="1100" spc="95" dirty="0">
                          <a:latin typeface="Yu Gothic UI"/>
                          <a:cs typeface="Yu Gothic UI"/>
                        </a:rPr>
                        <a:t>・</a:t>
                      </a:r>
                      <a:r>
                        <a:rPr sz="1100" spc="-15" dirty="0">
                          <a:latin typeface="Yu Gothic UI"/>
                          <a:cs typeface="Yu Gothic UI"/>
                        </a:rPr>
                        <a:t>先天</a:t>
                      </a:r>
                      <a:r>
                        <a:rPr sz="1100" spc="-50" dirty="0">
                          <a:latin typeface="Yu Gothic UI"/>
                          <a:cs typeface="Yu Gothic UI"/>
                        </a:rPr>
                        <a:t>性</a:t>
                      </a:r>
                      <a:r>
                        <a:rPr sz="1100" dirty="0">
                          <a:latin typeface="Yu Gothic UI"/>
                          <a:cs typeface="Yu Gothic UI"/>
                        </a:rPr>
                        <a:t>	</a:t>
                      </a:r>
                      <a:r>
                        <a:rPr sz="1050" b="1" u="sng" spc="275" dirty="0">
                          <a:solidFill>
                            <a:srgbClr val="006FC0"/>
                          </a:solidFill>
                          <a:uFill>
                            <a:solidFill>
                              <a:srgbClr val="006FC0"/>
                            </a:solidFill>
                          </a:uFill>
                          <a:latin typeface="Yu Gothic UI"/>
                          <a:cs typeface="Yu Gothic UI"/>
                        </a:rPr>
                        <a:t>ロ</a:t>
                      </a:r>
                      <a:r>
                        <a:rPr sz="1050" b="1" spc="254" dirty="0">
                          <a:solidFill>
                            <a:srgbClr val="006FC0"/>
                          </a:solidFill>
                          <a:latin typeface="Yu Gothic UI"/>
                          <a:cs typeface="Yu Gothic UI"/>
                        </a:rPr>
                        <a:t>  </a:t>
                      </a:r>
                      <a:r>
                        <a:rPr sz="1050" spc="60" dirty="0">
                          <a:latin typeface="Yu Gothic UI"/>
                          <a:cs typeface="Yu Gothic UI"/>
                        </a:rPr>
                        <a:t>M０１７</a:t>
                      </a:r>
                      <a:r>
                        <a:rPr sz="1050" spc="80" dirty="0">
                          <a:latin typeface="Yu Gothic UI"/>
                          <a:cs typeface="Yu Gothic UI"/>
                        </a:rPr>
                        <a:t>に</a:t>
                      </a:r>
                      <a:r>
                        <a:rPr sz="1050" spc="105" dirty="0">
                          <a:latin typeface="Yu Gothic UI"/>
                          <a:cs typeface="Yu Gothic UI"/>
                        </a:rPr>
                        <a:t>掲</a:t>
                      </a:r>
                      <a:r>
                        <a:rPr sz="1050" spc="85" dirty="0">
                          <a:latin typeface="Yu Gothic UI"/>
                          <a:cs typeface="Yu Gothic UI"/>
                        </a:rPr>
                        <a:t>げ</a:t>
                      </a:r>
                      <a:r>
                        <a:rPr sz="1050" spc="65" dirty="0">
                          <a:latin typeface="Yu Gothic UI"/>
                          <a:cs typeface="Yu Gothic UI"/>
                        </a:rPr>
                        <a:t>る</a:t>
                      </a:r>
                      <a:r>
                        <a:rPr sz="1050" spc="229" dirty="0">
                          <a:latin typeface="Yu Gothic UI"/>
                          <a:cs typeface="Yu Gothic UI"/>
                        </a:rPr>
                        <a:t>ポ</a:t>
                      </a:r>
                      <a:r>
                        <a:rPr sz="1050" spc="185" dirty="0">
                          <a:latin typeface="Yu Gothic UI"/>
                          <a:cs typeface="Yu Gothic UI"/>
                        </a:rPr>
                        <a:t>ン</a:t>
                      </a:r>
                      <a:r>
                        <a:rPr sz="1050" spc="385" dirty="0">
                          <a:latin typeface="Yu Gothic UI"/>
                          <a:cs typeface="Yu Gothic UI"/>
                        </a:rPr>
                        <a:t>テ</a:t>
                      </a:r>
                      <a:r>
                        <a:rPr sz="1050" spc="290" dirty="0">
                          <a:latin typeface="Yu Gothic UI"/>
                          <a:cs typeface="Yu Gothic UI"/>
                        </a:rPr>
                        <a:t>ィ</a:t>
                      </a:r>
                      <a:r>
                        <a:rPr sz="1050" spc="285" dirty="0">
                          <a:latin typeface="Yu Gothic UI"/>
                          <a:cs typeface="Yu Gothic UI"/>
                        </a:rPr>
                        <a:t>ッ</a:t>
                      </a:r>
                      <a:r>
                        <a:rPr sz="1050" spc="305" dirty="0">
                          <a:latin typeface="Yu Gothic UI"/>
                          <a:cs typeface="Yu Gothic UI"/>
                        </a:rPr>
                        <a:t>ク</a:t>
                      </a:r>
                      <a:r>
                        <a:rPr sz="1050" spc="85" dirty="0">
                          <a:latin typeface="Yu Gothic UI"/>
                          <a:cs typeface="Yu Gothic UI"/>
                        </a:rPr>
                        <a:t>の</a:t>
                      </a:r>
                      <a:r>
                        <a:rPr sz="1050" spc="90" dirty="0">
                          <a:latin typeface="Yu Gothic UI"/>
                          <a:cs typeface="Yu Gothic UI"/>
                        </a:rPr>
                        <a:t>（19）</a:t>
                      </a:r>
                      <a:r>
                        <a:rPr sz="1050" spc="80" dirty="0">
                          <a:latin typeface="Yu Gothic UI"/>
                          <a:cs typeface="Yu Gothic UI"/>
                        </a:rPr>
                        <a:t>に</a:t>
                      </a:r>
                      <a:r>
                        <a:rPr sz="1050" spc="305" dirty="0">
                          <a:latin typeface="Yu Gothic UI"/>
                          <a:cs typeface="Yu Gothic UI"/>
                        </a:rPr>
                        <a:t>よ</a:t>
                      </a:r>
                      <a:r>
                        <a:rPr sz="1050" spc="265" dirty="0">
                          <a:latin typeface="Yu Gothic UI"/>
                          <a:cs typeface="Yu Gothic UI"/>
                        </a:rPr>
                        <a:t>り</a:t>
                      </a:r>
                      <a:r>
                        <a:rPr sz="1050" spc="140" dirty="0">
                          <a:latin typeface="Yu Gothic UI"/>
                          <a:cs typeface="Yu Gothic UI"/>
                        </a:rPr>
                        <a:t>、</a:t>
                      </a:r>
                      <a:r>
                        <a:rPr sz="1050" spc="195" dirty="0">
                          <a:latin typeface="Yu Gothic UI"/>
                          <a:cs typeface="Yu Gothic UI"/>
                        </a:rPr>
                        <a:t>矯</a:t>
                      </a:r>
                      <a:r>
                        <a:rPr sz="1050" spc="355" dirty="0">
                          <a:latin typeface="Yu Gothic UI"/>
                          <a:cs typeface="Yu Gothic UI"/>
                        </a:rPr>
                        <a:t>正</a:t>
                      </a:r>
                      <a:r>
                        <a:rPr sz="1050" spc="160" dirty="0">
                          <a:latin typeface="Yu Gothic UI"/>
                          <a:cs typeface="Yu Gothic UI"/>
                        </a:rPr>
                        <a:t>・</a:t>
                      </a:r>
                      <a:r>
                        <a:rPr sz="1050" dirty="0">
                          <a:latin typeface="Yu Gothic UI"/>
                          <a:cs typeface="Yu Gothic UI"/>
                        </a:rPr>
                        <a:t>先</a:t>
                      </a:r>
                      <a:r>
                        <a:rPr sz="1050" spc="-15" dirty="0">
                          <a:latin typeface="Yu Gothic UI"/>
                          <a:cs typeface="Yu Gothic UI"/>
                        </a:rPr>
                        <a:t>天</a:t>
                      </a:r>
                      <a:r>
                        <a:rPr sz="1050" dirty="0">
                          <a:latin typeface="Yu Gothic UI"/>
                          <a:cs typeface="Yu Gothic UI"/>
                        </a:rPr>
                        <a:t>性</a:t>
                      </a:r>
                      <a:r>
                        <a:rPr sz="1050" spc="-50" dirty="0">
                          <a:latin typeface="Yu Gothic UI"/>
                          <a:cs typeface="Yu Gothic UI"/>
                        </a:rPr>
                        <a:t>欠</a:t>
                      </a:r>
                      <a:endParaRPr sz="1050">
                        <a:latin typeface="Yu Gothic UI"/>
                        <a:cs typeface="Yu Gothic UI"/>
                      </a:endParaRPr>
                    </a:p>
                    <a:p>
                      <a:pPr marL="466725" marR="229870" algn="just">
                        <a:lnSpc>
                          <a:spcPts val="1300"/>
                        </a:lnSpc>
                        <a:spcBef>
                          <a:spcPts val="55"/>
                        </a:spcBef>
                        <a:tabLst>
                          <a:tab pos="5485765" algn="l"/>
                        </a:tabLst>
                      </a:pPr>
                      <a:r>
                        <a:rPr sz="1100" spc="85" dirty="0">
                          <a:latin typeface="Yu Gothic UI"/>
                          <a:cs typeface="Yu Gothic UI"/>
                        </a:rPr>
                        <a:t>欠如等</a:t>
                      </a:r>
                      <a:r>
                        <a:rPr sz="1100" spc="65" dirty="0">
                          <a:latin typeface="Yu Gothic UI"/>
                          <a:cs typeface="Yu Gothic UI"/>
                        </a:rPr>
                        <a:t>によ</a:t>
                      </a:r>
                      <a:r>
                        <a:rPr sz="1100" spc="60" dirty="0">
                          <a:latin typeface="Yu Gothic UI"/>
                          <a:cs typeface="Yu Gothic UI"/>
                        </a:rPr>
                        <a:t>り</a:t>
                      </a:r>
                      <a:r>
                        <a:rPr sz="1100" spc="85" dirty="0">
                          <a:latin typeface="Yu Gothic UI"/>
                          <a:cs typeface="Yu Gothic UI"/>
                        </a:rPr>
                        <a:t>第一小臼</a:t>
                      </a:r>
                      <a:r>
                        <a:rPr sz="1100" spc="70" dirty="0">
                          <a:latin typeface="Yu Gothic UI"/>
                          <a:cs typeface="Yu Gothic UI"/>
                        </a:rPr>
                        <a:t>歯</a:t>
                      </a:r>
                      <a:r>
                        <a:rPr sz="1100" spc="90" dirty="0">
                          <a:latin typeface="Yu Gothic UI"/>
                          <a:cs typeface="Yu Gothic UI"/>
                        </a:rPr>
                        <a:t>、</a:t>
                      </a:r>
                      <a:r>
                        <a:rPr sz="1100" spc="140" dirty="0">
                          <a:latin typeface="Yu Gothic UI"/>
                          <a:cs typeface="Yu Gothic UI"/>
                        </a:rPr>
                        <a:t>第</a:t>
                      </a:r>
                      <a:r>
                        <a:rPr sz="1100" spc="125" dirty="0">
                          <a:latin typeface="Yu Gothic UI"/>
                          <a:cs typeface="Yu Gothic UI"/>
                        </a:rPr>
                        <a:t>二</a:t>
                      </a:r>
                      <a:r>
                        <a:rPr sz="1100" dirty="0">
                          <a:latin typeface="Yu Gothic UI"/>
                          <a:cs typeface="Yu Gothic UI"/>
                        </a:rPr>
                        <a:t>小臼</a:t>
                      </a:r>
                      <a:r>
                        <a:rPr sz="1100" spc="-15" dirty="0">
                          <a:latin typeface="Yu Gothic UI"/>
                          <a:cs typeface="Yu Gothic UI"/>
                        </a:rPr>
                        <a:t>歯</a:t>
                      </a:r>
                      <a:r>
                        <a:rPr sz="1100" spc="90" dirty="0">
                          <a:latin typeface="Yu Gothic UI"/>
                          <a:cs typeface="Yu Gothic UI"/>
                        </a:rPr>
                        <a:t>、</a:t>
                      </a:r>
                      <a:r>
                        <a:rPr sz="1100" spc="140" dirty="0">
                          <a:latin typeface="Yu Gothic UI"/>
                          <a:cs typeface="Yu Gothic UI"/>
                        </a:rPr>
                        <a:t>第</a:t>
                      </a:r>
                      <a:r>
                        <a:rPr sz="1100" spc="125" dirty="0">
                          <a:latin typeface="Yu Gothic UI"/>
                          <a:cs typeface="Yu Gothic UI"/>
                        </a:rPr>
                        <a:t>一</a:t>
                      </a:r>
                      <a:r>
                        <a:rPr sz="1100" dirty="0">
                          <a:latin typeface="Yu Gothic UI"/>
                          <a:cs typeface="Yu Gothic UI"/>
                        </a:rPr>
                        <a:t>大臼</a:t>
                      </a:r>
                      <a:r>
                        <a:rPr sz="1100" spc="-15" dirty="0">
                          <a:latin typeface="Yu Gothic UI"/>
                          <a:cs typeface="Yu Gothic UI"/>
                        </a:rPr>
                        <a:t>歯</a:t>
                      </a:r>
                      <a:r>
                        <a:rPr sz="1100" spc="65" dirty="0">
                          <a:latin typeface="Yu Gothic UI"/>
                          <a:cs typeface="Yu Gothic UI"/>
                        </a:rPr>
                        <a:t>欠損</a:t>
                      </a:r>
                      <a:r>
                        <a:rPr sz="1100" dirty="0">
                          <a:latin typeface="Yu Gothic UI"/>
                          <a:cs typeface="Yu Gothic UI"/>
                        </a:rPr>
                        <a:t>の</a:t>
                      </a:r>
                      <a:r>
                        <a:rPr sz="1100" spc="340" dirty="0">
                          <a:latin typeface="Yu Gothic UI"/>
                          <a:cs typeface="Yu Gothic UI"/>
                        </a:rPr>
                        <a:t>ブ</a:t>
                      </a:r>
                      <a:r>
                        <a:rPr sz="1100" spc="325" dirty="0">
                          <a:latin typeface="Yu Gothic UI"/>
                          <a:cs typeface="Yu Gothic UI"/>
                        </a:rPr>
                        <a:t>リ</a:t>
                      </a:r>
                      <a:r>
                        <a:rPr sz="1100" spc="254" dirty="0">
                          <a:latin typeface="Yu Gothic UI"/>
                          <a:cs typeface="Yu Gothic UI"/>
                        </a:rPr>
                        <a:t>ッ</a:t>
                      </a:r>
                      <a:r>
                        <a:rPr sz="1100" dirty="0">
                          <a:latin typeface="Yu Gothic UI"/>
                          <a:cs typeface="Yu Gothic UI"/>
                        </a:rPr>
                        <a:t>	</a:t>
                      </a:r>
                      <a:r>
                        <a:rPr sz="1050" spc="135" dirty="0">
                          <a:latin typeface="Yu Gothic UI"/>
                          <a:cs typeface="Yu Gothic UI"/>
                        </a:rPr>
                        <a:t>如等</a:t>
                      </a:r>
                      <a:r>
                        <a:rPr sz="1050" spc="105" dirty="0">
                          <a:latin typeface="Yu Gothic UI"/>
                          <a:cs typeface="Yu Gothic UI"/>
                        </a:rPr>
                        <a:t>に</a:t>
                      </a:r>
                      <a:r>
                        <a:rPr sz="1050" spc="100" dirty="0">
                          <a:latin typeface="Yu Gothic UI"/>
                          <a:cs typeface="Yu Gothic UI"/>
                        </a:rPr>
                        <a:t>よ</a:t>
                      </a:r>
                      <a:r>
                        <a:rPr sz="1050" spc="90" dirty="0">
                          <a:latin typeface="Yu Gothic UI"/>
                          <a:cs typeface="Yu Gothic UI"/>
                        </a:rPr>
                        <a:t>り</a:t>
                      </a:r>
                      <a:r>
                        <a:rPr sz="1050" spc="135" dirty="0">
                          <a:latin typeface="Yu Gothic UI"/>
                          <a:cs typeface="Yu Gothic UI"/>
                        </a:rPr>
                        <a:t>第</a:t>
                      </a:r>
                      <a:r>
                        <a:rPr sz="1050" spc="120" dirty="0">
                          <a:latin typeface="Yu Gothic UI"/>
                          <a:cs typeface="Yu Gothic UI"/>
                        </a:rPr>
                        <a:t>一</a:t>
                      </a:r>
                      <a:r>
                        <a:rPr sz="1050" dirty="0">
                          <a:latin typeface="Yu Gothic UI"/>
                          <a:cs typeface="Yu Gothic UI"/>
                        </a:rPr>
                        <a:t>小</a:t>
                      </a:r>
                      <a:r>
                        <a:rPr sz="1050" spc="-15" dirty="0">
                          <a:latin typeface="Yu Gothic UI"/>
                          <a:cs typeface="Yu Gothic UI"/>
                        </a:rPr>
                        <a:t>臼</a:t>
                      </a:r>
                      <a:r>
                        <a:rPr sz="1050" spc="210" dirty="0">
                          <a:latin typeface="Yu Gothic UI"/>
                          <a:cs typeface="Yu Gothic UI"/>
                        </a:rPr>
                        <a:t>歯</a:t>
                      </a:r>
                      <a:r>
                        <a:rPr sz="1050" spc="125" dirty="0">
                          <a:latin typeface="Yu Gothic UI"/>
                          <a:cs typeface="Yu Gothic UI"/>
                        </a:rPr>
                        <a:t>、</a:t>
                      </a:r>
                      <a:r>
                        <a:rPr sz="1050" dirty="0">
                          <a:latin typeface="Yu Gothic UI"/>
                          <a:cs typeface="Yu Gothic UI"/>
                        </a:rPr>
                        <a:t>第二</a:t>
                      </a:r>
                      <a:r>
                        <a:rPr sz="1050" spc="-15" dirty="0">
                          <a:latin typeface="Yu Gothic UI"/>
                          <a:cs typeface="Yu Gothic UI"/>
                        </a:rPr>
                        <a:t>小</a:t>
                      </a:r>
                      <a:r>
                        <a:rPr sz="1050" dirty="0">
                          <a:latin typeface="Yu Gothic UI"/>
                          <a:cs typeface="Yu Gothic UI"/>
                        </a:rPr>
                        <a:t>臼</a:t>
                      </a:r>
                      <a:r>
                        <a:rPr sz="1050" spc="-15" dirty="0">
                          <a:latin typeface="Yu Gothic UI"/>
                          <a:cs typeface="Yu Gothic UI"/>
                        </a:rPr>
                        <a:t>歯</a:t>
                      </a:r>
                      <a:r>
                        <a:rPr sz="1050" spc="140" dirty="0">
                          <a:latin typeface="Yu Gothic UI"/>
                          <a:cs typeface="Yu Gothic UI"/>
                        </a:rPr>
                        <a:t>、</a:t>
                      </a:r>
                      <a:r>
                        <a:rPr sz="1050" spc="195" dirty="0">
                          <a:latin typeface="Yu Gothic UI"/>
                          <a:cs typeface="Yu Gothic UI"/>
                        </a:rPr>
                        <a:t>第</a:t>
                      </a:r>
                      <a:r>
                        <a:rPr sz="1050" dirty="0">
                          <a:latin typeface="Yu Gothic UI"/>
                          <a:cs typeface="Yu Gothic UI"/>
                        </a:rPr>
                        <a:t>一</a:t>
                      </a:r>
                      <a:r>
                        <a:rPr sz="1050" spc="-15" dirty="0">
                          <a:latin typeface="Yu Gothic UI"/>
                          <a:cs typeface="Yu Gothic UI"/>
                        </a:rPr>
                        <a:t>大</a:t>
                      </a:r>
                      <a:r>
                        <a:rPr sz="1050" dirty="0">
                          <a:latin typeface="Yu Gothic UI"/>
                          <a:cs typeface="Yu Gothic UI"/>
                        </a:rPr>
                        <a:t>臼</a:t>
                      </a:r>
                      <a:r>
                        <a:rPr sz="1050" spc="-15" dirty="0">
                          <a:latin typeface="Yu Gothic UI"/>
                          <a:cs typeface="Yu Gothic UI"/>
                        </a:rPr>
                        <a:t>歯</a:t>
                      </a:r>
                      <a:r>
                        <a:rPr sz="1050" dirty="0">
                          <a:latin typeface="Yu Gothic UI"/>
                          <a:cs typeface="Yu Gothic UI"/>
                        </a:rPr>
                        <a:t>欠</a:t>
                      </a:r>
                      <a:r>
                        <a:rPr sz="1050" spc="-15" dirty="0">
                          <a:latin typeface="Yu Gothic UI"/>
                          <a:cs typeface="Yu Gothic UI"/>
                        </a:rPr>
                        <a:t>損</a:t>
                      </a:r>
                      <a:r>
                        <a:rPr sz="1050" spc="240" dirty="0">
                          <a:latin typeface="Yu Gothic UI"/>
                          <a:cs typeface="Yu Gothic UI"/>
                        </a:rPr>
                        <a:t>の</a:t>
                      </a:r>
                      <a:r>
                        <a:rPr sz="1050" spc="200"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220" dirty="0">
                          <a:latin typeface="Yu Gothic UI"/>
                          <a:cs typeface="Yu Gothic UI"/>
                        </a:rPr>
                        <a:t>ジ</a:t>
                      </a:r>
                      <a:r>
                        <a:rPr sz="1050" spc="160" dirty="0">
                          <a:latin typeface="Yu Gothic UI"/>
                          <a:cs typeface="Yu Gothic UI"/>
                        </a:rPr>
                        <a:t>に</a:t>
                      </a:r>
                      <a:r>
                        <a:rPr sz="1100" spc="140" dirty="0">
                          <a:latin typeface="Yu Gothic UI"/>
                          <a:cs typeface="Yu Gothic UI"/>
                        </a:rPr>
                        <a:t>ジ</a:t>
                      </a:r>
                      <a:r>
                        <a:rPr sz="1100" spc="135" dirty="0">
                          <a:latin typeface="Yu Gothic UI"/>
                          <a:cs typeface="Yu Gothic UI"/>
                        </a:rPr>
                        <a:t>に</a:t>
                      </a:r>
                      <a:r>
                        <a:rPr sz="1100" spc="140" dirty="0">
                          <a:latin typeface="Yu Gothic UI"/>
                          <a:cs typeface="Yu Gothic UI"/>
                        </a:rPr>
                        <a:t>おい</a:t>
                      </a:r>
                      <a:r>
                        <a:rPr sz="1100" spc="130" dirty="0">
                          <a:latin typeface="Yu Gothic UI"/>
                          <a:cs typeface="Yu Gothic UI"/>
                        </a:rPr>
                        <a:t>て</a:t>
                      </a:r>
                      <a:r>
                        <a:rPr sz="1100" spc="114" dirty="0">
                          <a:latin typeface="Yu Gothic UI"/>
                          <a:cs typeface="Yu Gothic UI"/>
                        </a:rPr>
                        <a:t>、</a:t>
                      </a:r>
                      <a:r>
                        <a:rPr sz="1100" spc="175" dirty="0">
                          <a:latin typeface="Yu Gothic UI"/>
                          <a:cs typeface="Yu Gothic UI"/>
                        </a:rPr>
                        <a:t>欠損歯数</a:t>
                      </a:r>
                      <a:r>
                        <a:rPr sz="1100" spc="135" dirty="0">
                          <a:latin typeface="Yu Gothic UI"/>
                          <a:cs typeface="Yu Gothic UI"/>
                        </a:rPr>
                        <a:t>は</a:t>
                      </a:r>
                      <a:r>
                        <a:rPr sz="1100" spc="75" dirty="0">
                          <a:latin typeface="Yu Gothic UI"/>
                          <a:cs typeface="Yu Gothic UI"/>
                        </a:rPr>
                        <a:t>３歯</a:t>
                      </a:r>
                      <a:r>
                        <a:rPr sz="1100" dirty="0">
                          <a:latin typeface="Yu Gothic UI"/>
                          <a:cs typeface="Yu Gothic UI"/>
                        </a:rPr>
                        <a:t>で</a:t>
                      </a:r>
                      <a:r>
                        <a:rPr sz="1100" spc="215" dirty="0">
                          <a:latin typeface="Yu Gothic UI"/>
                          <a:cs typeface="Yu Gothic UI"/>
                        </a:rPr>
                        <a:t>あ</a:t>
                      </a:r>
                      <a:r>
                        <a:rPr sz="1100" spc="200" dirty="0">
                          <a:latin typeface="Yu Gothic UI"/>
                          <a:cs typeface="Yu Gothic UI"/>
                        </a:rPr>
                        <a:t>る</a:t>
                      </a:r>
                      <a:r>
                        <a:rPr sz="1100" spc="204" dirty="0">
                          <a:latin typeface="Yu Gothic UI"/>
                          <a:cs typeface="Yu Gothic UI"/>
                        </a:rPr>
                        <a:t>が</a:t>
                      </a:r>
                      <a:r>
                        <a:rPr sz="1100" spc="90" dirty="0">
                          <a:latin typeface="Yu Gothic UI"/>
                          <a:cs typeface="Yu Gothic UI"/>
                        </a:rPr>
                        <a:t>、</a:t>
                      </a:r>
                      <a:r>
                        <a:rPr sz="1100" spc="140" dirty="0">
                          <a:latin typeface="Yu Gothic UI"/>
                          <a:cs typeface="Yu Gothic UI"/>
                        </a:rPr>
                        <a:t>間</a:t>
                      </a:r>
                      <a:r>
                        <a:rPr sz="1100" spc="125" dirty="0">
                          <a:latin typeface="Yu Gothic UI"/>
                          <a:cs typeface="Yu Gothic UI"/>
                        </a:rPr>
                        <a:t>隙</a:t>
                      </a:r>
                      <a:r>
                        <a:rPr sz="1100" spc="260" dirty="0">
                          <a:latin typeface="Yu Gothic UI"/>
                          <a:cs typeface="Yu Gothic UI"/>
                        </a:rPr>
                        <a:t>の</a:t>
                      </a:r>
                      <a:r>
                        <a:rPr sz="1100" spc="270" dirty="0">
                          <a:latin typeface="Yu Gothic UI"/>
                          <a:cs typeface="Yu Gothic UI"/>
                        </a:rPr>
                        <a:t>ほ</a:t>
                      </a:r>
                      <a:r>
                        <a:rPr sz="1100" spc="195" dirty="0">
                          <a:latin typeface="Yu Gothic UI"/>
                          <a:cs typeface="Yu Gothic UI"/>
                        </a:rPr>
                        <a:t>う</a:t>
                      </a:r>
                      <a:r>
                        <a:rPr sz="1100" dirty="0">
                          <a:latin typeface="Yu Gothic UI"/>
                          <a:cs typeface="Yu Gothic UI"/>
                        </a:rPr>
                        <a:t>が</a:t>
                      </a:r>
                      <a:r>
                        <a:rPr sz="1100" spc="55" dirty="0">
                          <a:latin typeface="Yu Gothic UI"/>
                          <a:cs typeface="Yu Gothic UI"/>
                        </a:rPr>
                        <a:t>１</a:t>
                      </a:r>
                      <a:r>
                        <a:rPr sz="1100" dirty="0">
                          <a:latin typeface="Yu Gothic UI"/>
                          <a:cs typeface="Yu Gothic UI"/>
                        </a:rPr>
                        <a:t>歯分程</a:t>
                      </a:r>
                      <a:r>
                        <a:rPr sz="1100" spc="-50" dirty="0">
                          <a:latin typeface="Yu Gothic UI"/>
                          <a:cs typeface="Yu Gothic UI"/>
                        </a:rPr>
                        <a:t>度</a:t>
                      </a:r>
                      <a:r>
                        <a:rPr sz="1100" dirty="0">
                          <a:latin typeface="Yu Gothic UI"/>
                          <a:cs typeface="Yu Gothic UI"/>
                        </a:rPr>
                        <a:t>	</a:t>
                      </a:r>
                      <a:r>
                        <a:rPr sz="1050" spc="135" dirty="0">
                          <a:latin typeface="Yu Gothic UI"/>
                          <a:cs typeface="Yu Gothic UI"/>
                        </a:rPr>
                        <a:t>おい</a:t>
                      </a:r>
                      <a:r>
                        <a:rPr sz="1050" spc="125" dirty="0">
                          <a:latin typeface="Yu Gothic UI"/>
                          <a:cs typeface="Yu Gothic UI"/>
                        </a:rPr>
                        <a:t>て</a:t>
                      </a:r>
                      <a:r>
                        <a:rPr sz="1050" spc="110" dirty="0">
                          <a:latin typeface="Yu Gothic UI"/>
                          <a:cs typeface="Yu Gothic UI"/>
                        </a:rPr>
                        <a:t>、</a:t>
                      </a:r>
                      <a:r>
                        <a:rPr sz="1050" spc="165" dirty="0">
                          <a:latin typeface="Yu Gothic UI"/>
                          <a:cs typeface="Yu Gothic UI"/>
                        </a:rPr>
                        <a:t>欠損</a:t>
                      </a:r>
                      <a:r>
                        <a:rPr sz="1050" spc="150" dirty="0">
                          <a:latin typeface="Yu Gothic UI"/>
                          <a:cs typeface="Yu Gothic UI"/>
                        </a:rPr>
                        <a:t>歯</a:t>
                      </a:r>
                      <a:r>
                        <a:rPr sz="1050" spc="80" dirty="0">
                          <a:latin typeface="Yu Gothic UI"/>
                          <a:cs typeface="Yu Gothic UI"/>
                        </a:rPr>
                        <a:t>数</a:t>
                      </a:r>
                      <a:r>
                        <a:rPr sz="1050" spc="55" dirty="0">
                          <a:latin typeface="Yu Gothic UI"/>
                          <a:cs typeface="Yu Gothic UI"/>
                        </a:rPr>
                        <a:t>は</a:t>
                      </a:r>
                      <a:r>
                        <a:rPr sz="1050" dirty="0">
                          <a:latin typeface="Yu Gothic UI"/>
                          <a:cs typeface="Yu Gothic UI"/>
                        </a:rPr>
                        <a:t>３</a:t>
                      </a:r>
                      <a:r>
                        <a:rPr sz="1050" spc="-15" dirty="0">
                          <a:latin typeface="Yu Gothic UI"/>
                          <a:cs typeface="Yu Gothic UI"/>
                        </a:rPr>
                        <a:t>歯</a:t>
                      </a:r>
                      <a:r>
                        <a:rPr sz="1050" spc="215" dirty="0">
                          <a:latin typeface="Yu Gothic UI"/>
                          <a:cs typeface="Yu Gothic UI"/>
                        </a:rPr>
                        <a:t>で</a:t>
                      </a:r>
                      <a:r>
                        <a:rPr sz="1050" spc="220" dirty="0">
                          <a:latin typeface="Yu Gothic UI"/>
                          <a:cs typeface="Yu Gothic UI"/>
                        </a:rPr>
                        <a:t>あ</a:t>
                      </a:r>
                      <a:r>
                        <a:rPr sz="1050" spc="190" dirty="0">
                          <a:latin typeface="Yu Gothic UI"/>
                          <a:cs typeface="Yu Gothic UI"/>
                        </a:rPr>
                        <a:t>る</a:t>
                      </a:r>
                      <a:r>
                        <a:rPr sz="1050" spc="295" dirty="0">
                          <a:latin typeface="Yu Gothic UI"/>
                          <a:cs typeface="Yu Gothic UI"/>
                        </a:rPr>
                        <a:t>が</a:t>
                      </a:r>
                      <a:r>
                        <a:rPr sz="1050" spc="220" dirty="0">
                          <a:latin typeface="Yu Gothic UI"/>
                          <a:cs typeface="Yu Gothic UI"/>
                        </a:rPr>
                        <a:t>、</a:t>
                      </a:r>
                      <a:r>
                        <a:rPr sz="1050" dirty="0">
                          <a:latin typeface="Yu Gothic UI"/>
                          <a:cs typeface="Yu Gothic UI"/>
                        </a:rPr>
                        <a:t>間</a:t>
                      </a:r>
                      <a:r>
                        <a:rPr sz="1050" spc="-15" dirty="0">
                          <a:latin typeface="Yu Gothic UI"/>
                          <a:cs typeface="Yu Gothic UI"/>
                        </a:rPr>
                        <a:t>隙</a:t>
                      </a:r>
                      <a:r>
                        <a:rPr sz="1050" spc="160" dirty="0">
                          <a:latin typeface="Yu Gothic UI"/>
                          <a:cs typeface="Yu Gothic UI"/>
                        </a:rPr>
                        <a:t>の</a:t>
                      </a:r>
                      <a:r>
                        <a:rPr sz="1050" spc="155" dirty="0">
                          <a:latin typeface="Yu Gothic UI"/>
                          <a:cs typeface="Yu Gothic UI"/>
                        </a:rPr>
                        <a:t>ほ</a:t>
                      </a:r>
                      <a:r>
                        <a:rPr sz="1050" spc="240" dirty="0">
                          <a:latin typeface="Yu Gothic UI"/>
                          <a:cs typeface="Yu Gothic UI"/>
                        </a:rPr>
                        <a:t>う</a:t>
                      </a:r>
                      <a:r>
                        <a:rPr sz="1050" spc="290" dirty="0">
                          <a:latin typeface="Yu Gothic UI"/>
                          <a:cs typeface="Yu Gothic UI"/>
                        </a:rPr>
                        <a:t>が</a:t>
                      </a:r>
                      <a:r>
                        <a:rPr sz="1050" dirty="0">
                          <a:latin typeface="Yu Gothic UI"/>
                          <a:cs typeface="Yu Gothic UI"/>
                        </a:rPr>
                        <a:t>１</a:t>
                      </a:r>
                      <a:r>
                        <a:rPr sz="1050" spc="-15" dirty="0">
                          <a:latin typeface="Yu Gothic UI"/>
                          <a:cs typeface="Yu Gothic UI"/>
                        </a:rPr>
                        <a:t>歯</a:t>
                      </a:r>
                      <a:r>
                        <a:rPr sz="1050" dirty="0">
                          <a:latin typeface="Yu Gothic UI"/>
                          <a:cs typeface="Yu Gothic UI"/>
                        </a:rPr>
                        <a:t>分</a:t>
                      </a:r>
                      <a:r>
                        <a:rPr sz="1050" spc="-15" dirty="0">
                          <a:latin typeface="Yu Gothic UI"/>
                          <a:cs typeface="Yu Gothic UI"/>
                        </a:rPr>
                        <a:t>程</a:t>
                      </a:r>
                      <a:r>
                        <a:rPr sz="1050" dirty="0">
                          <a:latin typeface="Yu Gothic UI"/>
                          <a:cs typeface="Yu Gothic UI"/>
                        </a:rPr>
                        <a:t>度</a:t>
                      </a:r>
                      <a:r>
                        <a:rPr sz="1050" spc="-15" dirty="0">
                          <a:latin typeface="Yu Gothic UI"/>
                          <a:cs typeface="Yu Gothic UI"/>
                        </a:rPr>
                        <a:t>小</a:t>
                      </a:r>
                      <a:r>
                        <a:rPr sz="1050" spc="405" dirty="0">
                          <a:latin typeface="Yu Gothic UI"/>
                          <a:cs typeface="Yu Gothic UI"/>
                        </a:rPr>
                        <a:t>さ</a:t>
                      </a:r>
                      <a:r>
                        <a:rPr sz="1050" spc="305" dirty="0">
                          <a:latin typeface="Yu Gothic UI"/>
                          <a:cs typeface="Yu Gothic UI"/>
                        </a:rPr>
                        <a:t>く</a:t>
                      </a:r>
                      <a:r>
                        <a:rPr sz="1100" spc="160" dirty="0">
                          <a:latin typeface="Yu Gothic UI"/>
                          <a:cs typeface="Yu Gothic UI"/>
                        </a:rPr>
                        <a:t>小</a:t>
                      </a:r>
                      <a:r>
                        <a:rPr sz="1100" spc="105" dirty="0">
                          <a:latin typeface="Yu Gothic UI"/>
                          <a:cs typeface="Yu Gothic UI"/>
                        </a:rPr>
                        <a:t>さ</a:t>
                      </a:r>
                      <a:r>
                        <a:rPr sz="1100" spc="90" dirty="0">
                          <a:latin typeface="Yu Gothic UI"/>
                          <a:cs typeface="Yu Gothic UI"/>
                        </a:rPr>
                        <a:t>く</a:t>
                      </a:r>
                      <a:r>
                        <a:rPr sz="1100" spc="160" dirty="0">
                          <a:latin typeface="Yu Gothic UI"/>
                          <a:cs typeface="Yu Gothic UI"/>
                        </a:rPr>
                        <a:t>２歯分</a:t>
                      </a:r>
                      <a:r>
                        <a:rPr sz="1100" spc="110" dirty="0">
                          <a:latin typeface="Yu Gothic UI"/>
                          <a:cs typeface="Yu Gothic UI"/>
                        </a:rPr>
                        <a:t>と</a:t>
                      </a:r>
                      <a:r>
                        <a:rPr sz="1100" spc="135" dirty="0">
                          <a:latin typeface="Yu Gothic UI"/>
                          <a:cs typeface="Yu Gothic UI"/>
                        </a:rPr>
                        <a:t>な</a:t>
                      </a:r>
                      <a:r>
                        <a:rPr sz="1100" spc="120" dirty="0">
                          <a:latin typeface="Yu Gothic UI"/>
                          <a:cs typeface="Yu Gothic UI"/>
                        </a:rPr>
                        <a:t>る</a:t>
                      </a:r>
                      <a:r>
                        <a:rPr sz="1100" spc="160" dirty="0">
                          <a:latin typeface="Yu Gothic UI"/>
                          <a:cs typeface="Yu Gothic UI"/>
                        </a:rPr>
                        <a:t>場</a:t>
                      </a:r>
                      <a:r>
                        <a:rPr sz="1100" spc="114" dirty="0">
                          <a:latin typeface="Yu Gothic UI"/>
                          <a:cs typeface="Yu Gothic UI"/>
                        </a:rPr>
                        <a:t>合</a:t>
                      </a:r>
                      <a:r>
                        <a:rPr sz="1100" dirty="0">
                          <a:latin typeface="Yu Gothic UI"/>
                          <a:cs typeface="Yu Gothic UI"/>
                        </a:rPr>
                        <a:t>	</a:t>
                      </a:r>
                      <a:r>
                        <a:rPr sz="1050" dirty="0">
                          <a:latin typeface="Yu Gothic UI"/>
                          <a:cs typeface="Yu Gothic UI"/>
                        </a:rPr>
                        <a:t>２</a:t>
                      </a:r>
                      <a:r>
                        <a:rPr sz="1050" spc="-10" dirty="0">
                          <a:latin typeface="Yu Gothic UI"/>
                          <a:cs typeface="Yu Gothic UI"/>
                        </a:rPr>
                        <a:t>歯</a:t>
                      </a:r>
                      <a:r>
                        <a:rPr sz="1050" spc="175" dirty="0">
                          <a:latin typeface="Yu Gothic UI"/>
                          <a:cs typeface="Yu Gothic UI"/>
                        </a:rPr>
                        <a:t>分</a:t>
                      </a:r>
                      <a:r>
                        <a:rPr sz="1050" spc="114" dirty="0">
                          <a:latin typeface="Yu Gothic UI"/>
                          <a:cs typeface="Yu Gothic UI"/>
                        </a:rPr>
                        <a:t>と</a:t>
                      </a:r>
                      <a:r>
                        <a:rPr sz="1050" spc="215" dirty="0">
                          <a:latin typeface="Yu Gothic UI"/>
                          <a:cs typeface="Yu Gothic UI"/>
                        </a:rPr>
                        <a:t>な</a:t>
                      </a:r>
                      <a:r>
                        <a:rPr sz="1050" spc="180" dirty="0">
                          <a:latin typeface="Yu Gothic UI"/>
                          <a:cs typeface="Yu Gothic UI"/>
                        </a:rPr>
                        <a:t>る</a:t>
                      </a:r>
                      <a:r>
                        <a:rPr sz="1050" spc="-15" dirty="0">
                          <a:latin typeface="Yu Gothic UI"/>
                          <a:cs typeface="Yu Gothic UI"/>
                        </a:rPr>
                        <a:t>場</a:t>
                      </a:r>
                      <a:r>
                        <a:rPr sz="1050" spc="-50" dirty="0">
                          <a:latin typeface="Yu Gothic UI"/>
                          <a:cs typeface="Yu Gothic UI"/>
                        </a:rPr>
                        <a:t>合</a:t>
                      </a:r>
                      <a:endParaRPr sz="1050">
                        <a:latin typeface="Yu Gothic UI"/>
                        <a:cs typeface="Yu Gothic UI"/>
                      </a:endParaRPr>
                    </a:p>
                    <a:p>
                      <a:pPr marL="347980" algn="just">
                        <a:lnSpc>
                          <a:spcPts val="1250"/>
                        </a:lnSpc>
                        <a:tabLst>
                          <a:tab pos="5359400" algn="l"/>
                        </a:tabLst>
                      </a:pPr>
                      <a:r>
                        <a:rPr sz="1100" spc="270" dirty="0">
                          <a:latin typeface="Yu Gothic UI"/>
                          <a:cs typeface="Yu Gothic UI"/>
                        </a:rPr>
                        <a:t>ニ</a:t>
                      </a:r>
                      <a:r>
                        <a:rPr sz="1100" spc="265" dirty="0">
                          <a:latin typeface="Yu Gothic UI"/>
                          <a:cs typeface="Yu Gothic UI"/>
                        </a:rPr>
                        <a:t>  </a:t>
                      </a:r>
                      <a:r>
                        <a:rPr sz="1100" spc="140" dirty="0">
                          <a:latin typeface="Yu Gothic UI"/>
                          <a:cs typeface="Yu Gothic UI"/>
                        </a:rPr>
                        <a:t>M０１７</a:t>
                      </a:r>
                      <a:r>
                        <a:rPr sz="1100" spc="170" dirty="0">
                          <a:latin typeface="Yu Gothic UI"/>
                          <a:cs typeface="Yu Gothic UI"/>
                        </a:rPr>
                        <a:t>に</a:t>
                      </a:r>
                      <a:r>
                        <a:rPr sz="1100" spc="220" dirty="0">
                          <a:latin typeface="Yu Gothic UI"/>
                          <a:cs typeface="Yu Gothic UI"/>
                        </a:rPr>
                        <a:t>掲</a:t>
                      </a:r>
                      <a:r>
                        <a:rPr sz="1100" spc="180" dirty="0">
                          <a:latin typeface="Yu Gothic UI"/>
                          <a:cs typeface="Yu Gothic UI"/>
                        </a:rPr>
                        <a:t>げ</a:t>
                      </a:r>
                      <a:r>
                        <a:rPr sz="1100" spc="165" dirty="0">
                          <a:latin typeface="Yu Gothic UI"/>
                          <a:cs typeface="Yu Gothic UI"/>
                        </a:rPr>
                        <a:t>る</a:t>
                      </a:r>
                      <a:r>
                        <a:rPr sz="1100" spc="185" dirty="0">
                          <a:latin typeface="Yu Gothic UI"/>
                          <a:cs typeface="Yu Gothic UI"/>
                        </a:rPr>
                        <a:t>ポ</a:t>
                      </a:r>
                      <a:r>
                        <a:rPr sz="1100" spc="165" dirty="0">
                          <a:latin typeface="Yu Gothic UI"/>
                          <a:cs typeface="Yu Gothic UI"/>
                        </a:rPr>
                        <a:t>ンテ</a:t>
                      </a:r>
                      <a:r>
                        <a:rPr sz="1100" spc="130" dirty="0">
                          <a:latin typeface="Yu Gothic UI"/>
                          <a:cs typeface="Yu Gothic UI"/>
                        </a:rPr>
                        <a:t>ィッ</a:t>
                      </a:r>
                      <a:r>
                        <a:rPr sz="1100" spc="140" dirty="0">
                          <a:latin typeface="Yu Gothic UI"/>
                          <a:cs typeface="Yu Gothic UI"/>
                        </a:rPr>
                        <a:t>ク</a:t>
                      </a:r>
                      <a:r>
                        <a:rPr sz="1100" spc="150" dirty="0">
                          <a:latin typeface="Yu Gothic UI"/>
                          <a:cs typeface="Yu Gothic UI"/>
                        </a:rPr>
                        <a:t>の</a:t>
                      </a:r>
                      <a:r>
                        <a:rPr sz="1100" spc="165" dirty="0">
                          <a:latin typeface="Yu Gothic UI"/>
                          <a:cs typeface="Yu Gothic UI"/>
                        </a:rPr>
                        <a:t>（19）</a:t>
                      </a:r>
                      <a:r>
                        <a:rPr sz="1100" spc="250" dirty="0">
                          <a:latin typeface="Yu Gothic UI"/>
                          <a:cs typeface="Yu Gothic UI"/>
                        </a:rPr>
                        <a:t>に</a:t>
                      </a:r>
                      <a:r>
                        <a:rPr sz="1100" spc="235" dirty="0">
                          <a:latin typeface="Yu Gothic UI"/>
                          <a:cs typeface="Yu Gothic UI"/>
                        </a:rPr>
                        <a:t>よ</a:t>
                      </a:r>
                      <a:r>
                        <a:rPr sz="1100" spc="215" dirty="0">
                          <a:latin typeface="Yu Gothic UI"/>
                          <a:cs typeface="Yu Gothic UI"/>
                        </a:rPr>
                        <a:t>り</a:t>
                      </a:r>
                      <a:r>
                        <a:rPr sz="1100" spc="195" dirty="0">
                          <a:latin typeface="Yu Gothic UI"/>
                          <a:cs typeface="Yu Gothic UI"/>
                        </a:rPr>
                        <a:t>、</a:t>
                      </a:r>
                      <a:r>
                        <a:rPr sz="1100" dirty="0">
                          <a:latin typeface="Yu Gothic UI"/>
                          <a:cs typeface="Yu Gothic UI"/>
                        </a:rPr>
                        <a:t>移植</a:t>
                      </a:r>
                      <a:r>
                        <a:rPr sz="1100" spc="-15" dirty="0">
                          <a:latin typeface="Yu Gothic UI"/>
                          <a:cs typeface="Yu Gothic UI"/>
                        </a:rPr>
                        <a:t>歯</a:t>
                      </a:r>
                      <a:r>
                        <a:rPr sz="1100" spc="254" dirty="0">
                          <a:latin typeface="Yu Gothic UI"/>
                          <a:cs typeface="Yu Gothic UI"/>
                        </a:rPr>
                        <a:t>を</a:t>
                      </a:r>
                      <a:r>
                        <a:rPr sz="1100" spc="-15" dirty="0">
                          <a:latin typeface="Yu Gothic UI"/>
                          <a:cs typeface="Yu Gothic UI"/>
                        </a:rPr>
                        <a:t>支</a:t>
                      </a:r>
                      <a:r>
                        <a:rPr sz="1100" spc="-50" dirty="0">
                          <a:latin typeface="Yu Gothic UI"/>
                          <a:cs typeface="Yu Gothic UI"/>
                        </a:rPr>
                        <a:t>台</a:t>
                      </a:r>
                      <a:r>
                        <a:rPr sz="1100" dirty="0">
                          <a:latin typeface="Yu Gothic UI"/>
                          <a:cs typeface="Yu Gothic UI"/>
                        </a:rPr>
                        <a:t>	</a:t>
                      </a:r>
                      <a:r>
                        <a:rPr sz="1050" b="1" u="sng" spc="215" dirty="0">
                          <a:solidFill>
                            <a:srgbClr val="006FC0"/>
                          </a:solidFill>
                          <a:uFill>
                            <a:solidFill>
                              <a:srgbClr val="006FC0"/>
                            </a:solidFill>
                          </a:uFill>
                          <a:latin typeface="Yu Gothic UI"/>
                          <a:cs typeface="Yu Gothic UI"/>
                        </a:rPr>
                        <a:t>ハ</a:t>
                      </a:r>
                      <a:r>
                        <a:rPr sz="1050" b="1" spc="250" dirty="0">
                          <a:solidFill>
                            <a:srgbClr val="006FC0"/>
                          </a:solidFill>
                          <a:latin typeface="Yu Gothic UI"/>
                          <a:cs typeface="Yu Gothic UI"/>
                        </a:rPr>
                        <a:t>  </a:t>
                      </a:r>
                      <a:r>
                        <a:rPr sz="1050" spc="60" dirty="0">
                          <a:latin typeface="Yu Gothic UI"/>
                          <a:cs typeface="Yu Gothic UI"/>
                        </a:rPr>
                        <a:t>M０１７</a:t>
                      </a:r>
                      <a:r>
                        <a:rPr sz="1050" spc="80" dirty="0">
                          <a:latin typeface="Yu Gothic UI"/>
                          <a:cs typeface="Yu Gothic UI"/>
                        </a:rPr>
                        <a:t>に</a:t>
                      </a:r>
                      <a:r>
                        <a:rPr sz="1050" spc="105" dirty="0">
                          <a:latin typeface="Yu Gothic UI"/>
                          <a:cs typeface="Yu Gothic UI"/>
                        </a:rPr>
                        <a:t>掲</a:t>
                      </a:r>
                      <a:r>
                        <a:rPr sz="1050" spc="85" dirty="0">
                          <a:latin typeface="Yu Gothic UI"/>
                          <a:cs typeface="Yu Gothic UI"/>
                        </a:rPr>
                        <a:t>げ</a:t>
                      </a:r>
                      <a:r>
                        <a:rPr sz="1050" spc="65" dirty="0">
                          <a:latin typeface="Yu Gothic UI"/>
                          <a:cs typeface="Yu Gothic UI"/>
                        </a:rPr>
                        <a:t>る</a:t>
                      </a:r>
                      <a:r>
                        <a:rPr sz="1050" spc="229" dirty="0">
                          <a:latin typeface="Yu Gothic UI"/>
                          <a:cs typeface="Yu Gothic UI"/>
                        </a:rPr>
                        <a:t>ポ</a:t>
                      </a:r>
                      <a:r>
                        <a:rPr sz="1050" spc="185" dirty="0">
                          <a:latin typeface="Yu Gothic UI"/>
                          <a:cs typeface="Yu Gothic UI"/>
                        </a:rPr>
                        <a:t>ン</a:t>
                      </a:r>
                      <a:r>
                        <a:rPr sz="1050" spc="385" dirty="0">
                          <a:latin typeface="Yu Gothic UI"/>
                          <a:cs typeface="Yu Gothic UI"/>
                        </a:rPr>
                        <a:t>テ</a:t>
                      </a:r>
                      <a:r>
                        <a:rPr sz="1050" spc="290" dirty="0">
                          <a:latin typeface="Yu Gothic UI"/>
                          <a:cs typeface="Yu Gothic UI"/>
                        </a:rPr>
                        <a:t>ィ</a:t>
                      </a:r>
                      <a:r>
                        <a:rPr sz="1050" spc="285" dirty="0">
                          <a:latin typeface="Yu Gothic UI"/>
                          <a:cs typeface="Yu Gothic UI"/>
                        </a:rPr>
                        <a:t>ッ</a:t>
                      </a:r>
                      <a:r>
                        <a:rPr sz="1050" spc="305" dirty="0">
                          <a:latin typeface="Yu Gothic UI"/>
                          <a:cs typeface="Yu Gothic UI"/>
                        </a:rPr>
                        <a:t>ク</a:t>
                      </a:r>
                      <a:r>
                        <a:rPr sz="1050" spc="85" dirty="0">
                          <a:latin typeface="Yu Gothic UI"/>
                          <a:cs typeface="Yu Gothic UI"/>
                        </a:rPr>
                        <a:t>の</a:t>
                      </a:r>
                      <a:r>
                        <a:rPr sz="1050" spc="90" dirty="0">
                          <a:latin typeface="Yu Gothic UI"/>
                          <a:cs typeface="Yu Gothic UI"/>
                        </a:rPr>
                        <a:t>（19）</a:t>
                      </a:r>
                      <a:r>
                        <a:rPr sz="1050" spc="80" dirty="0">
                          <a:latin typeface="Yu Gothic UI"/>
                          <a:cs typeface="Yu Gothic UI"/>
                        </a:rPr>
                        <a:t>に</a:t>
                      </a:r>
                      <a:r>
                        <a:rPr sz="1050" spc="305" dirty="0">
                          <a:latin typeface="Yu Gothic UI"/>
                          <a:cs typeface="Yu Gothic UI"/>
                        </a:rPr>
                        <a:t>よ</a:t>
                      </a:r>
                      <a:r>
                        <a:rPr sz="1050" spc="265" dirty="0">
                          <a:latin typeface="Yu Gothic UI"/>
                          <a:cs typeface="Yu Gothic UI"/>
                        </a:rPr>
                        <a:t>り</a:t>
                      </a:r>
                      <a:r>
                        <a:rPr sz="1050" spc="140" dirty="0">
                          <a:latin typeface="Yu Gothic UI"/>
                          <a:cs typeface="Yu Gothic UI"/>
                        </a:rPr>
                        <a:t>、</a:t>
                      </a:r>
                      <a:r>
                        <a:rPr sz="1050" spc="195" dirty="0">
                          <a:latin typeface="Yu Gothic UI"/>
                          <a:cs typeface="Yu Gothic UI"/>
                        </a:rPr>
                        <a:t>移</a:t>
                      </a:r>
                      <a:r>
                        <a:rPr sz="1050" dirty="0">
                          <a:latin typeface="Yu Gothic UI"/>
                          <a:cs typeface="Yu Gothic UI"/>
                        </a:rPr>
                        <a:t>植</a:t>
                      </a:r>
                      <a:r>
                        <a:rPr sz="1050" spc="-15" dirty="0">
                          <a:latin typeface="Yu Gothic UI"/>
                          <a:cs typeface="Yu Gothic UI"/>
                        </a:rPr>
                        <a:t>歯</a:t>
                      </a:r>
                      <a:r>
                        <a:rPr sz="1050" spc="110" dirty="0">
                          <a:latin typeface="Yu Gothic UI"/>
                          <a:cs typeface="Yu Gothic UI"/>
                        </a:rPr>
                        <a:t>を</a:t>
                      </a:r>
                      <a:r>
                        <a:rPr sz="1050" spc="130" dirty="0">
                          <a:latin typeface="Yu Gothic UI"/>
                          <a:cs typeface="Yu Gothic UI"/>
                        </a:rPr>
                        <a:t>支</a:t>
                      </a:r>
                      <a:r>
                        <a:rPr sz="1050" dirty="0">
                          <a:latin typeface="Yu Gothic UI"/>
                          <a:cs typeface="Yu Gothic UI"/>
                        </a:rPr>
                        <a:t>台</a:t>
                      </a:r>
                      <a:r>
                        <a:rPr sz="1050" spc="-50" dirty="0">
                          <a:latin typeface="Yu Gothic UI"/>
                          <a:cs typeface="Yu Gothic UI"/>
                        </a:rPr>
                        <a:t>歯</a:t>
                      </a:r>
                      <a:endParaRPr sz="1050">
                        <a:latin typeface="Yu Gothic UI"/>
                        <a:cs typeface="Yu Gothic UI"/>
                      </a:endParaRPr>
                    </a:p>
                    <a:p>
                      <a:pPr marL="466725" algn="just">
                        <a:lnSpc>
                          <a:spcPts val="1295"/>
                        </a:lnSpc>
                        <a:tabLst>
                          <a:tab pos="5485765" algn="l"/>
                        </a:tabLst>
                      </a:pPr>
                      <a:r>
                        <a:rPr sz="1100" spc="250" dirty="0">
                          <a:latin typeface="Yu Gothic UI"/>
                          <a:cs typeface="Yu Gothic UI"/>
                        </a:rPr>
                        <a:t>歯</a:t>
                      </a:r>
                      <a:r>
                        <a:rPr sz="1100" spc="180" dirty="0">
                          <a:latin typeface="Yu Gothic UI"/>
                          <a:cs typeface="Yu Gothic UI"/>
                        </a:rPr>
                        <a:t>と</a:t>
                      </a:r>
                      <a:r>
                        <a:rPr sz="1100" spc="204" dirty="0">
                          <a:latin typeface="Yu Gothic UI"/>
                          <a:cs typeface="Yu Gothic UI"/>
                        </a:rPr>
                        <a:t>す</a:t>
                      </a:r>
                      <a:r>
                        <a:rPr sz="1100" spc="190" dirty="0">
                          <a:latin typeface="Yu Gothic UI"/>
                          <a:cs typeface="Yu Gothic UI"/>
                        </a:rPr>
                        <a:t>る</a:t>
                      </a:r>
                      <a:r>
                        <a:rPr sz="1100" spc="185" dirty="0">
                          <a:latin typeface="Yu Gothic UI"/>
                          <a:cs typeface="Yu Gothic UI"/>
                        </a:rPr>
                        <a:t>ブ</a:t>
                      </a:r>
                      <a:r>
                        <a:rPr sz="1100" spc="175" dirty="0">
                          <a:latin typeface="Yu Gothic UI"/>
                          <a:cs typeface="Yu Gothic UI"/>
                        </a:rPr>
                        <a:t>リ</a:t>
                      </a:r>
                      <a:r>
                        <a:rPr sz="1100" spc="165" dirty="0">
                          <a:latin typeface="Yu Gothic UI"/>
                          <a:cs typeface="Yu Gothic UI"/>
                        </a:rPr>
                        <a:t>ッ</a:t>
                      </a:r>
                      <a:r>
                        <a:rPr sz="1100" spc="200" dirty="0">
                          <a:latin typeface="Yu Gothic UI"/>
                          <a:cs typeface="Yu Gothic UI"/>
                        </a:rPr>
                        <a:t>ジ</a:t>
                      </a:r>
                      <a:r>
                        <a:rPr sz="1100" spc="185" dirty="0">
                          <a:latin typeface="Yu Gothic UI"/>
                          <a:cs typeface="Yu Gothic UI"/>
                        </a:rPr>
                        <a:t>を</a:t>
                      </a:r>
                      <a:r>
                        <a:rPr sz="1100" spc="250" dirty="0">
                          <a:latin typeface="Yu Gothic UI"/>
                          <a:cs typeface="Yu Gothic UI"/>
                        </a:rPr>
                        <a:t>製</a:t>
                      </a:r>
                      <a:r>
                        <a:rPr sz="1100" spc="235" dirty="0">
                          <a:latin typeface="Yu Gothic UI"/>
                          <a:cs typeface="Yu Gothic UI"/>
                        </a:rPr>
                        <a:t>作</a:t>
                      </a:r>
                      <a:r>
                        <a:rPr sz="1100" spc="140" dirty="0">
                          <a:latin typeface="Yu Gothic UI"/>
                          <a:cs typeface="Yu Gothic UI"/>
                        </a:rPr>
                        <a:t>す</a:t>
                      </a:r>
                      <a:r>
                        <a:rPr sz="1100" spc="130" dirty="0">
                          <a:latin typeface="Yu Gothic UI"/>
                          <a:cs typeface="Yu Gothic UI"/>
                        </a:rPr>
                        <a:t>る</a:t>
                      </a:r>
                      <a:r>
                        <a:rPr sz="1100" spc="160" dirty="0">
                          <a:latin typeface="Yu Gothic UI"/>
                          <a:cs typeface="Yu Gothic UI"/>
                        </a:rPr>
                        <a:t>場</a:t>
                      </a:r>
                      <a:r>
                        <a:rPr sz="1100" spc="-50" dirty="0">
                          <a:latin typeface="Yu Gothic UI"/>
                          <a:cs typeface="Yu Gothic UI"/>
                        </a:rPr>
                        <a:t>合</a:t>
                      </a:r>
                      <a:r>
                        <a:rPr sz="1100" dirty="0">
                          <a:latin typeface="Yu Gothic UI"/>
                          <a:cs typeface="Yu Gothic UI"/>
                        </a:rPr>
                        <a:t>	</a:t>
                      </a:r>
                      <a:r>
                        <a:rPr sz="1050" spc="260" dirty="0">
                          <a:latin typeface="Yu Gothic UI"/>
                          <a:cs typeface="Yu Gothic UI"/>
                        </a:rPr>
                        <a:t>と</a:t>
                      </a:r>
                      <a:r>
                        <a:rPr sz="1050" spc="295" dirty="0">
                          <a:latin typeface="Yu Gothic UI"/>
                          <a:cs typeface="Yu Gothic UI"/>
                        </a:rPr>
                        <a:t>す</a:t>
                      </a:r>
                      <a:r>
                        <a:rPr sz="1050" spc="280" dirty="0">
                          <a:latin typeface="Yu Gothic UI"/>
                          <a:cs typeface="Yu Gothic UI"/>
                        </a:rPr>
                        <a:t>る</a:t>
                      </a:r>
                      <a:r>
                        <a:rPr sz="1050" spc="270" dirty="0">
                          <a:latin typeface="Yu Gothic UI"/>
                          <a:cs typeface="Yu Gothic UI"/>
                        </a:rPr>
                        <a:t>ブ</a:t>
                      </a:r>
                      <a:r>
                        <a:rPr sz="1050" spc="254" dirty="0">
                          <a:latin typeface="Yu Gothic UI"/>
                          <a:cs typeface="Yu Gothic UI"/>
                        </a:rPr>
                        <a:t>リ</a:t>
                      </a:r>
                      <a:r>
                        <a:rPr sz="1050" spc="245" dirty="0">
                          <a:latin typeface="Yu Gothic UI"/>
                          <a:cs typeface="Yu Gothic UI"/>
                        </a:rPr>
                        <a:t>ッ</a:t>
                      </a:r>
                      <a:r>
                        <a:rPr sz="1050" spc="280" dirty="0">
                          <a:latin typeface="Yu Gothic UI"/>
                          <a:cs typeface="Yu Gothic UI"/>
                        </a:rPr>
                        <a:t>ジ</a:t>
                      </a:r>
                      <a:r>
                        <a:rPr sz="1050" spc="110" dirty="0">
                          <a:latin typeface="Yu Gothic UI"/>
                          <a:cs typeface="Yu Gothic UI"/>
                        </a:rPr>
                        <a:t>を</a:t>
                      </a:r>
                      <a:r>
                        <a:rPr sz="1050" spc="130" dirty="0">
                          <a:latin typeface="Yu Gothic UI"/>
                          <a:cs typeface="Yu Gothic UI"/>
                        </a:rPr>
                        <a:t>製</a:t>
                      </a:r>
                      <a:r>
                        <a:rPr sz="1050" spc="114" dirty="0">
                          <a:latin typeface="Yu Gothic UI"/>
                          <a:cs typeface="Yu Gothic UI"/>
                        </a:rPr>
                        <a:t>作</a:t>
                      </a:r>
                      <a:r>
                        <a:rPr sz="1050" spc="75" dirty="0">
                          <a:latin typeface="Yu Gothic UI"/>
                          <a:cs typeface="Yu Gothic UI"/>
                        </a:rPr>
                        <a:t>す</a:t>
                      </a:r>
                      <a:r>
                        <a:rPr sz="1050" spc="70" dirty="0">
                          <a:latin typeface="Yu Gothic UI"/>
                          <a:cs typeface="Yu Gothic UI"/>
                        </a:rPr>
                        <a:t>る</a:t>
                      </a:r>
                      <a:r>
                        <a:rPr sz="1050" spc="90" dirty="0">
                          <a:latin typeface="Yu Gothic UI"/>
                          <a:cs typeface="Yu Gothic UI"/>
                        </a:rPr>
                        <a:t>場</a:t>
                      </a:r>
                      <a:r>
                        <a:rPr sz="1050" spc="40" dirty="0">
                          <a:latin typeface="Yu Gothic UI"/>
                          <a:cs typeface="Yu Gothic UI"/>
                        </a:rPr>
                        <a:t>合</a:t>
                      </a:r>
                      <a:endParaRPr sz="1050">
                        <a:latin typeface="Yu Gothic UI"/>
                        <a:cs typeface="Yu Gothic UI"/>
                      </a:endParaRPr>
                    </a:p>
                    <a:p>
                      <a:pPr marL="347980" algn="just">
                        <a:lnSpc>
                          <a:spcPts val="1295"/>
                        </a:lnSpc>
                        <a:tabLst>
                          <a:tab pos="5311775" algn="l"/>
                        </a:tabLst>
                      </a:pPr>
                      <a:r>
                        <a:rPr sz="1100" u="sng" spc="195" dirty="0">
                          <a:uFill>
                            <a:solidFill>
                              <a:srgbClr val="000000"/>
                            </a:solidFill>
                          </a:uFill>
                          <a:latin typeface="Yu Gothic UI"/>
                          <a:cs typeface="Yu Gothic UI"/>
                        </a:rPr>
                        <a:t>ホ</a:t>
                      </a:r>
                      <a:r>
                        <a:rPr sz="1100" spc="355" dirty="0">
                          <a:latin typeface="Yu Gothic UI"/>
                          <a:cs typeface="Yu Gothic UI"/>
                        </a:rPr>
                        <a:t>  </a:t>
                      </a:r>
                      <a:r>
                        <a:rPr sz="1100" u="sng" dirty="0">
                          <a:uFill>
                            <a:solidFill>
                              <a:srgbClr val="000000"/>
                            </a:solidFill>
                          </a:uFill>
                          <a:latin typeface="Yu Gothic UI"/>
                          <a:cs typeface="Yu Gothic UI"/>
                        </a:rPr>
                        <a:t>M０１８</a:t>
                      </a:r>
                      <a:r>
                        <a:rPr sz="1100" u="sng" spc="60" dirty="0">
                          <a:uFill>
                            <a:solidFill>
                              <a:srgbClr val="000000"/>
                            </a:solidFill>
                          </a:uFill>
                          <a:latin typeface="Yu Gothic UI"/>
                          <a:cs typeface="Yu Gothic UI"/>
                        </a:rPr>
                        <a:t>に</a:t>
                      </a:r>
                      <a:r>
                        <a:rPr sz="1100" u="sng" spc="75" dirty="0">
                          <a:uFill>
                            <a:solidFill>
                              <a:srgbClr val="000000"/>
                            </a:solidFill>
                          </a:uFill>
                          <a:latin typeface="Yu Gothic UI"/>
                          <a:cs typeface="Yu Gothic UI"/>
                        </a:rPr>
                        <a:t>掲</a:t>
                      </a:r>
                      <a:r>
                        <a:rPr sz="1100" u="sng" spc="60" dirty="0">
                          <a:uFill>
                            <a:solidFill>
                              <a:srgbClr val="000000"/>
                            </a:solidFill>
                          </a:uFill>
                          <a:latin typeface="Yu Gothic UI"/>
                          <a:cs typeface="Yu Gothic UI"/>
                        </a:rPr>
                        <a:t>げ</a:t>
                      </a:r>
                      <a:r>
                        <a:rPr sz="1100" u="sng" spc="55" dirty="0">
                          <a:uFill>
                            <a:solidFill>
                              <a:srgbClr val="000000"/>
                            </a:solidFill>
                          </a:uFill>
                          <a:latin typeface="Yu Gothic UI"/>
                          <a:cs typeface="Yu Gothic UI"/>
                        </a:rPr>
                        <a:t>る</a:t>
                      </a:r>
                      <a:r>
                        <a:rPr sz="1100" u="sng" spc="75" dirty="0">
                          <a:uFill>
                            <a:solidFill>
                              <a:srgbClr val="000000"/>
                            </a:solidFill>
                          </a:uFill>
                          <a:latin typeface="Yu Gothic UI"/>
                          <a:cs typeface="Yu Gothic UI"/>
                        </a:rPr>
                        <a:t>有床義歯</a:t>
                      </a:r>
                      <a:r>
                        <a:rPr sz="1100" u="sng" dirty="0">
                          <a:uFill>
                            <a:solidFill>
                              <a:srgbClr val="000000"/>
                            </a:solidFill>
                          </a:uFill>
                          <a:latin typeface="Yu Gothic UI"/>
                          <a:cs typeface="Yu Gothic UI"/>
                        </a:rPr>
                        <a:t>の</a:t>
                      </a:r>
                      <a:r>
                        <a:rPr sz="1100" u="sng" spc="110" dirty="0">
                          <a:uFill>
                            <a:solidFill>
                              <a:srgbClr val="000000"/>
                            </a:solidFill>
                          </a:uFill>
                          <a:latin typeface="Yu Gothic UI"/>
                          <a:cs typeface="Yu Gothic UI"/>
                        </a:rPr>
                        <a:t>（10）</a:t>
                      </a:r>
                      <a:r>
                        <a:rPr sz="1100" u="sng" spc="204" dirty="0">
                          <a:uFill>
                            <a:solidFill>
                              <a:srgbClr val="000000"/>
                            </a:solidFill>
                          </a:uFill>
                          <a:latin typeface="Yu Gothic UI"/>
                          <a:cs typeface="Yu Gothic UI"/>
                        </a:rPr>
                        <a:t>に</a:t>
                      </a:r>
                      <a:r>
                        <a:rPr sz="1100" u="sng" spc="195" dirty="0">
                          <a:uFill>
                            <a:solidFill>
                              <a:srgbClr val="000000"/>
                            </a:solidFill>
                          </a:uFill>
                          <a:latin typeface="Yu Gothic UI"/>
                          <a:cs typeface="Yu Gothic UI"/>
                        </a:rPr>
                        <a:t>よ</a:t>
                      </a:r>
                      <a:r>
                        <a:rPr sz="1100" u="sng" spc="165" dirty="0">
                          <a:uFill>
                            <a:solidFill>
                              <a:srgbClr val="000000"/>
                            </a:solidFill>
                          </a:uFill>
                          <a:latin typeface="Yu Gothic UI"/>
                          <a:cs typeface="Yu Gothic UI"/>
                        </a:rPr>
                        <a:t>り</a:t>
                      </a:r>
                      <a:r>
                        <a:rPr sz="1100" u="sng" spc="90" dirty="0">
                          <a:uFill>
                            <a:solidFill>
                              <a:srgbClr val="000000"/>
                            </a:solidFill>
                          </a:uFill>
                          <a:latin typeface="Yu Gothic UI"/>
                          <a:cs typeface="Yu Gothic UI"/>
                        </a:rPr>
                        <a:t>、</a:t>
                      </a:r>
                      <a:r>
                        <a:rPr sz="1100" u="sng" spc="140" dirty="0">
                          <a:uFill>
                            <a:solidFill>
                              <a:srgbClr val="000000"/>
                            </a:solidFill>
                          </a:uFill>
                          <a:latin typeface="Yu Gothic UI"/>
                          <a:cs typeface="Yu Gothic UI"/>
                        </a:rPr>
                        <a:t>先</a:t>
                      </a:r>
                      <a:r>
                        <a:rPr sz="1100" u="sng" spc="125" dirty="0">
                          <a:uFill>
                            <a:solidFill>
                              <a:srgbClr val="000000"/>
                            </a:solidFill>
                          </a:uFill>
                          <a:latin typeface="Yu Gothic UI"/>
                          <a:cs typeface="Yu Gothic UI"/>
                        </a:rPr>
                        <a:t>天</a:t>
                      </a:r>
                      <a:r>
                        <a:rPr sz="1100" u="sng" dirty="0">
                          <a:uFill>
                            <a:solidFill>
                              <a:srgbClr val="000000"/>
                            </a:solidFill>
                          </a:uFill>
                          <a:latin typeface="Yu Gothic UI"/>
                          <a:cs typeface="Yu Gothic UI"/>
                        </a:rPr>
                        <a:t>性疾</a:t>
                      </a:r>
                      <a:r>
                        <a:rPr sz="1100" u="sng" spc="-15" dirty="0">
                          <a:uFill>
                            <a:solidFill>
                              <a:srgbClr val="000000"/>
                            </a:solidFill>
                          </a:uFill>
                          <a:latin typeface="Yu Gothic UI"/>
                          <a:cs typeface="Yu Gothic UI"/>
                        </a:rPr>
                        <a:t>患以外</a:t>
                      </a:r>
                      <a:r>
                        <a:rPr sz="1100" u="sng" spc="145" dirty="0">
                          <a:uFill>
                            <a:solidFill>
                              <a:srgbClr val="000000"/>
                            </a:solidFill>
                          </a:uFill>
                          <a:latin typeface="Yu Gothic UI"/>
                          <a:cs typeface="Yu Gothic UI"/>
                        </a:rPr>
                        <a:t>の</a:t>
                      </a:r>
                      <a:r>
                        <a:rPr sz="1100" dirty="0">
                          <a:latin typeface="Yu Gothic UI"/>
                          <a:cs typeface="Yu Gothic UI"/>
                        </a:rPr>
                        <a:t>	</a:t>
                      </a:r>
                      <a:r>
                        <a:rPr sz="1050" b="1" u="sng" dirty="0">
                          <a:solidFill>
                            <a:srgbClr val="006FC0"/>
                          </a:solidFill>
                          <a:uFill>
                            <a:solidFill>
                              <a:srgbClr val="006FC0"/>
                            </a:solidFill>
                          </a:uFill>
                          <a:latin typeface="Yu Gothic UI"/>
                          <a:cs typeface="Yu Gothic UI"/>
                        </a:rPr>
                        <a:t>（削除</a:t>
                      </a:r>
                      <a:r>
                        <a:rPr sz="1050" b="1" u="sng" spc="-50" dirty="0">
                          <a:solidFill>
                            <a:srgbClr val="006FC0"/>
                          </a:solidFill>
                          <a:uFill>
                            <a:solidFill>
                              <a:srgbClr val="006FC0"/>
                            </a:solidFill>
                          </a:uFill>
                          <a:latin typeface="Yu Gothic UI"/>
                          <a:cs typeface="Yu Gothic UI"/>
                        </a:rPr>
                        <a:t>）</a:t>
                      </a:r>
                      <a:endParaRPr sz="1050">
                        <a:latin typeface="Yu Gothic UI"/>
                        <a:cs typeface="Yu Gothic UI"/>
                      </a:endParaRPr>
                    </a:p>
                    <a:p>
                      <a:pPr marL="466725" marR="5199380" algn="just">
                        <a:lnSpc>
                          <a:spcPts val="1300"/>
                        </a:lnSpc>
                        <a:spcBef>
                          <a:spcPts val="50"/>
                        </a:spcBef>
                      </a:pPr>
                      <a:r>
                        <a:rPr sz="1100" spc="75" dirty="0">
                          <a:latin typeface="Yu Gothic UI"/>
                          <a:cs typeface="Yu Gothic UI"/>
                        </a:rPr>
                        <a:t>疾患により後継永久歯がない場合に準ずる状態であって、小児義</a:t>
                      </a:r>
                      <a:r>
                        <a:rPr sz="1100" spc="20" dirty="0">
                          <a:latin typeface="Yu Gothic UI"/>
                          <a:cs typeface="Yu Gothic UI"/>
                        </a:rPr>
                        <a:t>歯以外は咀嚼機能の改善・回復が困難な小児に対して小児義歯を</a:t>
                      </a:r>
                      <a:r>
                        <a:rPr sz="1100" u="sng" spc="55" dirty="0">
                          <a:uFill>
                            <a:solidFill>
                              <a:srgbClr val="000000"/>
                            </a:solidFill>
                          </a:uFill>
                          <a:latin typeface="Yu Gothic UI"/>
                          <a:cs typeface="Yu Gothic UI"/>
                        </a:rPr>
                        <a:t>適用する場合</a:t>
                      </a:r>
                      <a:endParaRPr sz="1100">
                        <a:latin typeface="Yu Gothic UI"/>
                        <a:cs typeface="Yu Gothic UI"/>
                      </a:endParaRPr>
                    </a:p>
                    <a:p>
                      <a:pPr algn="r">
                        <a:lnSpc>
                          <a:spcPts val="1700"/>
                        </a:lnSpc>
                      </a:pPr>
                      <a:r>
                        <a:rPr sz="1800" b="1" spc="-25" dirty="0">
                          <a:latin typeface="Calibri"/>
                          <a:cs typeface="Calibri"/>
                        </a:rPr>
                        <a:t>17</a:t>
                      </a:r>
                      <a:endParaRPr sz="1800">
                        <a:latin typeface="Calibri"/>
                        <a:cs typeface="Calibri"/>
                      </a:endParaRPr>
                    </a:p>
                  </a:txBody>
                  <a:tcPr marL="0" marR="0" marT="10033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p:nvPr/>
        </p:nvSpPr>
        <p:spPr>
          <a:xfrm>
            <a:off x="0" y="248564"/>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a:spLocks noGrp="1"/>
          </p:cNvSpPr>
          <p:nvPr>
            <p:ph type="title"/>
          </p:nvPr>
        </p:nvSpPr>
        <p:spPr>
          <a:xfrm>
            <a:off x="1891664" y="264667"/>
            <a:ext cx="6121400" cy="391160"/>
          </a:xfrm>
          <a:prstGeom prst="rect">
            <a:avLst/>
          </a:prstGeom>
        </p:spPr>
        <p:txBody>
          <a:bodyPr vert="horz" wrap="square" lIns="0" tIns="12700" rIns="0" bIns="0" rtlCol="0">
            <a:spAutoFit/>
          </a:bodyPr>
          <a:lstStyle/>
          <a:p>
            <a:pPr marL="12700">
              <a:lnSpc>
                <a:spcPct val="100000"/>
              </a:lnSpc>
              <a:spcBef>
                <a:spcPts val="100"/>
              </a:spcBef>
            </a:pPr>
            <a:r>
              <a:rPr spc="130" dirty="0"/>
              <a:t>医療機関等における事務等の簡素化・効❹化</a:t>
            </a:r>
          </a:p>
        </p:txBody>
      </p:sp>
      <p:sp>
        <p:nvSpPr>
          <p:cNvPr id="13" name="object 13"/>
          <p:cNvSpPr txBox="1"/>
          <p:nvPr/>
        </p:nvSpPr>
        <p:spPr>
          <a:xfrm>
            <a:off x="78739" y="26288"/>
            <a:ext cx="7690484" cy="168275"/>
          </a:xfrm>
          <a:prstGeom prst="rect">
            <a:avLst/>
          </a:prstGeom>
        </p:spPr>
        <p:txBody>
          <a:bodyPr vert="horz" wrap="square" lIns="0" tIns="17145" rIns="0" bIns="0" rtlCol="0">
            <a:spAutoFit/>
          </a:bodyPr>
          <a:lstStyle/>
          <a:p>
            <a:pPr marL="12700">
              <a:lnSpc>
                <a:spcPct val="100000"/>
              </a:lnSpc>
              <a:spcBef>
                <a:spcPts val="135"/>
              </a:spcBef>
            </a:pPr>
            <a:r>
              <a:rPr sz="900" spc="85" dirty="0">
                <a:latin typeface="Yu Gothic UI"/>
                <a:cs typeface="Yu Gothic UI"/>
              </a:rPr>
              <a:t>令和８年度診療報酬改定  Ⅰ－２－２  業務の効率化に資する</a:t>
            </a:r>
            <a:r>
              <a:rPr sz="900" spc="100" dirty="0">
                <a:latin typeface="Yu Gothic UI"/>
                <a:cs typeface="Yu Gothic UI"/>
              </a:rPr>
              <a:t>ICT</a:t>
            </a:r>
            <a:r>
              <a:rPr sz="900" spc="335" dirty="0">
                <a:latin typeface="Yu Gothic UI"/>
                <a:cs typeface="Yu Gothic UI"/>
              </a:rPr>
              <a:t>、</a:t>
            </a:r>
            <a:r>
              <a:rPr sz="900" spc="95" dirty="0">
                <a:latin typeface="Yu Gothic UI"/>
                <a:cs typeface="Yu Gothic UI"/>
              </a:rPr>
              <a:t>AI</a:t>
            </a:r>
            <a:r>
              <a:rPr sz="900" spc="335" dirty="0">
                <a:latin typeface="Yu Gothic UI"/>
                <a:cs typeface="Yu Gothic UI"/>
              </a:rPr>
              <a:t>、</a:t>
            </a:r>
            <a:r>
              <a:rPr sz="900" spc="90" dirty="0">
                <a:latin typeface="Yu Gothic UI"/>
                <a:cs typeface="Yu Gothic UI"/>
              </a:rPr>
              <a:t>IoT</a:t>
            </a:r>
            <a:r>
              <a:rPr sz="900" spc="45" dirty="0">
                <a:latin typeface="Yu Gothic UI"/>
                <a:cs typeface="Yu Gothic UI"/>
              </a:rPr>
              <a:t>等の利活用の推進－③医療機関等における事務等の簡素化・効率化</a:t>
            </a:r>
            <a:endParaRPr sz="900">
              <a:latin typeface="Yu Gothic UI"/>
              <a:cs typeface="Yu Gothic U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18</a:t>
            </a:r>
          </a:p>
        </p:txBody>
      </p:sp>
      <p:sp>
        <p:nvSpPr>
          <p:cNvPr id="4" name="object 4"/>
          <p:cNvSpPr txBox="1">
            <a:spLocks noGrp="1"/>
          </p:cNvSpPr>
          <p:nvPr>
            <p:ph type="title"/>
          </p:nvPr>
        </p:nvSpPr>
        <p:spPr>
          <a:xfrm>
            <a:off x="3325748" y="4152976"/>
            <a:ext cx="5597525" cy="452120"/>
          </a:xfrm>
          <a:prstGeom prst="rect">
            <a:avLst/>
          </a:prstGeom>
        </p:spPr>
        <p:txBody>
          <a:bodyPr vert="horz" wrap="square" lIns="0" tIns="12065" rIns="0" bIns="0" rtlCol="0">
            <a:spAutoFit/>
          </a:bodyPr>
          <a:lstStyle/>
          <a:p>
            <a:pPr marL="12700">
              <a:lnSpc>
                <a:spcPct val="100000"/>
              </a:lnSpc>
              <a:spcBef>
                <a:spcPts val="95"/>
              </a:spcBef>
            </a:pPr>
            <a:r>
              <a:rPr sz="2800" spc="120" dirty="0"/>
              <a:t>4</a:t>
            </a:r>
            <a:r>
              <a:rPr sz="2800" spc="65" dirty="0"/>
              <a:t>．歯科巡回診療に係る適切な推進</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009"/>
            <a:ext cx="9907270" cy="542290"/>
          </a:xfrm>
          <a:custGeom>
            <a:avLst/>
            <a:gdLst/>
            <a:ahLst/>
            <a:cxnLst/>
            <a:rect l="l" t="t" r="r" b="b"/>
            <a:pathLst>
              <a:path w="9907270" h="542290">
                <a:moveTo>
                  <a:pt x="9907143" y="0"/>
                </a:moveTo>
                <a:lnTo>
                  <a:pt x="0" y="0"/>
                </a:lnTo>
                <a:lnTo>
                  <a:pt x="0" y="542074"/>
                </a:lnTo>
                <a:lnTo>
                  <a:pt x="9907143" y="542074"/>
                </a:lnTo>
                <a:lnTo>
                  <a:pt x="9907143" y="0"/>
                </a:lnTo>
                <a:close/>
              </a:path>
            </a:pathLst>
          </a:custGeom>
          <a:solidFill>
            <a:srgbClr val="CDFFDC"/>
          </a:solidFill>
        </p:spPr>
        <p:txBody>
          <a:bodyPr wrap="square" lIns="0" tIns="0" rIns="0" bIns="0" rtlCol="0"/>
          <a:lstStyle/>
          <a:p>
            <a:endParaRPr/>
          </a:p>
        </p:txBody>
      </p:sp>
      <p:grpSp>
        <p:nvGrpSpPr>
          <p:cNvPr id="3" name="object 3"/>
          <p:cNvGrpSpPr/>
          <p:nvPr/>
        </p:nvGrpSpPr>
        <p:grpSpPr>
          <a:xfrm>
            <a:off x="93734" y="1845284"/>
            <a:ext cx="9709150" cy="2534285"/>
            <a:chOff x="93734" y="1845284"/>
            <a:chExt cx="9709150" cy="2534285"/>
          </a:xfrm>
        </p:grpSpPr>
        <p:sp>
          <p:nvSpPr>
            <p:cNvPr id="4" name="object 4"/>
            <p:cNvSpPr/>
            <p:nvPr/>
          </p:nvSpPr>
          <p:spPr>
            <a:xfrm>
              <a:off x="108022" y="1859572"/>
              <a:ext cx="3466465" cy="288290"/>
            </a:xfrm>
            <a:custGeom>
              <a:avLst/>
              <a:gdLst/>
              <a:ahLst/>
              <a:cxnLst/>
              <a:rect l="l" t="t" r="r" b="b"/>
              <a:pathLst>
                <a:path w="3466465" h="288289">
                  <a:moveTo>
                    <a:pt x="3466465" y="0"/>
                  </a:moveTo>
                  <a:lnTo>
                    <a:pt x="0" y="0"/>
                  </a:lnTo>
                  <a:lnTo>
                    <a:pt x="0" y="287997"/>
                  </a:lnTo>
                  <a:lnTo>
                    <a:pt x="3466465" y="287997"/>
                  </a:lnTo>
                  <a:lnTo>
                    <a:pt x="3466465" y="0"/>
                  </a:lnTo>
                  <a:close/>
                </a:path>
              </a:pathLst>
            </a:custGeom>
            <a:solidFill>
              <a:srgbClr val="CDFFDC"/>
            </a:solidFill>
          </p:spPr>
          <p:txBody>
            <a:bodyPr wrap="square" lIns="0" tIns="0" rIns="0" bIns="0" rtlCol="0"/>
            <a:lstStyle/>
            <a:p>
              <a:endParaRPr/>
            </a:p>
          </p:txBody>
        </p:sp>
        <p:sp>
          <p:nvSpPr>
            <p:cNvPr id="5" name="object 5"/>
            <p:cNvSpPr/>
            <p:nvPr/>
          </p:nvSpPr>
          <p:spPr>
            <a:xfrm>
              <a:off x="108022" y="1859572"/>
              <a:ext cx="3466465" cy="288290"/>
            </a:xfrm>
            <a:custGeom>
              <a:avLst/>
              <a:gdLst/>
              <a:ahLst/>
              <a:cxnLst/>
              <a:rect l="l" t="t" r="r" b="b"/>
              <a:pathLst>
                <a:path w="3466465" h="288289">
                  <a:moveTo>
                    <a:pt x="0" y="287997"/>
                  </a:moveTo>
                  <a:lnTo>
                    <a:pt x="3466465" y="287997"/>
                  </a:lnTo>
                  <a:lnTo>
                    <a:pt x="3466465" y="0"/>
                  </a:lnTo>
                  <a:lnTo>
                    <a:pt x="0" y="0"/>
                  </a:lnTo>
                  <a:lnTo>
                    <a:pt x="0" y="287997"/>
                  </a:lnTo>
                  <a:close/>
                </a:path>
              </a:pathLst>
            </a:custGeom>
            <a:ln w="28575">
              <a:solidFill>
                <a:srgbClr val="FFFFFF"/>
              </a:solidFill>
            </a:ln>
          </p:spPr>
          <p:txBody>
            <a:bodyPr wrap="square" lIns="0" tIns="0" rIns="0" bIns="0" rtlCol="0"/>
            <a:lstStyle/>
            <a:p>
              <a:endParaRPr/>
            </a:p>
          </p:txBody>
        </p:sp>
        <p:sp>
          <p:nvSpPr>
            <p:cNvPr id="6" name="object 6"/>
            <p:cNvSpPr/>
            <p:nvPr/>
          </p:nvSpPr>
          <p:spPr>
            <a:xfrm>
              <a:off x="5007864" y="2122043"/>
              <a:ext cx="4790440" cy="2252980"/>
            </a:xfrm>
            <a:custGeom>
              <a:avLst/>
              <a:gdLst/>
              <a:ahLst/>
              <a:cxnLst/>
              <a:rect l="l" t="t" r="r" b="b"/>
              <a:pathLst>
                <a:path w="4790440" h="2252979">
                  <a:moveTo>
                    <a:pt x="0" y="2252725"/>
                  </a:moveTo>
                  <a:lnTo>
                    <a:pt x="4790059" y="2252725"/>
                  </a:lnTo>
                  <a:lnTo>
                    <a:pt x="4790059" y="0"/>
                  </a:lnTo>
                  <a:lnTo>
                    <a:pt x="0" y="0"/>
                  </a:lnTo>
                  <a:lnTo>
                    <a:pt x="0" y="2252725"/>
                  </a:lnTo>
                  <a:close/>
                </a:path>
              </a:pathLst>
            </a:custGeom>
            <a:ln w="9525">
              <a:solidFill>
                <a:srgbClr val="BEBEBE"/>
              </a:solidFill>
            </a:ln>
          </p:spPr>
          <p:txBody>
            <a:bodyPr wrap="square" lIns="0" tIns="0" rIns="0" bIns="0" rtlCol="0"/>
            <a:lstStyle/>
            <a:p>
              <a:endParaRPr/>
            </a:p>
          </p:txBody>
        </p:sp>
        <p:sp>
          <p:nvSpPr>
            <p:cNvPr id="7" name="object 7"/>
            <p:cNvSpPr/>
            <p:nvPr/>
          </p:nvSpPr>
          <p:spPr>
            <a:xfrm>
              <a:off x="5168265" y="2838703"/>
              <a:ext cx="4483735" cy="995680"/>
            </a:xfrm>
            <a:custGeom>
              <a:avLst/>
              <a:gdLst/>
              <a:ahLst/>
              <a:cxnLst/>
              <a:rect l="l" t="t" r="r" b="b"/>
              <a:pathLst>
                <a:path w="4483734" h="995679">
                  <a:moveTo>
                    <a:pt x="3011411" y="0"/>
                  </a:moveTo>
                  <a:lnTo>
                    <a:pt x="3011411" y="0"/>
                  </a:lnTo>
                  <a:lnTo>
                    <a:pt x="25908" y="0"/>
                  </a:lnTo>
                  <a:lnTo>
                    <a:pt x="25908" y="172212"/>
                  </a:lnTo>
                  <a:lnTo>
                    <a:pt x="3011411" y="172212"/>
                  </a:lnTo>
                  <a:lnTo>
                    <a:pt x="3011411" y="0"/>
                  </a:lnTo>
                  <a:close/>
                </a:path>
                <a:path w="4483734" h="995679">
                  <a:moveTo>
                    <a:pt x="4483608" y="658368"/>
                  </a:moveTo>
                  <a:lnTo>
                    <a:pt x="25908" y="658368"/>
                  </a:lnTo>
                  <a:lnTo>
                    <a:pt x="25908" y="822960"/>
                  </a:lnTo>
                  <a:lnTo>
                    <a:pt x="0" y="822960"/>
                  </a:lnTo>
                  <a:lnTo>
                    <a:pt x="0" y="995172"/>
                  </a:lnTo>
                  <a:lnTo>
                    <a:pt x="3086100" y="995172"/>
                  </a:lnTo>
                  <a:lnTo>
                    <a:pt x="3086100" y="830580"/>
                  </a:lnTo>
                  <a:lnTo>
                    <a:pt x="4483608" y="830580"/>
                  </a:lnTo>
                  <a:lnTo>
                    <a:pt x="4483608" y="658368"/>
                  </a:lnTo>
                  <a:close/>
                </a:path>
              </a:pathLst>
            </a:custGeom>
            <a:solidFill>
              <a:srgbClr val="A9C2E7"/>
            </a:solidFill>
          </p:spPr>
          <p:txBody>
            <a:bodyPr wrap="square" lIns="0" tIns="0" rIns="0" bIns="0" rtlCol="0"/>
            <a:lstStyle/>
            <a:p>
              <a:endParaRPr/>
            </a:p>
          </p:txBody>
        </p:sp>
      </p:grpSp>
      <p:sp>
        <p:nvSpPr>
          <p:cNvPr id="8" name="object 8"/>
          <p:cNvSpPr txBox="1">
            <a:spLocks noGrp="1"/>
          </p:cNvSpPr>
          <p:nvPr>
            <p:ph type="title"/>
          </p:nvPr>
        </p:nvSpPr>
        <p:spPr>
          <a:xfrm>
            <a:off x="236016" y="122631"/>
            <a:ext cx="5472430" cy="331470"/>
          </a:xfrm>
          <a:prstGeom prst="rect">
            <a:avLst/>
          </a:prstGeom>
        </p:spPr>
        <p:txBody>
          <a:bodyPr vert="horz" wrap="square" lIns="0" tIns="13335" rIns="0" bIns="0" rtlCol="0">
            <a:spAutoFit/>
          </a:bodyPr>
          <a:lstStyle/>
          <a:p>
            <a:pPr marL="12700">
              <a:lnSpc>
                <a:spcPct val="100000"/>
              </a:lnSpc>
              <a:spcBef>
                <a:spcPts val="105"/>
              </a:spcBef>
            </a:pPr>
            <a:r>
              <a:rPr sz="2000" spc="215" dirty="0"/>
              <a:t>令和８ 年度診療報酬改定の基本方針の概要</a:t>
            </a:r>
            <a:endParaRPr sz="2000"/>
          </a:p>
        </p:txBody>
      </p:sp>
      <p:sp>
        <p:nvSpPr>
          <p:cNvPr id="9" name="object 9"/>
          <p:cNvSpPr txBox="1"/>
          <p:nvPr/>
        </p:nvSpPr>
        <p:spPr>
          <a:xfrm>
            <a:off x="5068061" y="2142597"/>
            <a:ext cx="3340100" cy="700405"/>
          </a:xfrm>
          <a:prstGeom prst="rect">
            <a:avLst/>
          </a:prstGeom>
        </p:spPr>
        <p:txBody>
          <a:bodyPr vert="horz" wrap="square" lIns="0" tIns="48260" rIns="0" bIns="0" rtlCol="0">
            <a:spAutoFit/>
          </a:bodyPr>
          <a:lstStyle/>
          <a:p>
            <a:pPr marL="12700">
              <a:lnSpc>
                <a:spcPct val="100000"/>
              </a:lnSpc>
              <a:spcBef>
                <a:spcPts val="380"/>
              </a:spcBef>
            </a:pPr>
            <a:r>
              <a:rPr sz="1050" b="1" spc="80" dirty="0">
                <a:latin typeface="Yu Gothic UI"/>
                <a:cs typeface="Yu Gothic UI"/>
              </a:rPr>
              <a:t>（３）</a:t>
            </a:r>
            <a:r>
              <a:rPr sz="1050" b="1" spc="35" dirty="0">
                <a:latin typeface="Yu Gothic UI"/>
                <a:cs typeface="Yu Gothic UI"/>
              </a:rPr>
              <a:t>安心・安全で質の高い医療の推進</a:t>
            </a:r>
            <a:endParaRPr sz="1050">
              <a:latin typeface="Yu Gothic UI"/>
              <a:cs typeface="Yu Gothic UI"/>
            </a:endParaRPr>
          </a:p>
          <a:p>
            <a:pPr marL="139065">
              <a:lnSpc>
                <a:spcPct val="100000"/>
              </a:lnSpc>
              <a:spcBef>
                <a:spcPts val="229"/>
              </a:spcBef>
            </a:pPr>
            <a:r>
              <a:rPr sz="900" spc="100" dirty="0">
                <a:latin typeface="Yu Gothic UI"/>
                <a:cs typeface="Yu Gothic UI"/>
              </a:rPr>
              <a:t>【具体的方向性】</a:t>
            </a:r>
            <a:endParaRPr sz="900">
              <a:latin typeface="Yu Gothic UI"/>
              <a:cs typeface="Yu Gothic UI"/>
            </a:endParaRPr>
          </a:p>
          <a:p>
            <a:pPr marL="12700">
              <a:lnSpc>
                <a:spcPct val="100000"/>
              </a:lnSpc>
              <a:spcBef>
                <a:spcPts val="135"/>
              </a:spcBef>
            </a:pPr>
            <a:r>
              <a:rPr sz="900" spc="80" dirty="0">
                <a:latin typeface="Yu Gothic UI"/>
                <a:cs typeface="Yu Gothic UI"/>
              </a:rPr>
              <a:t>○患者にとって安心・安全に医療を受けられるための体制の評価</a:t>
            </a:r>
            <a:endParaRPr sz="900">
              <a:latin typeface="Yu Gothic UI"/>
              <a:cs typeface="Yu Gothic UI"/>
            </a:endParaRPr>
          </a:p>
          <a:p>
            <a:pPr marL="12700">
              <a:lnSpc>
                <a:spcPct val="100000"/>
              </a:lnSpc>
              <a:spcBef>
                <a:spcPts val="165"/>
              </a:spcBef>
            </a:pPr>
            <a:r>
              <a:rPr sz="900" spc="90" dirty="0">
                <a:latin typeface="Yu Gothic UI"/>
                <a:cs typeface="Yu Gothic UI"/>
              </a:rPr>
              <a:t>○アウトカムにも着目した評価の推進</a:t>
            </a:r>
            <a:endParaRPr sz="900">
              <a:latin typeface="Yu Gothic UI"/>
              <a:cs typeface="Yu Gothic UI"/>
            </a:endParaRPr>
          </a:p>
        </p:txBody>
      </p:sp>
      <p:sp>
        <p:nvSpPr>
          <p:cNvPr id="10" name="object 10"/>
          <p:cNvSpPr txBox="1"/>
          <p:nvPr/>
        </p:nvSpPr>
        <p:spPr>
          <a:xfrm>
            <a:off x="5068061" y="2845053"/>
            <a:ext cx="3125470" cy="162560"/>
          </a:xfrm>
          <a:prstGeom prst="rect">
            <a:avLst/>
          </a:prstGeom>
        </p:spPr>
        <p:txBody>
          <a:bodyPr vert="horz" wrap="square" lIns="0" tIns="12700" rIns="0" bIns="0" rtlCol="0">
            <a:spAutoFit/>
          </a:bodyPr>
          <a:lstStyle/>
          <a:p>
            <a:pPr marL="127000" indent="-114300">
              <a:lnSpc>
                <a:spcPct val="100000"/>
              </a:lnSpc>
              <a:spcBef>
                <a:spcPts val="100"/>
              </a:spcBef>
              <a:buSzPct val="88888"/>
              <a:buChar char="○"/>
              <a:tabLst>
                <a:tab pos="127000" algn="l"/>
              </a:tabLst>
            </a:pPr>
            <a:r>
              <a:rPr sz="900" dirty="0">
                <a:latin typeface="Yu Gothic UI"/>
                <a:cs typeface="Yu Gothic UI"/>
              </a:rPr>
              <a:t>医療</a:t>
            </a:r>
            <a:r>
              <a:rPr sz="900" spc="50" dirty="0">
                <a:latin typeface="Yu Gothic UI"/>
                <a:cs typeface="Yu Gothic UI"/>
              </a:rPr>
              <a:t>DX</a:t>
            </a:r>
            <a:r>
              <a:rPr sz="900" spc="135" dirty="0">
                <a:latin typeface="Yu Gothic UI"/>
                <a:cs typeface="Yu Gothic UI"/>
              </a:rPr>
              <a:t>や</a:t>
            </a:r>
            <a:r>
              <a:rPr sz="900" spc="80" dirty="0">
                <a:latin typeface="Yu Gothic UI"/>
                <a:cs typeface="Yu Gothic UI"/>
              </a:rPr>
              <a:t>ICT</a:t>
            </a:r>
            <a:r>
              <a:rPr sz="900" spc="45" dirty="0">
                <a:latin typeface="Yu Gothic UI"/>
                <a:cs typeface="Yu Gothic UI"/>
              </a:rPr>
              <a:t>連携を活用する医療機関・薬局の体制の評価</a:t>
            </a:r>
            <a:endParaRPr sz="900">
              <a:latin typeface="Yu Gothic UI"/>
              <a:cs typeface="Yu Gothic UI"/>
            </a:endParaRPr>
          </a:p>
        </p:txBody>
      </p:sp>
      <p:sp>
        <p:nvSpPr>
          <p:cNvPr id="11" name="object 11"/>
          <p:cNvSpPr txBox="1"/>
          <p:nvPr/>
        </p:nvSpPr>
        <p:spPr>
          <a:xfrm>
            <a:off x="5068061" y="2982214"/>
            <a:ext cx="3911600" cy="519430"/>
          </a:xfrm>
          <a:prstGeom prst="rect">
            <a:avLst/>
          </a:prstGeom>
        </p:spPr>
        <p:txBody>
          <a:bodyPr vert="horz" wrap="square" lIns="0" tIns="40005" rIns="0" bIns="0" rtlCol="0">
            <a:spAutoFit/>
          </a:bodyPr>
          <a:lstStyle/>
          <a:p>
            <a:pPr marL="12700">
              <a:lnSpc>
                <a:spcPct val="100000"/>
              </a:lnSpc>
              <a:spcBef>
                <a:spcPts val="315"/>
              </a:spcBef>
            </a:pPr>
            <a:r>
              <a:rPr sz="900" spc="135" dirty="0">
                <a:latin typeface="Yu Gothic UI"/>
                <a:cs typeface="Yu Gothic UI"/>
              </a:rPr>
              <a:t>○質の高いリハビリテーションの推進</a:t>
            </a:r>
            <a:endParaRPr sz="900">
              <a:latin typeface="Yu Gothic UI"/>
              <a:cs typeface="Yu Gothic UI"/>
            </a:endParaRPr>
          </a:p>
          <a:p>
            <a:pPr marL="12700">
              <a:lnSpc>
                <a:spcPct val="100000"/>
              </a:lnSpc>
              <a:spcBef>
                <a:spcPts val="215"/>
              </a:spcBef>
            </a:pPr>
            <a:r>
              <a:rPr sz="900" spc="40" dirty="0">
                <a:latin typeface="Yu Gothic UI"/>
                <a:cs typeface="Yu Gothic UI"/>
              </a:rPr>
              <a:t>○重点的な対応が求められる分野</a:t>
            </a:r>
            <a:r>
              <a:rPr sz="900" spc="60" dirty="0">
                <a:latin typeface="Yu Gothic UI"/>
                <a:cs typeface="Yu Gothic UI"/>
              </a:rPr>
              <a:t>（</a:t>
            </a:r>
            <a:r>
              <a:rPr sz="900" spc="35" dirty="0">
                <a:latin typeface="Yu Gothic UI"/>
                <a:cs typeface="Yu Gothic UI"/>
              </a:rPr>
              <a:t>救急、小児・周産期等</a:t>
            </a:r>
            <a:r>
              <a:rPr sz="900" spc="60" dirty="0">
                <a:latin typeface="Yu Gothic UI"/>
                <a:cs typeface="Yu Gothic UI"/>
              </a:rPr>
              <a:t>）</a:t>
            </a:r>
            <a:r>
              <a:rPr sz="900" spc="40" dirty="0">
                <a:latin typeface="Yu Gothic UI"/>
                <a:cs typeface="Yu Gothic UI"/>
              </a:rPr>
              <a:t>への適切な評価</a:t>
            </a:r>
            <a:endParaRPr sz="900">
              <a:latin typeface="Yu Gothic UI"/>
              <a:cs typeface="Yu Gothic UI"/>
            </a:endParaRPr>
          </a:p>
          <a:p>
            <a:pPr marL="12700">
              <a:lnSpc>
                <a:spcPct val="100000"/>
              </a:lnSpc>
              <a:spcBef>
                <a:spcPts val="215"/>
              </a:spcBef>
            </a:pPr>
            <a:r>
              <a:rPr sz="900" spc="-5" dirty="0">
                <a:latin typeface="Yu Gothic UI"/>
                <a:cs typeface="Yu Gothic UI"/>
              </a:rPr>
              <a:t>○感染症対策や薬剤耐性対策の推進</a:t>
            </a:r>
            <a:endParaRPr sz="900">
              <a:latin typeface="Yu Gothic UI"/>
              <a:cs typeface="Yu Gothic UI"/>
            </a:endParaRPr>
          </a:p>
        </p:txBody>
      </p:sp>
      <p:sp>
        <p:nvSpPr>
          <p:cNvPr id="12" name="object 12"/>
          <p:cNvSpPr txBox="1"/>
          <p:nvPr/>
        </p:nvSpPr>
        <p:spPr>
          <a:xfrm>
            <a:off x="5068061" y="3503421"/>
            <a:ext cx="4597400" cy="162560"/>
          </a:xfrm>
          <a:prstGeom prst="rect">
            <a:avLst/>
          </a:prstGeom>
        </p:spPr>
        <p:txBody>
          <a:bodyPr vert="horz" wrap="square" lIns="0" tIns="12700" rIns="0" bIns="0" rtlCol="0">
            <a:spAutoFit/>
          </a:bodyPr>
          <a:lstStyle/>
          <a:p>
            <a:pPr marL="127000" indent="-114300">
              <a:lnSpc>
                <a:spcPct val="100000"/>
              </a:lnSpc>
              <a:spcBef>
                <a:spcPts val="100"/>
              </a:spcBef>
              <a:buSzPct val="88888"/>
              <a:buChar char="○"/>
              <a:tabLst>
                <a:tab pos="127000" algn="l"/>
              </a:tabLst>
            </a:pPr>
            <a:r>
              <a:rPr sz="900" spc="-5" dirty="0">
                <a:latin typeface="Yu Gothic UI"/>
                <a:cs typeface="Yu Gothic UI"/>
              </a:rPr>
              <a:t>口腔疾患の重症化予防等の生活の質に配慮した歯科医療の推進、口腔機能発達不全及び</a:t>
            </a:r>
            <a:endParaRPr sz="900">
              <a:latin typeface="Yu Gothic UI"/>
              <a:cs typeface="Yu Gothic UI"/>
            </a:endParaRPr>
          </a:p>
        </p:txBody>
      </p:sp>
      <p:sp>
        <p:nvSpPr>
          <p:cNvPr id="13" name="object 13"/>
          <p:cNvSpPr txBox="1"/>
          <p:nvPr/>
        </p:nvSpPr>
        <p:spPr>
          <a:xfrm>
            <a:off x="5156453" y="3668014"/>
            <a:ext cx="3111500" cy="162560"/>
          </a:xfrm>
          <a:prstGeom prst="rect">
            <a:avLst/>
          </a:prstGeom>
        </p:spPr>
        <p:txBody>
          <a:bodyPr vert="horz" wrap="square" lIns="0" tIns="12700" rIns="0" bIns="0" rtlCol="0">
            <a:spAutoFit/>
          </a:bodyPr>
          <a:lstStyle/>
          <a:p>
            <a:pPr marL="12700">
              <a:lnSpc>
                <a:spcPct val="100000"/>
              </a:lnSpc>
              <a:spcBef>
                <a:spcPts val="100"/>
              </a:spcBef>
            </a:pPr>
            <a:r>
              <a:rPr sz="900" spc="45" dirty="0">
                <a:latin typeface="Yu Gothic UI"/>
                <a:cs typeface="Yu Gothic UI"/>
              </a:rPr>
              <a:t>口腔機能低下への対応の充実、歯科治療のデジタル化の推進</a:t>
            </a:r>
            <a:endParaRPr sz="900">
              <a:latin typeface="Yu Gothic UI"/>
              <a:cs typeface="Yu Gothic UI"/>
            </a:endParaRPr>
          </a:p>
        </p:txBody>
      </p:sp>
      <p:sp>
        <p:nvSpPr>
          <p:cNvPr id="14" name="object 14"/>
          <p:cNvSpPr txBox="1"/>
          <p:nvPr/>
        </p:nvSpPr>
        <p:spPr>
          <a:xfrm>
            <a:off x="5068061" y="3805173"/>
            <a:ext cx="4597400" cy="354965"/>
          </a:xfrm>
          <a:prstGeom prst="rect">
            <a:avLst/>
          </a:prstGeom>
        </p:spPr>
        <p:txBody>
          <a:bodyPr vert="horz" wrap="square" lIns="0" tIns="12700" rIns="0" bIns="0" rtlCol="0">
            <a:spAutoFit/>
          </a:bodyPr>
          <a:lstStyle/>
          <a:p>
            <a:pPr marL="100965" marR="5080" indent="-88900">
              <a:lnSpc>
                <a:spcPct val="120000"/>
              </a:lnSpc>
              <a:spcBef>
                <a:spcPts val="100"/>
              </a:spcBef>
            </a:pPr>
            <a:r>
              <a:rPr sz="900" spc="50" dirty="0">
                <a:latin typeface="Yu Gothic UI"/>
                <a:cs typeface="Yu Gothic UI"/>
              </a:rPr>
              <a:t>○地域の医薬品供給拠点としての薬局に求められる機能に応じた適切な評価、薬局・薬剤</a:t>
            </a:r>
            <a:r>
              <a:rPr sz="900" spc="-5" dirty="0">
                <a:latin typeface="Yu Gothic UI"/>
                <a:cs typeface="Yu Gothic UI"/>
              </a:rPr>
              <a:t>師業務の対人業務の充実化</a:t>
            </a:r>
            <a:endParaRPr sz="900">
              <a:latin typeface="Yu Gothic UI"/>
              <a:cs typeface="Yu Gothic UI"/>
            </a:endParaRPr>
          </a:p>
        </p:txBody>
      </p:sp>
      <p:grpSp>
        <p:nvGrpSpPr>
          <p:cNvPr id="15" name="object 15"/>
          <p:cNvGrpSpPr/>
          <p:nvPr/>
        </p:nvGrpSpPr>
        <p:grpSpPr>
          <a:xfrm>
            <a:off x="103259" y="4392420"/>
            <a:ext cx="9699625" cy="2447925"/>
            <a:chOff x="103259" y="4392420"/>
            <a:chExt cx="9699625" cy="2447925"/>
          </a:xfrm>
        </p:grpSpPr>
        <p:sp>
          <p:nvSpPr>
            <p:cNvPr id="16" name="object 16"/>
            <p:cNvSpPr/>
            <p:nvPr/>
          </p:nvSpPr>
          <p:spPr>
            <a:xfrm>
              <a:off x="108022" y="4397183"/>
              <a:ext cx="9690100" cy="2438400"/>
            </a:xfrm>
            <a:custGeom>
              <a:avLst/>
              <a:gdLst/>
              <a:ahLst/>
              <a:cxnLst/>
              <a:rect l="l" t="t" r="r" b="b"/>
              <a:pathLst>
                <a:path w="9690100" h="2438400">
                  <a:moveTo>
                    <a:pt x="4899841" y="2438399"/>
                  </a:moveTo>
                  <a:lnTo>
                    <a:pt x="9689900" y="2438399"/>
                  </a:lnTo>
                  <a:lnTo>
                    <a:pt x="9689900" y="0"/>
                  </a:lnTo>
                  <a:lnTo>
                    <a:pt x="4899841" y="0"/>
                  </a:lnTo>
                  <a:lnTo>
                    <a:pt x="4899841" y="2438399"/>
                  </a:lnTo>
                  <a:close/>
                </a:path>
                <a:path w="9690100" h="2438400">
                  <a:moveTo>
                    <a:pt x="0" y="2438401"/>
                  </a:moveTo>
                  <a:lnTo>
                    <a:pt x="4860036" y="2438401"/>
                  </a:lnTo>
                  <a:lnTo>
                    <a:pt x="4860036" y="1"/>
                  </a:lnTo>
                  <a:lnTo>
                    <a:pt x="0" y="1"/>
                  </a:lnTo>
                  <a:lnTo>
                    <a:pt x="0" y="2438401"/>
                  </a:lnTo>
                  <a:close/>
                </a:path>
              </a:pathLst>
            </a:custGeom>
            <a:ln w="9525">
              <a:solidFill>
                <a:srgbClr val="BEBEBE"/>
              </a:solidFill>
            </a:ln>
          </p:spPr>
          <p:txBody>
            <a:bodyPr wrap="square" lIns="0" tIns="0" rIns="0" bIns="0" rtlCol="0"/>
            <a:lstStyle/>
            <a:p>
              <a:endParaRPr/>
            </a:p>
          </p:txBody>
        </p:sp>
        <p:sp>
          <p:nvSpPr>
            <p:cNvPr id="17" name="object 17"/>
            <p:cNvSpPr/>
            <p:nvPr/>
          </p:nvSpPr>
          <p:spPr>
            <a:xfrm>
              <a:off x="294322" y="5742304"/>
              <a:ext cx="4229100" cy="775970"/>
            </a:xfrm>
            <a:custGeom>
              <a:avLst/>
              <a:gdLst/>
              <a:ahLst/>
              <a:cxnLst/>
              <a:rect l="l" t="t" r="r" b="b"/>
              <a:pathLst>
                <a:path w="4229100" h="775970">
                  <a:moveTo>
                    <a:pt x="1943100" y="603504"/>
                  </a:moveTo>
                  <a:lnTo>
                    <a:pt x="1828800" y="603504"/>
                  </a:lnTo>
                  <a:lnTo>
                    <a:pt x="1828800" y="452628"/>
                  </a:lnTo>
                  <a:lnTo>
                    <a:pt x="0" y="452628"/>
                  </a:lnTo>
                  <a:lnTo>
                    <a:pt x="0" y="603504"/>
                  </a:lnTo>
                  <a:lnTo>
                    <a:pt x="0" y="624840"/>
                  </a:lnTo>
                  <a:lnTo>
                    <a:pt x="0" y="775716"/>
                  </a:lnTo>
                  <a:lnTo>
                    <a:pt x="1943100" y="775716"/>
                  </a:lnTo>
                  <a:lnTo>
                    <a:pt x="1943100" y="603504"/>
                  </a:lnTo>
                  <a:close/>
                </a:path>
                <a:path w="4229100" h="775970">
                  <a:moveTo>
                    <a:pt x="4229100" y="0"/>
                  </a:moveTo>
                  <a:lnTo>
                    <a:pt x="114287" y="0"/>
                  </a:lnTo>
                  <a:lnTo>
                    <a:pt x="114287" y="150876"/>
                  </a:lnTo>
                  <a:lnTo>
                    <a:pt x="0" y="150876"/>
                  </a:lnTo>
                  <a:lnTo>
                    <a:pt x="0" y="323088"/>
                  </a:lnTo>
                  <a:lnTo>
                    <a:pt x="3771900" y="323088"/>
                  </a:lnTo>
                  <a:lnTo>
                    <a:pt x="3771900" y="172212"/>
                  </a:lnTo>
                  <a:lnTo>
                    <a:pt x="4229100" y="172212"/>
                  </a:lnTo>
                  <a:lnTo>
                    <a:pt x="4229100" y="0"/>
                  </a:lnTo>
                  <a:close/>
                </a:path>
              </a:pathLst>
            </a:custGeom>
            <a:solidFill>
              <a:srgbClr val="FCD6F9"/>
            </a:solidFill>
          </p:spPr>
          <p:txBody>
            <a:bodyPr wrap="square" lIns="0" tIns="0" rIns="0" bIns="0" rtlCol="0"/>
            <a:lstStyle/>
            <a:p>
              <a:endParaRPr/>
            </a:p>
          </p:txBody>
        </p:sp>
      </p:grpSp>
      <p:sp>
        <p:nvSpPr>
          <p:cNvPr id="18" name="object 18"/>
          <p:cNvSpPr txBox="1"/>
          <p:nvPr/>
        </p:nvSpPr>
        <p:spPr>
          <a:xfrm>
            <a:off x="167436" y="4398035"/>
            <a:ext cx="4711700" cy="1212215"/>
          </a:xfrm>
          <a:prstGeom prst="rect">
            <a:avLst/>
          </a:prstGeom>
        </p:spPr>
        <p:txBody>
          <a:bodyPr vert="horz" wrap="square" lIns="0" tIns="12065" rIns="0" bIns="0" rtlCol="0">
            <a:spAutoFit/>
          </a:bodyPr>
          <a:lstStyle/>
          <a:p>
            <a:pPr marL="375285" marR="379095" indent="-363220">
              <a:lnSpc>
                <a:spcPct val="120000"/>
              </a:lnSpc>
              <a:spcBef>
                <a:spcPts val="95"/>
              </a:spcBef>
            </a:pPr>
            <a:r>
              <a:rPr sz="1050" b="1" spc="-10" dirty="0">
                <a:latin typeface="Yu Gothic UI"/>
                <a:cs typeface="Yu Gothic UI"/>
              </a:rPr>
              <a:t>（２）</a:t>
            </a:r>
            <a:r>
              <a:rPr sz="1050" b="1" spc="-10" dirty="0">
                <a:latin typeface="Segoe UI"/>
                <a:cs typeface="Segoe UI"/>
              </a:rPr>
              <a:t>2040</a:t>
            </a:r>
            <a:r>
              <a:rPr sz="1050" b="1" spc="55" dirty="0">
                <a:latin typeface="Yu Gothic UI"/>
                <a:cs typeface="Yu Gothic UI"/>
              </a:rPr>
              <a:t>年頃を見据えた医療機関の機能の分化・連携と地域における</a:t>
            </a:r>
            <a:r>
              <a:rPr sz="1050" b="1" spc="70" dirty="0">
                <a:latin typeface="Yu Gothic UI"/>
                <a:cs typeface="Yu Gothic UI"/>
              </a:rPr>
              <a:t>医療の確保、地域包括ケアシステムの推進</a:t>
            </a:r>
            <a:endParaRPr sz="1050">
              <a:latin typeface="Yu Gothic UI"/>
              <a:cs typeface="Yu Gothic UI"/>
            </a:endParaRPr>
          </a:p>
          <a:p>
            <a:pPr marL="144780">
              <a:lnSpc>
                <a:spcPct val="100000"/>
              </a:lnSpc>
              <a:spcBef>
                <a:spcPts val="370"/>
              </a:spcBef>
            </a:pPr>
            <a:r>
              <a:rPr sz="900" spc="100" dirty="0">
                <a:latin typeface="Yu Gothic UI"/>
                <a:cs typeface="Yu Gothic UI"/>
              </a:rPr>
              <a:t>【具体的方向性】</a:t>
            </a:r>
            <a:endParaRPr sz="900">
              <a:latin typeface="Yu Gothic UI"/>
              <a:cs typeface="Yu Gothic UI"/>
            </a:endParaRPr>
          </a:p>
          <a:p>
            <a:pPr marL="12700">
              <a:lnSpc>
                <a:spcPct val="100000"/>
              </a:lnSpc>
              <a:spcBef>
                <a:spcPts val="225"/>
              </a:spcBef>
            </a:pPr>
            <a:r>
              <a:rPr sz="900" spc="45" dirty="0">
                <a:latin typeface="Yu Gothic UI"/>
                <a:cs typeface="Yu Gothic UI"/>
              </a:rPr>
              <a:t>○患者の状態及び必要と考えられる医療機能に応じた入院医療の評価</a:t>
            </a:r>
            <a:endParaRPr sz="900">
              <a:latin typeface="Yu Gothic UI"/>
              <a:cs typeface="Yu Gothic UI"/>
            </a:endParaRPr>
          </a:p>
          <a:p>
            <a:pPr marL="12700">
              <a:lnSpc>
                <a:spcPct val="100000"/>
              </a:lnSpc>
              <a:spcBef>
                <a:spcPts val="110"/>
              </a:spcBef>
            </a:pPr>
            <a:r>
              <a:rPr sz="900" spc="120" dirty="0">
                <a:latin typeface="Yu Gothic UI"/>
                <a:cs typeface="Yu Gothic UI"/>
              </a:rPr>
              <a:t>○「治し、支える医療」の実現</a:t>
            </a:r>
            <a:endParaRPr sz="900">
              <a:latin typeface="Yu Gothic UI"/>
              <a:cs typeface="Yu Gothic UI"/>
            </a:endParaRPr>
          </a:p>
          <a:p>
            <a:pPr marL="192405" marR="5080" indent="-66040">
              <a:lnSpc>
                <a:spcPct val="110000"/>
              </a:lnSpc>
            </a:pPr>
            <a:r>
              <a:rPr sz="900" spc="25" dirty="0">
                <a:latin typeface="Yu Gothic UI"/>
                <a:cs typeface="Yu Gothic UI"/>
              </a:rPr>
              <a:t>・在宅療養患者や介護保険施設等入所者の後方支援機能</a:t>
            </a:r>
            <a:r>
              <a:rPr sz="900" spc="35" dirty="0">
                <a:latin typeface="Yu Gothic UI"/>
                <a:cs typeface="Yu Gothic UI"/>
              </a:rPr>
              <a:t>（緊急入院等）</a:t>
            </a:r>
            <a:r>
              <a:rPr sz="900" spc="25" dirty="0">
                <a:latin typeface="Yu Gothic UI"/>
                <a:cs typeface="Yu Gothic UI"/>
              </a:rPr>
              <a:t>を担う医療機関の</a:t>
            </a:r>
            <a:r>
              <a:rPr sz="900" dirty="0">
                <a:latin typeface="Yu Gothic UI"/>
                <a:cs typeface="Yu Gothic UI"/>
              </a:rPr>
              <a:t>評価</a:t>
            </a:r>
            <a:endParaRPr sz="900">
              <a:latin typeface="Yu Gothic UI"/>
              <a:cs typeface="Yu Gothic UI"/>
            </a:endParaRPr>
          </a:p>
        </p:txBody>
      </p:sp>
      <p:sp>
        <p:nvSpPr>
          <p:cNvPr id="19" name="object 19"/>
          <p:cNvSpPr txBox="1"/>
          <p:nvPr/>
        </p:nvSpPr>
        <p:spPr>
          <a:xfrm>
            <a:off x="281736" y="5598363"/>
            <a:ext cx="1168400" cy="162560"/>
          </a:xfrm>
          <a:prstGeom prst="rect">
            <a:avLst/>
          </a:prstGeom>
        </p:spPr>
        <p:txBody>
          <a:bodyPr vert="horz" wrap="square" lIns="0" tIns="12700" rIns="0" bIns="0" rtlCol="0">
            <a:spAutoFit/>
          </a:bodyPr>
          <a:lstStyle/>
          <a:p>
            <a:pPr marL="12700">
              <a:lnSpc>
                <a:spcPct val="100000"/>
              </a:lnSpc>
              <a:spcBef>
                <a:spcPts val="100"/>
              </a:spcBef>
            </a:pPr>
            <a:r>
              <a:rPr sz="900" spc="45" dirty="0">
                <a:latin typeface="Yu Gothic UI"/>
                <a:cs typeface="Yu Gothic UI"/>
              </a:rPr>
              <a:t>・円滑な入退院の実現</a:t>
            </a:r>
            <a:endParaRPr sz="900">
              <a:latin typeface="Yu Gothic UI"/>
              <a:cs typeface="Yu Gothic UI"/>
            </a:endParaRPr>
          </a:p>
        </p:txBody>
      </p:sp>
      <p:sp>
        <p:nvSpPr>
          <p:cNvPr id="20" name="object 20"/>
          <p:cNvSpPr txBox="1"/>
          <p:nvPr/>
        </p:nvSpPr>
        <p:spPr>
          <a:xfrm>
            <a:off x="281736" y="5749238"/>
            <a:ext cx="4254500" cy="162560"/>
          </a:xfrm>
          <a:prstGeom prst="rect">
            <a:avLst/>
          </a:prstGeom>
        </p:spPr>
        <p:txBody>
          <a:bodyPr vert="horz" wrap="square" lIns="0" tIns="12700" rIns="0" bIns="0" rtlCol="0">
            <a:spAutoFit/>
          </a:bodyPr>
          <a:lstStyle/>
          <a:p>
            <a:pPr marL="12700">
              <a:lnSpc>
                <a:spcPct val="100000"/>
              </a:lnSpc>
              <a:spcBef>
                <a:spcPts val="100"/>
              </a:spcBef>
            </a:pPr>
            <a:r>
              <a:rPr sz="900" spc="110" dirty="0">
                <a:latin typeface="Yu Gothic UI"/>
                <a:cs typeface="Yu Gothic UI"/>
              </a:rPr>
              <a:t>・リハビリテーション・栄養管理・口腔管理等の高齢者の生活を支えるケアの推進</a:t>
            </a:r>
            <a:endParaRPr sz="900">
              <a:latin typeface="Yu Gothic UI"/>
              <a:cs typeface="Yu Gothic UI"/>
            </a:endParaRPr>
          </a:p>
        </p:txBody>
      </p:sp>
      <p:sp>
        <p:nvSpPr>
          <p:cNvPr id="21" name="object 21"/>
          <p:cNvSpPr txBox="1"/>
          <p:nvPr/>
        </p:nvSpPr>
        <p:spPr>
          <a:xfrm>
            <a:off x="167436" y="5900115"/>
            <a:ext cx="3911600" cy="162560"/>
          </a:xfrm>
          <a:prstGeom prst="rect">
            <a:avLst/>
          </a:prstGeom>
        </p:spPr>
        <p:txBody>
          <a:bodyPr vert="horz" wrap="square" lIns="0" tIns="12700" rIns="0" bIns="0" rtlCol="0">
            <a:spAutoFit/>
          </a:bodyPr>
          <a:lstStyle/>
          <a:p>
            <a:pPr marL="127000" indent="-114300">
              <a:lnSpc>
                <a:spcPct val="100000"/>
              </a:lnSpc>
              <a:spcBef>
                <a:spcPts val="100"/>
              </a:spcBef>
              <a:buSzPct val="88888"/>
              <a:buChar char="○"/>
              <a:tabLst>
                <a:tab pos="127000" algn="l"/>
              </a:tabLst>
            </a:pPr>
            <a:r>
              <a:rPr sz="900" spc="80" dirty="0">
                <a:latin typeface="Yu Gothic UI"/>
                <a:cs typeface="Yu Gothic UI"/>
              </a:rPr>
              <a:t>かかりつけ医機能、かかりつけ歯科医機能、かかりつけ薬剤師機能の評価</a:t>
            </a:r>
            <a:endParaRPr sz="900">
              <a:latin typeface="Yu Gothic UI"/>
              <a:cs typeface="Yu Gothic UI"/>
            </a:endParaRPr>
          </a:p>
        </p:txBody>
      </p:sp>
      <p:sp>
        <p:nvSpPr>
          <p:cNvPr id="22" name="object 22"/>
          <p:cNvSpPr txBox="1"/>
          <p:nvPr/>
        </p:nvSpPr>
        <p:spPr>
          <a:xfrm>
            <a:off x="167436" y="6050991"/>
            <a:ext cx="15113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Yu Gothic UI"/>
                <a:cs typeface="Yu Gothic UI"/>
              </a:rPr>
              <a:t>○外来医療の機能分化と連携</a:t>
            </a:r>
            <a:endParaRPr sz="900">
              <a:latin typeface="Yu Gothic UI"/>
              <a:cs typeface="Yu Gothic UI"/>
            </a:endParaRPr>
          </a:p>
        </p:txBody>
      </p:sp>
      <p:sp>
        <p:nvSpPr>
          <p:cNvPr id="23" name="object 23"/>
          <p:cNvSpPr txBox="1"/>
          <p:nvPr/>
        </p:nvSpPr>
        <p:spPr>
          <a:xfrm>
            <a:off x="167436" y="6188151"/>
            <a:ext cx="2082800" cy="327660"/>
          </a:xfrm>
          <a:prstGeom prst="rect">
            <a:avLst/>
          </a:prstGeom>
        </p:spPr>
        <p:txBody>
          <a:bodyPr vert="horz" wrap="square" lIns="0" tIns="26034" rIns="0" bIns="0" rtlCol="0">
            <a:spAutoFit/>
          </a:bodyPr>
          <a:lstStyle/>
          <a:p>
            <a:pPr marL="127000" indent="-114300">
              <a:lnSpc>
                <a:spcPct val="100000"/>
              </a:lnSpc>
              <a:spcBef>
                <a:spcPts val="204"/>
              </a:spcBef>
              <a:buSzPct val="88888"/>
              <a:buChar char="○"/>
              <a:tabLst>
                <a:tab pos="127000" algn="l"/>
              </a:tabLst>
            </a:pPr>
            <a:r>
              <a:rPr sz="900" spc="10" dirty="0">
                <a:latin typeface="Yu Gothic UI"/>
                <a:cs typeface="Yu Gothic UI"/>
              </a:rPr>
              <a:t>質の高い在宅医療・訪問看護の確保</a:t>
            </a:r>
            <a:endParaRPr sz="900">
              <a:latin typeface="Yu Gothic UI"/>
              <a:cs typeface="Yu Gothic UI"/>
            </a:endParaRPr>
          </a:p>
          <a:p>
            <a:pPr marL="127000" indent="-114300">
              <a:lnSpc>
                <a:spcPct val="100000"/>
              </a:lnSpc>
              <a:spcBef>
                <a:spcPts val="110"/>
              </a:spcBef>
              <a:buSzPct val="88888"/>
              <a:buChar char="○"/>
              <a:tabLst>
                <a:tab pos="127000" algn="l"/>
              </a:tabLst>
            </a:pPr>
            <a:r>
              <a:rPr sz="900" spc="45" dirty="0">
                <a:latin typeface="Yu Gothic UI"/>
                <a:cs typeface="Yu Gothic UI"/>
              </a:rPr>
              <a:t>人口・医療資源の少ない地域への支援</a:t>
            </a:r>
            <a:endParaRPr sz="900">
              <a:latin typeface="Yu Gothic UI"/>
              <a:cs typeface="Yu Gothic UI"/>
            </a:endParaRPr>
          </a:p>
        </p:txBody>
      </p:sp>
      <p:sp>
        <p:nvSpPr>
          <p:cNvPr id="24" name="object 24"/>
          <p:cNvSpPr txBox="1"/>
          <p:nvPr/>
        </p:nvSpPr>
        <p:spPr>
          <a:xfrm>
            <a:off x="167436" y="6503923"/>
            <a:ext cx="379730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Yu Gothic UI"/>
                <a:cs typeface="Yu Gothic UI"/>
              </a:rPr>
              <a:t>○医療従事者確保の制約が増す中で必要な医療機能を確保するための取組</a:t>
            </a:r>
            <a:endParaRPr sz="900">
              <a:latin typeface="Yu Gothic UI"/>
              <a:cs typeface="Yu Gothic UI"/>
            </a:endParaRPr>
          </a:p>
        </p:txBody>
      </p:sp>
      <p:sp>
        <p:nvSpPr>
          <p:cNvPr id="25" name="object 25"/>
          <p:cNvSpPr txBox="1"/>
          <p:nvPr/>
        </p:nvSpPr>
        <p:spPr>
          <a:xfrm>
            <a:off x="167436" y="6654800"/>
            <a:ext cx="15113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Yu Gothic UI"/>
                <a:cs typeface="Yu Gothic UI"/>
              </a:rPr>
              <a:t>○医師の地域偏在対策の推進</a:t>
            </a:r>
            <a:endParaRPr sz="900">
              <a:latin typeface="Yu Gothic UI"/>
              <a:cs typeface="Yu Gothic UI"/>
            </a:endParaRPr>
          </a:p>
        </p:txBody>
      </p:sp>
      <p:grpSp>
        <p:nvGrpSpPr>
          <p:cNvPr id="26" name="object 26"/>
          <p:cNvGrpSpPr/>
          <p:nvPr/>
        </p:nvGrpSpPr>
        <p:grpSpPr>
          <a:xfrm>
            <a:off x="103259" y="2117280"/>
            <a:ext cx="4869815" cy="2262505"/>
            <a:chOff x="103259" y="2117280"/>
            <a:chExt cx="4869815" cy="2262505"/>
          </a:xfrm>
        </p:grpSpPr>
        <p:sp>
          <p:nvSpPr>
            <p:cNvPr id="27" name="object 27"/>
            <p:cNvSpPr/>
            <p:nvPr/>
          </p:nvSpPr>
          <p:spPr>
            <a:xfrm>
              <a:off x="108022" y="2122042"/>
              <a:ext cx="4860290" cy="2252980"/>
            </a:xfrm>
            <a:custGeom>
              <a:avLst/>
              <a:gdLst/>
              <a:ahLst/>
              <a:cxnLst/>
              <a:rect l="l" t="t" r="r" b="b"/>
              <a:pathLst>
                <a:path w="4860290" h="2252979">
                  <a:moveTo>
                    <a:pt x="0" y="2252725"/>
                  </a:moveTo>
                  <a:lnTo>
                    <a:pt x="4860036" y="2252725"/>
                  </a:lnTo>
                  <a:lnTo>
                    <a:pt x="4860036" y="0"/>
                  </a:lnTo>
                  <a:lnTo>
                    <a:pt x="0" y="0"/>
                  </a:lnTo>
                  <a:lnTo>
                    <a:pt x="0" y="2252725"/>
                  </a:lnTo>
                  <a:close/>
                </a:path>
              </a:pathLst>
            </a:custGeom>
            <a:ln w="9525">
              <a:solidFill>
                <a:srgbClr val="BEBEBE"/>
              </a:solidFill>
            </a:ln>
          </p:spPr>
          <p:txBody>
            <a:bodyPr wrap="square" lIns="0" tIns="0" rIns="0" bIns="0" rtlCol="0"/>
            <a:lstStyle/>
            <a:p>
              <a:endParaRPr/>
            </a:p>
          </p:txBody>
        </p:sp>
        <p:sp>
          <p:nvSpPr>
            <p:cNvPr id="28" name="object 28"/>
            <p:cNvSpPr/>
            <p:nvPr/>
          </p:nvSpPr>
          <p:spPr>
            <a:xfrm>
              <a:off x="268414" y="2715894"/>
              <a:ext cx="4598035" cy="885825"/>
            </a:xfrm>
            <a:custGeom>
              <a:avLst/>
              <a:gdLst/>
              <a:ahLst/>
              <a:cxnLst/>
              <a:rect l="l" t="t" r="r" b="b"/>
              <a:pathLst>
                <a:path w="4598035" h="885825">
                  <a:moveTo>
                    <a:pt x="1485900" y="178308"/>
                  </a:moveTo>
                  <a:lnTo>
                    <a:pt x="0" y="178308"/>
                  </a:lnTo>
                  <a:lnTo>
                    <a:pt x="0" y="350520"/>
                  </a:lnTo>
                  <a:lnTo>
                    <a:pt x="1485900" y="350520"/>
                  </a:lnTo>
                  <a:lnTo>
                    <a:pt x="1485900" y="178308"/>
                  </a:lnTo>
                  <a:close/>
                </a:path>
                <a:path w="4598035" h="885825">
                  <a:moveTo>
                    <a:pt x="3008312" y="713232"/>
                  </a:moveTo>
                  <a:lnTo>
                    <a:pt x="3008312" y="713232"/>
                  </a:lnTo>
                  <a:lnTo>
                    <a:pt x="140195" y="713232"/>
                  </a:lnTo>
                  <a:lnTo>
                    <a:pt x="140195" y="885444"/>
                  </a:lnTo>
                  <a:lnTo>
                    <a:pt x="3008312" y="885444"/>
                  </a:lnTo>
                  <a:lnTo>
                    <a:pt x="3008312" y="713232"/>
                  </a:lnTo>
                  <a:close/>
                </a:path>
                <a:path w="4598035" h="885825">
                  <a:moveTo>
                    <a:pt x="4483608" y="356616"/>
                  </a:moveTo>
                  <a:lnTo>
                    <a:pt x="25908" y="356616"/>
                  </a:lnTo>
                  <a:lnTo>
                    <a:pt x="25908" y="528828"/>
                  </a:lnTo>
                  <a:lnTo>
                    <a:pt x="4483608" y="528828"/>
                  </a:lnTo>
                  <a:lnTo>
                    <a:pt x="4483608" y="356616"/>
                  </a:lnTo>
                  <a:close/>
                </a:path>
                <a:path w="4598035" h="885825">
                  <a:moveTo>
                    <a:pt x="4597908" y="0"/>
                  </a:moveTo>
                  <a:lnTo>
                    <a:pt x="25908" y="0"/>
                  </a:lnTo>
                  <a:lnTo>
                    <a:pt x="25908" y="172212"/>
                  </a:lnTo>
                  <a:lnTo>
                    <a:pt x="4597908" y="172212"/>
                  </a:lnTo>
                  <a:lnTo>
                    <a:pt x="4597908" y="0"/>
                  </a:lnTo>
                  <a:close/>
                </a:path>
              </a:pathLst>
            </a:custGeom>
            <a:solidFill>
              <a:srgbClr val="FFE8C8"/>
            </a:solidFill>
          </p:spPr>
          <p:txBody>
            <a:bodyPr wrap="square" lIns="0" tIns="0" rIns="0" bIns="0" rtlCol="0"/>
            <a:lstStyle/>
            <a:p>
              <a:endParaRPr/>
            </a:p>
          </p:txBody>
        </p:sp>
      </p:grpSp>
      <p:sp>
        <p:nvSpPr>
          <p:cNvPr id="29" name="object 29"/>
          <p:cNvSpPr txBox="1"/>
          <p:nvPr/>
        </p:nvSpPr>
        <p:spPr>
          <a:xfrm>
            <a:off x="167436" y="2127021"/>
            <a:ext cx="4566285" cy="579755"/>
          </a:xfrm>
          <a:prstGeom prst="rect">
            <a:avLst/>
          </a:prstGeom>
        </p:spPr>
        <p:txBody>
          <a:bodyPr vert="horz" wrap="square" lIns="0" tIns="40005" rIns="0" bIns="0" rtlCol="0">
            <a:spAutoFit/>
          </a:bodyPr>
          <a:lstStyle/>
          <a:p>
            <a:pPr marL="12700">
              <a:lnSpc>
                <a:spcPct val="100000"/>
              </a:lnSpc>
              <a:spcBef>
                <a:spcPts val="315"/>
              </a:spcBef>
            </a:pPr>
            <a:r>
              <a:rPr sz="1050" b="1" dirty="0">
                <a:latin typeface="Yu Gothic UI"/>
                <a:cs typeface="Yu Gothic UI"/>
              </a:rPr>
              <a:t>（１）</a:t>
            </a:r>
            <a:r>
              <a:rPr sz="1050" b="1" spc="25" dirty="0">
                <a:latin typeface="Yu Gothic UI"/>
                <a:cs typeface="Yu Gothic UI"/>
              </a:rPr>
              <a:t>物価や賃金、人手不足等の医療機関等を取りまく環境の変化への対応</a:t>
            </a:r>
            <a:endParaRPr sz="1050">
              <a:latin typeface="Yu Gothic UI"/>
              <a:cs typeface="Yu Gothic UI"/>
            </a:endParaRPr>
          </a:p>
          <a:p>
            <a:pPr marL="144780">
              <a:lnSpc>
                <a:spcPct val="100000"/>
              </a:lnSpc>
              <a:spcBef>
                <a:spcPts val="215"/>
              </a:spcBef>
            </a:pPr>
            <a:r>
              <a:rPr sz="1050" b="1" u="sng" spc="160" dirty="0">
                <a:uFill>
                  <a:solidFill>
                    <a:srgbClr val="000000"/>
                  </a:solidFill>
                </a:uFill>
                <a:latin typeface="Yu Gothic UI"/>
                <a:cs typeface="Yu Gothic UI"/>
              </a:rPr>
              <a:t>【重点課題】</a:t>
            </a:r>
            <a:endParaRPr sz="1050">
              <a:latin typeface="Yu Gothic UI"/>
              <a:cs typeface="Yu Gothic UI"/>
            </a:endParaRPr>
          </a:p>
          <a:p>
            <a:pPr marL="127000">
              <a:lnSpc>
                <a:spcPct val="100000"/>
              </a:lnSpc>
              <a:spcBef>
                <a:spcPts val="330"/>
              </a:spcBef>
            </a:pPr>
            <a:r>
              <a:rPr sz="900" spc="100" dirty="0">
                <a:latin typeface="Yu Gothic UI"/>
                <a:cs typeface="Yu Gothic UI"/>
              </a:rPr>
              <a:t>【具体的方向性】</a:t>
            </a:r>
            <a:endParaRPr sz="900">
              <a:latin typeface="Yu Gothic UI"/>
              <a:cs typeface="Yu Gothic UI"/>
            </a:endParaRPr>
          </a:p>
        </p:txBody>
      </p:sp>
      <p:sp>
        <p:nvSpPr>
          <p:cNvPr id="30" name="object 30"/>
          <p:cNvSpPr txBox="1"/>
          <p:nvPr/>
        </p:nvSpPr>
        <p:spPr>
          <a:xfrm>
            <a:off x="167436" y="2721990"/>
            <a:ext cx="4711700" cy="162560"/>
          </a:xfrm>
          <a:prstGeom prst="rect">
            <a:avLst/>
          </a:prstGeom>
        </p:spPr>
        <p:txBody>
          <a:bodyPr vert="horz" wrap="square" lIns="0" tIns="12700" rIns="0" bIns="0" rtlCol="0">
            <a:spAutoFit/>
          </a:bodyPr>
          <a:lstStyle/>
          <a:p>
            <a:pPr marL="127000" indent="-114300">
              <a:lnSpc>
                <a:spcPct val="100000"/>
              </a:lnSpc>
              <a:spcBef>
                <a:spcPts val="100"/>
              </a:spcBef>
              <a:buSzPct val="88888"/>
              <a:buChar char="○"/>
              <a:tabLst>
                <a:tab pos="127000" algn="l"/>
              </a:tabLst>
            </a:pPr>
            <a:r>
              <a:rPr sz="900" spc="15" dirty="0">
                <a:latin typeface="Yu Gothic UI"/>
                <a:cs typeface="Yu Gothic UI"/>
              </a:rPr>
              <a:t>医療機関等が直面する人件費や、医療材料費、食材料費、光熱水費及び委託費等といった</a:t>
            </a:r>
            <a:endParaRPr sz="900">
              <a:latin typeface="Yu Gothic UI"/>
              <a:cs typeface="Yu Gothic UI"/>
            </a:endParaRPr>
          </a:p>
        </p:txBody>
      </p:sp>
      <p:sp>
        <p:nvSpPr>
          <p:cNvPr id="31" name="object 31"/>
          <p:cNvSpPr txBox="1"/>
          <p:nvPr/>
        </p:nvSpPr>
        <p:spPr>
          <a:xfrm>
            <a:off x="268414" y="2900553"/>
            <a:ext cx="1486535" cy="162560"/>
          </a:xfrm>
          <a:prstGeom prst="rect">
            <a:avLst/>
          </a:prstGeom>
        </p:spPr>
        <p:txBody>
          <a:bodyPr vert="horz" wrap="square" lIns="0" tIns="12700" rIns="0" bIns="0" rtlCol="0">
            <a:spAutoFit/>
          </a:bodyPr>
          <a:lstStyle/>
          <a:p>
            <a:pPr>
              <a:lnSpc>
                <a:spcPct val="100000"/>
              </a:lnSpc>
              <a:spcBef>
                <a:spcPts val="100"/>
              </a:spcBef>
            </a:pPr>
            <a:r>
              <a:rPr sz="900" spc="55" dirty="0">
                <a:latin typeface="Yu Gothic UI"/>
                <a:cs typeface="Yu Gothic UI"/>
              </a:rPr>
              <a:t>物件費の高騰を踏まえた対応</a:t>
            </a:r>
            <a:endParaRPr sz="900">
              <a:latin typeface="Yu Gothic UI"/>
              <a:cs typeface="Yu Gothic UI"/>
            </a:endParaRPr>
          </a:p>
        </p:txBody>
      </p:sp>
      <p:sp>
        <p:nvSpPr>
          <p:cNvPr id="32" name="object 32"/>
          <p:cNvSpPr txBox="1"/>
          <p:nvPr/>
        </p:nvSpPr>
        <p:spPr>
          <a:xfrm>
            <a:off x="167436" y="3078860"/>
            <a:ext cx="4597400" cy="162560"/>
          </a:xfrm>
          <a:prstGeom prst="rect">
            <a:avLst/>
          </a:prstGeom>
        </p:spPr>
        <p:txBody>
          <a:bodyPr vert="horz" wrap="square" lIns="0" tIns="12700" rIns="0" bIns="0" rtlCol="0">
            <a:spAutoFit/>
          </a:bodyPr>
          <a:lstStyle/>
          <a:p>
            <a:pPr marL="127000" indent="-114300">
              <a:lnSpc>
                <a:spcPct val="100000"/>
              </a:lnSpc>
              <a:spcBef>
                <a:spcPts val="100"/>
              </a:spcBef>
              <a:buSzPct val="88888"/>
              <a:buChar char="○"/>
              <a:tabLst>
                <a:tab pos="127000" algn="l"/>
              </a:tabLst>
            </a:pPr>
            <a:r>
              <a:rPr sz="900" spc="10" dirty="0">
                <a:latin typeface="Yu Gothic UI"/>
                <a:cs typeface="Yu Gothic UI"/>
              </a:rPr>
              <a:t>賃上げや業務効率化・負担軽減等の業務改善による医療従事者の人材確保に向けた取組</a:t>
            </a:r>
            <a:endParaRPr sz="900">
              <a:latin typeface="Yu Gothic UI"/>
              <a:cs typeface="Yu Gothic UI"/>
            </a:endParaRPr>
          </a:p>
        </p:txBody>
      </p:sp>
      <p:sp>
        <p:nvSpPr>
          <p:cNvPr id="33" name="object 33"/>
          <p:cNvSpPr txBox="1"/>
          <p:nvPr/>
        </p:nvSpPr>
        <p:spPr>
          <a:xfrm>
            <a:off x="281736" y="3257169"/>
            <a:ext cx="128270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Yu Gothic UI"/>
                <a:cs typeface="Yu Gothic UI"/>
              </a:rPr>
              <a:t>・医療従事者の処遇改善</a:t>
            </a:r>
            <a:endParaRPr sz="900">
              <a:latin typeface="Yu Gothic UI"/>
              <a:cs typeface="Yu Gothic UI"/>
            </a:endParaRPr>
          </a:p>
        </p:txBody>
      </p:sp>
      <p:sp>
        <p:nvSpPr>
          <p:cNvPr id="34" name="object 34"/>
          <p:cNvSpPr txBox="1"/>
          <p:nvPr/>
        </p:nvSpPr>
        <p:spPr>
          <a:xfrm>
            <a:off x="281736" y="3435477"/>
            <a:ext cx="3008630" cy="162560"/>
          </a:xfrm>
          <a:prstGeom prst="rect">
            <a:avLst/>
          </a:prstGeom>
        </p:spPr>
        <p:txBody>
          <a:bodyPr vert="horz" wrap="square" lIns="0" tIns="12700" rIns="0" bIns="0" rtlCol="0">
            <a:spAutoFit/>
          </a:bodyPr>
          <a:lstStyle/>
          <a:p>
            <a:pPr marL="12700">
              <a:lnSpc>
                <a:spcPct val="100000"/>
              </a:lnSpc>
              <a:spcBef>
                <a:spcPts val="100"/>
              </a:spcBef>
            </a:pPr>
            <a:r>
              <a:rPr sz="900" spc="95" dirty="0">
                <a:latin typeface="Yu Gothic UI"/>
                <a:cs typeface="Yu Gothic UI"/>
              </a:rPr>
              <a:t>・業務の効率化に資する </a:t>
            </a:r>
            <a:r>
              <a:rPr sz="900" spc="80" dirty="0">
                <a:latin typeface="Yu Gothic UI"/>
                <a:cs typeface="Yu Gothic UI"/>
              </a:rPr>
              <a:t>ICT</a:t>
            </a:r>
            <a:r>
              <a:rPr sz="900" spc="250" dirty="0">
                <a:latin typeface="Yu Gothic UI"/>
                <a:cs typeface="Yu Gothic UI"/>
              </a:rPr>
              <a:t> 、</a:t>
            </a:r>
            <a:r>
              <a:rPr sz="900" spc="70" dirty="0">
                <a:latin typeface="Yu Gothic UI"/>
                <a:cs typeface="Yu Gothic UI"/>
              </a:rPr>
              <a:t>AI</a:t>
            </a:r>
            <a:r>
              <a:rPr sz="900" spc="300" dirty="0">
                <a:latin typeface="Yu Gothic UI"/>
                <a:cs typeface="Yu Gothic UI"/>
              </a:rPr>
              <a:t>、</a:t>
            </a:r>
            <a:r>
              <a:rPr sz="900" spc="70" dirty="0">
                <a:latin typeface="Yu Gothic UI"/>
                <a:cs typeface="Yu Gothic UI"/>
              </a:rPr>
              <a:t>IoT</a:t>
            </a:r>
            <a:r>
              <a:rPr sz="900" spc="-10" dirty="0">
                <a:latin typeface="Yu Gothic UI"/>
                <a:cs typeface="Yu Gothic UI"/>
              </a:rPr>
              <a:t>等の利活用の推進</a:t>
            </a:r>
            <a:endParaRPr sz="900">
              <a:latin typeface="Yu Gothic UI"/>
              <a:cs typeface="Yu Gothic UI"/>
            </a:endParaRPr>
          </a:p>
        </p:txBody>
      </p:sp>
      <p:sp>
        <p:nvSpPr>
          <p:cNvPr id="35" name="object 35"/>
          <p:cNvSpPr txBox="1"/>
          <p:nvPr/>
        </p:nvSpPr>
        <p:spPr>
          <a:xfrm>
            <a:off x="281736" y="3572636"/>
            <a:ext cx="3607435" cy="560705"/>
          </a:xfrm>
          <a:prstGeom prst="rect">
            <a:avLst/>
          </a:prstGeom>
        </p:spPr>
        <p:txBody>
          <a:bodyPr vert="horz" wrap="square" lIns="0" tIns="53340" rIns="0" bIns="0" rtlCol="0">
            <a:spAutoFit/>
          </a:bodyPr>
          <a:lstStyle/>
          <a:p>
            <a:pPr marL="12700">
              <a:lnSpc>
                <a:spcPct val="100000"/>
              </a:lnSpc>
              <a:spcBef>
                <a:spcPts val="420"/>
              </a:spcBef>
            </a:pPr>
            <a:r>
              <a:rPr sz="900" spc="175" dirty="0">
                <a:latin typeface="Yu Gothic UI"/>
                <a:cs typeface="Yu Gothic UI"/>
              </a:rPr>
              <a:t>・タスク・シェアリング／タスク・シフティング、 チーム医療の推進</a:t>
            </a:r>
            <a:endParaRPr sz="900">
              <a:latin typeface="Yu Gothic UI"/>
              <a:cs typeface="Yu Gothic UI"/>
            </a:endParaRPr>
          </a:p>
          <a:p>
            <a:pPr marL="12700">
              <a:lnSpc>
                <a:spcPct val="100000"/>
              </a:lnSpc>
              <a:spcBef>
                <a:spcPts val="325"/>
              </a:spcBef>
            </a:pPr>
            <a:r>
              <a:rPr sz="900" spc="-5" dirty="0">
                <a:latin typeface="Yu Gothic UI"/>
                <a:cs typeface="Yu Gothic UI"/>
              </a:rPr>
              <a:t>・医師の働き方改革の推進／診療科偏在対策</a:t>
            </a:r>
            <a:endParaRPr sz="900">
              <a:latin typeface="Yu Gothic UI"/>
              <a:cs typeface="Yu Gothic UI"/>
            </a:endParaRPr>
          </a:p>
          <a:p>
            <a:pPr marL="12700">
              <a:lnSpc>
                <a:spcPct val="100000"/>
              </a:lnSpc>
              <a:spcBef>
                <a:spcPts val="325"/>
              </a:spcBef>
            </a:pPr>
            <a:r>
              <a:rPr sz="900" spc="30" dirty="0">
                <a:latin typeface="Yu Gothic UI"/>
                <a:cs typeface="Yu Gothic UI"/>
              </a:rPr>
              <a:t>・診療報酬上求める基準の柔軟化</a:t>
            </a:r>
            <a:endParaRPr sz="900">
              <a:latin typeface="Yu Gothic UI"/>
              <a:cs typeface="Yu Gothic UI"/>
            </a:endParaRPr>
          </a:p>
        </p:txBody>
      </p:sp>
      <p:grpSp>
        <p:nvGrpSpPr>
          <p:cNvPr id="36" name="object 36"/>
          <p:cNvGrpSpPr/>
          <p:nvPr/>
        </p:nvGrpSpPr>
        <p:grpSpPr>
          <a:xfrm>
            <a:off x="61912" y="539216"/>
            <a:ext cx="9749155" cy="1359535"/>
            <a:chOff x="61912" y="539216"/>
            <a:chExt cx="9749155" cy="1359535"/>
          </a:xfrm>
        </p:grpSpPr>
        <p:sp>
          <p:nvSpPr>
            <p:cNvPr id="37" name="object 37"/>
            <p:cNvSpPr/>
            <p:nvPr/>
          </p:nvSpPr>
          <p:spPr>
            <a:xfrm>
              <a:off x="108022" y="752983"/>
              <a:ext cx="9690100" cy="1066800"/>
            </a:xfrm>
            <a:custGeom>
              <a:avLst/>
              <a:gdLst/>
              <a:ahLst/>
              <a:cxnLst/>
              <a:rect l="l" t="t" r="r" b="b"/>
              <a:pathLst>
                <a:path w="9690100" h="1066800">
                  <a:moveTo>
                    <a:pt x="0" y="1066800"/>
                  </a:moveTo>
                  <a:lnTo>
                    <a:pt x="9689973" y="1066800"/>
                  </a:lnTo>
                  <a:lnTo>
                    <a:pt x="9689973" y="0"/>
                  </a:lnTo>
                  <a:lnTo>
                    <a:pt x="0" y="0"/>
                  </a:lnTo>
                  <a:lnTo>
                    <a:pt x="0" y="1066800"/>
                  </a:lnTo>
                  <a:close/>
                </a:path>
              </a:pathLst>
            </a:custGeom>
            <a:ln w="25400">
              <a:solidFill>
                <a:srgbClr val="BEBEBE"/>
              </a:solidFill>
            </a:ln>
          </p:spPr>
          <p:txBody>
            <a:bodyPr wrap="square" lIns="0" tIns="0" rIns="0" bIns="0" rtlCol="0"/>
            <a:lstStyle/>
            <a:p>
              <a:endParaRPr/>
            </a:p>
          </p:txBody>
        </p:sp>
        <p:pic>
          <p:nvPicPr>
            <p:cNvPr id="38" name="object 38"/>
            <p:cNvPicPr/>
            <p:nvPr/>
          </p:nvPicPr>
          <p:blipFill>
            <a:blip r:embed="rId2" cstate="print"/>
            <a:stretch>
              <a:fillRect/>
            </a:stretch>
          </p:blipFill>
          <p:spPr>
            <a:xfrm>
              <a:off x="99059" y="851915"/>
              <a:ext cx="296418" cy="284225"/>
            </a:xfrm>
            <a:prstGeom prst="rect">
              <a:avLst/>
            </a:prstGeom>
          </p:spPr>
        </p:pic>
        <p:pic>
          <p:nvPicPr>
            <p:cNvPr id="39" name="object 39"/>
            <p:cNvPicPr/>
            <p:nvPr/>
          </p:nvPicPr>
          <p:blipFill>
            <a:blip r:embed="rId2" cstate="print"/>
            <a:stretch>
              <a:fillRect/>
            </a:stretch>
          </p:blipFill>
          <p:spPr>
            <a:xfrm>
              <a:off x="99059" y="1106423"/>
              <a:ext cx="296418" cy="284225"/>
            </a:xfrm>
            <a:prstGeom prst="rect">
              <a:avLst/>
            </a:prstGeom>
          </p:spPr>
        </p:pic>
        <p:pic>
          <p:nvPicPr>
            <p:cNvPr id="40" name="object 40"/>
            <p:cNvPicPr/>
            <p:nvPr/>
          </p:nvPicPr>
          <p:blipFill>
            <a:blip r:embed="rId2" cstate="print"/>
            <a:stretch>
              <a:fillRect/>
            </a:stretch>
          </p:blipFill>
          <p:spPr>
            <a:xfrm>
              <a:off x="99059" y="1360932"/>
              <a:ext cx="296418" cy="284225"/>
            </a:xfrm>
            <a:prstGeom prst="rect">
              <a:avLst/>
            </a:prstGeom>
          </p:spPr>
        </p:pic>
        <p:pic>
          <p:nvPicPr>
            <p:cNvPr id="41" name="object 41"/>
            <p:cNvPicPr/>
            <p:nvPr/>
          </p:nvPicPr>
          <p:blipFill>
            <a:blip r:embed="rId2" cstate="print"/>
            <a:stretch>
              <a:fillRect/>
            </a:stretch>
          </p:blipFill>
          <p:spPr>
            <a:xfrm>
              <a:off x="99059" y="1613916"/>
              <a:ext cx="296418" cy="284225"/>
            </a:xfrm>
            <a:prstGeom prst="rect">
              <a:avLst/>
            </a:prstGeom>
          </p:spPr>
        </p:pic>
        <p:sp>
          <p:nvSpPr>
            <p:cNvPr id="42" name="object 42"/>
            <p:cNvSpPr/>
            <p:nvPr/>
          </p:nvSpPr>
          <p:spPr>
            <a:xfrm>
              <a:off x="76200" y="553504"/>
              <a:ext cx="2774315" cy="288290"/>
            </a:xfrm>
            <a:custGeom>
              <a:avLst/>
              <a:gdLst/>
              <a:ahLst/>
              <a:cxnLst/>
              <a:rect l="l" t="t" r="r" b="b"/>
              <a:pathLst>
                <a:path w="2774315" h="288290">
                  <a:moveTo>
                    <a:pt x="2773807" y="0"/>
                  </a:moveTo>
                  <a:lnTo>
                    <a:pt x="0" y="0"/>
                  </a:lnTo>
                  <a:lnTo>
                    <a:pt x="0" y="287997"/>
                  </a:lnTo>
                  <a:lnTo>
                    <a:pt x="2773807" y="287997"/>
                  </a:lnTo>
                  <a:lnTo>
                    <a:pt x="2773807" y="0"/>
                  </a:lnTo>
                  <a:close/>
                </a:path>
              </a:pathLst>
            </a:custGeom>
            <a:solidFill>
              <a:srgbClr val="CDFFDC"/>
            </a:solidFill>
          </p:spPr>
          <p:txBody>
            <a:bodyPr wrap="square" lIns="0" tIns="0" rIns="0" bIns="0" rtlCol="0"/>
            <a:lstStyle/>
            <a:p>
              <a:endParaRPr/>
            </a:p>
          </p:txBody>
        </p:sp>
        <p:sp>
          <p:nvSpPr>
            <p:cNvPr id="43" name="object 43"/>
            <p:cNvSpPr/>
            <p:nvPr/>
          </p:nvSpPr>
          <p:spPr>
            <a:xfrm>
              <a:off x="76200" y="553504"/>
              <a:ext cx="2774315" cy="288290"/>
            </a:xfrm>
            <a:custGeom>
              <a:avLst/>
              <a:gdLst/>
              <a:ahLst/>
              <a:cxnLst/>
              <a:rect l="l" t="t" r="r" b="b"/>
              <a:pathLst>
                <a:path w="2774315" h="288290">
                  <a:moveTo>
                    <a:pt x="0" y="287997"/>
                  </a:moveTo>
                  <a:lnTo>
                    <a:pt x="2773807" y="287997"/>
                  </a:lnTo>
                  <a:lnTo>
                    <a:pt x="2773807" y="0"/>
                  </a:lnTo>
                  <a:lnTo>
                    <a:pt x="0" y="0"/>
                  </a:lnTo>
                  <a:lnTo>
                    <a:pt x="0" y="287997"/>
                  </a:lnTo>
                  <a:close/>
                </a:path>
              </a:pathLst>
            </a:custGeom>
            <a:ln w="28575">
              <a:solidFill>
                <a:srgbClr val="FFFFFF"/>
              </a:solidFill>
            </a:ln>
          </p:spPr>
          <p:txBody>
            <a:bodyPr wrap="square" lIns="0" tIns="0" rIns="0" bIns="0" rtlCol="0"/>
            <a:lstStyle/>
            <a:p>
              <a:endParaRPr/>
            </a:p>
          </p:txBody>
        </p:sp>
      </p:grpSp>
      <p:sp>
        <p:nvSpPr>
          <p:cNvPr id="44" name="object 44"/>
          <p:cNvSpPr txBox="1"/>
          <p:nvPr/>
        </p:nvSpPr>
        <p:spPr>
          <a:xfrm>
            <a:off x="347268" y="492436"/>
            <a:ext cx="9233535" cy="1614170"/>
          </a:xfrm>
          <a:prstGeom prst="rect">
            <a:avLst/>
          </a:prstGeom>
        </p:spPr>
        <p:txBody>
          <a:bodyPr vert="horz" wrap="square" lIns="0" tIns="111760" rIns="0" bIns="0" rtlCol="0">
            <a:spAutoFit/>
          </a:bodyPr>
          <a:lstStyle/>
          <a:p>
            <a:pPr marL="18415">
              <a:lnSpc>
                <a:spcPct val="100000"/>
              </a:lnSpc>
              <a:spcBef>
                <a:spcPts val="880"/>
              </a:spcBef>
            </a:pPr>
            <a:r>
              <a:rPr sz="1200" b="1" spc="310" dirty="0">
                <a:latin typeface="Yu Gothic UI"/>
                <a:cs typeface="Yu Gothic UI"/>
              </a:rPr>
              <a:t>改定に当たっての基本認識</a:t>
            </a:r>
            <a:r>
              <a:rPr sz="1200" b="1" spc="70" dirty="0">
                <a:latin typeface="Yu Gothic UI"/>
                <a:cs typeface="Yu Gothic UI"/>
              </a:rPr>
              <a:t> </a:t>
            </a:r>
            <a:endParaRPr sz="1200">
              <a:latin typeface="Yu Gothic UI"/>
              <a:cs typeface="Yu Gothic UI"/>
            </a:endParaRPr>
          </a:p>
          <a:p>
            <a:pPr marL="12700" marR="5080">
              <a:lnSpc>
                <a:spcPts val="2000"/>
              </a:lnSpc>
              <a:spcBef>
                <a:spcPts val="140"/>
              </a:spcBef>
            </a:pPr>
            <a:r>
              <a:rPr sz="1050" dirty="0">
                <a:latin typeface="Yu Gothic UI"/>
                <a:cs typeface="Yu Gothic UI"/>
              </a:rPr>
              <a:t>日本経済が新たなステージに移行しつつある中での物価・賃金の上昇、人口構造の変化や人口減少の中での人材確保、現役世代の負担の抑制努力の必要性 </a:t>
            </a:r>
            <a:r>
              <a:rPr sz="1050" spc="85" dirty="0">
                <a:latin typeface="Yu Gothic UI"/>
                <a:cs typeface="Yu Gothic UI"/>
              </a:rPr>
              <a:t>2040</a:t>
            </a:r>
            <a:r>
              <a:rPr sz="1050" spc="5" dirty="0">
                <a:latin typeface="Yu Gothic UI"/>
                <a:cs typeface="Yu Gothic UI"/>
              </a:rPr>
              <a:t>年頃を見据えた、全ての地域・世代の患者が適切に医療を受けることが可能かつ、医療従事者も持続可能な働き方を確保できる医療提供体制の構築医</a:t>
            </a:r>
            <a:r>
              <a:rPr sz="1050" spc="25" dirty="0">
                <a:latin typeface="Yu Gothic UI"/>
                <a:cs typeface="Yu Gothic UI"/>
              </a:rPr>
              <a:t>療の高度化や医療</a:t>
            </a:r>
            <a:r>
              <a:rPr sz="1050" spc="55" dirty="0">
                <a:latin typeface="Yu Gothic UI"/>
                <a:cs typeface="Yu Gothic UI"/>
              </a:rPr>
              <a:t>DX</a:t>
            </a:r>
            <a:r>
              <a:rPr sz="1050" spc="114" dirty="0">
                <a:latin typeface="Yu Gothic UI"/>
                <a:cs typeface="Yu Gothic UI"/>
              </a:rPr>
              <a:t>、イノベーションの推進等による、安心・安全で質の高い医療の実現</a:t>
            </a:r>
            <a:endParaRPr sz="1050">
              <a:latin typeface="Yu Gothic UI"/>
              <a:cs typeface="Yu Gothic UI"/>
            </a:endParaRPr>
          </a:p>
          <a:p>
            <a:pPr marL="12700">
              <a:lnSpc>
                <a:spcPct val="100000"/>
              </a:lnSpc>
              <a:spcBef>
                <a:spcPts val="550"/>
              </a:spcBef>
            </a:pPr>
            <a:r>
              <a:rPr sz="1050" spc="35" dirty="0">
                <a:latin typeface="Yu Gothic UI"/>
                <a:cs typeface="Yu Gothic UI"/>
              </a:rPr>
              <a:t>社会保障制度の安定性・持続可能性の確保、経済・財政との調和</a:t>
            </a:r>
            <a:endParaRPr sz="1050">
              <a:latin typeface="Yu Gothic UI"/>
              <a:cs typeface="Yu Gothic UI"/>
            </a:endParaRPr>
          </a:p>
          <a:p>
            <a:pPr marL="121920">
              <a:lnSpc>
                <a:spcPct val="100000"/>
              </a:lnSpc>
              <a:spcBef>
                <a:spcPts val="894"/>
              </a:spcBef>
            </a:pPr>
            <a:r>
              <a:rPr sz="1200" b="1" spc="240" dirty="0">
                <a:latin typeface="Yu Gothic UI"/>
                <a:cs typeface="Yu Gothic UI"/>
              </a:rPr>
              <a:t>改定の基本的視点と具体的方向性</a:t>
            </a:r>
            <a:r>
              <a:rPr sz="1200" b="1" spc="-50" dirty="0">
                <a:latin typeface="Yu Gothic UI"/>
                <a:cs typeface="Yu Gothic UI"/>
              </a:rPr>
              <a:t> </a:t>
            </a:r>
            <a:endParaRPr sz="1200">
              <a:latin typeface="Yu Gothic UI"/>
              <a:cs typeface="Yu Gothic UI"/>
            </a:endParaRPr>
          </a:p>
        </p:txBody>
      </p:sp>
      <p:sp>
        <p:nvSpPr>
          <p:cNvPr id="45" name="object 45"/>
          <p:cNvSpPr txBox="1"/>
          <p:nvPr/>
        </p:nvSpPr>
        <p:spPr>
          <a:xfrm>
            <a:off x="4779645" y="6653580"/>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Yu Gothic UI"/>
                <a:cs typeface="Yu Gothic UI"/>
              </a:rPr>
              <a:t>等</a:t>
            </a:r>
            <a:endParaRPr sz="900">
              <a:latin typeface="Yu Gothic UI"/>
              <a:cs typeface="Yu Gothic UI"/>
            </a:endParaRPr>
          </a:p>
        </p:txBody>
      </p:sp>
      <p:sp>
        <p:nvSpPr>
          <p:cNvPr id="46" name="object 46"/>
          <p:cNvSpPr txBox="1"/>
          <p:nvPr/>
        </p:nvSpPr>
        <p:spPr>
          <a:xfrm>
            <a:off x="4779645" y="4164329"/>
            <a:ext cx="4970145" cy="2008505"/>
          </a:xfrm>
          <a:prstGeom prst="rect">
            <a:avLst/>
          </a:prstGeom>
        </p:spPr>
        <p:txBody>
          <a:bodyPr vert="horz" wrap="square" lIns="0" tIns="12700" rIns="0" bIns="0" rtlCol="0">
            <a:spAutoFit/>
          </a:bodyPr>
          <a:lstStyle/>
          <a:p>
            <a:pPr algn="ctr">
              <a:lnSpc>
                <a:spcPct val="100000"/>
              </a:lnSpc>
              <a:spcBef>
                <a:spcPts val="100"/>
              </a:spcBef>
              <a:tabLst>
                <a:tab pos="288290" algn="l"/>
                <a:tab pos="4829810" algn="l"/>
              </a:tabLst>
            </a:pPr>
            <a:r>
              <a:rPr sz="900" spc="-50" dirty="0">
                <a:latin typeface="Yu Gothic UI"/>
                <a:cs typeface="Yu Gothic UI"/>
              </a:rPr>
              <a:t>等</a:t>
            </a:r>
            <a:r>
              <a:rPr sz="900" dirty="0">
                <a:latin typeface="Yu Gothic UI"/>
                <a:cs typeface="Yu Gothic UI"/>
              </a:rPr>
              <a:t>	</a:t>
            </a:r>
            <a:r>
              <a:rPr sz="900" spc="95" dirty="0">
                <a:latin typeface="Yu Gothic UI"/>
                <a:cs typeface="Yu Gothic UI"/>
              </a:rPr>
              <a:t>○</a:t>
            </a:r>
            <a:r>
              <a:rPr sz="900" spc="70" dirty="0">
                <a:latin typeface="Yu Gothic UI"/>
                <a:cs typeface="Yu Gothic UI"/>
              </a:rPr>
              <a:t>イ</a:t>
            </a:r>
            <a:r>
              <a:rPr sz="900" spc="60" dirty="0">
                <a:latin typeface="Yu Gothic UI"/>
                <a:cs typeface="Yu Gothic UI"/>
              </a:rPr>
              <a:t>ノ</a:t>
            </a:r>
            <a:r>
              <a:rPr sz="900" spc="80" dirty="0">
                <a:latin typeface="Yu Gothic UI"/>
                <a:cs typeface="Yu Gothic UI"/>
              </a:rPr>
              <a:t>ベ</a:t>
            </a:r>
            <a:r>
              <a:rPr sz="900" spc="60" dirty="0">
                <a:latin typeface="Yu Gothic UI"/>
                <a:cs typeface="Yu Gothic UI"/>
              </a:rPr>
              <a:t>ー</a:t>
            </a:r>
            <a:r>
              <a:rPr sz="900" spc="75" dirty="0">
                <a:latin typeface="Yu Gothic UI"/>
                <a:cs typeface="Yu Gothic UI"/>
              </a:rPr>
              <a:t>シ</a:t>
            </a:r>
            <a:r>
              <a:rPr sz="900" spc="60" dirty="0">
                <a:latin typeface="Yu Gothic UI"/>
                <a:cs typeface="Yu Gothic UI"/>
              </a:rPr>
              <a:t>ョ</a:t>
            </a:r>
            <a:r>
              <a:rPr sz="900" spc="70" dirty="0">
                <a:latin typeface="Yu Gothic UI"/>
                <a:cs typeface="Yu Gothic UI"/>
              </a:rPr>
              <a:t>ン</a:t>
            </a:r>
            <a:r>
              <a:rPr sz="900" spc="80" dirty="0">
                <a:latin typeface="Yu Gothic UI"/>
                <a:cs typeface="Yu Gothic UI"/>
              </a:rPr>
              <a:t>の</a:t>
            </a:r>
            <a:r>
              <a:rPr sz="900" spc="95" dirty="0">
                <a:latin typeface="Yu Gothic UI"/>
                <a:cs typeface="Yu Gothic UI"/>
              </a:rPr>
              <a:t>適切</a:t>
            </a:r>
            <a:r>
              <a:rPr sz="900" spc="85" dirty="0">
                <a:latin typeface="Yu Gothic UI"/>
                <a:cs typeface="Yu Gothic UI"/>
              </a:rPr>
              <a:t>な</a:t>
            </a:r>
            <a:r>
              <a:rPr sz="900" spc="95" dirty="0">
                <a:latin typeface="Yu Gothic UI"/>
                <a:cs typeface="Yu Gothic UI"/>
              </a:rPr>
              <a:t>評価</a:t>
            </a:r>
            <a:r>
              <a:rPr sz="900" spc="80" dirty="0">
                <a:latin typeface="Yu Gothic UI"/>
                <a:cs typeface="Yu Gothic UI"/>
              </a:rPr>
              <a:t>や</a:t>
            </a:r>
            <a:r>
              <a:rPr sz="900" spc="95" dirty="0">
                <a:latin typeface="Yu Gothic UI"/>
                <a:cs typeface="Yu Gothic UI"/>
              </a:rPr>
              <a:t>医薬品</a:t>
            </a:r>
            <a:r>
              <a:rPr sz="900" spc="80" dirty="0">
                <a:latin typeface="Yu Gothic UI"/>
                <a:cs typeface="Yu Gothic UI"/>
              </a:rPr>
              <a:t>の</a:t>
            </a:r>
            <a:r>
              <a:rPr sz="900" spc="95" dirty="0">
                <a:latin typeface="Yu Gothic UI"/>
                <a:cs typeface="Yu Gothic UI"/>
              </a:rPr>
              <a:t>安定供給</a:t>
            </a:r>
            <a:r>
              <a:rPr sz="900" spc="80" dirty="0">
                <a:latin typeface="Yu Gothic UI"/>
                <a:cs typeface="Yu Gothic UI"/>
              </a:rPr>
              <a:t>の</a:t>
            </a:r>
            <a:r>
              <a:rPr sz="900" spc="95" dirty="0">
                <a:latin typeface="Yu Gothic UI"/>
                <a:cs typeface="Yu Gothic UI"/>
              </a:rPr>
              <a:t>確保</a:t>
            </a:r>
            <a:r>
              <a:rPr sz="900" spc="45" dirty="0">
                <a:latin typeface="Yu Gothic UI"/>
                <a:cs typeface="Yu Gothic UI"/>
              </a:rPr>
              <a:t>等</a:t>
            </a:r>
            <a:r>
              <a:rPr sz="900" dirty="0">
                <a:latin typeface="Yu Gothic UI"/>
                <a:cs typeface="Yu Gothic UI"/>
              </a:rPr>
              <a:t>	</a:t>
            </a:r>
            <a:r>
              <a:rPr sz="900" spc="-50" dirty="0">
                <a:latin typeface="Yu Gothic UI"/>
                <a:cs typeface="Yu Gothic UI"/>
              </a:rPr>
              <a:t>等</a:t>
            </a:r>
            <a:endParaRPr sz="900">
              <a:latin typeface="Yu Gothic UI"/>
              <a:cs typeface="Yu Gothic UI"/>
            </a:endParaRPr>
          </a:p>
          <a:p>
            <a:pPr marL="42545" algn="ctr">
              <a:lnSpc>
                <a:spcPct val="100000"/>
              </a:lnSpc>
              <a:spcBef>
                <a:spcPts val="1195"/>
              </a:spcBef>
            </a:pPr>
            <a:r>
              <a:rPr sz="1050" b="1" spc="80" dirty="0">
                <a:latin typeface="Yu Gothic UI"/>
                <a:cs typeface="Yu Gothic UI"/>
              </a:rPr>
              <a:t>（４）</a:t>
            </a:r>
            <a:r>
              <a:rPr sz="1050" b="1" spc="15" dirty="0">
                <a:latin typeface="Yu Gothic UI"/>
                <a:cs typeface="Yu Gothic UI"/>
              </a:rPr>
              <a:t>効❹化・適正化を通じた医療保険制度の安定性・持続可能性の向上</a:t>
            </a:r>
            <a:endParaRPr sz="1050">
              <a:latin typeface="Yu Gothic UI"/>
              <a:cs typeface="Yu Gothic UI"/>
            </a:endParaRPr>
          </a:p>
          <a:p>
            <a:pPr marL="410209">
              <a:lnSpc>
                <a:spcPct val="100000"/>
              </a:lnSpc>
              <a:spcBef>
                <a:spcPts val="295"/>
              </a:spcBef>
            </a:pPr>
            <a:r>
              <a:rPr sz="900" spc="100" dirty="0">
                <a:latin typeface="Yu Gothic UI"/>
                <a:cs typeface="Yu Gothic UI"/>
              </a:rPr>
              <a:t>【具体的方向性】</a:t>
            </a:r>
            <a:endParaRPr sz="900">
              <a:latin typeface="Yu Gothic UI"/>
              <a:cs typeface="Yu Gothic UI"/>
            </a:endParaRPr>
          </a:p>
          <a:p>
            <a:pPr marL="300990">
              <a:lnSpc>
                <a:spcPct val="100000"/>
              </a:lnSpc>
              <a:spcBef>
                <a:spcPts val="145"/>
              </a:spcBef>
            </a:pPr>
            <a:r>
              <a:rPr sz="900" spc="45" dirty="0">
                <a:latin typeface="Yu Gothic UI"/>
                <a:cs typeface="Yu Gothic UI"/>
              </a:rPr>
              <a:t>○後発医薬品・バイオ後続品の使用促進</a:t>
            </a:r>
            <a:endParaRPr sz="900">
              <a:latin typeface="Yu Gothic UI"/>
              <a:cs typeface="Yu Gothic UI"/>
            </a:endParaRPr>
          </a:p>
          <a:p>
            <a:pPr marL="414655" indent="-114300">
              <a:lnSpc>
                <a:spcPct val="100000"/>
              </a:lnSpc>
              <a:spcBef>
                <a:spcPts val="110"/>
              </a:spcBef>
              <a:buSzPct val="88888"/>
              <a:buFont typeface="Yu Gothic UI"/>
              <a:buChar char="○"/>
              <a:tabLst>
                <a:tab pos="414655" algn="l"/>
              </a:tabLst>
            </a:pPr>
            <a:r>
              <a:rPr sz="900" spc="-10" dirty="0">
                <a:latin typeface="Segoe UI"/>
                <a:cs typeface="Segoe UI"/>
              </a:rPr>
              <a:t>OTC</a:t>
            </a:r>
            <a:r>
              <a:rPr sz="900" spc="10" dirty="0">
                <a:latin typeface="Yu Gothic UI"/>
                <a:cs typeface="Yu Gothic UI"/>
              </a:rPr>
              <a:t>類似薬を含む薬剤自己負担の在り方の見直し</a:t>
            </a:r>
            <a:endParaRPr sz="900">
              <a:latin typeface="Yu Gothic UI"/>
              <a:cs typeface="Yu Gothic UI"/>
            </a:endParaRPr>
          </a:p>
          <a:p>
            <a:pPr marL="300990">
              <a:lnSpc>
                <a:spcPct val="100000"/>
              </a:lnSpc>
              <a:spcBef>
                <a:spcPts val="110"/>
              </a:spcBef>
            </a:pPr>
            <a:r>
              <a:rPr sz="900" spc="-5" dirty="0">
                <a:latin typeface="Yu Gothic UI"/>
                <a:cs typeface="Yu Gothic UI"/>
              </a:rPr>
              <a:t>○費用対効果評価制度の活用</a:t>
            </a:r>
            <a:endParaRPr sz="900">
              <a:latin typeface="Yu Gothic UI"/>
              <a:cs typeface="Yu Gothic UI"/>
            </a:endParaRPr>
          </a:p>
          <a:p>
            <a:pPr marL="300990">
              <a:lnSpc>
                <a:spcPct val="100000"/>
              </a:lnSpc>
              <a:spcBef>
                <a:spcPts val="105"/>
              </a:spcBef>
            </a:pPr>
            <a:r>
              <a:rPr sz="900" spc="15" dirty="0">
                <a:latin typeface="Yu Gothic UI"/>
                <a:cs typeface="Yu Gothic UI"/>
              </a:rPr>
              <a:t>○市場実勢価格を踏まえた適正な評価</a:t>
            </a:r>
            <a:endParaRPr sz="900">
              <a:latin typeface="Yu Gothic UI"/>
              <a:cs typeface="Yu Gothic UI"/>
            </a:endParaRPr>
          </a:p>
          <a:p>
            <a:pPr marL="389255" marR="89535" indent="-88900">
              <a:lnSpc>
                <a:spcPct val="110000"/>
              </a:lnSpc>
            </a:pPr>
            <a:r>
              <a:rPr sz="900" dirty="0">
                <a:latin typeface="Yu Gothic UI"/>
                <a:cs typeface="Yu Gothic UI"/>
              </a:rPr>
              <a:t>○電子処方箋の活用や医師・病院薬剤師と薬局薬剤師の協働の取組による医薬品の適正使</a:t>
            </a:r>
            <a:r>
              <a:rPr sz="900" spc="-10" dirty="0">
                <a:latin typeface="Yu Gothic UI"/>
                <a:cs typeface="Yu Gothic UI"/>
              </a:rPr>
              <a:t>用等の推進</a:t>
            </a:r>
            <a:endParaRPr sz="900">
              <a:latin typeface="Yu Gothic UI"/>
              <a:cs typeface="Yu Gothic UI"/>
            </a:endParaRPr>
          </a:p>
          <a:p>
            <a:pPr marL="300990">
              <a:lnSpc>
                <a:spcPct val="100000"/>
              </a:lnSpc>
              <a:spcBef>
                <a:spcPts val="110"/>
              </a:spcBef>
            </a:pPr>
            <a:r>
              <a:rPr sz="900" dirty="0">
                <a:latin typeface="Yu Gothic UI"/>
                <a:cs typeface="Yu Gothic UI"/>
              </a:rPr>
              <a:t>○外来医療の機能分化と連携（再掲</a:t>
            </a:r>
            <a:r>
              <a:rPr sz="900" spc="-50" dirty="0">
                <a:latin typeface="Yu Gothic UI"/>
                <a:cs typeface="Yu Gothic UI"/>
              </a:rPr>
              <a:t>）</a:t>
            </a:r>
            <a:endParaRPr sz="900">
              <a:latin typeface="Yu Gothic UI"/>
              <a:cs typeface="Yu Gothic UI"/>
            </a:endParaRPr>
          </a:p>
          <a:p>
            <a:pPr marL="300990">
              <a:lnSpc>
                <a:spcPct val="100000"/>
              </a:lnSpc>
              <a:spcBef>
                <a:spcPts val="110"/>
              </a:spcBef>
            </a:pPr>
            <a:r>
              <a:rPr sz="900" dirty="0">
                <a:latin typeface="Yu Gothic UI"/>
                <a:cs typeface="Yu Gothic UI"/>
              </a:rPr>
              <a:t>○医療</a:t>
            </a:r>
            <a:r>
              <a:rPr sz="900" dirty="0">
                <a:latin typeface="Segoe UI"/>
                <a:cs typeface="Segoe UI"/>
              </a:rPr>
              <a:t>DX</a:t>
            </a:r>
            <a:r>
              <a:rPr sz="900" spc="135" dirty="0">
                <a:latin typeface="Yu Gothic UI"/>
                <a:cs typeface="Yu Gothic UI"/>
              </a:rPr>
              <a:t>や</a:t>
            </a:r>
            <a:r>
              <a:rPr sz="900" spc="-10" dirty="0">
                <a:latin typeface="Segoe UI"/>
                <a:cs typeface="Segoe UI"/>
              </a:rPr>
              <a:t>ICT</a:t>
            </a:r>
            <a:r>
              <a:rPr sz="900" spc="5" dirty="0">
                <a:latin typeface="Yu Gothic UI"/>
                <a:cs typeface="Yu Gothic UI"/>
              </a:rPr>
              <a:t>連携を活用する医療機関・薬局の体制の評価</a:t>
            </a:r>
            <a:r>
              <a:rPr sz="900" spc="50" dirty="0">
                <a:latin typeface="Yu Gothic UI"/>
                <a:cs typeface="Yu Gothic UI"/>
              </a:rPr>
              <a:t>（再掲</a:t>
            </a:r>
            <a:r>
              <a:rPr sz="900" dirty="0">
                <a:latin typeface="Yu Gothic UI"/>
                <a:cs typeface="Yu Gothic UI"/>
              </a:rPr>
              <a:t>）</a:t>
            </a:r>
            <a:endParaRPr sz="900">
              <a:latin typeface="Yu Gothic UI"/>
              <a:cs typeface="Yu Gothic UI"/>
            </a:endParaRPr>
          </a:p>
          <a:p>
            <a:pPr marL="4842510">
              <a:lnSpc>
                <a:spcPct val="100000"/>
              </a:lnSpc>
              <a:spcBef>
                <a:spcPts val="75"/>
              </a:spcBef>
            </a:pPr>
            <a:r>
              <a:rPr sz="900" spc="-50" dirty="0">
                <a:latin typeface="Yu Gothic UI"/>
                <a:cs typeface="Yu Gothic UI"/>
              </a:rPr>
              <a:t>等</a:t>
            </a:r>
            <a:endParaRPr sz="900">
              <a:latin typeface="Yu Gothic UI"/>
              <a:cs typeface="Yu Gothic UI"/>
            </a:endParaRPr>
          </a:p>
        </p:txBody>
      </p:sp>
      <p:sp>
        <p:nvSpPr>
          <p:cNvPr id="47" name="object 47"/>
          <p:cNvSpPr txBox="1"/>
          <p:nvPr/>
        </p:nvSpPr>
        <p:spPr>
          <a:xfrm>
            <a:off x="7848345" y="100177"/>
            <a:ext cx="2002789" cy="304800"/>
          </a:xfrm>
          <a:prstGeom prst="rect">
            <a:avLst/>
          </a:prstGeom>
          <a:solidFill>
            <a:srgbClr val="FFFFFF"/>
          </a:solidFill>
          <a:ln w="9525">
            <a:solidFill>
              <a:srgbClr val="D63557"/>
            </a:solidFill>
          </a:ln>
        </p:spPr>
        <p:txBody>
          <a:bodyPr vert="horz" wrap="square" lIns="0" tIns="56515" rIns="0" bIns="0" rtlCol="0">
            <a:spAutoFit/>
          </a:bodyPr>
          <a:lstStyle/>
          <a:p>
            <a:pPr marL="92710">
              <a:lnSpc>
                <a:spcPct val="100000"/>
              </a:lnSpc>
              <a:spcBef>
                <a:spcPts val="445"/>
              </a:spcBef>
            </a:pPr>
            <a:r>
              <a:rPr sz="1200" dirty="0">
                <a:solidFill>
                  <a:srgbClr val="D63557"/>
                </a:solidFill>
                <a:latin typeface="MS Gothic"/>
                <a:cs typeface="MS Gothic"/>
              </a:rPr>
              <a:t>※</a:t>
            </a:r>
            <a:r>
              <a:rPr sz="1200" b="1" spc="165" dirty="0">
                <a:solidFill>
                  <a:srgbClr val="D63557"/>
                </a:solidFill>
                <a:latin typeface="Yu Gothic UI"/>
                <a:cs typeface="Yu Gothic UI"/>
              </a:rPr>
              <a:t>歯科関連をハイライト</a:t>
            </a:r>
            <a:endParaRPr sz="1200">
              <a:latin typeface="Yu Gothic UI"/>
              <a:cs typeface="Yu Gothic UI"/>
            </a:endParaRPr>
          </a:p>
        </p:txBody>
      </p:sp>
      <p:sp>
        <p:nvSpPr>
          <p:cNvPr id="48" name="object 48"/>
          <p:cNvSpPr txBox="1"/>
          <p:nvPr/>
        </p:nvSpPr>
        <p:spPr>
          <a:xfrm>
            <a:off x="9686670" y="6515811"/>
            <a:ext cx="141605" cy="300355"/>
          </a:xfrm>
          <a:prstGeom prst="rect">
            <a:avLst/>
          </a:prstGeom>
        </p:spPr>
        <p:txBody>
          <a:bodyPr vert="horz" wrap="square" lIns="0" tIns="12700" rIns="0" bIns="0" rtlCol="0">
            <a:spAutoFit/>
          </a:bodyPr>
          <a:lstStyle/>
          <a:p>
            <a:pPr marL="12700">
              <a:lnSpc>
                <a:spcPct val="100000"/>
              </a:lnSpc>
              <a:spcBef>
                <a:spcPts val="100"/>
              </a:spcBef>
            </a:pPr>
            <a:r>
              <a:rPr sz="1800" b="1" spc="-50" dirty="0">
                <a:latin typeface="Calibri"/>
                <a:cs typeface="Calibri"/>
              </a:rPr>
              <a:t>1</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806445" y="402716"/>
            <a:ext cx="4292600" cy="391160"/>
          </a:xfrm>
          <a:prstGeom prst="rect">
            <a:avLst/>
          </a:prstGeom>
        </p:spPr>
        <p:txBody>
          <a:bodyPr vert="horz" wrap="square" lIns="0" tIns="12700" rIns="0" bIns="0" rtlCol="0">
            <a:spAutoFit/>
          </a:bodyPr>
          <a:lstStyle/>
          <a:p>
            <a:pPr marL="12700">
              <a:lnSpc>
                <a:spcPct val="100000"/>
              </a:lnSpc>
              <a:spcBef>
                <a:spcPts val="100"/>
              </a:spcBef>
            </a:pPr>
            <a:r>
              <a:rPr spc="75" dirty="0"/>
              <a:t>歯科巡回診療に係る適切な推進</a:t>
            </a:r>
          </a:p>
        </p:txBody>
      </p:sp>
      <p:sp>
        <p:nvSpPr>
          <p:cNvPr id="4" name="object 4"/>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5" name="object 5"/>
          <p:cNvSpPr txBox="1"/>
          <p:nvPr/>
        </p:nvSpPr>
        <p:spPr>
          <a:xfrm>
            <a:off x="1907794" y="64134"/>
            <a:ext cx="3888104" cy="208279"/>
          </a:xfrm>
          <a:prstGeom prst="rect">
            <a:avLst/>
          </a:prstGeom>
        </p:spPr>
        <p:txBody>
          <a:bodyPr vert="horz" wrap="square" lIns="0" tIns="12700" rIns="0" bIns="0" rtlCol="0">
            <a:spAutoFit/>
          </a:bodyPr>
          <a:lstStyle/>
          <a:p>
            <a:pPr marL="12700">
              <a:lnSpc>
                <a:spcPct val="100000"/>
              </a:lnSpc>
              <a:spcBef>
                <a:spcPts val="100"/>
              </a:spcBef>
            </a:pPr>
            <a:r>
              <a:rPr sz="1200" spc="65" dirty="0">
                <a:latin typeface="Yu Gothic UI"/>
                <a:cs typeface="Yu Gothic UI"/>
              </a:rPr>
              <a:t>Ⅱ－１－２ 人口の少ない地域の実情を踏まえた評価ー③</a:t>
            </a:r>
            <a:endParaRPr sz="1200">
              <a:latin typeface="Yu Gothic UI"/>
              <a:cs typeface="Yu Gothic UI"/>
            </a:endParaRPr>
          </a:p>
        </p:txBody>
      </p:sp>
      <p:pic>
        <p:nvPicPr>
          <p:cNvPr id="6" name="object 6"/>
          <p:cNvPicPr/>
          <p:nvPr/>
        </p:nvPicPr>
        <p:blipFill>
          <a:blip r:embed="rId2" cstate="print"/>
          <a:stretch>
            <a:fillRect/>
          </a:stretch>
        </p:blipFill>
        <p:spPr>
          <a:xfrm>
            <a:off x="4535932" y="4422673"/>
            <a:ext cx="2269490" cy="1512950"/>
          </a:xfrm>
          <a:prstGeom prst="rect">
            <a:avLst/>
          </a:prstGeom>
        </p:spPr>
      </p:pic>
      <p:graphicFrame>
        <p:nvGraphicFramePr>
          <p:cNvPr id="7" name="object 7"/>
          <p:cNvGraphicFramePr>
            <a:graphicFrameLocks noGrp="1"/>
          </p:cNvGraphicFramePr>
          <p:nvPr/>
        </p:nvGraphicFramePr>
        <p:xfrm>
          <a:off x="188366" y="998816"/>
          <a:ext cx="9520555" cy="5585459"/>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4817745">
                  <a:extLst>
                    <a:ext uri="{9D8B030D-6E8A-4147-A177-3AD203B41FA5}">
                      <a16:colId xmlns:a16="http://schemas.microsoft.com/office/drawing/2014/main" val="20001"/>
                    </a:ext>
                  </a:extLst>
                </a:gridCol>
                <a:gridCol w="4580255">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274320">
                        <a:lnSpc>
                          <a:spcPct val="100000"/>
                        </a:lnSpc>
                        <a:spcBef>
                          <a:spcPts val="400"/>
                        </a:spcBef>
                      </a:pPr>
                      <a:r>
                        <a:rPr sz="1200" b="1" spc="40" dirty="0">
                          <a:latin typeface="Yu Gothic UI"/>
                          <a:cs typeface="Yu Gothic UI"/>
                        </a:rPr>
                        <a:t>歯科巡回診療車を用いて巡回診療を実施した場合の評価の新設</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292090">
                <a:tc gridSpan="3">
                  <a:txBody>
                    <a:bodyPr/>
                    <a:lstStyle/>
                    <a:p>
                      <a:pPr marL="377825" indent="-286385">
                        <a:lnSpc>
                          <a:spcPct val="100000"/>
                        </a:lnSpc>
                        <a:spcBef>
                          <a:spcPts val="365"/>
                        </a:spcBef>
                        <a:buFont typeface="Wingdings"/>
                        <a:buChar char=""/>
                        <a:tabLst>
                          <a:tab pos="377825" algn="l"/>
                        </a:tabLst>
                      </a:pPr>
                      <a:r>
                        <a:rPr sz="1400" spc="105" dirty="0">
                          <a:latin typeface="Yu Gothic UI"/>
                          <a:cs typeface="Yu Gothic UI"/>
                        </a:rPr>
                        <a:t>都道府県等と連携して実施する</a:t>
                      </a:r>
                      <a:r>
                        <a:rPr sz="1400" b="1" u="sng" spc="60" dirty="0">
                          <a:solidFill>
                            <a:srgbClr val="006FC0"/>
                          </a:solidFill>
                          <a:uFill>
                            <a:solidFill>
                              <a:srgbClr val="006FC0"/>
                            </a:solidFill>
                          </a:uFill>
                          <a:latin typeface="Yu Gothic UI"/>
                          <a:cs typeface="Yu Gothic UI"/>
                        </a:rPr>
                        <a:t>歯科巡回診療車を用いた巡回診療について新たな評価</a:t>
                      </a:r>
                      <a:r>
                        <a:rPr sz="1400" spc="300" dirty="0">
                          <a:latin typeface="Yu Gothic UI"/>
                          <a:cs typeface="Yu Gothic UI"/>
                        </a:rPr>
                        <a:t>を行う。</a:t>
                      </a:r>
                      <a:endParaRPr sz="1400">
                        <a:latin typeface="Yu Gothic UI"/>
                        <a:cs typeface="Yu Gothic UI"/>
                      </a:endParaRPr>
                    </a:p>
                    <a:p>
                      <a:pPr>
                        <a:lnSpc>
                          <a:spcPct val="100000"/>
                        </a:lnSpc>
                        <a:spcBef>
                          <a:spcPts val="5"/>
                        </a:spcBef>
                      </a:pPr>
                      <a:endParaRPr sz="1400">
                        <a:latin typeface="Times New Roman"/>
                        <a:cs typeface="Times New Roman"/>
                      </a:endParaRPr>
                    </a:p>
                    <a:p>
                      <a:pPr marL="269240">
                        <a:lnSpc>
                          <a:spcPct val="100000"/>
                        </a:lnSpc>
                        <a:tabLst>
                          <a:tab pos="1183640" algn="l"/>
                          <a:tab pos="3698875" algn="l"/>
                        </a:tabLst>
                      </a:pPr>
                      <a:r>
                        <a:rPr sz="1800" b="1" u="sng" dirty="0">
                          <a:solidFill>
                            <a:srgbClr val="006FC0"/>
                          </a:solidFill>
                          <a:uFill>
                            <a:solidFill>
                              <a:srgbClr val="006FC0"/>
                            </a:solidFill>
                          </a:uFill>
                          <a:latin typeface="Yu Gothic UI"/>
                          <a:cs typeface="Yu Gothic UI"/>
                        </a:rPr>
                        <a:t>（新</a:t>
                      </a:r>
                      <a:r>
                        <a:rPr sz="1800" b="1" u="sng" spc="-50" dirty="0">
                          <a:solidFill>
                            <a:srgbClr val="006FC0"/>
                          </a:solidFill>
                          <a:uFill>
                            <a:solidFill>
                              <a:srgbClr val="006FC0"/>
                            </a:solidFill>
                          </a:uFill>
                          <a:latin typeface="Yu Gothic UI"/>
                          <a:cs typeface="Yu Gothic UI"/>
                        </a:rPr>
                        <a:t>）</a:t>
                      </a:r>
                      <a:r>
                        <a:rPr sz="1800" b="1" u="sng" dirty="0">
                          <a:solidFill>
                            <a:srgbClr val="006FC0"/>
                          </a:solidFill>
                          <a:uFill>
                            <a:solidFill>
                              <a:srgbClr val="006FC0"/>
                            </a:solidFill>
                          </a:uFill>
                          <a:latin typeface="Yu Gothic UI"/>
                          <a:cs typeface="Yu Gothic UI"/>
                        </a:rPr>
                        <a:t>	地域歯科医療加</a:t>
                      </a:r>
                      <a:r>
                        <a:rPr sz="1800" b="1" u="sng" spc="-50" dirty="0">
                          <a:solidFill>
                            <a:srgbClr val="006FC0"/>
                          </a:solidFill>
                          <a:uFill>
                            <a:solidFill>
                              <a:srgbClr val="006FC0"/>
                            </a:solidFill>
                          </a:uFill>
                          <a:latin typeface="Yu Gothic UI"/>
                          <a:cs typeface="Yu Gothic UI"/>
                        </a:rPr>
                        <a:t>算</a:t>
                      </a:r>
                      <a:r>
                        <a:rPr sz="1800" b="1" u="sng" dirty="0">
                          <a:solidFill>
                            <a:srgbClr val="006FC0"/>
                          </a:solidFill>
                          <a:uFill>
                            <a:solidFill>
                              <a:srgbClr val="006FC0"/>
                            </a:solidFill>
                          </a:uFill>
                          <a:latin typeface="Yu Gothic UI"/>
                          <a:cs typeface="Yu Gothic UI"/>
                        </a:rPr>
                        <a:t>	</a:t>
                      </a:r>
                      <a:r>
                        <a:rPr sz="1800" b="1" u="sng" spc="310" dirty="0">
                          <a:solidFill>
                            <a:srgbClr val="006FC0"/>
                          </a:solidFill>
                          <a:uFill>
                            <a:solidFill>
                              <a:srgbClr val="006FC0"/>
                            </a:solidFill>
                          </a:uFill>
                          <a:latin typeface="Yu Gothic UI"/>
                          <a:cs typeface="Yu Gothic UI"/>
                        </a:rPr>
                        <a:t>100</a:t>
                      </a:r>
                      <a:r>
                        <a:rPr sz="1800" b="1" u="sng" spc="-50" dirty="0">
                          <a:solidFill>
                            <a:srgbClr val="006FC0"/>
                          </a:solidFill>
                          <a:uFill>
                            <a:solidFill>
                              <a:srgbClr val="006FC0"/>
                            </a:solidFill>
                          </a:uFill>
                          <a:latin typeface="Yu Gothic UI"/>
                          <a:cs typeface="Yu Gothic UI"/>
                        </a:rPr>
                        <a:t>点</a:t>
                      </a:r>
                      <a:endParaRPr sz="1800">
                        <a:latin typeface="Yu Gothic UI"/>
                        <a:cs typeface="Yu Gothic UI"/>
                      </a:endParaRPr>
                    </a:p>
                    <a:p>
                      <a:pPr marL="91440">
                        <a:lnSpc>
                          <a:spcPct val="100000"/>
                        </a:lnSpc>
                        <a:spcBef>
                          <a:spcPts val="65"/>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a:p>
                      <a:pPr marL="446405">
                        <a:lnSpc>
                          <a:spcPct val="100000"/>
                        </a:lnSpc>
                      </a:pPr>
                      <a:r>
                        <a:rPr sz="1400" spc="60" dirty="0">
                          <a:latin typeface="Yu Gothic UI"/>
                          <a:cs typeface="Yu Gothic UI"/>
                        </a:rPr>
                        <a:t>歯科医療提供が困難である地域等において、都道府県等と連携し、歯科巡回診療車を用いて歯科診療を行った場</a:t>
                      </a:r>
                      <a:endParaRPr sz="1400">
                        <a:latin typeface="Yu Gothic UI"/>
                        <a:cs typeface="Yu Gothic UI"/>
                      </a:endParaRPr>
                    </a:p>
                    <a:p>
                      <a:pPr marL="446405">
                        <a:lnSpc>
                          <a:spcPct val="100000"/>
                        </a:lnSpc>
                      </a:pPr>
                      <a:r>
                        <a:rPr sz="1400" spc="125" dirty="0">
                          <a:latin typeface="Yu Gothic UI"/>
                          <a:cs typeface="Yu Gothic UI"/>
                        </a:rPr>
                        <a:t>合は、地域歯科医療加算として、</a:t>
                      </a:r>
                      <a:r>
                        <a:rPr sz="1400" spc="114" dirty="0">
                          <a:latin typeface="Yu Gothic UI"/>
                          <a:cs typeface="Yu Gothic UI"/>
                        </a:rPr>
                        <a:t>100</a:t>
                      </a:r>
                      <a:r>
                        <a:rPr sz="1400" spc="160" dirty="0">
                          <a:latin typeface="Yu Gothic UI"/>
                          <a:cs typeface="Yu Gothic UI"/>
                        </a:rPr>
                        <a:t>点を</a:t>
                      </a:r>
                      <a:r>
                        <a:rPr sz="1400" b="1" u="sng" spc="-10" dirty="0">
                          <a:solidFill>
                            <a:srgbClr val="006FC0"/>
                          </a:solidFill>
                          <a:uFill>
                            <a:solidFill>
                              <a:srgbClr val="006FC0"/>
                            </a:solidFill>
                          </a:uFill>
                          <a:latin typeface="Yu Gothic UI"/>
                          <a:cs typeface="Yu Gothic UI"/>
                        </a:rPr>
                        <a:t>初再診料</a:t>
                      </a:r>
                      <a:r>
                        <a:rPr sz="1400" spc="130" dirty="0">
                          <a:latin typeface="Yu Gothic UI"/>
                          <a:cs typeface="Yu Gothic UI"/>
                        </a:rPr>
                        <a:t>の所定点数に加算する。</a:t>
                      </a:r>
                      <a:endParaRPr sz="1400">
                        <a:latin typeface="Yu Gothic UI"/>
                        <a:cs typeface="Yu Gothic UI"/>
                      </a:endParaRPr>
                    </a:p>
                    <a:p>
                      <a:pPr>
                        <a:lnSpc>
                          <a:spcPct val="100000"/>
                        </a:lnSpc>
                        <a:spcBef>
                          <a:spcPts val="105"/>
                        </a:spcBef>
                      </a:pPr>
                      <a:endParaRPr sz="1400">
                        <a:latin typeface="Times New Roman"/>
                        <a:cs typeface="Times New Roman"/>
                      </a:endParaRPr>
                    </a:p>
                    <a:p>
                      <a:pPr marL="91440" marR="81280" indent="152400" algn="just">
                        <a:lnSpc>
                          <a:spcPct val="100000"/>
                        </a:lnSpc>
                      </a:pPr>
                      <a:r>
                        <a:rPr sz="1200" spc="20" dirty="0">
                          <a:latin typeface="Yu Gothic UI"/>
                          <a:cs typeface="Yu Gothic UI"/>
                        </a:rPr>
                        <a:t>地域歯科医療加算については、巡回診療によらなければ住民の歯科医療の確保が困難である地域又は専門歯科医療機関が身近にない地</a:t>
                      </a:r>
                      <a:r>
                        <a:rPr sz="1200" spc="30" dirty="0">
                          <a:latin typeface="Yu Gothic UI"/>
                          <a:cs typeface="Yu Gothic UI"/>
                        </a:rPr>
                        <a:t>域の患者に対して、都道府県等と連携し、巡回診療実施計画を提出した保険医療機関が、歯科医療の確保を目的として行う巡回診療を評</a:t>
                      </a:r>
                      <a:r>
                        <a:rPr sz="1200" spc="105" dirty="0">
                          <a:latin typeface="Yu Gothic UI"/>
                          <a:cs typeface="Yu Gothic UI"/>
                        </a:rPr>
                        <a:t>価するものであり、具体的には当該地域に居住する患者に対して、歯科用ユニット等を搭載した診療車</a:t>
                      </a:r>
                      <a:r>
                        <a:rPr sz="1200" dirty="0">
                          <a:latin typeface="Yu Gothic UI"/>
                          <a:cs typeface="Yu Gothic UI"/>
                        </a:rPr>
                        <a:t>（</a:t>
                      </a:r>
                      <a:r>
                        <a:rPr sz="1200" spc="110" dirty="0">
                          <a:latin typeface="Yu Gothic UI"/>
                          <a:cs typeface="Yu Gothic UI"/>
                        </a:rPr>
                        <a:t>以下「歯科巡回診療車 」とい</a:t>
                      </a:r>
                      <a:r>
                        <a:rPr sz="1200" spc="400" dirty="0">
                          <a:latin typeface="Yu Gothic UI"/>
                          <a:cs typeface="Yu Gothic UI"/>
                        </a:rPr>
                        <a:t>う。</a:t>
                      </a:r>
                      <a:r>
                        <a:rPr sz="1200" dirty="0">
                          <a:latin typeface="Yu Gothic UI"/>
                          <a:cs typeface="Yu Gothic UI"/>
                        </a:rPr>
                        <a:t>）</a:t>
                      </a:r>
                      <a:r>
                        <a:rPr sz="1200" spc="95" dirty="0">
                          <a:latin typeface="Yu Gothic UI"/>
                          <a:cs typeface="Yu Gothic UI"/>
                        </a:rPr>
                        <a:t>内で歯科診療を実施した場合に加算する。なお、「都道府県等と連携」とは、次に掲げるいずれかのことをいい、地域歯科医療加</a:t>
                      </a:r>
                      <a:r>
                        <a:rPr sz="1200" spc="110" dirty="0">
                          <a:latin typeface="Yu Gothic UI"/>
                          <a:cs typeface="Yu Gothic UI"/>
                        </a:rPr>
                        <a:t>算を算定する場合は、イからハまでのいずれに該当するかを診療録及び診療報酬明細書の摘要欄に記載すること。</a:t>
                      </a:r>
                      <a:endParaRPr sz="1200">
                        <a:latin typeface="Yu Gothic UI"/>
                        <a:cs typeface="Yu Gothic UI"/>
                      </a:endParaRPr>
                    </a:p>
                    <a:p>
                      <a:pPr marL="452120">
                        <a:lnSpc>
                          <a:spcPct val="100000"/>
                        </a:lnSpc>
                        <a:tabLst>
                          <a:tab pos="808990" algn="l"/>
                        </a:tabLst>
                      </a:pPr>
                      <a:r>
                        <a:rPr sz="1200" spc="295" dirty="0">
                          <a:latin typeface="Yu Gothic UI"/>
                          <a:cs typeface="Yu Gothic UI"/>
                        </a:rPr>
                        <a:t>イ</a:t>
                      </a:r>
                      <a:r>
                        <a:rPr sz="1200" dirty="0">
                          <a:latin typeface="Yu Gothic UI"/>
                          <a:cs typeface="Yu Gothic UI"/>
                        </a:rPr>
                        <a:t>	</a:t>
                      </a:r>
                      <a:r>
                        <a:rPr sz="1200" spc="90" dirty="0">
                          <a:latin typeface="Yu Gothic UI"/>
                          <a:cs typeface="Yu Gothic UI"/>
                        </a:rPr>
                        <a:t>都道府県等</a:t>
                      </a:r>
                      <a:r>
                        <a:rPr sz="1200" spc="75" dirty="0">
                          <a:latin typeface="Yu Gothic UI"/>
                          <a:cs typeface="Yu Gothic UI"/>
                        </a:rPr>
                        <a:t>が</a:t>
                      </a:r>
                      <a:r>
                        <a:rPr sz="1200" spc="90" dirty="0">
                          <a:latin typeface="Yu Gothic UI"/>
                          <a:cs typeface="Yu Gothic UI"/>
                        </a:rPr>
                        <a:t>設置</a:t>
                      </a:r>
                      <a:r>
                        <a:rPr sz="1200" spc="60" dirty="0">
                          <a:latin typeface="Yu Gothic UI"/>
                          <a:cs typeface="Yu Gothic UI"/>
                        </a:rPr>
                        <a:t>し</a:t>
                      </a:r>
                      <a:r>
                        <a:rPr sz="1200" spc="65" dirty="0">
                          <a:latin typeface="Yu Gothic UI"/>
                          <a:cs typeface="Yu Gothic UI"/>
                        </a:rPr>
                        <a:t>て</a:t>
                      </a:r>
                      <a:r>
                        <a:rPr sz="1200" spc="70" dirty="0">
                          <a:latin typeface="Yu Gothic UI"/>
                          <a:cs typeface="Yu Gothic UI"/>
                        </a:rPr>
                        <a:t>い</a:t>
                      </a:r>
                      <a:r>
                        <a:rPr sz="1200" spc="65" dirty="0">
                          <a:latin typeface="Yu Gothic UI"/>
                          <a:cs typeface="Yu Gothic UI"/>
                        </a:rPr>
                        <a:t>る</a:t>
                      </a:r>
                      <a:r>
                        <a:rPr sz="1200" spc="90" dirty="0">
                          <a:latin typeface="Yu Gothic UI"/>
                          <a:cs typeface="Yu Gothic UI"/>
                        </a:rPr>
                        <a:t>保険医療機関</a:t>
                      </a:r>
                      <a:r>
                        <a:rPr sz="1200" spc="75" dirty="0">
                          <a:latin typeface="Yu Gothic UI"/>
                          <a:cs typeface="Yu Gothic UI"/>
                        </a:rPr>
                        <a:t>が</a:t>
                      </a:r>
                      <a:r>
                        <a:rPr sz="1200" spc="90" dirty="0">
                          <a:latin typeface="Yu Gothic UI"/>
                          <a:cs typeface="Yu Gothic UI"/>
                        </a:rPr>
                        <a:t>歯科巡回診療車</a:t>
                      </a:r>
                      <a:r>
                        <a:rPr sz="1200" spc="65" dirty="0">
                          <a:latin typeface="Yu Gothic UI"/>
                          <a:cs typeface="Yu Gothic UI"/>
                        </a:rPr>
                        <a:t>を</a:t>
                      </a:r>
                      <a:r>
                        <a:rPr sz="1200" spc="90" dirty="0">
                          <a:latin typeface="Yu Gothic UI"/>
                          <a:cs typeface="Yu Gothic UI"/>
                        </a:rPr>
                        <a:t>所有</a:t>
                      </a:r>
                      <a:r>
                        <a:rPr sz="1200" spc="60" dirty="0">
                          <a:latin typeface="Yu Gothic UI"/>
                          <a:cs typeface="Yu Gothic UI"/>
                        </a:rPr>
                        <a:t>し</a:t>
                      </a:r>
                      <a:r>
                        <a:rPr sz="1200" spc="65" dirty="0">
                          <a:latin typeface="Yu Gothic UI"/>
                          <a:cs typeface="Yu Gothic UI"/>
                        </a:rPr>
                        <a:t>て</a:t>
                      </a:r>
                      <a:r>
                        <a:rPr sz="1200" spc="70" dirty="0">
                          <a:latin typeface="Yu Gothic UI"/>
                          <a:cs typeface="Yu Gothic UI"/>
                        </a:rPr>
                        <a:t>い</a:t>
                      </a:r>
                      <a:r>
                        <a:rPr sz="1200" spc="75" dirty="0">
                          <a:latin typeface="Yu Gothic UI"/>
                          <a:cs typeface="Yu Gothic UI"/>
                        </a:rPr>
                        <a:t>る</a:t>
                      </a:r>
                      <a:r>
                        <a:rPr sz="1200" spc="350" dirty="0">
                          <a:latin typeface="Yu Gothic UI"/>
                          <a:cs typeface="Yu Gothic UI"/>
                        </a:rPr>
                        <a:t>。</a:t>
                      </a:r>
                      <a:endParaRPr sz="1200">
                        <a:latin typeface="Yu Gothic UI"/>
                        <a:cs typeface="Yu Gothic UI"/>
                      </a:endParaRPr>
                    </a:p>
                    <a:p>
                      <a:pPr marL="452120" marR="4892040">
                        <a:lnSpc>
                          <a:spcPct val="100000"/>
                        </a:lnSpc>
                        <a:tabLst>
                          <a:tab pos="808990" algn="l"/>
                        </a:tabLst>
                      </a:pPr>
                      <a:r>
                        <a:rPr sz="1200" spc="-50" dirty="0">
                          <a:latin typeface="Yu Gothic UI"/>
                          <a:cs typeface="Yu Gothic UI"/>
                        </a:rPr>
                        <a:t>◻</a:t>
                      </a:r>
                      <a:r>
                        <a:rPr sz="1200" dirty="0">
                          <a:latin typeface="Yu Gothic UI"/>
                          <a:cs typeface="Yu Gothic UI"/>
                        </a:rPr>
                        <a:t>	</a:t>
                      </a:r>
                      <a:r>
                        <a:rPr sz="1200" spc="105" dirty="0">
                          <a:latin typeface="Yu Gothic UI"/>
                          <a:cs typeface="Yu Gothic UI"/>
                        </a:rPr>
                        <a:t>都道府県</a:t>
                      </a:r>
                      <a:r>
                        <a:rPr sz="1200" spc="85" dirty="0">
                          <a:latin typeface="Yu Gothic UI"/>
                          <a:cs typeface="Yu Gothic UI"/>
                        </a:rPr>
                        <a:t>の</a:t>
                      </a:r>
                      <a:r>
                        <a:rPr sz="1200" spc="105" dirty="0">
                          <a:latin typeface="Yu Gothic UI"/>
                          <a:cs typeface="Yu Gothic UI"/>
                        </a:rPr>
                        <a:t>定</a:t>
                      </a:r>
                      <a:r>
                        <a:rPr sz="1200" spc="85" dirty="0">
                          <a:latin typeface="Yu Gothic UI"/>
                          <a:cs typeface="Yu Gothic UI"/>
                        </a:rPr>
                        <a:t>め</a:t>
                      </a:r>
                      <a:r>
                        <a:rPr sz="1200" spc="80" dirty="0">
                          <a:latin typeface="Yu Gothic UI"/>
                          <a:cs typeface="Yu Gothic UI"/>
                        </a:rPr>
                        <a:t>る</a:t>
                      </a:r>
                      <a:r>
                        <a:rPr sz="1200" spc="105" dirty="0">
                          <a:latin typeface="Yu Gothic UI"/>
                          <a:cs typeface="Yu Gothic UI"/>
                        </a:rPr>
                        <a:t>医療計画等</a:t>
                      </a:r>
                      <a:r>
                        <a:rPr sz="1200" spc="80" dirty="0">
                          <a:latin typeface="Yu Gothic UI"/>
                          <a:cs typeface="Yu Gothic UI"/>
                        </a:rPr>
                        <a:t>に</a:t>
                      </a:r>
                      <a:r>
                        <a:rPr sz="1200" spc="105" dirty="0">
                          <a:latin typeface="Yu Gothic UI"/>
                          <a:cs typeface="Yu Gothic UI"/>
                        </a:rPr>
                        <a:t>基</a:t>
                      </a:r>
                      <a:r>
                        <a:rPr sz="1200" spc="85" dirty="0">
                          <a:latin typeface="Yu Gothic UI"/>
                          <a:cs typeface="Yu Gothic UI"/>
                        </a:rPr>
                        <a:t>づ</a:t>
                      </a:r>
                      <a:r>
                        <a:rPr sz="1200" spc="65" dirty="0">
                          <a:latin typeface="Yu Gothic UI"/>
                          <a:cs typeface="Yu Gothic UI"/>
                        </a:rPr>
                        <a:t>く</a:t>
                      </a:r>
                      <a:r>
                        <a:rPr sz="1200" spc="105" dirty="0">
                          <a:latin typeface="Yu Gothic UI"/>
                          <a:cs typeface="Yu Gothic UI"/>
                        </a:rPr>
                        <a:t>巡回診療</a:t>
                      </a:r>
                      <a:r>
                        <a:rPr sz="1200" spc="85" dirty="0">
                          <a:latin typeface="Yu Gothic UI"/>
                          <a:cs typeface="Yu Gothic UI"/>
                        </a:rPr>
                        <a:t>であ</a:t>
                      </a:r>
                      <a:r>
                        <a:rPr sz="1200" spc="80" dirty="0">
                          <a:latin typeface="Yu Gothic UI"/>
                          <a:cs typeface="Yu Gothic UI"/>
                        </a:rPr>
                        <a:t>る</a:t>
                      </a:r>
                      <a:r>
                        <a:rPr sz="1200" spc="350" dirty="0">
                          <a:latin typeface="Yu Gothic UI"/>
                          <a:cs typeface="Yu Gothic UI"/>
                        </a:rPr>
                        <a:t>。</a:t>
                      </a:r>
                      <a:r>
                        <a:rPr sz="1200" spc="210" dirty="0">
                          <a:latin typeface="Yu Gothic UI"/>
                          <a:cs typeface="Yu Gothic UI"/>
                        </a:rPr>
                        <a:t>ハ</a:t>
                      </a:r>
                      <a:r>
                        <a:rPr sz="1200" dirty="0">
                          <a:latin typeface="Yu Gothic UI"/>
                          <a:cs typeface="Yu Gothic UI"/>
                        </a:rPr>
                        <a:t>	</a:t>
                      </a:r>
                      <a:r>
                        <a:rPr sz="1200" spc="170" dirty="0">
                          <a:latin typeface="Yu Gothic UI"/>
                          <a:cs typeface="Yu Gothic UI"/>
                        </a:rPr>
                        <a:t>そ</a:t>
                      </a:r>
                      <a:r>
                        <a:rPr sz="1200" spc="185" dirty="0">
                          <a:latin typeface="Yu Gothic UI"/>
                          <a:cs typeface="Yu Gothic UI"/>
                        </a:rPr>
                        <a:t>の</a:t>
                      </a:r>
                      <a:r>
                        <a:rPr sz="1200" spc="225" dirty="0">
                          <a:latin typeface="Yu Gothic UI"/>
                          <a:cs typeface="Yu Gothic UI"/>
                        </a:rPr>
                        <a:t>他</a:t>
                      </a:r>
                      <a:r>
                        <a:rPr sz="1200" spc="160" dirty="0">
                          <a:latin typeface="Yu Gothic UI"/>
                          <a:cs typeface="Yu Gothic UI"/>
                        </a:rPr>
                        <a:t>イ</a:t>
                      </a:r>
                      <a:r>
                        <a:rPr sz="1200" spc="225" dirty="0">
                          <a:latin typeface="Yu Gothic UI"/>
                          <a:cs typeface="Yu Gothic UI"/>
                        </a:rPr>
                        <a:t>又</a:t>
                      </a:r>
                      <a:r>
                        <a:rPr sz="1200" spc="190" dirty="0">
                          <a:latin typeface="Yu Gothic UI"/>
                          <a:cs typeface="Yu Gothic UI"/>
                        </a:rPr>
                        <a:t>は</a:t>
                      </a:r>
                      <a:r>
                        <a:rPr sz="1200" spc="160" dirty="0">
                          <a:latin typeface="Yu Gothic UI"/>
                          <a:cs typeface="Yu Gothic UI"/>
                        </a:rPr>
                        <a:t>ロ</a:t>
                      </a:r>
                      <a:r>
                        <a:rPr sz="1200" spc="175" dirty="0">
                          <a:latin typeface="Yu Gothic UI"/>
                          <a:cs typeface="Yu Gothic UI"/>
                        </a:rPr>
                        <a:t>に</a:t>
                      </a:r>
                      <a:r>
                        <a:rPr sz="1200" spc="225" dirty="0">
                          <a:latin typeface="Yu Gothic UI"/>
                          <a:cs typeface="Yu Gothic UI"/>
                        </a:rPr>
                        <a:t>準</a:t>
                      </a:r>
                      <a:r>
                        <a:rPr sz="1200" spc="185" dirty="0">
                          <a:latin typeface="Yu Gothic UI"/>
                          <a:cs typeface="Yu Gothic UI"/>
                        </a:rPr>
                        <a:t>ず</a:t>
                      </a:r>
                      <a:r>
                        <a:rPr sz="1200" spc="170" dirty="0">
                          <a:latin typeface="Yu Gothic UI"/>
                          <a:cs typeface="Yu Gothic UI"/>
                        </a:rPr>
                        <a:t>るも</a:t>
                      </a:r>
                      <a:r>
                        <a:rPr sz="1200" spc="185" dirty="0">
                          <a:latin typeface="Yu Gothic UI"/>
                          <a:cs typeface="Yu Gothic UI"/>
                        </a:rPr>
                        <a:t>の</a:t>
                      </a:r>
                      <a:r>
                        <a:rPr sz="1200" spc="180" dirty="0">
                          <a:latin typeface="Yu Gothic UI"/>
                          <a:cs typeface="Yu Gothic UI"/>
                        </a:rPr>
                        <a:t>で</a:t>
                      </a:r>
                      <a:r>
                        <a:rPr sz="1200" spc="185" dirty="0">
                          <a:latin typeface="Yu Gothic UI"/>
                          <a:cs typeface="Yu Gothic UI"/>
                        </a:rPr>
                        <a:t>あ</a:t>
                      </a:r>
                      <a:r>
                        <a:rPr sz="1200" spc="170" dirty="0">
                          <a:latin typeface="Yu Gothic UI"/>
                          <a:cs typeface="Yu Gothic UI"/>
                        </a:rPr>
                        <a:t>る</a:t>
                      </a:r>
                      <a:r>
                        <a:rPr sz="1200" spc="350" dirty="0">
                          <a:latin typeface="Yu Gothic UI"/>
                          <a:cs typeface="Yu Gothic UI"/>
                        </a:rPr>
                        <a:t>。</a:t>
                      </a:r>
                      <a:endParaRPr sz="1200">
                        <a:latin typeface="Yu Gothic UI"/>
                        <a:cs typeface="Yu Gothic UI"/>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230"/>
                        </a:spcBef>
                      </a:pPr>
                      <a:endParaRPr sz="1200">
                        <a:latin typeface="Times New Roman"/>
                        <a:cs typeface="Times New Roman"/>
                      </a:endParaRPr>
                    </a:p>
                    <a:p>
                      <a:pPr marL="6328410" algn="ctr">
                        <a:lnSpc>
                          <a:spcPct val="100000"/>
                        </a:lnSpc>
                      </a:pPr>
                      <a:r>
                        <a:rPr sz="1050" spc="90" dirty="0">
                          <a:latin typeface="Yu Gothic UI"/>
                          <a:cs typeface="Yu Gothic UI"/>
                        </a:rPr>
                        <a:t>（</a:t>
                      </a:r>
                      <a:r>
                        <a:rPr sz="1050" spc="40" dirty="0">
                          <a:latin typeface="Yu Gothic UI"/>
                          <a:cs typeface="Yu Gothic UI"/>
                        </a:rPr>
                        <a:t>宮崎県より写真提供</a:t>
                      </a:r>
                      <a:r>
                        <a:rPr sz="800" dirty="0">
                          <a:latin typeface="Yu Gothic UI"/>
                          <a:cs typeface="Yu Gothic UI"/>
                        </a:rPr>
                        <a:t>（</a:t>
                      </a:r>
                      <a:r>
                        <a:rPr sz="800" spc="-15" dirty="0">
                          <a:latin typeface="Yu Gothic UI"/>
                          <a:cs typeface="Yu Gothic UI"/>
                        </a:rPr>
                        <a:t>中央社会保険医療協議会総会</a:t>
                      </a:r>
                      <a:endParaRPr sz="800">
                        <a:latin typeface="Yu Gothic UI"/>
                        <a:cs typeface="Yu Gothic UI"/>
                      </a:endParaRPr>
                    </a:p>
                    <a:p>
                      <a:pPr marL="6325235" algn="ctr">
                        <a:lnSpc>
                          <a:spcPct val="100000"/>
                        </a:lnSpc>
                      </a:pPr>
                      <a:r>
                        <a:rPr sz="800" dirty="0">
                          <a:latin typeface="Yu Gothic UI"/>
                          <a:cs typeface="Yu Gothic UI"/>
                        </a:rPr>
                        <a:t>資料（令和７年９月</a:t>
                      </a:r>
                      <a:r>
                        <a:rPr sz="800" spc="55" dirty="0">
                          <a:latin typeface="Yu Gothic UI"/>
                          <a:cs typeface="Yu Gothic UI"/>
                        </a:rPr>
                        <a:t>10</a:t>
                      </a:r>
                      <a:r>
                        <a:rPr sz="800" dirty="0">
                          <a:latin typeface="Yu Gothic UI"/>
                          <a:cs typeface="Yu Gothic UI"/>
                        </a:rPr>
                        <a:t>日</a:t>
                      </a:r>
                      <a:r>
                        <a:rPr sz="800" spc="-25" dirty="0">
                          <a:latin typeface="Yu Gothic UI"/>
                          <a:cs typeface="Yu Gothic UI"/>
                        </a:rPr>
                        <a:t>）</a:t>
                      </a:r>
                      <a:r>
                        <a:rPr sz="1050" spc="-25" dirty="0">
                          <a:latin typeface="Yu Gothic UI"/>
                          <a:cs typeface="Yu Gothic UI"/>
                        </a:rPr>
                        <a:t>）</a:t>
                      </a:r>
                      <a:endParaRPr sz="1050">
                        <a:latin typeface="Yu Gothic UI"/>
                        <a:cs typeface="Yu Gothic UI"/>
                      </a:endParaRPr>
                    </a:p>
                    <a:p>
                      <a:pPr>
                        <a:lnSpc>
                          <a:spcPct val="100000"/>
                        </a:lnSpc>
                        <a:spcBef>
                          <a:spcPts val="220"/>
                        </a:spcBef>
                      </a:pPr>
                      <a:endParaRPr sz="800">
                        <a:latin typeface="Times New Roman"/>
                        <a:cs typeface="Times New Roman"/>
                      </a:endParaRPr>
                    </a:p>
                    <a:p>
                      <a:pPr marL="379095" marR="82550" indent="-143510">
                        <a:lnSpc>
                          <a:spcPct val="100000"/>
                        </a:lnSpc>
                        <a:spcBef>
                          <a:spcPts val="5"/>
                        </a:spcBef>
                      </a:pPr>
                      <a:r>
                        <a:rPr sz="1400" b="1" u="sng" spc="40" dirty="0">
                          <a:solidFill>
                            <a:srgbClr val="006FC0"/>
                          </a:solidFill>
                          <a:uFill>
                            <a:solidFill>
                              <a:srgbClr val="006FC0"/>
                            </a:solidFill>
                          </a:uFill>
                          <a:latin typeface="Yu Gothic UI"/>
                          <a:cs typeface="Yu Gothic UI"/>
                        </a:rPr>
                        <a:t>※地域歯科医療加算を算定した患者に対して、巡回診療時に処置、手術、歯冠修復及び欠損補綴を行った場合は、</a:t>
                      </a:r>
                      <a:r>
                        <a:rPr sz="1400" b="1" u="sng" spc="500" dirty="0">
                          <a:solidFill>
                            <a:srgbClr val="006FC0"/>
                          </a:solidFill>
                          <a:uFill>
                            <a:solidFill>
                              <a:srgbClr val="006FC0"/>
                            </a:solidFill>
                          </a:uFill>
                          <a:latin typeface="Yu Gothic UI"/>
                          <a:cs typeface="Yu Gothic UI"/>
                        </a:rPr>
                        <a:t>                                                    </a:t>
                      </a:r>
                      <a:r>
                        <a:rPr sz="1400" b="1" u="sng" spc="35" dirty="0">
                          <a:solidFill>
                            <a:srgbClr val="006FC0"/>
                          </a:solidFill>
                          <a:uFill>
                            <a:solidFill>
                              <a:srgbClr val="006FC0"/>
                            </a:solidFill>
                          </a:uFill>
                          <a:latin typeface="Yu Gothic UI"/>
                          <a:cs typeface="Yu Gothic UI"/>
                        </a:rPr>
                        <a:t>各項目の所定点数の</a:t>
                      </a:r>
                      <a:r>
                        <a:rPr sz="1400" b="1" u="sng" spc="229" dirty="0">
                          <a:solidFill>
                            <a:srgbClr val="006FC0"/>
                          </a:solidFill>
                          <a:uFill>
                            <a:solidFill>
                              <a:srgbClr val="006FC0"/>
                            </a:solidFill>
                          </a:uFill>
                          <a:latin typeface="Yu Gothic UI"/>
                          <a:cs typeface="Yu Gothic UI"/>
                        </a:rPr>
                        <a:t>100</a:t>
                      </a:r>
                      <a:r>
                        <a:rPr sz="1400" b="1" u="sng" spc="114" dirty="0">
                          <a:solidFill>
                            <a:srgbClr val="006FC0"/>
                          </a:solidFill>
                          <a:uFill>
                            <a:solidFill>
                              <a:srgbClr val="006FC0"/>
                            </a:solidFill>
                          </a:uFill>
                          <a:latin typeface="Yu Gothic UI"/>
                          <a:cs typeface="Yu Gothic UI"/>
                        </a:rPr>
                        <a:t>分の</a:t>
                      </a:r>
                      <a:r>
                        <a:rPr sz="1400" b="1" u="sng" spc="165" dirty="0">
                          <a:solidFill>
                            <a:srgbClr val="006FC0"/>
                          </a:solidFill>
                          <a:uFill>
                            <a:solidFill>
                              <a:srgbClr val="006FC0"/>
                            </a:solidFill>
                          </a:uFill>
                          <a:latin typeface="Yu Gothic UI"/>
                          <a:cs typeface="Yu Gothic UI"/>
                        </a:rPr>
                        <a:t>30</a:t>
                      </a:r>
                      <a:r>
                        <a:rPr sz="1400" b="1" u="sng" spc="140" dirty="0">
                          <a:solidFill>
                            <a:srgbClr val="006FC0"/>
                          </a:solidFill>
                          <a:uFill>
                            <a:solidFill>
                              <a:srgbClr val="006FC0"/>
                            </a:solidFill>
                          </a:uFill>
                          <a:latin typeface="Yu Gothic UI"/>
                          <a:cs typeface="Yu Gothic UI"/>
                        </a:rPr>
                        <a:t>に相当する点数を加算する。</a:t>
                      </a:r>
                      <a:endParaRPr sz="1400">
                        <a:latin typeface="Yu Gothic UI"/>
                        <a:cs typeface="Yu Gothic UI"/>
                      </a:endParaRPr>
                    </a:p>
                  </a:txBody>
                  <a:tcPr marL="0" marR="0" marT="463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8" name="object 8"/>
          <p:cNvPicPr/>
          <p:nvPr/>
        </p:nvPicPr>
        <p:blipFill>
          <a:blip r:embed="rId3" cstate="print"/>
          <a:stretch>
            <a:fillRect/>
          </a:stretch>
        </p:blipFill>
        <p:spPr>
          <a:xfrm>
            <a:off x="1791589" y="4422647"/>
            <a:ext cx="2688716" cy="1520952"/>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1188085" cy="927100"/>
          </a:xfrm>
          <a:custGeom>
            <a:avLst/>
            <a:gdLst/>
            <a:ahLst/>
            <a:cxnLst/>
            <a:rect l="l" t="t" r="r" b="b"/>
            <a:pathLst>
              <a:path w="1188085" h="927100">
                <a:moveTo>
                  <a:pt x="1187996" y="0"/>
                </a:moveTo>
                <a:lnTo>
                  <a:pt x="0" y="0"/>
                </a:lnTo>
                <a:lnTo>
                  <a:pt x="0" y="926528"/>
                </a:lnTo>
                <a:lnTo>
                  <a:pt x="1187996" y="926528"/>
                </a:lnTo>
                <a:lnTo>
                  <a:pt x="1187996" y="0"/>
                </a:lnTo>
                <a:close/>
              </a:path>
            </a:pathLst>
          </a:custGeom>
          <a:solidFill>
            <a:srgbClr val="CDFFDC"/>
          </a:solidFill>
        </p:spPr>
        <p:txBody>
          <a:bodyPr wrap="square" lIns="0" tIns="0" rIns="0" bIns="0" rtlCol="0"/>
          <a:lstStyle/>
          <a:p>
            <a:endParaRPr/>
          </a:p>
        </p:txBody>
      </p:sp>
      <p:sp>
        <p:nvSpPr>
          <p:cNvPr id="3" name="object 3"/>
          <p:cNvSpPr txBox="1"/>
          <p:nvPr/>
        </p:nvSpPr>
        <p:spPr>
          <a:xfrm>
            <a:off x="1230883"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20</a:t>
            </a:r>
          </a:p>
        </p:txBody>
      </p:sp>
      <p:sp>
        <p:nvSpPr>
          <p:cNvPr id="4" name="object 4"/>
          <p:cNvSpPr txBox="1">
            <a:spLocks noGrp="1"/>
          </p:cNvSpPr>
          <p:nvPr>
            <p:ph type="title"/>
          </p:nvPr>
        </p:nvSpPr>
        <p:spPr>
          <a:xfrm>
            <a:off x="1230883" y="4152976"/>
            <a:ext cx="8550910" cy="452120"/>
          </a:xfrm>
          <a:prstGeom prst="rect">
            <a:avLst/>
          </a:prstGeom>
        </p:spPr>
        <p:txBody>
          <a:bodyPr vert="horz" wrap="square" lIns="0" tIns="12065" rIns="0" bIns="0" rtlCol="0">
            <a:spAutoFit/>
          </a:bodyPr>
          <a:lstStyle/>
          <a:p>
            <a:pPr marL="12700">
              <a:lnSpc>
                <a:spcPct val="100000"/>
              </a:lnSpc>
              <a:spcBef>
                <a:spcPts val="95"/>
              </a:spcBef>
            </a:pPr>
            <a:r>
              <a:rPr sz="2800" spc="80" dirty="0"/>
              <a:t>５．入院患者の口腔管理における医科歯科連携の推進</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5938" y="3658234"/>
            <a:ext cx="4876165" cy="2127250"/>
          </a:xfrm>
          <a:custGeom>
            <a:avLst/>
            <a:gdLst/>
            <a:ahLst/>
            <a:cxnLst/>
            <a:rect l="l" t="t" r="r" b="b"/>
            <a:pathLst>
              <a:path w="4876165" h="2127250">
                <a:moveTo>
                  <a:pt x="4622761" y="0"/>
                </a:moveTo>
                <a:lnTo>
                  <a:pt x="253034" y="0"/>
                </a:lnTo>
                <a:lnTo>
                  <a:pt x="207550" y="4076"/>
                </a:lnTo>
                <a:lnTo>
                  <a:pt x="164741" y="15829"/>
                </a:lnTo>
                <a:lnTo>
                  <a:pt x="125321" y="34543"/>
                </a:lnTo>
                <a:lnTo>
                  <a:pt x="90006" y="59504"/>
                </a:lnTo>
                <a:lnTo>
                  <a:pt x="59509" y="89997"/>
                </a:lnTo>
                <a:lnTo>
                  <a:pt x="34545" y="125306"/>
                </a:lnTo>
                <a:lnTo>
                  <a:pt x="15830" y="164717"/>
                </a:lnTo>
                <a:lnTo>
                  <a:pt x="4076" y="207514"/>
                </a:lnTo>
                <a:lnTo>
                  <a:pt x="0" y="252983"/>
                </a:lnTo>
                <a:lnTo>
                  <a:pt x="0" y="1874012"/>
                </a:lnTo>
                <a:lnTo>
                  <a:pt x="4076" y="1919488"/>
                </a:lnTo>
                <a:lnTo>
                  <a:pt x="15830" y="1962292"/>
                </a:lnTo>
                <a:lnTo>
                  <a:pt x="34545" y="2001707"/>
                </a:lnTo>
                <a:lnTo>
                  <a:pt x="59509" y="2037019"/>
                </a:lnTo>
                <a:lnTo>
                  <a:pt x="90006" y="2067514"/>
                </a:lnTo>
                <a:lnTo>
                  <a:pt x="125321" y="2092476"/>
                </a:lnTo>
                <a:lnTo>
                  <a:pt x="164741" y="2111191"/>
                </a:lnTo>
                <a:lnTo>
                  <a:pt x="207550" y="2122944"/>
                </a:lnTo>
                <a:lnTo>
                  <a:pt x="253034" y="2127021"/>
                </a:lnTo>
                <a:lnTo>
                  <a:pt x="4622761" y="2127021"/>
                </a:lnTo>
                <a:lnTo>
                  <a:pt x="4668231" y="2122944"/>
                </a:lnTo>
                <a:lnTo>
                  <a:pt x="4711028" y="2111191"/>
                </a:lnTo>
                <a:lnTo>
                  <a:pt x="4750439" y="2092476"/>
                </a:lnTo>
                <a:lnTo>
                  <a:pt x="4785748" y="2067514"/>
                </a:lnTo>
                <a:lnTo>
                  <a:pt x="4816240" y="2037019"/>
                </a:lnTo>
                <a:lnTo>
                  <a:pt x="4841201" y="2001707"/>
                </a:lnTo>
                <a:lnTo>
                  <a:pt x="4859916" y="1962292"/>
                </a:lnTo>
                <a:lnTo>
                  <a:pt x="4871669" y="1919488"/>
                </a:lnTo>
                <a:lnTo>
                  <a:pt x="4875745" y="1874012"/>
                </a:lnTo>
                <a:lnTo>
                  <a:pt x="4875745" y="252983"/>
                </a:lnTo>
                <a:lnTo>
                  <a:pt x="4871669" y="207514"/>
                </a:lnTo>
                <a:lnTo>
                  <a:pt x="4859916" y="164717"/>
                </a:lnTo>
                <a:lnTo>
                  <a:pt x="4841201" y="125306"/>
                </a:lnTo>
                <a:lnTo>
                  <a:pt x="4816240" y="89997"/>
                </a:lnTo>
                <a:lnTo>
                  <a:pt x="4785748" y="59504"/>
                </a:lnTo>
                <a:lnTo>
                  <a:pt x="4750439" y="34543"/>
                </a:lnTo>
                <a:lnTo>
                  <a:pt x="4711028" y="15829"/>
                </a:lnTo>
                <a:lnTo>
                  <a:pt x="4668231" y="4076"/>
                </a:lnTo>
                <a:lnTo>
                  <a:pt x="4622761" y="0"/>
                </a:lnTo>
                <a:close/>
              </a:path>
            </a:pathLst>
          </a:custGeom>
          <a:solidFill>
            <a:srgbClr val="FAE9EC">
              <a:alpha val="45881"/>
            </a:srgbClr>
          </a:solidFill>
        </p:spPr>
        <p:txBody>
          <a:bodyPr wrap="square" lIns="0" tIns="0" rIns="0" bIns="0" rtlCol="0"/>
          <a:lstStyle/>
          <a:p>
            <a:endParaRPr/>
          </a:p>
        </p:txBody>
      </p:sp>
      <p:sp>
        <p:nvSpPr>
          <p:cNvPr id="3" name="object 3"/>
          <p:cNvSpPr/>
          <p:nvPr/>
        </p:nvSpPr>
        <p:spPr>
          <a:xfrm>
            <a:off x="174510" y="5905576"/>
            <a:ext cx="9540240" cy="737870"/>
          </a:xfrm>
          <a:custGeom>
            <a:avLst/>
            <a:gdLst/>
            <a:ahLst/>
            <a:cxnLst/>
            <a:rect l="l" t="t" r="r" b="b"/>
            <a:pathLst>
              <a:path w="9540240" h="737870">
                <a:moveTo>
                  <a:pt x="9451962" y="0"/>
                </a:moveTo>
                <a:lnTo>
                  <a:pt x="87706" y="0"/>
                </a:lnTo>
                <a:lnTo>
                  <a:pt x="53567" y="6892"/>
                </a:lnTo>
                <a:lnTo>
                  <a:pt x="25688" y="25688"/>
                </a:lnTo>
                <a:lnTo>
                  <a:pt x="6892" y="53567"/>
                </a:lnTo>
                <a:lnTo>
                  <a:pt x="0" y="87706"/>
                </a:lnTo>
                <a:lnTo>
                  <a:pt x="0" y="649617"/>
                </a:lnTo>
                <a:lnTo>
                  <a:pt x="6892" y="683756"/>
                </a:lnTo>
                <a:lnTo>
                  <a:pt x="25688" y="711634"/>
                </a:lnTo>
                <a:lnTo>
                  <a:pt x="53567" y="730431"/>
                </a:lnTo>
                <a:lnTo>
                  <a:pt x="87706" y="737323"/>
                </a:lnTo>
                <a:lnTo>
                  <a:pt x="9451962" y="737323"/>
                </a:lnTo>
                <a:lnTo>
                  <a:pt x="9486141" y="730431"/>
                </a:lnTo>
                <a:lnTo>
                  <a:pt x="9514033" y="711634"/>
                </a:lnTo>
                <a:lnTo>
                  <a:pt x="9532829" y="683756"/>
                </a:lnTo>
                <a:lnTo>
                  <a:pt x="9539719" y="649617"/>
                </a:lnTo>
                <a:lnTo>
                  <a:pt x="9539719" y="87706"/>
                </a:lnTo>
                <a:lnTo>
                  <a:pt x="9532829" y="53567"/>
                </a:lnTo>
                <a:lnTo>
                  <a:pt x="9514033" y="25688"/>
                </a:lnTo>
                <a:lnTo>
                  <a:pt x="9486141" y="6892"/>
                </a:lnTo>
                <a:lnTo>
                  <a:pt x="9451962" y="0"/>
                </a:lnTo>
                <a:close/>
              </a:path>
            </a:pathLst>
          </a:custGeom>
          <a:solidFill>
            <a:srgbClr val="E7EDF8"/>
          </a:solidFill>
        </p:spPr>
        <p:txBody>
          <a:bodyPr wrap="square" lIns="0" tIns="0" rIns="0" bIns="0" rtlCol="0"/>
          <a:lstStyle/>
          <a:p>
            <a:endParaRPr/>
          </a:p>
        </p:txBody>
      </p:sp>
      <p:sp>
        <p:nvSpPr>
          <p:cNvPr id="4" name="object 4"/>
          <p:cNvSpPr/>
          <p:nvPr/>
        </p:nvSpPr>
        <p:spPr>
          <a:xfrm>
            <a:off x="0" y="182524"/>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title"/>
          </p:nvPr>
        </p:nvSpPr>
        <p:spPr>
          <a:xfrm>
            <a:off x="1586864" y="198501"/>
            <a:ext cx="6731000" cy="391160"/>
          </a:xfrm>
          <a:prstGeom prst="rect">
            <a:avLst/>
          </a:prstGeom>
        </p:spPr>
        <p:txBody>
          <a:bodyPr vert="horz" wrap="square" lIns="0" tIns="12700" rIns="0" bIns="0" rtlCol="0">
            <a:spAutoFit/>
          </a:bodyPr>
          <a:lstStyle/>
          <a:p>
            <a:pPr marL="12700">
              <a:lnSpc>
                <a:spcPct val="100000"/>
              </a:lnSpc>
              <a:spcBef>
                <a:spcPts val="100"/>
              </a:spcBef>
            </a:pPr>
            <a:r>
              <a:rPr spc="90" dirty="0"/>
              <a:t>入院患者の口腔管理における医科歯科連携の推進</a:t>
            </a:r>
          </a:p>
        </p:txBody>
      </p:sp>
      <p:sp>
        <p:nvSpPr>
          <p:cNvPr id="6" name="object 6"/>
          <p:cNvSpPr txBox="1"/>
          <p:nvPr/>
        </p:nvSpPr>
        <p:spPr>
          <a:xfrm>
            <a:off x="11988" y="12953"/>
            <a:ext cx="6532880" cy="177800"/>
          </a:xfrm>
          <a:prstGeom prst="rect">
            <a:avLst/>
          </a:prstGeom>
        </p:spPr>
        <p:txBody>
          <a:bodyPr vert="horz" wrap="square" lIns="0" tIns="12065" rIns="0" bIns="0" rtlCol="0">
            <a:spAutoFit/>
          </a:bodyPr>
          <a:lstStyle/>
          <a:p>
            <a:pPr marL="12700">
              <a:lnSpc>
                <a:spcPct val="100000"/>
              </a:lnSpc>
              <a:spcBef>
                <a:spcPts val="95"/>
              </a:spcBef>
            </a:pPr>
            <a:r>
              <a:rPr sz="1000" spc="-15" dirty="0">
                <a:latin typeface="Yu Gothic UI"/>
                <a:cs typeface="Yu Gothic UI"/>
              </a:rPr>
              <a:t>令和８年度診療報酬改定Ⅱ－２－３リハビリテーション・栄養管理・口腔管理等の高齢者の生活を支えるケアの推進ー➃</a:t>
            </a:r>
            <a:endParaRPr sz="1000">
              <a:latin typeface="Yu Gothic UI"/>
              <a:cs typeface="Yu Gothic UI"/>
            </a:endParaRPr>
          </a:p>
        </p:txBody>
      </p:sp>
      <p:grpSp>
        <p:nvGrpSpPr>
          <p:cNvPr id="7" name="object 7"/>
          <p:cNvGrpSpPr/>
          <p:nvPr/>
        </p:nvGrpSpPr>
        <p:grpSpPr>
          <a:xfrm>
            <a:off x="5152516" y="3971035"/>
            <a:ext cx="2376170" cy="573405"/>
            <a:chOff x="5152516" y="3971035"/>
            <a:chExt cx="2376170" cy="573405"/>
          </a:xfrm>
        </p:grpSpPr>
        <p:sp>
          <p:nvSpPr>
            <p:cNvPr id="8" name="object 8"/>
            <p:cNvSpPr/>
            <p:nvPr/>
          </p:nvSpPr>
          <p:spPr>
            <a:xfrm>
              <a:off x="5152516" y="4203280"/>
              <a:ext cx="1723389" cy="254000"/>
            </a:xfrm>
            <a:custGeom>
              <a:avLst/>
              <a:gdLst/>
              <a:ahLst/>
              <a:cxnLst/>
              <a:rect l="l" t="t" r="r" b="b"/>
              <a:pathLst>
                <a:path w="1723390" h="254000">
                  <a:moveTo>
                    <a:pt x="1723009" y="0"/>
                  </a:moveTo>
                  <a:lnTo>
                    <a:pt x="0" y="0"/>
                  </a:lnTo>
                  <a:lnTo>
                    <a:pt x="0" y="253911"/>
                  </a:lnTo>
                  <a:lnTo>
                    <a:pt x="1723009" y="253911"/>
                  </a:lnTo>
                  <a:lnTo>
                    <a:pt x="1723009" y="0"/>
                  </a:lnTo>
                  <a:close/>
                </a:path>
              </a:pathLst>
            </a:custGeom>
            <a:solidFill>
              <a:srgbClr val="001F5F"/>
            </a:solidFill>
          </p:spPr>
          <p:txBody>
            <a:bodyPr wrap="square" lIns="0" tIns="0" rIns="0" bIns="0" rtlCol="0"/>
            <a:lstStyle/>
            <a:p>
              <a:endParaRPr/>
            </a:p>
          </p:txBody>
        </p:sp>
        <p:pic>
          <p:nvPicPr>
            <p:cNvPr id="9" name="object 9"/>
            <p:cNvPicPr/>
            <p:nvPr/>
          </p:nvPicPr>
          <p:blipFill>
            <a:blip r:embed="rId2" cstate="print"/>
            <a:stretch>
              <a:fillRect/>
            </a:stretch>
          </p:blipFill>
          <p:spPr>
            <a:xfrm>
              <a:off x="6821677" y="3971035"/>
              <a:ext cx="706539" cy="573024"/>
            </a:xfrm>
            <a:prstGeom prst="rect">
              <a:avLst/>
            </a:prstGeom>
          </p:spPr>
        </p:pic>
      </p:grpSp>
      <p:grpSp>
        <p:nvGrpSpPr>
          <p:cNvPr id="10" name="object 10"/>
          <p:cNvGrpSpPr/>
          <p:nvPr/>
        </p:nvGrpSpPr>
        <p:grpSpPr>
          <a:xfrm>
            <a:off x="5347655" y="4622711"/>
            <a:ext cx="4431030" cy="915669"/>
            <a:chOff x="5347655" y="4622711"/>
            <a:chExt cx="4431030" cy="915669"/>
          </a:xfrm>
        </p:grpSpPr>
        <p:pic>
          <p:nvPicPr>
            <p:cNvPr id="11" name="object 11"/>
            <p:cNvPicPr/>
            <p:nvPr/>
          </p:nvPicPr>
          <p:blipFill>
            <a:blip r:embed="rId3" cstate="print"/>
            <a:stretch>
              <a:fillRect/>
            </a:stretch>
          </p:blipFill>
          <p:spPr>
            <a:xfrm>
              <a:off x="5347655" y="4758005"/>
              <a:ext cx="889506" cy="662554"/>
            </a:xfrm>
            <a:prstGeom prst="rect">
              <a:avLst/>
            </a:prstGeom>
          </p:spPr>
        </p:pic>
        <p:sp>
          <p:nvSpPr>
            <p:cNvPr id="12" name="object 12"/>
            <p:cNvSpPr/>
            <p:nvPr/>
          </p:nvSpPr>
          <p:spPr>
            <a:xfrm>
              <a:off x="6258306" y="5073269"/>
              <a:ext cx="2550795" cy="233679"/>
            </a:xfrm>
            <a:custGeom>
              <a:avLst/>
              <a:gdLst/>
              <a:ahLst/>
              <a:cxnLst/>
              <a:rect l="l" t="t" r="r" b="b"/>
              <a:pathLst>
                <a:path w="2550795" h="233679">
                  <a:moveTo>
                    <a:pt x="299212" y="0"/>
                  </a:moveTo>
                  <a:lnTo>
                    <a:pt x="0" y="116585"/>
                  </a:lnTo>
                  <a:lnTo>
                    <a:pt x="299212" y="233171"/>
                  </a:lnTo>
                  <a:lnTo>
                    <a:pt x="299212" y="174878"/>
                  </a:lnTo>
                  <a:lnTo>
                    <a:pt x="2550668" y="174878"/>
                  </a:lnTo>
                  <a:lnTo>
                    <a:pt x="2550668" y="58292"/>
                  </a:lnTo>
                  <a:lnTo>
                    <a:pt x="299212" y="58292"/>
                  </a:lnTo>
                  <a:lnTo>
                    <a:pt x="299212" y="0"/>
                  </a:lnTo>
                  <a:close/>
                </a:path>
              </a:pathLst>
            </a:custGeom>
            <a:solidFill>
              <a:srgbClr val="46AC92"/>
            </a:solidFill>
          </p:spPr>
          <p:txBody>
            <a:bodyPr wrap="square" lIns="0" tIns="0" rIns="0" bIns="0" rtlCol="0"/>
            <a:lstStyle/>
            <a:p>
              <a:endParaRPr/>
            </a:p>
          </p:txBody>
        </p:sp>
        <p:pic>
          <p:nvPicPr>
            <p:cNvPr id="13" name="object 13"/>
            <p:cNvPicPr/>
            <p:nvPr/>
          </p:nvPicPr>
          <p:blipFill>
            <a:blip r:embed="rId4" cstate="print"/>
            <a:stretch>
              <a:fillRect/>
            </a:stretch>
          </p:blipFill>
          <p:spPr>
            <a:xfrm>
              <a:off x="7231380" y="5076418"/>
              <a:ext cx="1140726" cy="269011"/>
            </a:xfrm>
            <a:prstGeom prst="rect">
              <a:avLst/>
            </a:prstGeom>
          </p:spPr>
        </p:pic>
        <p:pic>
          <p:nvPicPr>
            <p:cNvPr id="14" name="object 14"/>
            <p:cNvPicPr/>
            <p:nvPr/>
          </p:nvPicPr>
          <p:blipFill>
            <a:blip r:embed="rId5" cstate="print"/>
            <a:stretch>
              <a:fillRect/>
            </a:stretch>
          </p:blipFill>
          <p:spPr>
            <a:xfrm>
              <a:off x="6344412" y="4757890"/>
              <a:ext cx="2466593" cy="249212"/>
            </a:xfrm>
            <a:prstGeom prst="rect">
              <a:avLst/>
            </a:prstGeom>
          </p:spPr>
        </p:pic>
        <p:pic>
          <p:nvPicPr>
            <p:cNvPr id="15" name="object 15"/>
            <p:cNvPicPr/>
            <p:nvPr/>
          </p:nvPicPr>
          <p:blipFill>
            <a:blip r:embed="rId6" cstate="print"/>
            <a:stretch>
              <a:fillRect/>
            </a:stretch>
          </p:blipFill>
          <p:spPr>
            <a:xfrm>
              <a:off x="7258812" y="4629886"/>
              <a:ext cx="1113294" cy="409219"/>
            </a:xfrm>
            <a:prstGeom prst="rect">
              <a:avLst/>
            </a:prstGeom>
          </p:spPr>
        </p:pic>
        <p:pic>
          <p:nvPicPr>
            <p:cNvPr id="16" name="object 16"/>
            <p:cNvPicPr/>
            <p:nvPr/>
          </p:nvPicPr>
          <p:blipFill>
            <a:blip r:embed="rId7" cstate="print"/>
            <a:stretch>
              <a:fillRect/>
            </a:stretch>
          </p:blipFill>
          <p:spPr>
            <a:xfrm>
              <a:off x="6589776" y="4927574"/>
              <a:ext cx="667499" cy="610768"/>
            </a:xfrm>
            <a:prstGeom prst="rect">
              <a:avLst/>
            </a:prstGeom>
          </p:spPr>
        </p:pic>
        <p:pic>
          <p:nvPicPr>
            <p:cNvPr id="17" name="object 17">
              <a:hlinkClick r:id="rId8"/>
            </p:cNvPr>
            <p:cNvPicPr/>
            <p:nvPr/>
          </p:nvPicPr>
          <p:blipFill>
            <a:blip r:embed="rId9" cstate="print"/>
            <a:stretch>
              <a:fillRect/>
            </a:stretch>
          </p:blipFill>
          <p:spPr>
            <a:xfrm>
              <a:off x="8794496" y="4622711"/>
              <a:ext cx="672731" cy="683729"/>
            </a:xfrm>
            <a:prstGeom prst="rect">
              <a:avLst/>
            </a:prstGeom>
          </p:spPr>
        </p:pic>
        <p:pic>
          <p:nvPicPr>
            <p:cNvPr id="18" name="object 18"/>
            <p:cNvPicPr/>
            <p:nvPr/>
          </p:nvPicPr>
          <p:blipFill>
            <a:blip r:embed="rId10" cstate="print"/>
            <a:stretch>
              <a:fillRect/>
            </a:stretch>
          </p:blipFill>
          <p:spPr>
            <a:xfrm>
              <a:off x="9173845" y="4804740"/>
              <a:ext cx="604735" cy="631494"/>
            </a:xfrm>
            <a:prstGeom prst="rect">
              <a:avLst/>
            </a:prstGeom>
          </p:spPr>
        </p:pic>
      </p:grpSp>
      <p:sp>
        <p:nvSpPr>
          <p:cNvPr id="19" name="object 19"/>
          <p:cNvSpPr/>
          <p:nvPr/>
        </p:nvSpPr>
        <p:spPr>
          <a:xfrm>
            <a:off x="8663178" y="4138726"/>
            <a:ext cx="1069340" cy="415925"/>
          </a:xfrm>
          <a:custGeom>
            <a:avLst/>
            <a:gdLst/>
            <a:ahLst/>
            <a:cxnLst/>
            <a:rect l="l" t="t" r="r" b="b"/>
            <a:pathLst>
              <a:path w="1069340" h="415925">
                <a:moveTo>
                  <a:pt x="1068806" y="0"/>
                </a:moveTo>
                <a:lnTo>
                  <a:pt x="0" y="0"/>
                </a:lnTo>
                <a:lnTo>
                  <a:pt x="0" y="415493"/>
                </a:lnTo>
                <a:lnTo>
                  <a:pt x="1068806" y="415493"/>
                </a:lnTo>
                <a:lnTo>
                  <a:pt x="1068806" y="0"/>
                </a:lnTo>
                <a:close/>
              </a:path>
            </a:pathLst>
          </a:custGeom>
          <a:solidFill>
            <a:srgbClr val="46AC92"/>
          </a:solidFill>
        </p:spPr>
        <p:txBody>
          <a:bodyPr wrap="square" lIns="0" tIns="0" rIns="0" bIns="0" rtlCol="0"/>
          <a:lstStyle/>
          <a:p>
            <a:endParaRPr/>
          </a:p>
        </p:txBody>
      </p:sp>
      <p:graphicFrame>
        <p:nvGraphicFramePr>
          <p:cNvPr id="20" name="object 20"/>
          <p:cNvGraphicFramePr>
            <a:graphicFrameLocks noGrp="1"/>
          </p:cNvGraphicFramePr>
          <p:nvPr/>
        </p:nvGraphicFramePr>
        <p:xfrm>
          <a:off x="108554" y="735545"/>
          <a:ext cx="9725659" cy="6080125"/>
        </p:xfrm>
        <a:graphic>
          <a:graphicData uri="http://schemas.openxmlformats.org/drawingml/2006/table">
            <a:tbl>
              <a:tblPr firstRow="1" bandRow="1">
                <a:tableStyleId>{2D5ABB26-0587-4C30-8999-92F81FD0307C}</a:tableStyleId>
              </a:tblPr>
              <a:tblGrid>
                <a:gridCol w="201930">
                  <a:extLst>
                    <a:ext uri="{9D8B030D-6E8A-4147-A177-3AD203B41FA5}">
                      <a16:colId xmlns:a16="http://schemas.microsoft.com/office/drawing/2014/main" val="20000"/>
                    </a:ext>
                  </a:extLst>
                </a:gridCol>
                <a:gridCol w="3637279">
                  <a:extLst>
                    <a:ext uri="{9D8B030D-6E8A-4147-A177-3AD203B41FA5}">
                      <a16:colId xmlns:a16="http://schemas.microsoft.com/office/drawing/2014/main" val="20001"/>
                    </a:ext>
                  </a:extLst>
                </a:gridCol>
                <a:gridCol w="5886450">
                  <a:extLst>
                    <a:ext uri="{9D8B030D-6E8A-4147-A177-3AD203B41FA5}">
                      <a16:colId xmlns:a16="http://schemas.microsoft.com/office/drawing/2014/main" val="20002"/>
                    </a:ext>
                  </a:extLst>
                </a:gridCol>
              </a:tblGrid>
              <a:tr h="104775">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141605">
                        <a:lnSpc>
                          <a:spcPct val="100000"/>
                        </a:lnSpc>
                        <a:spcBef>
                          <a:spcPts val="395"/>
                        </a:spcBef>
                      </a:pPr>
                      <a:r>
                        <a:rPr sz="1200" b="1" spc="25" dirty="0">
                          <a:latin typeface="Yu Gothic UI"/>
                          <a:cs typeface="Yu Gothic UI"/>
                        </a:rPr>
                        <a:t>入院患者の口腔管理における医科歯科連携の推進</a:t>
                      </a:r>
                      <a:endParaRPr sz="1200">
                        <a:latin typeface="Yu Gothic UI"/>
                        <a:cs typeface="Yu Gothic UI"/>
                      </a:endParaRPr>
                    </a:p>
                  </a:txBody>
                  <a:tcPr marL="0" marR="0" marT="50165"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859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165"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786755">
                <a:tc gridSpan="3">
                  <a:txBody>
                    <a:bodyPr/>
                    <a:lstStyle/>
                    <a:p>
                      <a:pPr marL="518159" indent="-286385">
                        <a:lnSpc>
                          <a:spcPct val="100000"/>
                        </a:lnSpc>
                        <a:spcBef>
                          <a:spcPts val="675"/>
                        </a:spcBef>
                        <a:buFont typeface="Wingdings"/>
                        <a:buChar char=""/>
                        <a:tabLst>
                          <a:tab pos="518159" algn="l"/>
                        </a:tabLst>
                      </a:pPr>
                      <a:r>
                        <a:rPr sz="1400" spc="65" dirty="0">
                          <a:latin typeface="Yu Gothic UI"/>
                          <a:cs typeface="Yu Gothic UI"/>
                        </a:rPr>
                        <a:t>連携を行っている歯科標榜のない病院等の依頼により、</a:t>
                      </a:r>
                      <a:r>
                        <a:rPr sz="1400" b="1" u="sng" spc="-25" dirty="0">
                          <a:solidFill>
                            <a:srgbClr val="006FC0"/>
                          </a:solidFill>
                          <a:uFill>
                            <a:solidFill>
                              <a:srgbClr val="006FC0"/>
                            </a:solidFill>
                          </a:uFill>
                          <a:latin typeface="Yu Gothic UI"/>
                          <a:cs typeface="Yu Gothic UI"/>
                        </a:rPr>
                        <a:t>入院患者に歯科訪問診療を実施した場合の加算</a:t>
                      </a:r>
                      <a:r>
                        <a:rPr sz="1400" spc="170" dirty="0">
                          <a:latin typeface="Yu Gothic UI"/>
                          <a:cs typeface="Yu Gothic UI"/>
                        </a:rPr>
                        <a:t>を新設する。</a:t>
                      </a:r>
                      <a:endParaRPr sz="1400">
                        <a:latin typeface="Yu Gothic UI"/>
                        <a:cs typeface="Yu Gothic UI"/>
                      </a:endParaRPr>
                    </a:p>
                    <a:p>
                      <a:pPr marL="466090">
                        <a:lnSpc>
                          <a:spcPct val="100000"/>
                        </a:lnSpc>
                        <a:spcBef>
                          <a:spcPts val="455"/>
                        </a:spcBef>
                        <a:tabLst>
                          <a:tab pos="1381125" algn="l"/>
                          <a:tab pos="3895725" algn="l"/>
                        </a:tabLst>
                      </a:pPr>
                      <a:r>
                        <a:rPr sz="1800" b="1" u="sng" spc="-10" dirty="0">
                          <a:solidFill>
                            <a:srgbClr val="006FC0"/>
                          </a:solidFill>
                          <a:uFill>
                            <a:solidFill>
                              <a:srgbClr val="006FC0"/>
                            </a:solidFill>
                          </a:uFill>
                          <a:latin typeface="Yu Gothic UI"/>
                          <a:cs typeface="Yu Gothic UI"/>
                        </a:rPr>
                        <a:t>（新</a:t>
                      </a:r>
                      <a:r>
                        <a:rPr sz="1800" b="1" u="sng" spc="-50" dirty="0">
                          <a:solidFill>
                            <a:srgbClr val="006FC0"/>
                          </a:solidFill>
                          <a:uFill>
                            <a:solidFill>
                              <a:srgbClr val="006FC0"/>
                            </a:solidFill>
                          </a:uFill>
                          <a:latin typeface="Yu Gothic UI"/>
                          <a:cs typeface="Yu Gothic UI"/>
                        </a:rPr>
                        <a:t>）</a:t>
                      </a:r>
                      <a:r>
                        <a:rPr sz="1800" b="1" u="sng" dirty="0">
                          <a:solidFill>
                            <a:srgbClr val="006FC0"/>
                          </a:solidFill>
                          <a:uFill>
                            <a:solidFill>
                              <a:srgbClr val="006FC0"/>
                            </a:solidFill>
                          </a:uFill>
                          <a:latin typeface="Yu Gothic UI"/>
                          <a:cs typeface="Yu Gothic UI"/>
                        </a:rPr>
                        <a:t>	</a:t>
                      </a:r>
                      <a:r>
                        <a:rPr sz="1800" b="1" u="sng" spc="-10" dirty="0">
                          <a:solidFill>
                            <a:srgbClr val="006FC0"/>
                          </a:solidFill>
                          <a:uFill>
                            <a:solidFill>
                              <a:srgbClr val="006FC0"/>
                            </a:solidFill>
                          </a:uFill>
                          <a:latin typeface="Yu Gothic UI"/>
                          <a:cs typeface="Yu Gothic UI"/>
                        </a:rPr>
                        <a:t>医科連携訪問加</a:t>
                      </a:r>
                      <a:r>
                        <a:rPr sz="1800" b="1" u="sng" spc="-50" dirty="0">
                          <a:solidFill>
                            <a:srgbClr val="006FC0"/>
                          </a:solidFill>
                          <a:uFill>
                            <a:solidFill>
                              <a:srgbClr val="006FC0"/>
                            </a:solidFill>
                          </a:uFill>
                          <a:latin typeface="Yu Gothic UI"/>
                          <a:cs typeface="Yu Gothic UI"/>
                        </a:rPr>
                        <a:t>算</a:t>
                      </a:r>
                      <a:r>
                        <a:rPr sz="1800" b="1" u="sng" dirty="0">
                          <a:solidFill>
                            <a:srgbClr val="006FC0"/>
                          </a:solidFill>
                          <a:uFill>
                            <a:solidFill>
                              <a:srgbClr val="006FC0"/>
                            </a:solidFill>
                          </a:uFill>
                          <a:latin typeface="Yu Gothic UI"/>
                          <a:cs typeface="Yu Gothic UI"/>
                        </a:rPr>
                        <a:t>	</a:t>
                      </a:r>
                      <a:r>
                        <a:rPr sz="1800" b="1" u="sng" spc="210" dirty="0">
                          <a:solidFill>
                            <a:srgbClr val="006FC0"/>
                          </a:solidFill>
                          <a:uFill>
                            <a:solidFill>
                              <a:srgbClr val="006FC0"/>
                            </a:solidFill>
                          </a:uFill>
                          <a:latin typeface="Yu Gothic UI"/>
                          <a:cs typeface="Yu Gothic UI"/>
                        </a:rPr>
                        <a:t>500</a:t>
                      </a:r>
                      <a:r>
                        <a:rPr sz="1800" b="1" u="sng" spc="-50" dirty="0">
                          <a:solidFill>
                            <a:srgbClr val="006FC0"/>
                          </a:solidFill>
                          <a:uFill>
                            <a:solidFill>
                              <a:srgbClr val="006FC0"/>
                            </a:solidFill>
                          </a:uFill>
                          <a:latin typeface="Yu Gothic UI"/>
                          <a:cs typeface="Yu Gothic UI"/>
                        </a:rPr>
                        <a:t>点</a:t>
                      </a:r>
                      <a:endParaRPr sz="1800">
                        <a:latin typeface="Yu Gothic UI"/>
                        <a:cs typeface="Yu Gothic UI"/>
                      </a:endParaRPr>
                    </a:p>
                    <a:p>
                      <a:pPr marL="215265">
                        <a:lnSpc>
                          <a:spcPts val="1650"/>
                        </a:lnSpc>
                        <a:spcBef>
                          <a:spcPts val="1945"/>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a:p>
                      <a:pPr marL="215265" marR="297180" indent="153670" algn="just">
                        <a:lnSpc>
                          <a:spcPct val="97100"/>
                        </a:lnSpc>
                        <a:spcBef>
                          <a:spcPts val="10"/>
                        </a:spcBef>
                      </a:pPr>
                      <a:r>
                        <a:rPr sz="1200" spc="60" dirty="0">
                          <a:latin typeface="Yu Gothic UI"/>
                          <a:cs typeface="Yu Gothic UI"/>
                        </a:rPr>
                        <a:t>別に厚生労働大臣が定める施設基準を満たす保険医療機関において、</a:t>
                      </a:r>
                      <a:r>
                        <a:rPr sz="1200" b="1" u="sng" spc="50" dirty="0">
                          <a:solidFill>
                            <a:srgbClr val="006FC0"/>
                          </a:solidFill>
                          <a:uFill>
                            <a:solidFill>
                              <a:srgbClr val="006FC0"/>
                            </a:solidFill>
                          </a:uFill>
                          <a:latin typeface="Yu Gothic UI"/>
                          <a:cs typeface="Yu Gothic UI"/>
                        </a:rPr>
                        <a:t>連携する歯科診療以外の診療のみを行う保険医療機関からの依</a:t>
                      </a:r>
                      <a:r>
                        <a:rPr sz="1200" b="1" u="sng" spc="500" dirty="0">
                          <a:solidFill>
                            <a:srgbClr val="006FC0"/>
                          </a:solidFill>
                          <a:uFill>
                            <a:solidFill>
                              <a:srgbClr val="006FC0"/>
                            </a:solidFill>
                          </a:uFill>
                          <a:latin typeface="Yu Gothic UI"/>
                          <a:cs typeface="Yu Gothic UI"/>
                        </a:rPr>
                        <a:t> </a:t>
                      </a:r>
                      <a:r>
                        <a:rPr sz="1200" b="1" u="sng" spc="180" dirty="0">
                          <a:solidFill>
                            <a:srgbClr val="006FC0"/>
                          </a:solidFill>
                          <a:uFill>
                            <a:solidFill>
                              <a:srgbClr val="006FC0"/>
                            </a:solidFill>
                          </a:uFill>
                          <a:latin typeface="Yu Gothic UI"/>
                          <a:cs typeface="Yu Gothic UI"/>
                        </a:rPr>
                        <a:t>頼に基づき、</a:t>
                      </a:r>
                      <a:r>
                        <a:rPr sz="1200" spc="25" dirty="0">
                          <a:latin typeface="Yu Gothic UI"/>
                          <a:cs typeface="Yu Gothic UI"/>
                        </a:rPr>
                        <a:t>当該保険医療機関に</a:t>
                      </a:r>
                      <a:r>
                        <a:rPr sz="1200" b="1" u="sng" spc="65" dirty="0">
                          <a:solidFill>
                            <a:srgbClr val="006FC0"/>
                          </a:solidFill>
                          <a:uFill>
                            <a:solidFill>
                              <a:srgbClr val="006FC0"/>
                            </a:solidFill>
                          </a:uFill>
                          <a:latin typeface="Yu Gothic UI"/>
                          <a:cs typeface="Yu Gothic UI"/>
                        </a:rPr>
                        <a:t>入院中の口腔状態に係る課題のために医科における治療上の課題が生じている患者に対して、歯科訪</a:t>
                      </a:r>
                      <a:r>
                        <a:rPr sz="1200" b="1" u="sng" dirty="0">
                          <a:solidFill>
                            <a:srgbClr val="006FC0"/>
                          </a:solidFill>
                          <a:uFill>
                            <a:solidFill>
                              <a:srgbClr val="006FC0"/>
                            </a:solidFill>
                          </a:uFill>
                          <a:latin typeface="Yu Gothic UI"/>
                          <a:cs typeface="Yu Gothic UI"/>
                        </a:rPr>
                        <a:t>問診療を実施</a:t>
                      </a:r>
                      <a:r>
                        <a:rPr sz="1200" spc="85" dirty="0">
                          <a:latin typeface="Yu Gothic UI"/>
                          <a:cs typeface="Yu Gothic UI"/>
                        </a:rPr>
                        <a:t>した場合は、医科連携訪問加算として、所定点数に500</a:t>
                      </a:r>
                      <a:r>
                        <a:rPr sz="1200" spc="140" dirty="0">
                          <a:latin typeface="Yu Gothic UI"/>
                          <a:cs typeface="Yu Gothic UI"/>
                        </a:rPr>
                        <a:t>点を加算する。</a:t>
                      </a:r>
                      <a:endParaRPr sz="1200">
                        <a:latin typeface="Yu Gothic UI"/>
                        <a:cs typeface="Yu Gothic UI"/>
                      </a:endParaRPr>
                    </a:p>
                    <a:p>
                      <a:pPr marL="215265">
                        <a:lnSpc>
                          <a:spcPts val="1420"/>
                        </a:lnSpc>
                        <a:spcBef>
                          <a:spcPts val="990"/>
                        </a:spcBef>
                      </a:pPr>
                      <a:r>
                        <a:rPr sz="1200" dirty="0">
                          <a:latin typeface="Yu Gothic UI"/>
                          <a:cs typeface="Yu Gothic UI"/>
                        </a:rPr>
                        <a:t>（通知</a:t>
                      </a:r>
                      <a:r>
                        <a:rPr sz="1200" spc="-50" dirty="0">
                          <a:latin typeface="Yu Gothic UI"/>
                          <a:cs typeface="Yu Gothic UI"/>
                        </a:rPr>
                        <a:t>）</a:t>
                      </a:r>
                      <a:endParaRPr sz="1200">
                        <a:latin typeface="Yu Gothic UI"/>
                        <a:cs typeface="Yu Gothic UI"/>
                      </a:endParaRPr>
                    </a:p>
                    <a:p>
                      <a:pPr marL="215265" marR="205104" indent="152400" algn="just">
                        <a:lnSpc>
                          <a:spcPct val="97100"/>
                        </a:lnSpc>
                        <a:spcBef>
                          <a:spcPts val="25"/>
                        </a:spcBef>
                      </a:pPr>
                      <a:r>
                        <a:rPr sz="1200" spc="70" dirty="0">
                          <a:latin typeface="Yu Gothic UI"/>
                          <a:cs typeface="Yu Gothic UI"/>
                        </a:rPr>
                        <a:t>連携する保険医療機関からの依頼に基づき歯科訪問診療し、</a:t>
                      </a:r>
                      <a:r>
                        <a:rPr sz="1200" b="1" u="sng" spc="80" dirty="0">
                          <a:solidFill>
                            <a:srgbClr val="006FC0"/>
                          </a:solidFill>
                          <a:uFill>
                            <a:solidFill>
                              <a:srgbClr val="006FC0"/>
                            </a:solidFill>
                          </a:uFill>
                          <a:latin typeface="Yu Gothic UI"/>
                          <a:cs typeface="Yu Gothic UI"/>
                        </a:rPr>
                        <a:t>依頼された文書の写しを診療録に添付</a:t>
                      </a:r>
                      <a:r>
                        <a:rPr sz="1200" spc="200" dirty="0">
                          <a:latin typeface="Yu Gothic UI"/>
                          <a:cs typeface="Yu Gothic UI"/>
                        </a:rPr>
                        <a:t>した場合に、</a:t>
                      </a:r>
                      <a:r>
                        <a:rPr sz="1200" b="1" u="sng" spc="-5" dirty="0">
                          <a:solidFill>
                            <a:srgbClr val="006FC0"/>
                          </a:solidFill>
                          <a:uFill>
                            <a:solidFill>
                              <a:srgbClr val="006FC0"/>
                            </a:solidFill>
                          </a:uFill>
                          <a:latin typeface="Yu Gothic UI"/>
                          <a:cs typeface="Yu Gothic UI"/>
                        </a:rPr>
                        <a:t>初回の歯科訪問診療時</a:t>
                      </a:r>
                      <a:r>
                        <a:rPr sz="1200" b="1" u="sng" spc="500" dirty="0">
                          <a:solidFill>
                            <a:srgbClr val="006FC0"/>
                          </a:solidFill>
                          <a:uFill>
                            <a:solidFill>
                              <a:srgbClr val="006FC0"/>
                            </a:solidFill>
                          </a:uFill>
                          <a:latin typeface="Yu Gothic UI"/>
                          <a:cs typeface="Yu Gothic UI"/>
                        </a:rPr>
                        <a:t> </a:t>
                      </a:r>
                      <a:r>
                        <a:rPr sz="1200" b="1" u="sng" spc="85" dirty="0">
                          <a:solidFill>
                            <a:srgbClr val="006FC0"/>
                          </a:solidFill>
                          <a:uFill>
                            <a:solidFill>
                              <a:srgbClr val="006FC0"/>
                            </a:solidFill>
                          </a:uFill>
                          <a:latin typeface="Yu Gothic UI"/>
                          <a:cs typeface="Yu Gothic UI"/>
                        </a:rPr>
                        <a:t>に１回に限り算定</a:t>
                      </a:r>
                      <a:r>
                        <a:rPr sz="1200" spc="80" dirty="0">
                          <a:latin typeface="Yu Gothic UI"/>
                          <a:cs typeface="Yu Gothic UI"/>
                        </a:rPr>
                        <a:t>する。この場合において、当該患者の同意を得て入院中の口腔管理及び退院後の受診に係る指導内容等を連携する保険</a:t>
                      </a:r>
                      <a:r>
                        <a:rPr sz="1200" spc="90" dirty="0">
                          <a:latin typeface="Yu Gothic UI"/>
                          <a:cs typeface="Yu Gothic UI"/>
                        </a:rPr>
                        <a:t>医療機関の保険医等に情報を共有すること。なお、診療情報提供に係る費用は、所定点数に含まれており別に算定できない。</a:t>
                      </a:r>
                      <a:endParaRPr sz="1200">
                        <a:latin typeface="Yu Gothic UI"/>
                        <a:cs typeface="Yu Gothic UI"/>
                      </a:endParaRPr>
                    </a:p>
                    <a:p>
                      <a:pPr>
                        <a:lnSpc>
                          <a:spcPct val="100000"/>
                        </a:lnSpc>
                        <a:spcBef>
                          <a:spcPts val="525"/>
                        </a:spcBef>
                      </a:pPr>
                      <a:endParaRPr sz="1200">
                        <a:latin typeface="Times New Roman"/>
                        <a:cs typeface="Times New Roman"/>
                      </a:endParaRPr>
                    </a:p>
                    <a:p>
                      <a:pPr marL="146050">
                        <a:lnSpc>
                          <a:spcPts val="1420"/>
                        </a:lnSpc>
                      </a:pPr>
                      <a:r>
                        <a:rPr sz="1200" dirty="0">
                          <a:latin typeface="Yu Gothic UI"/>
                          <a:cs typeface="Yu Gothic UI"/>
                        </a:rPr>
                        <a:t>［施設基準</a:t>
                      </a:r>
                      <a:r>
                        <a:rPr sz="1200" spc="-50" dirty="0">
                          <a:latin typeface="Yu Gothic UI"/>
                          <a:cs typeface="Yu Gothic UI"/>
                        </a:rPr>
                        <a:t>］</a:t>
                      </a:r>
                      <a:endParaRPr sz="1200">
                        <a:latin typeface="Yu Gothic UI"/>
                        <a:cs typeface="Yu Gothic UI"/>
                      </a:endParaRPr>
                    </a:p>
                    <a:p>
                      <a:pPr marL="146050">
                        <a:lnSpc>
                          <a:spcPts val="1405"/>
                        </a:lnSpc>
                        <a:tabLst>
                          <a:tab pos="603250" algn="l"/>
                        </a:tabLst>
                      </a:pPr>
                      <a:r>
                        <a:rPr sz="1200" spc="105" dirty="0">
                          <a:latin typeface="Yu Gothic UI"/>
                          <a:cs typeface="Yu Gothic UI"/>
                        </a:rPr>
                        <a:t>(１)</a:t>
                      </a:r>
                      <a:r>
                        <a:rPr sz="1200" dirty="0">
                          <a:latin typeface="Yu Gothic UI"/>
                          <a:cs typeface="Yu Gothic UI"/>
                        </a:rPr>
                        <a:t>	</a:t>
                      </a:r>
                      <a:r>
                        <a:rPr sz="1200" spc="120" dirty="0">
                          <a:latin typeface="Yu Gothic UI"/>
                          <a:cs typeface="Yu Gothic UI"/>
                        </a:rPr>
                        <a:t>入院中の口腔状態に課題を抱える患者について連携する他の</a:t>
                      </a:r>
                      <a:endParaRPr sz="1200">
                        <a:latin typeface="Yu Gothic UI"/>
                        <a:cs typeface="Yu Gothic UI"/>
                      </a:endParaRPr>
                    </a:p>
                    <a:p>
                      <a:pPr marL="412750">
                        <a:lnSpc>
                          <a:spcPts val="1400"/>
                        </a:lnSpc>
                        <a:tabLst>
                          <a:tab pos="8883650" algn="l"/>
                        </a:tabLst>
                      </a:pPr>
                      <a:r>
                        <a:rPr sz="1200" dirty="0">
                          <a:latin typeface="Yu Gothic UI"/>
                          <a:cs typeface="Yu Gothic UI"/>
                        </a:rPr>
                        <a:t>保険医療機関の依頼</a:t>
                      </a:r>
                      <a:r>
                        <a:rPr sz="1200" spc="265" dirty="0">
                          <a:latin typeface="Yu Gothic UI"/>
                          <a:cs typeface="Yu Gothic UI"/>
                        </a:rPr>
                        <a:t>に</a:t>
                      </a:r>
                      <a:r>
                        <a:rPr sz="1200" spc="135" dirty="0">
                          <a:latin typeface="Yu Gothic UI"/>
                          <a:cs typeface="Yu Gothic UI"/>
                        </a:rPr>
                        <a:t>基</a:t>
                      </a:r>
                      <a:r>
                        <a:rPr sz="1200" spc="110" dirty="0">
                          <a:latin typeface="Yu Gothic UI"/>
                          <a:cs typeface="Yu Gothic UI"/>
                        </a:rPr>
                        <a:t>づ</a:t>
                      </a:r>
                      <a:r>
                        <a:rPr sz="1200" spc="100" dirty="0">
                          <a:latin typeface="Yu Gothic UI"/>
                          <a:cs typeface="Yu Gothic UI"/>
                        </a:rPr>
                        <a:t>き</a:t>
                      </a:r>
                      <a:r>
                        <a:rPr sz="1200" spc="135" dirty="0">
                          <a:latin typeface="Yu Gothic UI"/>
                          <a:cs typeface="Yu Gothic UI"/>
                        </a:rPr>
                        <a:t>対応</a:t>
                      </a:r>
                      <a:r>
                        <a:rPr sz="1200" spc="110" dirty="0">
                          <a:latin typeface="Yu Gothic UI"/>
                          <a:cs typeface="Yu Gothic UI"/>
                        </a:rPr>
                        <a:t>で</a:t>
                      </a:r>
                      <a:r>
                        <a:rPr sz="1200" spc="100" dirty="0">
                          <a:latin typeface="Yu Gothic UI"/>
                          <a:cs typeface="Yu Gothic UI"/>
                        </a:rPr>
                        <a:t>きる</a:t>
                      </a:r>
                      <a:r>
                        <a:rPr sz="1200" spc="135" dirty="0">
                          <a:latin typeface="Yu Gothic UI"/>
                          <a:cs typeface="Yu Gothic UI"/>
                        </a:rPr>
                        <a:t>体</a:t>
                      </a:r>
                      <a:r>
                        <a:rPr sz="1200" spc="145" dirty="0">
                          <a:latin typeface="Yu Gothic UI"/>
                          <a:cs typeface="Yu Gothic UI"/>
                        </a:rPr>
                        <a:t>制</a:t>
                      </a:r>
                      <a:r>
                        <a:rPr sz="1200" spc="225" dirty="0">
                          <a:latin typeface="Yu Gothic UI"/>
                          <a:cs typeface="Yu Gothic UI"/>
                        </a:rPr>
                        <a:t>を</a:t>
                      </a:r>
                      <a:r>
                        <a:rPr sz="1200" spc="305" dirty="0">
                          <a:latin typeface="Yu Gothic UI"/>
                          <a:cs typeface="Yu Gothic UI"/>
                        </a:rPr>
                        <a:t>構築</a:t>
                      </a:r>
                      <a:r>
                        <a:rPr sz="1200" spc="210" dirty="0">
                          <a:latin typeface="Yu Gothic UI"/>
                          <a:cs typeface="Yu Gothic UI"/>
                        </a:rPr>
                        <a:t>し</a:t>
                      </a:r>
                      <a:r>
                        <a:rPr sz="1200" spc="225" dirty="0">
                          <a:latin typeface="Yu Gothic UI"/>
                          <a:cs typeface="Yu Gothic UI"/>
                        </a:rPr>
                        <a:t>て</a:t>
                      </a:r>
                      <a:r>
                        <a:rPr sz="1200" spc="245" dirty="0">
                          <a:latin typeface="Yu Gothic UI"/>
                          <a:cs typeface="Yu Gothic UI"/>
                        </a:rPr>
                        <a:t>い</a:t>
                      </a:r>
                      <a:r>
                        <a:rPr sz="1200" spc="229" dirty="0">
                          <a:latin typeface="Yu Gothic UI"/>
                          <a:cs typeface="Yu Gothic UI"/>
                        </a:rPr>
                        <a:t>る</a:t>
                      </a:r>
                      <a:r>
                        <a:rPr sz="1200" spc="195" dirty="0">
                          <a:latin typeface="Yu Gothic UI"/>
                          <a:cs typeface="Yu Gothic UI"/>
                        </a:rPr>
                        <a:t>こ</a:t>
                      </a:r>
                      <a:r>
                        <a:rPr sz="1200" spc="225" dirty="0">
                          <a:latin typeface="Yu Gothic UI"/>
                          <a:cs typeface="Yu Gothic UI"/>
                        </a:rPr>
                        <a:t>と</a:t>
                      </a:r>
                      <a:r>
                        <a:rPr sz="1200" spc="350" dirty="0">
                          <a:latin typeface="Yu Gothic UI"/>
                          <a:cs typeface="Yu Gothic UI"/>
                        </a:rPr>
                        <a:t>。</a:t>
                      </a:r>
                      <a:r>
                        <a:rPr sz="1200" dirty="0">
                          <a:latin typeface="Yu Gothic UI"/>
                          <a:cs typeface="Yu Gothic UI"/>
                        </a:rPr>
                        <a:t>	</a:t>
                      </a:r>
                      <a:r>
                        <a:rPr sz="1575" b="1" spc="89" baseline="-21164" dirty="0">
                          <a:solidFill>
                            <a:srgbClr val="FFFFFF"/>
                          </a:solidFill>
                          <a:latin typeface="Yu Gothic UI"/>
                          <a:cs typeface="Yu Gothic UI"/>
                        </a:rPr>
                        <a:t>地域</a:t>
                      </a:r>
                      <a:r>
                        <a:rPr sz="1575" b="1" baseline="-21164" dirty="0">
                          <a:solidFill>
                            <a:srgbClr val="FFFFFF"/>
                          </a:solidFill>
                          <a:latin typeface="Yu Gothic UI"/>
                          <a:cs typeface="Yu Gothic UI"/>
                        </a:rPr>
                        <a:t>の</a:t>
                      </a:r>
                      <a:endParaRPr sz="1575" baseline="-21164">
                        <a:latin typeface="Yu Gothic UI"/>
                        <a:cs typeface="Yu Gothic UI"/>
                      </a:endParaRPr>
                    </a:p>
                    <a:p>
                      <a:pPr marL="146050">
                        <a:lnSpc>
                          <a:spcPts val="1400"/>
                        </a:lnSpc>
                        <a:tabLst>
                          <a:tab pos="589280" algn="l"/>
                          <a:tab pos="5165090" algn="l"/>
                          <a:tab pos="8681720" algn="l"/>
                        </a:tabLst>
                      </a:pPr>
                      <a:r>
                        <a:rPr sz="1200" spc="80" dirty="0">
                          <a:latin typeface="Yu Gothic UI"/>
                          <a:cs typeface="Yu Gothic UI"/>
                        </a:rPr>
                        <a:t>(２)</a:t>
                      </a:r>
                      <a:r>
                        <a:rPr sz="1200" dirty="0">
                          <a:latin typeface="Yu Gothic UI"/>
                          <a:cs typeface="Yu Gothic UI"/>
                        </a:rPr>
                        <a:t>	</a:t>
                      </a:r>
                      <a:r>
                        <a:rPr sz="1200" spc="105" dirty="0">
                          <a:latin typeface="Yu Gothic UI"/>
                          <a:cs typeface="Yu Gothic UI"/>
                        </a:rPr>
                        <a:t>(１)</a:t>
                      </a:r>
                      <a:r>
                        <a:rPr sz="1200" spc="75" dirty="0">
                          <a:latin typeface="Yu Gothic UI"/>
                          <a:cs typeface="Yu Gothic UI"/>
                        </a:rPr>
                        <a:t>に</a:t>
                      </a:r>
                      <a:r>
                        <a:rPr sz="1200" spc="95" dirty="0">
                          <a:latin typeface="Yu Gothic UI"/>
                          <a:cs typeface="Yu Gothic UI"/>
                        </a:rPr>
                        <a:t>規定</a:t>
                      </a:r>
                      <a:r>
                        <a:rPr sz="1200" spc="75" dirty="0">
                          <a:latin typeface="Yu Gothic UI"/>
                          <a:cs typeface="Yu Gothic UI"/>
                        </a:rPr>
                        <a:t>す</a:t>
                      </a:r>
                      <a:r>
                        <a:rPr sz="1200" spc="70" dirty="0">
                          <a:latin typeface="Yu Gothic UI"/>
                          <a:cs typeface="Yu Gothic UI"/>
                        </a:rPr>
                        <a:t>る</a:t>
                      </a:r>
                      <a:r>
                        <a:rPr sz="1200" spc="95" dirty="0">
                          <a:latin typeface="Yu Gothic UI"/>
                          <a:cs typeface="Yu Gothic UI"/>
                        </a:rPr>
                        <a:t>連携機関</a:t>
                      </a:r>
                      <a:r>
                        <a:rPr sz="1200" spc="75" dirty="0">
                          <a:latin typeface="Yu Gothic UI"/>
                          <a:cs typeface="Yu Gothic UI"/>
                        </a:rPr>
                        <a:t>か</a:t>
                      </a:r>
                      <a:r>
                        <a:rPr sz="1200" spc="65" dirty="0">
                          <a:latin typeface="Yu Gothic UI"/>
                          <a:cs typeface="Yu Gothic UI"/>
                        </a:rPr>
                        <a:t>ら</a:t>
                      </a:r>
                      <a:r>
                        <a:rPr sz="1200" spc="95" dirty="0">
                          <a:latin typeface="Yu Gothic UI"/>
                          <a:cs typeface="Yu Gothic UI"/>
                        </a:rPr>
                        <a:t>歯科訪問診療</a:t>
                      </a:r>
                      <a:r>
                        <a:rPr sz="1200" spc="75" dirty="0">
                          <a:latin typeface="Yu Gothic UI"/>
                          <a:cs typeface="Yu Gothic UI"/>
                        </a:rPr>
                        <a:t>の</a:t>
                      </a:r>
                      <a:r>
                        <a:rPr sz="1200" spc="95" dirty="0">
                          <a:latin typeface="Yu Gothic UI"/>
                          <a:cs typeface="Yu Gothic UI"/>
                        </a:rPr>
                        <a:t>依頼</a:t>
                      </a:r>
                      <a:r>
                        <a:rPr sz="1200" spc="70" dirty="0">
                          <a:latin typeface="Yu Gothic UI"/>
                          <a:cs typeface="Yu Gothic UI"/>
                        </a:rPr>
                        <a:t>を</a:t>
                      </a:r>
                      <a:r>
                        <a:rPr sz="1200" spc="95" dirty="0">
                          <a:latin typeface="Yu Gothic UI"/>
                          <a:cs typeface="Yu Gothic UI"/>
                        </a:rPr>
                        <a:t>受</a:t>
                      </a:r>
                      <a:r>
                        <a:rPr sz="1200" spc="75" dirty="0">
                          <a:latin typeface="Yu Gothic UI"/>
                          <a:cs typeface="Yu Gothic UI"/>
                        </a:rPr>
                        <a:t>け</a:t>
                      </a:r>
                      <a:r>
                        <a:rPr sz="1200" spc="70" dirty="0">
                          <a:latin typeface="Yu Gothic UI"/>
                          <a:cs typeface="Yu Gothic UI"/>
                        </a:rPr>
                        <a:t>る</a:t>
                      </a:r>
                      <a:r>
                        <a:rPr sz="1200" spc="95" dirty="0">
                          <a:latin typeface="Yu Gothic UI"/>
                          <a:cs typeface="Yu Gothic UI"/>
                        </a:rPr>
                        <a:t>方</a:t>
                      </a:r>
                      <a:r>
                        <a:rPr sz="1200" spc="45" dirty="0">
                          <a:latin typeface="Yu Gothic UI"/>
                          <a:cs typeface="Yu Gothic UI"/>
                        </a:rPr>
                        <a:t>法</a:t>
                      </a:r>
                      <a:r>
                        <a:rPr sz="1200" dirty="0">
                          <a:latin typeface="Yu Gothic UI"/>
                          <a:cs typeface="Yu Gothic UI"/>
                        </a:rPr>
                        <a:t>	</a:t>
                      </a:r>
                      <a:r>
                        <a:rPr sz="1575" b="1" spc="104" baseline="26455" dirty="0">
                          <a:solidFill>
                            <a:srgbClr val="FFFFFF"/>
                          </a:solidFill>
                          <a:latin typeface="Yu Gothic UI"/>
                          <a:cs typeface="Yu Gothic UI"/>
                        </a:rPr>
                        <a:t>歯科</a:t>
                      </a:r>
                      <a:r>
                        <a:rPr sz="1575" b="1" spc="89" baseline="26455" dirty="0">
                          <a:solidFill>
                            <a:srgbClr val="FFFFFF"/>
                          </a:solidFill>
                          <a:latin typeface="Yu Gothic UI"/>
                          <a:cs typeface="Yu Gothic UI"/>
                        </a:rPr>
                        <a:t>の</a:t>
                      </a:r>
                      <a:r>
                        <a:rPr sz="1575" b="1" spc="104" baseline="26455" dirty="0">
                          <a:solidFill>
                            <a:srgbClr val="FFFFFF"/>
                          </a:solidFill>
                          <a:latin typeface="Yu Gothic UI"/>
                          <a:cs typeface="Yu Gothic UI"/>
                        </a:rPr>
                        <a:t>標榜</a:t>
                      </a:r>
                      <a:r>
                        <a:rPr sz="1575" b="1" spc="89" baseline="26455" dirty="0">
                          <a:solidFill>
                            <a:srgbClr val="FFFFFF"/>
                          </a:solidFill>
                          <a:latin typeface="Yu Gothic UI"/>
                          <a:cs typeface="Yu Gothic UI"/>
                        </a:rPr>
                        <a:t>が</a:t>
                      </a:r>
                      <a:r>
                        <a:rPr sz="1575" b="1" baseline="26455" dirty="0">
                          <a:solidFill>
                            <a:srgbClr val="FFFFFF"/>
                          </a:solidFill>
                          <a:latin typeface="Yu Gothic UI"/>
                          <a:cs typeface="Yu Gothic UI"/>
                        </a:rPr>
                        <a:t>な</a:t>
                      </a:r>
                      <a:r>
                        <a:rPr sz="1575" b="1" spc="112" baseline="26455" dirty="0">
                          <a:solidFill>
                            <a:srgbClr val="FFFFFF"/>
                          </a:solidFill>
                          <a:latin typeface="Yu Gothic UI"/>
                          <a:cs typeface="Yu Gothic UI"/>
                        </a:rPr>
                        <a:t>い病</a:t>
                      </a:r>
                      <a:r>
                        <a:rPr sz="1575" b="1" baseline="26455" dirty="0">
                          <a:solidFill>
                            <a:srgbClr val="FFFFFF"/>
                          </a:solidFill>
                          <a:latin typeface="Yu Gothic UI"/>
                          <a:cs typeface="Yu Gothic UI"/>
                        </a:rPr>
                        <a:t>院</a:t>
                      </a:r>
                      <a:r>
                        <a:rPr sz="1575" b="1" spc="-75" baseline="26455" dirty="0">
                          <a:solidFill>
                            <a:srgbClr val="FFFFFF"/>
                          </a:solidFill>
                          <a:latin typeface="Yu Gothic UI"/>
                          <a:cs typeface="Yu Gothic UI"/>
                        </a:rPr>
                        <a:t>等</a:t>
                      </a:r>
                      <a:r>
                        <a:rPr sz="1575" b="1" baseline="26455" dirty="0">
                          <a:solidFill>
                            <a:srgbClr val="FFFFFF"/>
                          </a:solidFill>
                          <a:latin typeface="Yu Gothic UI"/>
                          <a:cs typeface="Yu Gothic UI"/>
                        </a:rPr>
                        <a:t>	</a:t>
                      </a:r>
                      <a:r>
                        <a:rPr sz="1575" b="1" baseline="-13227" dirty="0">
                          <a:solidFill>
                            <a:srgbClr val="FFFFFF"/>
                          </a:solidFill>
                          <a:latin typeface="Yu Gothic UI"/>
                          <a:cs typeface="Yu Gothic UI"/>
                        </a:rPr>
                        <a:t>歯科診療所</a:t>
                      </a:r>
                      <a:r>
                        <a:rPr sz="1575" b="1" spc="-75" baseline="-13227" dirty="0">
                          <a:solidFill>
                            <a:srgbClr val="FFFFFF"/>
                          </a:solidFill>
                          <a:latin typeface="Yu Gothic UI"/>
                          <a:cs typeface="Yu Gothic UI"/>
                        </a:rPr>
                        <a:t>等</a:t>
                      </a:r>
                      <a:endParaRPr sz="1575" baseline="-13227">
                        <a:latin typeface="Yu Gothic UI"/>
                        <a:cs typeface="Yu Gothic UI"/>
                      </a:endParaRPr>
                    </a:p>
                    <a:p>
                      <a:pPr marL="412750">
                        <a:lnSpc>
                          <a:spcPts val="1420"/>
                        </a:lnSpc>
                        <a:tabLst>
                          <a:tab pos="5035550" algn="l"/>
                        </a:tabLst>
                      </a:pPr>
                      <a:r>
                        <a:rPr sz="1200" spc="204" dirty="0">
                          <a:latin typeface="Yu Gothic UI"/>
                          <a:cs typeface="Yu Gothic UI"/>
                        </a:rPr>
                        <a:t>につ</a:t>
                      </a:r>
                      <a:r>
                        <a:rPr sz="1200" spc="210" dirty="0">
                          <a:latin typeface="Yu Gothic UI"/>
                          <a:cs typeface="Yu Gothic UI"/>
                        </a:rPr>
                        <a:t>い</a:t>
                      </a:r>
                      <a:r>
                        <a:rPr sz="1200" spc="195" dirty="0">
                          <a:latin typeface="Yu Gothic UI"/>
                          <a:cs typeface="Yu Gothic UI"/>
                        </a:rPr>
                        <a:t>て</a:t>
                      </a:r>
                      <a:r>
                        <a:rPr sz="1200" spc="260" dirty="0">
                          <a:latin typeface="Yu Gothic UI"/>
                          <a:cs typeface="Yu Gothic UI"/>
                        </a:rPr>
                        <a:t>取</a:t>
                      </a:r>
                      <a:r>
                        <a:rPr sz="1200" spc="180" dirty="0">
                          <a:latin typeface="Yu Gothic UI"/>
                          <a:cs typeface="Yu Gothic UI"/>
                        </a:rPr>
                        <a:t>り</a:t>
                      </a:r>
                      <a:r>
                        <a:rPr sz="1200" spc="260" dirty="0">
                          <a:latin typeface="Yu Gothic UI"/>
                          <a:cs typeface="Yu Gothic UI"/>
                        </a:rPr>
                        <a:t>決</a:t>
                      </a:r>
                      <a:r>
                        <a:rPr sz="1200" spc="210" dirty="0">
                          <a:latin typeface="Yu Gothic UI"/>
                          <a:cs typeface="Yu Gothic UI"/>
                        </a:rPr>
                        <a:t>め</a:t>
                      </a:r>
                      <a:r>
                        <a:rPr sz="1200" spc="204" dirty="0">
                          <a:latin typeface="Yu Gothic UI"/>
                          <a:cs typeface="Yu Gothic UI"/>
                        </a:rPr>
                        <a:t>を</a:t>
                      </a:r>
                      <a:r>
                        <a:rPr sz="1200" dirty="0">
                          <a:latin typeface="Yu Gothic UI"/>
                          <a:cs typeface="Yu Gothic UI"/>
                        </a:rPr>
                        <a:t>行</a:t>
                      </a:r>
                      <a:r>
                        <a:rPr sz="1200" spc="220" dirty="0">
                          <a:latin typeface="Yu Gothic UI"/>
                          <a:cs typeface="Yu Gothic UI"/>
                        </a:rPr>
                        <a:t>い</a:t>
                      </a:r>
                      <a:r>
                        <a:rPr sz="1200" spc="400" dirty="0">
                          <a:latin typeface="Yu Gothic UI"/>
                          <a:cs typeface="Yu Gothic UI"/>
                        </a:rPr>
                        <a:t>、</a:t>
                      </a:r>
                      <a:r>
                        <a:rPr sz="1200" dirty="0">
                          <a:latin typeface="Yu Gothic UI"/>
                          <a:cs typeface="Yu Gothic UI"/>
                        </a:rPr>
                        <a:t>連絡先や連絡方法</a:t>
                      </a:r>
                      <a:r>
                        <a:rPr sz="1200" spc="204" dirty="0">
                          <a:latin typeface="Yu Gothic UI"/>
                          <a:cs typeface="Yu Gothic UI"/>
                        </a:rPr>
                        <a:t>につ</a:t>
                      </a:r>
                      <a:r>
                        <a:rPr sz="1200" spc="210" dirty="0">
                          <a:latin typeface="Yu Gothic UI"/>
                          <a:cs typeface="Yu Gothic UI"/>
                        </a:rPr>
                        <a:t>い</a:t>
                      </a:r>
                      <a:r>
                        <a:rPr sz="1200" spc="195" dirty="0">
                          <a:latin typeface="Yu Gothic UI"/>
                          <a:cs typeface="Yu Gothic UI"/>
                        </a:rPr>
                        <a:t>て</a:t>
                      </a:r>
                      <a:r>
                        <a:rPr sz="1200" spc="260" dirty="0">
                          <a:latin typeface="Yu Gothic UI"/>
                          <a:cs typeface="Yu Gothic UI"/>
                        </a:rPr>
                        <a:t>文書</a:t>
                      </a:r>
                      <a:r>
                        <a:rPr sz="1200" spc="204" dirty="0">
                          <a:latin typeface="Yu Gothic UI"/>
                          <a:cs typeface="Yu Gothic UI"/>
                        </a:rPr>
                        <a:t>に</a:t>
                      </a:r>
                      <a:r>
                        <a:rPr sz="1200" spc="195" dirty="0">
                          <a:latin typeface="Yu Gothic UI"/>
                          <a:cs typeface="Yu Gothic UI"/>
                        </a:rPr>
                        <a:t>よ</a:t>
                      </a:r>
                      <a:r>
                        <a:rPr sz="1200" spc="130" dirty="0">
                          <a:latin typeface="Yu Gothic UI"/>
                          <a:cs typeface="Yu Gothic UI"/>
                        </a:rPr>
                        <a:t>り</a:t>
                      </a:r>
                      <a:r>
                        <a:rPr sz="1200" dirty="0">
                          <a:latin typeface="Yu Gothic UI"/>
                          <a:cs typeface="Yu Gothic UI"/>
                        </a:rPr>
                        <a:t>	</a:t>
                      </a:r>
                      <a:r>
                        <a:rPr sz="1500" spc="75" baseline="-30555" dirty="0">
                          <a:latin typeface="Yu Gothic UI"/>
                          <a:cs typeface="Yu Gothic UI"/>
                        </a:rPr>
                        <a:t>入院患者</a:t>
                      </a:r>
                      <a:r>
                        <a:rPr sz="1500" baseline="-30555" dirty="0">
                          <a:latin typeface="Yu Gothic UI"/>
                          <a:cs typeface="Yu Gothic UI"/>
                        </a:rPr>
                        <a:t>の口腔状態</a:t>
                      </a:r>
                      <a:r>
                        <a:rPr sz="1500" spc="179" baseline="-30555" dirty="0">
                          <a:latin typeface="Yu Gothic UI"/>
                          <a:cs typeface="Yu Gothic UI"/>
                        </a:rPr>
                        <a:t>を</a:t>
                      </a:r>
                      <a:r>
                        <a:rPr sz="1500" spc="217" baseline="-30555" dirty="0">
                          <a:latin typeface="Yu Gothic UI"/>
                          <a:cs typeface="Yu Gothic UI"/>
                        </a:rPr>
                        <a:t>評</a:t>
                      </a:r>
                      <a:r>
                        <a:rPr sz="1500" spc="-75" baseline="-30555" dirty="0">
                          <a:latin typeface="Yu Gothic UI"/>
                          <a:cs typeface="Yu Gothic UI"/>
                        </a:rPr>
                        <a:t>価</a:t>
                      </a:r>
                      <a:endParaRPr sz="1500" baseline="-30555">
                        <a:latin typeface="Yu Gothic UI"/>
                        <a:cs typeface="Yu Gothic UI"/>
                      </a:endParaRPr>
                    </a:p>
                    <a:p>
                      <a:pPr marL="412750">
                        <a:lnSpc>
                          <a:spcPts val="1385"/>
                        </a:lnSpc>
                        <a:spcBef>
                          <a:spcPts val="25"/>
                        </a:spcBef>
                        <a:tabLst>
                          <a:tab pos="7445375" algn="l"/>
                        </a:tabLst>
                      </a:pPr>
                      <a:r>
                        <a:rPr sz="1800" spc="375" baseline="2314" dirty="0">
                          <a:latin typeface="Yu Gothic UI"/>
                          <a:cs typeface="Yu Gothic UI"/>
                        </a:rPr>
                        <a:t>提供</a:t>
                      </a:r>
                      <a:r>
                        <a:rPr sz="1800" spc="277" baseline="2314" dirty="0">
                          <a:latin typeface="Yu Gothic UI"/>
                          <a:cs typeface="Yu Gothic UI"/>
                        </a:rPr>
                        <a:t>を</a:t>
                      </a:r>
                      <a:r>
                        <a:rPr sz="1800" spc="375" baseline="2314" dirty="0">
                          <a:latin typeface="Yu Gothic UI"/>
                          <a:cs typeface="Yu Gothic UI"/>
                        </a:rPr>
                        <a:t>受</a:t>
                      </a:r>
                      <a:r>
                        <a:rPr sz="1800" spc="292" baseline="2314" dirty="0">
                          <a:latin typeface="Yu Gothic UI"/>
                          <a:cs typeface="Yu Gothic UI"/>
                        </a:rPr>
                        <a:t>け</a:t>
                      </a:r>
                      <a:r>
                        <a:rPr sz="1800" spc="277" baseline="2314" dirty="0">
                          <a:latin typeface="Yu Gothic UI"/>
                          <a:cs typeface="Yu Gothic UI"/>
                        </a:rPr>
                        <a:t>て</a:t>
                      </a:r>
                      <a:r>
                        <a:rPr sz="1800" spc="300" baseline="2314" dirty="0">
                          <a:latin typeface="Yu Gothic UI"/>
                          <a:cs typeface="Yu Gothic UI"/>
                        </a:rPr>
                        <a:t>い</a:t>
                      </a:r>
                      <a:r>
                        <a:rPr sz="1800" spc="284" baseline="2314" dirty="0">
                          <a:latin typeface="Yu Gothic UI"/>
                          <a:cs typeface="Yu Gothic UI"/>
                        </a:rPr>
                        <a:t>る</a:t>
                      </a:r>
                      <a:r>
                        <a:rPr sz="1800" spc="247" baseline="2314" dirty="0">
                          <a:latin typeface="Yu Gothic UI"/>
                          <a:cs typeface="Yu Gothic UI"/>
                        </a:rPr>
                        <a:t>こ</a:t>
                      </a:r>
                      <a:r>
                        <a:rPr sz="1800" spc="270" baseline="2314" dirty="0">
                          <a:latin typeface="Yu Gothic UI"/>
                          <a:cs typeface="Yu Gothic UI"/>
                        </a:rPr>
                        <a:t>と</a:t>
                      </a:r>
                      <a:r>
                        <a:rPr sz="1800" spc="525" baseline="2314" dirty="0">
                          <a:latin typeface="Yu Gothic UI"/>
                          <a:cs typeface="Yu Gothic UI"/>
                        </a:rPr>
                        <a:t>。</a:t>
                      </a:r>
                      <a:r>
                        <a:rPr sz="1800" baseline="2314" dirty="0">
                          <a:latin typeface="Yu Gothic UI"/>
                          <a:cs typeface="Yu Gothic UI"/>
                        </a:rPr>
                        <a:t>	</a:t>
                      </a:r>
                      <a:r>
                        <a:rPr sz="1000" spc="70" dirty="0">
                          <a:solidFill>
                            <a:srgbClr val="FFFFFF"/>
                          </a:solidFill>
                          <a:latin typeface="Yu Gothic UI"/>
                          <a:cs typeface="Yu Gothic UI"/>
                        </a:rPr>
                        <a:t>入院中</a:t>
                      </a:r>
                      <a:r>
                        <a:rPr sz="1000" spc="5" dirty="0">
                          <a:solidFill>
                            <a:srgbClr val="FFFFFF"/>
                          </a:solidFill>
                          <a:latin typeface="Yu Gothic UI"/>
                          <a:cs typeface="Yu Gothic UI"/>
                        </a:rPr>
                        <a:t>の</a:t>
                      </a:r>
                      <a:endParaRPr sz="1000">
                        <a:latin typeface="Yu Gothic UI"/>
                        <a:cs typeface="Yu Gothic UI"/>
                      </a:endParaRPr>
                    </a:p>
                    <a:p>
                      <a:pPr marL="146050">
                        <a:lnSpc>
                          <a:spcPts val="1370"/>
                        </a:lnSpc>
                        <a:tabLst>
                          <a:tab pos="589280" algn="l"/>
                          <a:tab pos="7251700" algn="l"/>
                        </a:tabLst>
                      </a:pPr>
                      <a:r>
                        <a:rPr sz="1200" spc="80" dirty="0">
                          <a:latin typeface="Yu Gothic UI"/>
                          <a:cs typeface="Yu Gothic UI"/>
                        </a:rPr>
                        <a:t>(３)</a:t>
                      </a:r>
                      <a:r>
                        <a:rPr sz="1200" dirty="0">
                          <a:latin typeface="Yu Gothic UI"/>
                          <a:cs typeface="Yu Gothic UI"/>
                        </a:rPr>
                        <a:t>	</a:t>
                      </a:r>
                      <a:r>
                        <a:rPr sz="1200" spc="105" dirty="0">
                          <a:latin typeface="Yu Gothic UI"/>
                          <a:cs typeface="Yu Gothic UI"/>
                        </a:rPr>
                        <a:t>(１)</a:t>
                      </a:r>
                      <a:r>
                        <a:rPr sz="1200" spc="110" dirty="0">
                          <a:latin typeface="Yu Gothic UI"/>
                          <a:cs typeface="Yu Gothic UI"/>
                        </a:rPr>
                        <a:t>に</a:t>
                      </a:r>
                      <a:r>
                        <a:rPr sz="1200" spc="140" dirty="0">
                          <a:latin typeface="Yu Gothic UI"/>
                          <a:cs typeface="Yu Gothic UI"/>
                        </a:rPr>
                        <a:t>規定</a:t>
                      </a:r>
                      <a:r>
                        <a:rPr sz="1200" spc="114" dirty="0">
                          <a:latin typeface="Yu Gothic UI"/>
                          <a:cs typeface="Yu Gothic UI"/>
                        </a:rPr>
                        <a:t>す</a:t>
                      </a:r>
                      <a:r>
                        <a:rPr sz="1200" spc="105" dirty="0">
                          <a:latin typeface="Yu Gothic UI"/>
                          <a:cs typeface="Yu Gothic UI"/>
                        </a:rPr>
                        <a:t>る</a:t>
                      </a:r>
                      <a:r>
                        <a:rPr sz="1200" spc="140" dirty="0">
                          <a:latin typeface="Yu Gothic UI"/>
                          <a:cs typeface="Yu Gothic UI"/>
                        </a:rPr>
                        <a:t>連携体制</a:t>
                      </a:r>
                      <a:r>
                        <a:rPr sz="1200" spc="105" dirty="0">
                          <a:latin typeface="Yu Gothic UI"/>
                          <a:cs typeface="Yu Gothic UI"/>
                        </a:rPr>
                        <a:t>を</a:t>
                      </a:r>
                      <a:r>
                        <a:rPr sz="1200" spc="140" dirty="0">
                          <a:latin typeface="Yu Gothic UI"/>
                          <a:cs typeface="Yu Gothic UI"/>
                        </a:rPr>
                        <a:t>構築</a:t>
                      </a:r>
                      <a:r>
                        <a:rPr sz="1200" spc="100" dirty="0">
                          <a:latin typeface="Yu Gothic UI"/>
                          <a:cs typeface="Yu Gothic UI"/>
                        </a:rPr>
                        <a:t>し</a:t>
                      </a:r>
                      <a:r>
                        <a:rPr sz="1200" spc="105" dirty="0">
                          <a:latin typeface="Yu Gothic UI"/>
                          <a:cs typeface="Yu Gothic UI"/>
                        </a:rPr>
                        <a:t>て</a:t>
                      </a:r>
                      <a:r>
                        <a:rPr sz="1200" spc="114" dirty="0">
                          <a:latin typeface="Yu Gothic UI"/>
                          <a:cs typeface="Yu Gothic UI"/>
                        </a:rPr>
                        <a:t>い</a:t>
                      </a:r>
                      <a:r>
                        <a:rPr sz="1200" spc="105" dirty="0">
                          <a:latin typeface="Yu Gothic UI"/>
                          <a:cs typeface="Yu Gothic UI"/>
                        </a:rPr>
                        <a:t>る</a:t>
                      </a:r>
                      <a:r>
                        <a:rPr sz="1200" spc="90" dirty="0">
                          <a:latin typeface="Yu Gothic UI"/>
                          <a:cs typeface="Yu Gothic UI"/>
                        </a:rPr>
                        <a:t>こ</a:t>
                      </a:r>
                      <a:r>
                        <a:rPr sz="1200" spc="100" dirty="0">
                          <a:latin typeface="Yu Gothic UI"/>
                          <a:cs typeface="Yu Gothic UI"/>
                        </a:rPr>
                        <a:t>と</a:t>
                      </a:r>
                      <a:r>
                        <a:rPr sz="1200" spc="140" dirty="0">
                          <a:latin typeface="Yu Gothic UI"/>
                          <a:cs typeface="Yu Gothic UI"/>
                        </a:rPr>
                        <a:t>及</a:t>
                      </a:r>
                      <a:r>
                        <a:rPr sz="1200" spc="120" dirty="0">
                          <a:latin typeface="Yu Gothic UI"/>
                          <a:cs typeface="Yu Gothic UI"/>
                        </a:rPr>
                        <a:t>び</a:t>
                      </a:r>
                      <a:r>
                        <a:rPr sz="1200" spc="140" dirty="0">
                          <a:latin typeface="Yu Gothic UI"/>
                          <a:cs typeface="Yu Gothic UI"/>
                        </a:rPr>
                        <a:t>連携機関</a:t>
                      </a:r>
                      <a:r>
                        <a:rPr sz="1200" spc="114" dirty="0">
                          <a:latin typeface="Yu Gothic UI"/>
                          <a:cs typeface="Yu Gothic UI"/>
                        </a:rPr>
                        <a:t>の</a:t>
                      </a:r>
                      <a:r>
                        <a:rPr sz="1200" spc="90" dirty="0">
                          <a:latin typeface="Yu Gothic UI"/>
                          <a:cs typeface="Yu Gothic UI"/>
                        </a:rPr>
                        <a:t>名</a:t>
                      </a:r>
                      <a:r>
                        <a:rPr sz="1200" dirty="0">
                          <a:latin typeface="Yu Gothic UI"/>
                          <a:cs typeface="Yu Gothic UI"/>
                        </a:rPr>
                        <a:t>	</a:t>
                      </a:r>
                      <a:r>
                        <a:rPr sz="1500" baseline="5555" dirty="0">
                          <a:solidFill>
                            <a:srgbClr val="FFFFFF"/>
                          </a:solidFill>
                          <a:latin typeface="Yu Gothic UI"/>
                          <a:cs typeface="Yu Gothic UI"/>
                        </a:rPr>
                        <a:t>口腔管理</a:t>
                      </a:r>
                      <a:r>
                        <a:rPr sz="1500" spc="142" baseline="5555" dirty="0">
                          <a:solidFill>
                            <a:srgbClr val="FFFFFF"/>
                          </a:solidFill>
                          <a:latin typeface="Yu Gothic UI"/>
                          <a:cs typeface="Yu Gothic UI"/>
                        </a:rPr>
                        <a:t>の</a:t>
                      </a:r>
                      <a:r>
                        <a:rPr sz="1500" spc="165" baseline="5555" dirty="0">
                          <a:solidFill>
                            <a:srgbClr val="FFFFFF"/>
                          </a:solidFill>
                          <a:latin typeface="Yu Gothic UI"/>
                          <a:cs typeface="Yu Gothic UI"/>
                        </a:rPr>
                        <a:t>依</a:t>
                      </a:r>
                      <a:r>
                        <a:rPr sz="1500" spc="-75" baseline="5555" dirty="0">
                          <a:solidFill>
                            <a:srgbClr val="FFFFFF"/>
                          </a:solidFill>
                          <a:latin typeface="Yu Gothic UI"/>
                          <a:cs typeface="Yu Gothic UI"/>
                        </a:rPr>
                        <a:t>頼</a:t>
                      </a:r>
                      <a:endParaRPr sz="1500" baseline="5555">
                        <a:latin typeface="Yu Gothic UI"/>
                        <a:cs typeface="Yu Gothic UI"/>
                      </a:endParaRPr>
                    </a:p>
                    <a:p>
                      <a:pPr marL="412750">
                        <a:lnSpc>
                          <a:spcPts val="1405"/>
                        </a:lnSpc>
                        <a:tabLst>
                          <a:tab pos="7270115" algn="l"/>
                        </a:tabLst>
                      </a:pPr>
                      <a:r>
                        <a:rPr sz="1200" spc="200" dirty="0">
                          <a:latin typeface="Yu Gothic UI"/>
                          <a:cs typeface="Yu Gothic UI"/>
                        </a:rPr>
                        <a:t>称等</a:t>
                      </a:r>
                      <a:r>
                        <a:rPr sz="1200" spc="155" dirty="0">
                          <a:latin typeface="Yu Gothic UI"/>
                          <a:cs typeface="Yu Gothic UI"/>
                        </a:rPr>
                        <a:t>につ</a:t>
                      </a:r>
                      <a:r>
                        <a:rPr sz="1200" spc="165" dirty="0">
                          <a:latin typeface="Yu Gothic UI"/>
                          <a:cs typeface="Yu Gothic UI"/>
                        </a:rPr>
                        <a:t>い</a:t>
                      </a:r>
                      <a:r>
                        <a:rPr sz="1200" spc="150" dirty="0">
                          <a:latin typeface="Yu Gothic UI"/>
                          <a:cs typeface="Yu Gothic UI"/>
                        </a:rPr>
                        <a:t>て</a:t>
                      </a:r>
                      <a:r>
                        <a:rPr sz="1200" spc="400" dirty="0">
                          <a:latin typeface="Yu Gothic UI"/>
                          <a:cs typeface="Yu Gothic UI"/>
                        </a:rPr>
                        <a:t>、</a:t>
                      </a:r>
                      <a:r>
                        <a:rPr sz="1200" dirty="0">
                          <a:latin typeface="Yu Gothic UI"/>
                          <a:cs typeface="Yu Gothic UI"/>
                        </a:rPr>
                        <a:t>当該保</a:t>
                      </a:r>
                      <a:r>
                        <a:rPr sz="1200" spc="80" dirty="0">
                          <a:latin typeface="Yu Gothic UI"/>
                          <a:cs typeface="Yu Gothic UI"/>
                        </a:rPr>
                        <a:t>険医療機関</a:t>
                      </a:r>
                      <a:r>
                        <a:rPr sz="1200" spc="65" dirty="0">
                          <a:latin typeface="Yu Gothic UI"/>
                          <a:cs typeface="Yu Gothic UI"/>
                        </a:rPr>
                        <a:t>の</a:t>
                      </a:r>
                      <a:r>
                        <a:rPr sz="1200" spc="80" dirty="0">
                          <a:latin typeface="Yu Gothic UI"/>
                          <a:cs typeface="Yu Gothic UI"/>
                        </a:rPr>
                        <a:t>見</a:t>
                      </a:r>
                      <a:r>
                        <a:rPr sz="1200" spc="70" dirty="0">
                          <a:latin typeface="Yu Gothic UI"/>
                          <a:cs typeface="Yu Gothic UI"/>
                        </a:rPr>
                        <a:t>や</a:t>
                      </a:r>
                      <a:r>
                        <a:rPr sz="1200" spc="65" dirty="0">
                          <a:latin typeface="Yu Gothic UI"/>
                          <a:cs typeface="Yu Gothic UI"/>
                        </a:rPr>
                        <a:t>す</a:t>
                      </a:r>
                      <a:r>
                        <a:rPr sz="1200" spc="75" dirty="0">
                          <a:latin typeface="Yu Gothic UI"/>
                          <a:cs typeface="Yu Gothic UI"/>
                        </a:rPr>
                        <a:t>い</a:t>
                      </a:r>
                      <a:r>
                        <a:rPr sz="1200" spc="180" dirty="0">
                          <a:latin typeface="Yu Gothic UI"/>
                          <a:cs typeface="Yu Gothic UI"/>
                        </a:rPr>
                        <a:t>場所</a:t>
                      </a:r>
                      <a:r>
                        <a:rPr sz="1200" spc="140" dirty="0">
                          <a:latin typeface="Yu Gothic UI"/>
                          <a:cs typeface="Yu Gothic UI"/>
                        </a:rPr>
                        <a:t>に</a:t>
                      </a:r>
                      <a:r>
                        <a:rPr sz="1200" spc="180" dirty="0">
                          <a:latin typeface="Yu Gothic UI"/>
                          <a:cs typeface="Yu Gothic UI"/>
                        </a:rPr>
                        <a:t>掲示</a:t>
                      </a:r>
                      <a:r>
                        <a:rPr sz="1200" spc="125" dirty="0">
                          <a:latin typeface="Yu Gothic UI"/>
                          <a:cs typeface="Yu Gothic UI"/>
                        </a:rPr>
                        <a:t>し</a:t>
                      </a:r>
                      <a:r>
                        <a:rPr sz="1200" spc="135" dirty="0">
                          <a:latin typeface="Yu Gothic UI"/>
                          <a:cs typeface="Yu Gothic UI"/>
                        </a:rPr>
                        <a:t>て</a:t>
                      </a:r>
                      <a:r>
                        <a:rPr sz="1200" spc="145" dirty="0">
                          <a:latin typeface="Yu Gothic UI"/>
                          <a:cs typeface="Yu Gothic UI"/>
                        </a:rPr>
                        <a:t>い</a:t>
                      </a:r>
                      <a:r>
                        <a:rPr sz="1200" spc="85" dirty="0">
                          <a:latin typeface="Yu Gothic UI"/>
                          <a:cs typeface="Yu Gothic UI"/>
                        </a:rPr>
                        <a:t>る</a:t>
                      </a:r>
                      <a:r>
                        <a:rPr sz="1200" dirty="0">
                          <a:latin typeface="Yu Gothic UI"/>
                          <a:cs typeface="Yu Gothic UI"/>
                        </a:rPr>
                        <a:t>	</a:t>
                      </a:r>
                      <a:r>
                        <a:rPr sz="1650" baseline="-42929" dirty="0">
                          <a:solidFill>
                            <a:srgbClr val="FFFFFF"/>
                          </a:solidFill>
                          <a:latin typeface="Yu Gothic UI"/>
                          <a:cs typeface="Yu Gothic UI"/>
                        </a:rPr>
                        <a:t>歯科訪問診</a:t>
                      </a:r>
                      <a:r>
                        <a:rPr sz="1650" spc="-75" baseline="-42929" dirty="0">
                          <a:solidFill>
                            <a:srgbClr val="FFFFFF"/>
                          </a:solidFill>
                          <a:latin typeface="Yu Gothic UI"/>
                          <a:cs typeface="Yu Gothic UI"/>
                        </a:rPr>
                        <a:t>療</a:t>
                      </a:r>
                      <a:endParaRPr sz="1650" baseline="-42929">
                        <a:latin typeface="Yu Gothic UI"/>
                        <a:cs typeface="Yu Gothic UI"/>
                      </a:endParaRPr>
                    </a:p>
                    <a:p>
                      <a:pPr marL="412750">
                        <a:lnSpc>
                          <a:spcPts val="1400"/>
                        </a:lnSpc>
                      </a:pPr>
                      <a:r>
                        <a:rPr sz="1200" spc="360" dirty="0">
                          <a:latin typeface="Yu Gothic UI"/>
                          <a:cs typeface="Yu Gothic UI"/>
                        </a:rPr>
                        <a:t>こと。</a:t>
                      </a:r>
                      <a:endParaRPr sz="1200">
                        <a:latin typeface="Yu Gothic UI"/>
                        <a:cs typeface="Yu Gothic UI"/>
                      </a:endParaRPr>
                    </a:p>
                    <a:p>
                      <a:pPr marL="146050">
                        <a:lnSpc>
                          <a:spcPts val="1400"/>
                        </a:lnSpc>
                        <a:tabLst>
                          <a:tab pos="584835" algn="l"/>
                        </a:tabLst>
                      </a:pPr>
                      <a:r>
                        <a:rPr sz="1200" spc="80" dirty="0">
                          <a:latin typeface="Yu Gothic UI"/>
                          <a:cs typeface="Yu Gothic UI"/>
                        </a:rPr>
                        <a:t>(４)</a:t>
                      </a:r>
                      <a:r>
                        <a:rPr sz="1200" dirty="0">
                          <a:latin typeface="Yu Gothic UI"/>
                          <a:cs typeface="Yu Gothic UI"/>
                        </a:rPr>
                        <a:t>	</a:t>
                      </a:r>
                      <a:r>
                        <a:rPr sz="1200" spc="165" dirty="0">
                          <a:latin typeface="Yu Gothic UI"/>
                          <a:cs typeface="Yu Gothic UI"/>
                        </a:rPr>
                        <a:t>(３)の掲示事項について、原則として、ウェブサイトに掲載し</a:t>
                      </a:r>
                      <a:endParaRPr sz="1200">
                        <a:latin typeface="Yu Gothic UI"/>
                        <a:cs typeface="Yu Gothic UI"/>
                      </a:endParaRPr>
                    </a:p>
                    <a:p>
                      <a:pPr marL="412750">
                        <a:lnSpc>
                          <a:spcPts val="1425"/>
                        </a:lnSpc>
                      </a:pPr>
                      <a:r>
                        <a:rPr sz="1200" spc="315" dirty="0">
                          <a:latin typeface="Yu Gothic UI"/>
                          <a:cs typeface="Yu Gothic UI"/>
                        </a:rPr>
                        <a:t>ていること。</a:t>
                      </a:r>
                      <a:r>
                        <a:rPr sz="1200" dirty="0">
                          <a:latin typeface="Yu Gothic UI"/>
                          <a:cs typeface="Yu Gothic UI"/>
                        </a:rPr>
                        <a:t>（略</a:t>
                      </a:r>
                      <a:r>
                        <a:rPr sz="1200" spc="-50" dirty="0">
                          <a:latin typeface="Yu Gothic UI"/>
                          <a:cs typeface="Yu Gothic UI"/>
                        </a:rPr>
                        <a:t>）</a:t>
                      </a:r>
                      <a:endParaRPr sz="1200">
                        <a:latin typeface="Yu Gothic UI"/>
                        <a:cs typeface="Yu Gothic UI"/>
                      </a:endParaRPr>
                    </a:p>
                    <a:p>
                      <a:pPr>
                        <a:lnSpc>
                          <a:spcPct val="100000"/>
                        </a:lnSpc>
                        <a:spcBef>
                          <a:spcPts val="1000"/>
                        </a:spcBef>
                      </a:pPr>
                      <a:endParaRPr sz="1200">
                        <a:latin typeface="Times New Roman"/>
                        <a:cs typeface="Times New Roman"/>
                      </a:endParaRPr>
                    </a:p>
                    <a:p>
                      <a:pPr marL="215265">
                        <a:lnSpc>
                          <a:spcPct val="100000"/>
                        </a:lnSpc>
                      </a:pPr>
                      <a:r>
                        <a:rPr sz="1200" dirty="0">
                          <a:solidFill>
                            <a:srgbClr val="001F5F"/>
                          </a:solidFill>
                          <a:latin typeface="Yu Gothic UI"/>
                          <a:cs typeface="Yu Gothic UI"/>
                        </a:rPr>
                        <a:t>（医科点数表）</a:t>
                      </a:r>
                      <a:r>
                        <a:rPr sz="1200" spc="40" dirty="0">
                          <a:solidFill>
                            <a:srgbClr val="001F5F"/>
                          </a:solidFill>
                          <a:latin typeface="Yu Gothic UI"/>
                          <a:cs typeface="Yu Gothic UI"/>
                        </a:rPr>
                        <a:t>歯科標榜のない保険医療機関において、口腔状態の課題を抱える入院患者に対し、連携している歯科医療機関に手配を行</a:t>
                      </a:r>
                      <a:endParaRPr sz="1200">
                        <a:latin typeface="Yu Gothic UI"/>
                        <a:cs typeface="Yu Gothic UI"/>
                      </a:endParaRPr>
                    </a:p>
                    <a:p>
                      <a:pPr marL="300355">
                        <a:lnSpc>
                          <a:spcPct val="100000"/>
                        </a:lnSpc>
                      </a:pPr>
                      <a:r>
                        <a:rPr sz="1200" spc="50" dirty="0">
                          <a:solidFill>
                            <a:srgbClr val="001F5F"/>
                          </a:solidFill>
                          <a:latin typeface="Yu Gothic UI"/>
                          <a:cs typeface="Yu Gothic UI"/>
                        </a:rPr>
                        <a:t>い、入院患者が歯科診療を受けた場合の評価を新設</a:t>
                      </a:r>
                      <a:endParaRPr sz="1200">
                        <a:latin typeface="Yu Gothic UI"/>
                        <a:cs typeface="Yu Gothic UI"/>
                      </a:endParaRPr>
                    </a:p>
                    <a:p>
                      <a:pPr marL="824865">
                        <a:lnSpc>
                          <a:spcPts val="1345"/>
                        </a:lnSpc>
                        <a:spcBef>
                          <a:spcPts val="5"/>
                        </a:spcBef>
                        <a:tabLst>
                          <a:tab pos="3721100" algn="l"/>
                        </a:tabLst>
                      </a:pPr>
                      <a:r>
                        <a:rPr sz="1200" b="1" u="sng" dirty="0">
                          <a:solidFill>
                            <a:srgbClr val="001F5F"/>
                          </a:solidFill>
                          <a:uFill>
                            <a:solidFill>
                              <a:srgbClr val="001F5F"/>
                            </a:solidFill>
                          </a:uFill>
                          <a:latin typeface="Yu Gothic UI"/>
                          <a:cs typeface="Yu Gothic UI"/>
                        </a:rPr>
                        <a:t>（新）口腔管理連携加算（入院中１回</a:t>
                      </a:r>
                      <a:r>
                        <a:rPr sz="1200" b="1" u="sng" spc="-50" dirty="0">
                          <a:solidFill>
                            <a:srgbClr val="001F5F"/>
                          </a:solidFill>
                          <a:uFill>
                            <a:solidFill>
                              <a:srgbClr val="001F5F"/>
                            </a:solidFill>
                          </a:uFill>
                          <a:latin typeface="Yu Gothic UI"/>
                          <a:cs typeface="Yu Gothic UI"/>
                        </a:rPr>
                        <a:t>）</a:t>
                      </a:r>
                      <a:r>
                        <a:rPr sz="1200" b="1" u="sng" dirty="0">
                          <a:solidFill>
                            <a:srgbClr val="001F5F"/>
                          </a:solidFill>
                          <a:uFill>
                            <a:solidFill>
                              <a:srgbClr val="001F5F"/>
                            </a:solidFill>
                          </a:uFill>
                          <a:latin typeface="Yu Gothic UI"/>
                          <a:cs typeface="Yu Gothic UI"/>
                        </a:rPr>
                        <a:t>	</a:t>
                      </a:r>
                      <a:r>
                        <a:rPr sz="1200" b="1" u="sng" spc="140" dirty="0">
                          <a:solidFill>
                            <a:srgbClr val="001F5F"/>
                          </a:solidFill>
                          <a:uFill>
                            <a:solidFill>
                              <a:srgbClr val="001F5F"/>
                            </a:solidFill>
                          </a:uFill>
                          <a:latin typeface="Yu Gothic UI"/>
                          <a:cs typeface="Yu Gothic UI"/>
                        </a:rPr>
                        <a:t>600</a:t>
                      </a:r>
                      <a:r>
                        <a:rPr sz="1200" b="1" u="sng" spc="-50" dirty="0">
                          <a:solidFill>
                            <a:srgbClr val="001F5F"/>
                          </a:solidFill>
                          <a:uFill>
                            <a:solidFill>
                              <a:srgbClr val="001F5F"/>
                            </a:solidFill>
                          </a:uFill>
                          <a:latin typeface="Yu Gothic UI"/>
                          <a:cs typeface="Yu Gothic UI"/>
                        </a:rPr>
                        <a:t>点</a:t>
                      </a:r>
                      <a:endParaRPr sz="1200">
                        <a:latin typeface="Yu Gothic UI"/>
                        <a:cs typeface="Yu Gothic UI"/>
                      </a:endParaRPr>
                    </a:p>
                    <a:p>
                      <a:pPr marR="16510" algn="r">
                        <a:lnSpc>
                          <a:spcPts val="2065"/>
                        </a:lnSpc>
                      </a:pPr>
                      <a:r>
                        <a:rPr sz="1800" b="1" spc="-25" dirty="0">
                          <a:latin typeface="Calibri"/>
                          <a:cs typeface="Calibri"/>
                        </a:rPr>
                        <a:t>21</a:t>
                      </a:r>
                      <a:endParaRPr sz="1800">
                        <a:latin typeface="Calibri"/>
                        <a:cs typeface="Calibri"/>
                      </a:endParaRPr>
                    </a:p>
                  </a:txBody>
                  <a:tcPr marL="0" marR="0" marT="8572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826"/>
            <a:ext cx="1495425" cy="1094740"/>
          </a:xfrm>
          <a:custGeom>
            <a:avLst/>
            <a:gdLst/>
            <a:ahLst/>
            <a:cxnLst/>
            <a:rect l="l" t="t" r="r" b="b"/>
            <a:pathLst>
              <a:path w="1495425" h="1094739">
                <a:moveTo>
                  <a:pt x="1495425" y="0"/>
                </a:moveTo>
                <a:lnTo>
                  <a:pt x="0" y="0"/>
                </a:lnTo>
                <a:lnTo>
                  <a:pt x="0" y="1094498"/>
                </a:lnTo>
                <a:lnTo>
                  <a:pt x="1495425" y="1094498"/>
                </a:lnTo>
                <a:lnTo>
                  <a:pt x="1495425" y="0"/>
                </a:lnTo>
                <a:close/>
              </a:path>
            </a:pathLst>
          </a:custGeom>
          <a:solidFill>
            <a:srgbClr val="CDFFDC"/>
          </a:solidFill>
        </p:spPr>
        <p:txBody>
          <a:bodyPr wrap="square" lIns="0" tIns="0" rIns="0" bIns="0" rtlCol="0"/>
          <a:lstStyle/>
          <a:p>
            <a:endParaRPr/>
          </a:p>
        </p:txBody>
      </p:sp>
      <p:sp>
        <p:nvSpPr>
          <p:cNvPr id="3" name="object 3"/>
          <p:cNvSpPr txBox="1"/>
          <p:nvPr/>
        </p:nvSpPr>
        <p:spPr>
          <a:xfrm>
            <a:off x="1574419"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22</a:t>
            </a:r>
          </a:p>
        </p:txBody>
      </p:sp>
      <p:sp>
        <p:nvSpPr>
          <p:cNvPr id="4" name="object 4"/>
          <p:cNvSpPr txBox="1">
            <a:spLocks noGrp="1"/>
          </p:cNvSpPr>
          <p:nvPr>
            <p:ph type="title"/>
          </p:nvPr>
        </p:nvSpPr>
        <p:spPr>
          <a:xfrm>
            <a:off x="1574419" y="4046982"/>
            <a:ext cx="8197850" cy="878840"/>
          </a:xfrm>
          <a:prstGeom prst="rect">
            <a:avLst/>
          </a:prstGeom>
        </p:spPr>
        <p:txBody>
          <a:bodyPr vert="horz" wrap="square" lIns="0" tIns="12065" rIns="0" bIns="0" rtlCol="0">
            <a:spAutoFit/>
          </a:bodyPr>
          <a:lstStyle/>
          <a:p>
            <a:pPr marL="716915" marR="5080" indent="-704850">
              <a:lnSpc>
                <a:spcPct val="100000"/>
              </a:lnSpc>
              <a:spcBef>
                <a:spcPts val="95"/>
              </a:spcBef>
            </a:pPr>
            <a:r>
              <a:rPr sz="2800" spc="-5" dirty="0"/>
              <a:t>６．歯科疾患管理料、小児口腔機能管理料及び口腔</a:t>
            </a:r>
            <a:r>
              <a:rPr sz="2800" spc="114" dirty="0"/>
              <a:t>機能管理料の要件並びに評価の見直し</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5468" y="1768640"/>
            <a:ext cx="4320540" cy="4322445"/>
            <a:chOff x="315468" y="1768640"/>
            <a:chExt cx="4320540" cy="4322445"/>
          </a:xfrm>
        </p:grpSpPr>
        <p:sp>
          <p:nvSpPr>
            <p:cNvPr id="3" name="object 3"/>
            <p:cNvSpPr/>
            <p:nvPr/>
          </p:nvSpPr>
          <p:spPr>
            <a:xfrm>
              <a:off x="315468" y="1768640"/>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4" name="object 4"/>
            <p:cNvSpPr/>
            <p:nvPr/>
          </p:nvSpPr>
          <p:spPr>
            <a:xfrm>
              <a:off x="315468" y="2093239"/>
              <a:ext cx="4320540" cy="3997960"/>
            </a:xfrm>
            <a:custGeom>
              <a:avLst/>
              <a:gdLst/>
              <a:ahLst/>
              <a:cxnLst/>
              <a:rect l="l" t="t" r="r" b="b"/>
              <a:pathLst>
                <a:path w="4320540" h="3997960">
                  <a:moveTo>
                    <a:pt x="4320032" y="0"/>
                  </a:moveTo>
                  <a:lnTo>
                    <a:pt x="0" y="0"/>
                  </a:lnTo>
                  <a:lnTo>
                    <a:pt x="0" y="3997833"/>
                  </a:lnTo>
                  <a:lnTo>
                    <a:pt x="4320032" y="3997833"/>
                  </a:lnTo>
                  <a:lnTo>
                    <a:pt x="4320032" y="0"/>
                  </a:lnTo>
                  <a:close/>
                </a:path>
              </a:pathLst>
            </a:custGeom>
            <a:solidFill>
              <a:srgbClr val="E7EDF8"/>
            </a:solidFill>
          </p:spPr>
          <p:txBody>
            <a:bodyPr wrap="square" lIns="0" tIns="0" rIns="0" bIns="0" rtlCol="0"/>
            <a:lstStyle/>
            <a:p>
              <a:endParaRPr/>
            </a:p>
          </p:txBody>
        </p:sp>
      </p:grpSp>
      <p:sp>
        <p:nvSpPr>
          <p:cNvPr id="5" name="object 5"/>
          <p:cNvSpPr/>
          <p:nvPr/>
        </p:nvSpPr>
        <p:spPr>
          <a:xfrm>
            <a:off x="4773040" y="3415919"/>
            <a:ext cx="360045" cy="864235"/>
          </a:xfrm>
          <a:custGeom>
            <a:avLst/>
            <a:gdLst/>
            <a:ahLst/>
            <a:cxnLst/>
            <a:rect l="l" t="t" r="r" b="b"/>
            <a:pathLst>
              <a:path w="360045" h="864235">
                <a:moveTo>
                  <a:pt x="0" y="216026"/>
                </a:moveTo>
                <a:lnTo>
                  <a:pt x="179959" y="216026"/>
                </a:lnTo>
                <a:lnTo>
                  <a:pt x="179959" y="0"/>
                </a:lnTo>
                <a:lnTo>
                  <a:pt x="359918" y="432053"/>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grpSp>
        <p:nvGrpSpPr>
          <p:cNvPr id="6" name="object 6"/>
          <p:cNvGrpSpPr/>
          <p:nvPr/>
        </p:nvGrpSpPr>
        <p:grpSpPr>
          <a:xfrm>
            <a:off x="5264150" y="1768640"/>
            <a:ext cx="4333240" cy="4328795"/>
            <a:chOff x="5264150" y="1768640"/>
            <a:chExt cx="4333240" cy="4328795"/>
          </a:xfrm>
        </p:grpSpPr>
        <p:sp>
          <p:nvSpPr>
            <p:cNvPr id="7" name="object 7"/>
            <p:cNvSpPr/>
            <p:nvPr/>
          </p:nvSpPr>
          <p:spPr>
            <a:xfrm>
              <a:off x="5270500" y="1768640"/>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91FFB3"/>
            </a:solidFill>
          </p:spPr>
          <p:txBody>
            <a:bodyPr wrap="square" lIns="0" tIns="0" rIns="0" bIns="0" rtlCol="0"/>
            <a:lstStyle/>
            <a:p>
              <a:endParaRPr/>
            </a:p>
          </p:txBody>
        </p:sp>
        <p:sp>
          <p:nvSpPr>
            <p:cNvPr id="8" name="object 8"/>
            <p:cNvSpPr/>
            <p:nvPr/>
          </p:nvSpPr>
          <p:spPr>
            <a:xfrm>
              <a:off x="5270500" y="2093239"/>
              <a:ext cx="4320540" cy="3997960"/>
            </a:xfrm>
            <a:custGeom>
              <a:avLst/>
              <a:gdLst/>
              <a:ahLst/>
              <a:cxnLst/>
              <a:rect l="l" t="t" r="r" b="b"/>
              <a:pathLst>
                <a:path w="4320540" h="3997960">
                  <a:moveTo>
                    <a:pt x="4320032" y="0"/>
                  </a:moveTo>
                  <a:lnTo>
                    <a:pt x="0" y="0"/>
                  </a:lnTo>
                  <a:lnTo>
                    <a:pt x="0" y="3997833"/>
                  </a:lnTo>
                  <a:lnTo>
                    <a:pt x="4320032" y="3997833"/>
                  </a:lnTo>
                  <a:lnTo>
                    <a:pt x="4320032" y="0"/>
                  </a:lnTo>
                  <a:close/>
                </a:path>
              </a:pathLst>
            </a:custGeom>
            <a:solidFill>
              <a:srgbClr val="E0FFEA"/>
            </a:solidFill>
          </p:spPr>
          <p:txBody>
            <a:bodyPr wrap="square" lIns="0" tIns="0" rIns="0" bIns="0" rtlCol="0"/>
            <a:lstStyle/>
            <a:p>
              <a:endParaRPr/>
            </a:p>
          </p:txBody>
        </p:sp>
        <p:sp>
          <p:nvSpPr>
            <p:cNvPr id="9" name="object 9"/>
            <p:cNvSpPr/>
            <p:nvPr/>
          </p:nvSpPr>
          <p:spPr>
            <a:xfrm>
              <a:off x="5270500" y="2093239"/>
              <a:ext cx="4320540" cy="3997960"/>
            </a:xfrm>
            <a:custGeom>
              <a:avLst/>
              <a:gdLst/>
              <a:ahLst/>
              <a:cxnLst/>
              <a:rect l="l" t="t" r="r" b="b"/>
              <a:pathLst>
                <a:path w="4320540" h="3997960">
                  <a:moveTo>
                    <a:pt x="0" y="3997833"/>
                  </a:moveTo>
                  <a:lnTo>
                    <a:pt x="4320032" y="3997833"/>
                  </a:lnTo>
                  <a:lnTo>
                    <a:pt x="4320032" y="0"/>
                  </a:lnTo>
                  <a:lnTo>
                    <a:pt x="0" y="0"/>
                  </a:lnTo>
                  <a:lnTo>
                    <a:pt x="0" y="3997833"/>
                  </a:lnTo>
                  <a:close/>
                </a:path>
              </a:pathLst>
            </a:custGeom>
            <a:ln w="12700">
              <a:solidFill>
                <a:srgbClr val="00AF50"/>
              </a:solidFill>
            </a:ln>
          </p:spPr>
          <p:txBody>
            <a:bodyPr wrap="square" lIns="0" tIns="0" rIns="0" bIns="0" rtlCol="0"/>
            <a:lstStyle/>
            <a:p>
              <a:endParaRPr/>
            </a:p>
          </p:txBody>
        </p:sp>
        <p:sp>
          <p:nvSpPr>
            <p:cNvPr id="10" name="object 10"/>
            <p:cNvSpPr/>
            <p:nvPr/>
          </p:nvSpPr>
          <p:spPr>
            <a:xfrm>
              <a:off x="9135364" y="5236082"/>
              <a:ext cx="457200" cy="7620"/>
            </a:xfrm>
            <a:custGeom>
              <a:avLst/>
              <a:gdLst/>
              <a:ahLst/>
              <a:cxnLst/>
              <a:rect l="l" t="t" r="r" b="b"/>
              <a:pathLst>
                <a:path w="457200" h="7620">
                  <a:moveTo>
                    <a:pt x="457200" y="0"/>
                  </a:moveTo>
                  <a:lnTo>
                    <a:pt x="0" y="0"/>
                  </a:lnTo>
                  <a:lnTo>
                    <a:pt x="0" y="7620"/>
                  </a:lnTo>
                  <a:lnTo>
                    <a:pt x="457200" y="7620"/>
                  </a:lnTo>
                  <a:lnTo>
                    <a:pt x="457200" y="0"/>
                  </a:lnTo>
                  <a:close/>
                </a:path>
              </a:pathLst>
            </a:custGeom>
            <a:solidFill>
              <a:srgbClr val="006FC0"/>
            </a:solidFill>
          </p:spPr>
          <p:txBody>
            <a:bodyPr wrap="square" lIns="0" tIns="0" rIns="0" bIns="0" rtlCol="0"/>
            <a:lstStyle/>
            <a:p>
              <a:endParaRPr/>
            </a:p>
          </p:txBody>
        </p:sp>
      </p:grpSp>
      <p:graphicFrame>
        <p:nvGraphicFramePr>
          <p:cNvPr id="11" name="object 11"/>
          <p:cNvGraphicFramePr>
            <a:graphicFrameLocks noGrp="1"/>
          </p:cNvGraphicFramePr>
          <p:nvPr/>
        </p:nvGraphicFramePr>
        <p:xfrm>
          <a:off x="188366" y="893152"/>
          <a:ext cx="9519920" cy="5369559"/>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6677025">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521334">
                        <a:lnSpc>
                          <a:spcPct val="100000"/>
                        </a:lnSpc>
                        <a:spcBef>
                          <a:spcPts val="400"/>
                        </a:spcBef>
                      </a:pPr>
                      <a:r>
                        <a:rPr sz="1200" b="1" spc="-5" dirty="0">
                          <a:latin typeface="Yu Gothic UI"/>
                          <a:cs typeface="Yu Gothic UI"/>
                        </a:rPr>
                        <a:t>歯科疾患管理料の見直し</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076190">
                <a:tc gridSpan="3">
                  <a:txBody>
                    <a:bodyPr/>
                    <a:lstStyle/>
                    <a:p>
                      <a:pPr marL="377825" marR="82550" indent="-287020">
                        <a:lnSpc>
                          <a:spcPct val="100000"/>
                        </a:lnSpc>
                        <a:spcBef>
                          <a:spcPts val="365"/>
                        </a:spcBef>
                        <a:buFont typeface="Wingdings"/>
                        <a:buChar char=""/>
                        <a:tabLst>
                          <a:tab pos="377825" algn="l"/>
                        </a:tabLst>
                      </a:pPr>
                      <a:r>
                        <a:rPr sz="1400" dirty="0">
                          <a:latin typeface="Yu Gothic UI"/>
                          <a:cs typeface="Yu Gothic UI"/>
                        </a:rPr>
                        <a:t>歯科疾患管理料の</a:t>
                      </a:r>
                      <a:r>
                        <a:rPr sz="1400" b="1" u="sng" spc="90" dirty="0">
                          <a:solidFill>
                            <a:srgbClr val="006FC0"/>
                          </a:solidFill>
                          <a:uFill>
                            <a:solidFill>
                              <a:srgbClr val="006FC0"/>
                            </a:solidFill>
                          </a:uFill>
                          <a:latin typeface="Yu Gothic UI"/>
                          <a:cs typeface="Yu Gothic UI"/>
                        </a:rPr>
                        <a:t>初診時と再診時の評価を見直し</a:t>
                      </a:r>
                      <a:r>
                        <a:rPr sz="1400" spc="490" dirty="0">
                          <a:latin typeface="Yu Gothic UI"/>
                          <a:cs typeface="Yu Gothic UI"/>
                        </a:rPr>
                        <a:t>、</a:t>
                      </a:r>
                      <a:r>
                        <a:rPr sz="1400" b="1" u="sng" spc="35" dirty="0">
                          <a:solidFill>
                            <a:srgbClr val="006FC0"/>
                          </a:solidFill>
                          <a:uFill>
                            <a:solidFill>
                              <a:srgbClr val="006FC0"/>
                            </a:solidFill>
                          </a:uFill>
                          <a:latin typeface="Yu Gothic UI"/>
                          <a:cs typeface="Yu Gothic UI"/>
                        </a:rPr>
                        <a:t>継続管理の必要性を明確化</a:t>
                      </a:r>
                      <a:r>
                        <a:rPr sz="1400" spc="370" dirty="0">
                          <a:latin typeface="Yu Gothic UI"/>
                          <a:cs typeface="Yu Gothic UI"/>
                        </a:rPr>
                        <a:t>するとともに、</a:t>
                      </a:r>
                      <a:r>
                        <a:rPr sz="1400" b="1" u="sng" spc="65" dirty="0">
                          <a:solidFill>
                            <a:srgbClr val="006FC0"/>
                          </a:solidFill>
                          <a:uFill>
                            <a:solidFill>
                              <a:srgbClr val="006FC0"/>
                            </a:solidFill>
                          </a:uFill>
                          <a:latin typeface="Yu Gothic UI"/>
                          <a:cs typeface="Yu Gothic UI"/>
                        </a:rPr>
                        <a:t>有床義歯に係る治</a:t>
                      </a:r>
                      <a:r>
                        <a:rPr sz="1400" b="1" u="sng" spc="500" dirty="0">
                          <a:solidFill>
                            <a:srgbClr val="006FC0"/>
                          </a:solidFill>
                          <a:uFill>
                            <a:solidFill>
                              <a:srgbClr val="006FC0"/>
                            </a:solidFill>
                          </a:uFill>
                          <a:latin typeface="Yu Gothic UI"/>
                          <a:cs typeface="Yu Gothic UI"/>
                        </a:rPr>
                        <a:t>                                                    </a:t>
                      </a:r>
                      <a:r>
                        <a:rPr sz="1400" b="1" u="sng" spc="105" dirty="0">
                          <a:solidFill>
                            <a:srgbClr val="006FC0"/>
                          </a:solidFill>
                          <a:uFill>
                            <a:solidFill>
                              <a:srgbClr val="006FC0"/>
                            </a:solidFill>
                          </a:uFill>
                          <a:latin typeface="Yu Gothic UI"/>
                          <a:cs typeface="Yu Gothic UI"/>
                        </a:rPr>
                        <a:t>療のみを行う患者の取扱いを見直す</a:t>
                      </a:r>
                      <a:r>
                        <a:rPr sz="1400" spc="420" dirty="0">
                          <a:latin typeface="Yu Gothic UI"/>
                          <a:cs typeface="Yu Gothic UI"/>
                        </a:rPr>
                        <a:t>。</a:t>
                      </a:r>
                      <a:endParaRPr sz="1400">
                        <a:latin typeface="Yu Gothic UI"/>
                        <a:cs typeface="Yu Gothic UI"/>
                      </a:endParaRPr>
                    </a:p>
                    <a:p>
                      <a:pPr marL="90170" algn="ctr">
                        <a:lnSpc>
                          <a:spcPct val="100000"/>
                        </a:lnSpc>
                        <a:spcBef>
                          <a:spcPts val="1045"/>
                        </a:spcBef>
                        <a:tabLst>
                          <a:tab pos="495744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nSpc>
                          <a:spcPct val="100000"/>
                        </a:lnSpc>
                        <a:spcBef>
                          <a:spcPts val="1040"/>
                        </a:spcBef>
                        <a:tabLst>
                          <a:tab pos="5169535" algn="l"/>
                        </a:tabLst>
                      </a:pPr>
                      <a:r>
                        <a:rPr sz="1200" spc="595" dirty="0">
                          <a:latin typeface="Yu Gothic UI"/>
                          <a:cs typeface="Yu Gothic UI"/>
                        </a:rPr>
                        <a:t>【</a:t>
                      </a:r>
                      <a:r>
                        <a:rPr sz="1200" spc="-10" dirty="0">
                          <a:latin typeface="Yu Gothic UI"/>
                          <a:cs typeface="Yu Gothic UI"/>
                        </a:rPr>
                        <a:t>歯科疾患管理料</a:t>
                      </a:r>
                      <a:r>
                        <a:rPr sz="1200" spc="550" dirty="0">
                          <a:latin typeface="Yu Gothic UI"/>
                          <a:cs typeface="Yu Gothic UI"/>
                        </a:rPr>
                        <a:t>】</a:t>
                      </a:r>
                      <a:r>
                        <a:rPr sz="1200" dirty="0">
                          <a:latin typeface="Yu Gothic UI"/>
                          <a:cs typeface="Yu Gothic UI"/>
                        </a:rPr>
                        <a:t>	</a:t>
                      </a:r>
                      <a:r>
                        <a:rPr sz="1200" spc="595" dirty="0">
                          <a:latin typeface="Yu Gothic UI"/>
                          <a:cs typeface="Yu Gothic UI"/>
                        </a:rPr>
                        <a:t>【</a:t>
                      </a:r>
                      <a:r>
                        <a:rPr sz="1200" spc="-10" dirty="0">
                          <a:latin typeface="Yu Gothic UI"/>
                          <a:cs typeface="Yu Gothic UI"/>
                        </a:rPr>
                        <a:t>歯科疾患管理料</a:t>
                      </a:r>
                      <a:r>
                        <a:rPr sz="1200" spc="550" dirty="0">
                          <a:latin typeface="Yu Gothic UI"/>
                          <a:cs typeface="Yu Gothic UI"/>
                        </a:rPr>
                        <a:t>】</a:t>
                      </a:r>
                      <a:endParaRPr sz="1200">
                        <a:latin typeface="Yu Gothic UI"/>
                        <a:cs typeface="Yu Gothic UI"/>
                      </a:endParaRPr>
                    </a:p>
                    <a:p>
                      <a:pPr marL="213360">
                        <a:lnSpc>
                          <a:spcPct val="100000"/>
                        </a:lnSpc>
                        <a:tabLst>
                          <a:tab pos="3009265" algn="l"/>
                          <a:tab pos="5169535" algn="l"/>
                          <a:tab pos="7964805" algn="l"/>
                        </a:tabLst>
                      </a:pPr>
                      <a:r>
                        <a:rPr sz="1200" dirty="0">
                          <a:latin typeface="Yu Gothic UI"/>
                          <a:cs typeface="Yu Gothic UI"/>
                        </a:rPr>
                        <a:t>歯科疾患管理</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100</a:t>
                      </a:r>
                      <a:r>
                        <a:rPr sz="1200" u="sng" spc="-50" dirty="0">
                          <a:uFill>
                            <a:solidFill>
                              <a:srgbClr val="000000"/>
                            </a:solidFill>
                          </a:uFill>
                          <a:latin typeface="Yu Gothic UI"/>
                          <a:cs typeface="Yu Gothic UI"/>
                        </a:rPr>
                        <a:t>点</a:t>
                      </a:r>
                      <a:r>
                        <a:rPr sz="1200" dirty="0">
                          <a:latin typeface="Yu Gothic UI"/>
                          <a:cs typeface="Yu Gothic UI"/>
                        </a:rPr>
                        <a:t>	歯科疾患管理</a:t>
                      </a:r>
                      <a:r>
                        <a:rPr sz="1200" spc="-50" dirty="0">
                          <a:latin typeface="Yu Gothic UI"/>
                          <a:cs typeface="Yu Gothic UI"/>
                        </a:rPr>
                        <a:t>料</a:t>
                      </a:r>
                      <a:r>
                        <a:rPr sz="1200" dirty="0">
                          <a:latin typeface="Yu Gothic UI"/>
                          <a:cs typeface="Yu Gothic UI"/>
                        </a:rPr>
                        <a:t>	</a:t>
                      </a:r>
                      <a:r>
                        <a:rPr sz="1200" b="1" u="sng" spc="140" dirty="0">
                          <a:solidFill>
                            <a:srgbClr val="006FC0"/>
                          </a:solidFill>
                          <a:uFill>
                            <a:solidFill>
                              <a:srgbClr val="006FC0"/>
                            </a:solidFill>
                          </a:uFill>
                          <a:latin typeface="Yu Gothic UI"/>
                          <a:cs typeface="Yu Gothic UI"/>
                        </a:rPr>
                        <a:t>90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a:lnSpc>
                          <a:spcPct val="100000"/>
                        </a:lnSpc>
                        <a:spcBef>
                          <a:spcPts val="60"/>
                        </a:spcBef>
                      </a:pPr>
                      <a:endParaRPr sz="1200">
                        <a:latin typeface="Times New Roman"/>
                        <a:cs typeface="Times New Roman"/>
                      </a:endParaRPr>
                    </a:p>
                    <a:p>
                      <a:pPr marL="213360">
                        <a:lnSpc>
                          <a:spcPct val="100000"/>
                        </a:lnSpc>
                        <a:tabLst>
                          <a:tab pos="5169535" algn="l"/>
                        </a:tabLst>
                      </a:pPr>
                      <a:r>
                        <a:rPr sz="1200" spc="160" dirty="0">
                          <a:latin typeface="Yu Gothic UI"/>
                          <a:cs typeface="Yu Gothic UI"/>
                        </a:rPr>
                        <a:t>[</a:t>
                      </a:r>
                      <a:r>
                        <a:rPr sz="1200" dirty="0">
                          <a:latin typeface="Yu Gothic UI"/>
                          <a:cs typeface="Yu Gothic UI"/>
                        </a:rPr>
                        <a:t>算定要件</a:t>
                      </a:r>
                      <a:r>
                        <a:rPr sz="1200" spc="110" dirty="0">
                          <a:latin typeface="Yu Gothic UI"/>
                          <a:cs typeface="Yu Gothic UI"/>
                        </a:rPr>
                        <a:t>]</a:t>
                      </a:r>
                      <a:r>
                        <a:rPr sz="1200" dirty="0">
                          <a:latin typeface="Yu Gothic UI"/>
                          <a:cs typeface="Yu Gothic UI"/>
                        </a:rPr>
                        <a:t>	</a:t>
                      </a:r>
                      <a:r>
                        <a:rPr sz="1200" spc="160" dirty="0">
                          <a:latin typeface="Yu Gothic UI"/>
                          <a:cs typeface="Yu Gothic UI"/>
                        </a:rPr>
                        <a:t>[</a:t>
                      </a:r>
                      <a:r>
                        <a:rPr sz="1200" dirty="0">
                          <a:latin typeface="Yu Gothic UI"/>
                          <a:cs typeface="Yu Gothic UI"/>
                        </a:rPr>
                        <a:t>算定要件</a:t>
                      </a:r>
                      <a:r>
                        <a:rPr sz="1200" spc="110" dirty="0">
                          <a:latin typeface="Yu Gothic UI"/>
                          <a:cs typeface="Yu Gothic UI"/>
                        </a:rPr>
                        <a:t>]</a:t>
                      </a:r>
                      <a:endParaRPr sz="1200">
                        <a:latin typeface="Yu Gothic UI"/>
                        <a:cs typeface="Yu Gothic UI"/>
                      </a:endParaRPr>
                    </a:p>
                    <a:p>
                      <a:pPr marL="481965" marR="227329" indent="-268605">
                        <a:lnSpc>
                          <a:spcPct val="100000"/>
                        </a:lnSpc>
                        <a:tabLst>
                          <a:tab pos="670560" algn="l"/>
                          <a:tab pos="5169535" algn="l"/>
                          <a:tab pos="5437505" algn="l"/>
                          <a:tab pos="562673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a:t>
                      </a:r>
                      <a:r>
                        <a:rPr sz="1200" spc="60" dirty="0">
                          <a:latin typeface="Yu Gothic UI"/>
                          <a:cs typeface="Yu Gothic UI"/>
                        </a:rPr>
                        <a:t>１回目</a:t>
                      </a:r>
                      <a:r>
                        <a:rPr sz="1200" dirty="0">
                          <a:latin typeface="Yu Gothic UI"/>
                          <a:cs typeface="Yu Gothic UI"/>
                        </a:rPr>
                        <a:t>の</a:t>
                      </a:r>
                      <a:r>
                        <a:rPr sz="1200" spc="60" dirty="0">
                          <a:latin typeface="Yu Gothic UI"/>
                          <a:cs typeface="Yu Gothic UI"/>
                        </a:rPr>
                        <a:t>歯科疾患管理料</a:t>
                      </a:r>
                      <a:r>
                        <a:rPr sz="1200" spc="50" dirty="0">
                          <a:latin typeface="Yu Gothic UI"/>
                          <a:cs typeface="Yu Gothic UI"/>
                        </a:rPr>
                        <a:t>は</a:t>
                      </a:r>
                      <a:r>
                        <a:rPr sz="1200" dirty="0">
                          <a:latin typeface="Yu Gothic UI"/>
                          <a:cs typeface="Yu Gothic UI"/>
                        </a:rPr>
                        <a:t>、</a:t>
                      </a:r>
                      <a:r>
                        <a:rPr sz="1200" spc="60" dirty="0">
                          <a:latin typeface="Yu Gothic UI"/>
                          <a:cs typeface="Yu Gothic UI"/>
                        </a:rPr>
                        <a:t>歯科疾患</a:t>
                      </a:r>
                      <a:r>
                        <a:rPr sz="1200" dirty="0">
                          <a:latin typeface="Yu Gothic UI"/>
                          <a:cs typeface="Yu Gothic UI"/>
                        </a:rPr>
                        <a:t>の</a:t>
                      </a:r>
                      <a:r>
                        <a:rPr sz="1200" spc="60" dirty="0">
                          <a:latin typeface="Yu Gothic UI"/>
                          <a:cs typeface="Yu Gothic UI"/>
                        </a:rPr>
                        <a:t>管理</a:t>
                      </a:r>
                      <a:r>
                        <a:rPr sz="1200" spc="50" dirty="0">
                          <a:latin typeface="Yu Gothic UI"/>
                          <a:cs typeface="Yu Gothic UI"/>
                        </a:rPr>
                        <a:t>が</a:t>
                      </a:r>
                      <a:r>
                        <a:rPr sz="1200" spc="60" dirty="0">
                          <a:latin typeface="Yu Gothic UI"/>
                          <a:cs typeface="Yu Gothic UI"/>
                        </a:rPr>
                        <a:t>必要</a:t>
                      </a:r>
                      <a:r>
                        <a:rPr sz="1200" dirty="0">
                          <a:latin typeface="Yu Gothic UI"/>
                          <a:cs typeface="Yu Gothic UI"/>
                        </a:rPr>
                        <a:t>な	注</a:t>
                      </a:r>
                      <a:r>
                        <a:rPr sz="1200" spc="-50" dirty="0">
                          <a:latin typeface="Yu Gothic UI"/>
                          <a:cs typeface="Yu Gothic UI"/>
                        </a:rPr>
                        <a:t>１</a:t>
                      </a:r>
                      <a:r>
                        <a:rPr sz="1200" dirty="0">
                          <a:latin typeface="Yu Gothic UI"/>
                          <a:cs typeface="Yu Gothic UI"/>
                        </a:rPr>
                        <a:t>	</a:t>
                      </a:r>
                      <a:r>
                        <a:rPr sz="1200" spc="60" dirty="0">
                          <a:latin typeface="Yu Gothic UI"/>
                          <a:cs typeface="Yu Gothic UI"/>
                        </a:rPr>
                        <a:t>１回目</a:t>
                      </a:r>
                      <a:r>
                        <a:rPr sz="1200" dirty="0">
                          <a:latin typeface="Yu Gothic UI"/>
                          <a:cs typeface="Yu Gothic UI"/>
                        </a:rPr>
                        <a:t>の</a:t>
                      </a:r>
                      <a:r>
                        <a:rPr sz="1200" spc="60" dirty="0">
                          <a:latin typeface="Yu Gothic UI"/>
                          <a:cs typeface="Yu Gothic UI"/>
                        </a:rPr>
                        <a:t>歯科疾患管理料</a:t>
                      </a:r>
                      <a:r>
                        <a:rPr sz="1200" spc="50" dirty="0">
                          <a:latin typeface="Yu Gothic UI"/>
                          <a:cs typeface="Yu Gothic UI"/>
                        </a:rPr>
                        <a:t>は</a:t>
                      </a:r>
                      <a:r>
                        <a:rPr sz="1200" dirty="0">
                          <a:latin typeface="Yu Gothic UI"/>
                          <a:cs typeface="Yu Gothic UI"/>
                        </a:rPr>
                        <a:t>、</a:t>
                      </a:r>
                      <a:r>
                        <a:rPr sz="1200" spc="60" dirty="0">
                          <a:latin typeface="Yu Gothic UI"/>
                          <a:cs typeface="Yu Gothic UI"/>
                        </a:rPr>
                        <a:t>歯科疾患</a:t>
                      </a:r>
                      <a:r>
                        <a:rPr sz="1200" dirty="0">
                          <a:latin typeface="Yu Gothic UI"/>
                          <a:cs typeface="Yu Gothic UI"/>
                        </a:rPr>
                        <a:t>の</a:t>
                      </a:r>
                      <a:r>
                        <a:rPr sz="1200" spc="60" dirty="0">
                          <a:latin typeface="Yu Gothic UI"/>
                          <a:cs typeface="Yu Gothic UI"/>
                        </a:rPr>
                        <a:t>管理</a:t>
                      </a:r>
                      <a:r>
                        <a:rPr sz="1200" spc="50" dirty="0">
                          <a:latin typeface="Yu Gothic UI"/>
                          <a:cs typeface="Yu Gothic UI"/>
                        </a:rPr>
                        <a:t>が</a:t>
                      </a:r>
                      <a:r>
                        <a:rPr sz="1200" spc="60" dirty="0">
                          <a:latin typeface="Yu Gothic UI"/>
                          <a:cs typeface="Yu Gothic UI"/>
                        </a:rPr>
                        <a:t>必要</a:t>
                      </a:r>
                      <a:r>
                        <a:rPr sz="1200" dirty="0">
                          <a:latin typeface="Yu Gothic UI"/>
                          <a:cs typeface="Yu Gothic UI"/>
                        </a:rPr>
                        <a:t>な</a:t>
                      </a:r>
                      <a:r>
                        <a:rPr sz="1200" spc="120" dirty="0">
                          <a:latin typeface="Yu Gothic UI"/>
                          <a:cs typeface="Yu Gothic UI"/>
                        </a:rPr>
                        <a:t>患者</a:t>
                      </a:r>
                      <a:r>
                        <a:rPr sz="1200" spc="90" dirty="0">
                          <a:latin typeface="Yu Gothic UI"/>
                          <a:cs typeface="Yu Gothic UI"/>
                        </a:rPr>
                        <a:t>に</a:t>
                      </a:r>
                      <a:r>
                        <a:rPr sz="1200" spc="120" dirty="0">
                          <a:latin typeface="Yu Gothic UI"/>
                          <a:cs typeface="Yu Gothic UI"/>
                        </a:rPr>
                        <a:t>対</a:t>
                      </a:r>
                      <a:r>
                        <a:rPr sz="1200" spc="80" dirty="0">
                          <a:latin typeface="Yu Gothic UI"/>
                          <a:cs typeface="Yu Gothic UI"/>
                        </a:rPr>
                        <a:t>し、</a:t>
                      </a:r>
                      <a:r>
                        <a:rPr sz="1200" spc="120" dirty="0">
                          <a:latin typeface="Yu Gothic UI"/>
                          <a:cs typeface="Yu Gothic UI"/>
                        </a:rPr>
                        <a:t>当該患者又</a:t>
                      </a:r>
                      <a:r>
                        <a:rPr sz="1200" spc="100" dirty="0">
                          <a:latin typeface="Yu Gothic UI"/>
                          <a:cs typeface="Yu Gothic UI"/>
                        </a:rPr>
                        <a:t>は</a:t>
                      </a:r>
                      <a:r>
                        <a:rPr sz="1200" spc="90" dirty="0">
                          <a:latin typeface="Yu Gothic UI"/>
                          <a:cs typeface="Yu Gothic UI"/>
                        </a:rPr>
                        <a:t>そ</a:t>
                      </a:r>
                      <a:r>
                        <a:rPr sz="1200" spc="95" dirty="0">
                          <a:latin typeface="Yu Gothic UI"/>
                          <a:cs typeface="Yu Gothic UI"/>
                        </a:rPr>
                        <a:t>の</a:t>
                      </a:r>
                      <a:r>
                        <a:rPr sz="1200" spc="120" dirty="0">
                          <a:latin typeface="Yu Gothic UI"/>
                          <a:cs typeface="Yu Gothic UI"/>
                        </a:rPr>
                        <a:t>家族等（以下</a:t>
                      </a:r>
                      <a:r>
                        <a:rPr sz="1200" spc="75" dirty="0">
                          <a:latin typeface="Yu Gothic UI"/>
                          <a:cs typeface="Yu Gothic UI"/>
                        </a:rPr>
                        <a:t>こ</a:t>
                      </a:r>
                      <a:r>
                        <a:rPr sz="1200" spc="95" dirty="0">
                          <a:latin typeface="Yu Gothic UI"/>
                          <a:cs typeface="Yu Gothic UI"/>
                        </a:rPr>
                        <a:t>の</a:t>
                      </a:r>
                      <a:r>
                        <a:rPr sz="1200" spc="120" dirty="0">
                          <a:latin typeface="Yu Gothic UI"/>
                          <a:cs typeface="Yu Gothic UI"/>
                        </a:rPr>
                        <a:t>部</a:t>
                      </a:r>
                      <a:r>
                        <a:rPr sz="1200" spc="90" dirty="0">
                          <a:latin typeface="Yu Gothic UI"/>
                          <a:cs typeface="Yu Gothic UI"/>
                        </a:rPr>
                        <a:t>に</a:t>
                      </a:r>
                      <a:r>
                        <a:rPr sz="1200" spc="45" dirty="0">
                          <a:latin typeface="Yu Gothic UI"/>
                          <a:cs typeface="Yu Gothic UI"/>
                        </a:rPr>
                        <a:t>お</a:t>
                      </a:r>
                      <a:r>
                        <a:rPr sz="1200" dirty="0">
                          <a:latin typeface="Yu Gothic UI"/>
                          <a:cs typeface="Yu Gothic UI"/>
                        </a:rPr>
                        <a:t>		</a:t>
                      </a:r>
                      <a:r>
                        <a:rPr sz="1200" spc="120" dirty="0">
                          <a:latin typeface="Yu Gothic UI"/>
                          <a:cs typeface="Yu Gothic UI"/>
                        </a:rPr>
                        <a:t>患者</a:t>
                      </a:r>
                      <a:r>
                        <a:rPr sz="1200" spc="90" dirty="0">
                          <a:latin typeface="Yu Gothic UI"/>
                          <a:cs typeface="Yu Gothic UI"/>
                        </a:rPr>
                        <a:t>に</a:t>
                      </a:r>
                      <a:r>
                        <a:rPr sz="1200" spc="120" dirty="0">
                          <a:latin typeface="Yu Gothic UI"/>
                          <a:cs typeface="Yu Gothic UI"/>
                        </a:rPr>
                        <a:t>対</a:t>
                      </a:r>
                      <a:r>
                        <a:rPr sz="1200" spc="80" dirty="0">
                          <a:latin typeface="Yu Gothic UI"/>
                          <a:cs typeface="Yu Gothic UI"/>
                        </a:rPr>
                        <a:t>し、</a:t>
                      </a:r>
                      <a:r>
                        <a:rPr sz="1200" spc="120" dirty="0">
                          <a:latin typeface="Yu Gothic UI"/>
                          <a:cs typeface="Yu Gothic UI"/>
                        </a:rPr>
                        <a:t>当該患者又</a:t>
                      </a:r>
                      <a:r>
                        <a:rPr sz="1200" spc="100" dirty="0">
                          <a:latin typeface="Yu Gothic UI"/>
                          <a:cs typeface="Yu Gothic UI"/>
                        </a:rPr>
                        <a:t>は</a:t>
                      </a:r>
                      <a:r>
                        <a:rPr sz="1200" spc="90" dirty="0">
                          <a:latin typeface="Yu Gothic UI"/>
                          <a:cs typeface="Yu Gothic UI"/>
                        </a:rPr>
                        <a:t>そ</a:t>
                      </a:r>
                      <a:r>
                        <a:rPr sz="1200" spc="95" dirty="0">
                          <a:latin typeface="Yu Gothic UI"/>
                          <a:cs typeface="Yu Gothic UI"/>
                        </a:rPr>
                        <a:t>の</a:t>
                      </a:r>
                      <a:r>
                        <a:rPr sz="1200" spc="120" dirty="0">
                          <a:latin typeface="Yu Gothic UI"/>
                          <a:cs typeface="Yu Gothic UI"/>
                        </a:rPr>
                        <a:t>家族等（以下</a:t>
                      </a:r>
                      <a:r>
                        <a:rPr sz="1200" spc="75" dirty="0">
                          <a:latin typeface="Yu Gothic UI"/>
                          <a:cs typeface="Yu Gothic UI"/>
                        </a:rPr>
                        <a:t>こ</a:t>
                      </a:r>
                      <a:r>
                        <a:rPr sz="1200" spc="95" dirty="0">
                          <a:latin typeface="Yu Gothic UI"/>
                          <a:cs typeface="Yu Gothic UI"/>
                        </a:rPr>
                        <a:t>の</a:t>
                      </a:r>
                      <a:r>
                        <a:rPr sz="1200" spc="120" dirty="0">
                          <a:latin typeface="Yu Gothic UI"/>
                          <a:cs typeface="Yu Gothic UI"/>
                        </a:rPr>
                        <a:t>部</a:t>
                      </a:r>
                      <a:r>
                        <a:rPr sz="1200" spc="90" dirty="0">
                          <a:latin typeface="Yu Gothic UI"/>
                          <a:cs typeface="Yu Gothic UI"/>
                        </a:rPr>
                        <a:t>に</a:t>
                      </a:r>
                      <a:r>
                        <a:rPr sz="1200" spc="45" dirty="0">
                          <a:latin typeface="Yu Gothic UI"/>
                          <a:cs typeface="Yu Gothic UI"/>
                        </a:rPr>
                        <a:t>お</a:t>
                      </a:r>
                      <a:r>
                        <a:rPr sz="1200" spc="155" dirty="0">
                          <a:latin typeface="Yu Gothic UI"/>
                          <a:cs typeface="Yu Gothic UI"/>
                        </a:rPr>
                        <a:t>い</a:t>
                      </a:r>
                      <a:r>
                        <a:rPr sz="1200" spc="140" dirty="0">
                          <a:latin typeface="Yu Gothic UI"/>
                          <a:cs typeface="Yu Gothic UI"/>
                        </a:rPr>
                        <a:t>て</a:t>
                      </a:r>
                      <a:r>
                        <a:rPr sz="1200" spc="95" dirty="0">
                          <a:latin typeface="Yu Gothic UI"/>
                          <a:cs typeface="Yu Gothic UI"/>
                        </a:rPr>
                        <a:t>「</a:t>
                      </a:r>
                      <a:r>
                        <a:rPr sz="1200" spc="190" dirty="0">
                          <a:latin typeface="Yu Gothic UI"/>
                          <a:cs typeface="Yu Gothic UI"/>
                        </a:rPr>
                        <a:t>患者等</a:t>
                      </a:r>
                      <a:r>
                        <a:rPr sz="1200" spc="95" dirty="0">
                          <a:latin typeface="Yu Gothic UI"/>
                          <a:cs typeface="Yu Gothic UI"/>
                        </a:rPr>
                        <a:t>」</a:t>
                      </a:r>
                      <a:r>
                        <a:rPr sz="1200" spc="135" dirty="0">
                          <a:latin typeface="Yu Gothic UI"/>
                          <a:cs typeface="Yu Gothic UI"/>
                        </a:rPr>
                        <a:t>と</a:t>
                      </a:r>
                      <a:r>
                        <a:rPr sz="1200" spc="155" dirty="0">
                          <a:latin typeface="Yu Gothic UI"/>
                          <a:cs typeface="Yu Gothic UI"/>
                        </a:rPr>
                        <a:t>い</a:t>
                      </a:r>
                      <a:r>
                        <a:rPr sz="1200" spc="125" dirty="0">
                          <a:latin typeface="Yu Gothic UI"/>
                          <a:cs typeface="Yu Gothic UI"/>
                        </a:rPr>
                        <a:t>う。</a:t>
                      </a:r>
                      <a:r>
                        <a:rPr sz="1200" spc="190" dirty="0">
                          <a:latin typeface="Yu Gothic UI"/>
                          <a:cs typeface="Yu Gothic UI"/>
                        </a:rPr>
                        <a:t>）</a:t>
                      </a:r>
                      <a:r>
                        <a:rPr sz="1200" spc="155" dirty="0">
                          <a:latin typeface="Yu Gothic UI"/>
                          <a:cs typeface="Yu Gothic UI"/>
                        </a:rPr>
                        <a:t>の</a:t>
                      </a:r>
                      <a:r>
                        <a:rPr sz="1200" spc="190" dirty="0">
                          <a:latin typeface="Yu Gothic UI"/>
                          <a:cs typeface="Yu Gothic UI"/>
                        </a:rPr>
                        <a:t>同意</a:t>
                      </a:r>
                      <a:r>
                        <a:rPr sz="1200" spc="140" dirty="0">
                          <a:latin typeface="Yu Gothic UI"/>
                          <a:cs typeface="Yu Gothic UI"/>
                        </a:rPr>
                        <a:t>を</a:t>
                      </a:r>
                      <a:r>
                        <a:rPr sz="1200" spc="190" dirty="0">
                          <a:latin typeface="Yu Gothic UI"/>
                          <a:cs typeface="Yu Gothic UI"/>
                        </a:rPr>
                        <a:t>得</a:t>
                      </a:r>
                      <a:r>
                        <a:rPr sz="1200" spc="140" dirty="0">
                          <a:latin typeface="Yu Gothic UI"/>
                          <a:cs typeface="Yu Gothic UI"/>
                        </a:rPr>
                        <a:t>て</a:t>
                      </a:r>
                      <a:r>
                        <a:rPr sz="1200" spc="190" dirty="0">
                          <a:latin typeface="Yu Gothic UI"/>
                          <a:cs typeface="Yu Gothic UI"/>
                        </a:rPr>
                        <a:t>管理計画</a:t>
                      </a:r>
                      <a:r>
                        <a:rPr sz="1200" spc="140" dirty="0">
                          <a:latin typeface="Yu Gothic UI"/>
                          <a:cs typeface="Yu Gothic UI"/>
                        </a:rPr>
                        <a:t>を</a:t>
                      </a:r>
                      <a:r>
                        <a:rPr sz="1200" spc="190" dirty="0">
                          <a:latin typeface="Yu Gothic UI"/>
                          <a:cs typeface="Yu Gothic UI"/>
                        </a:rPr>
                        <a:t>作</a:t>
                      </a:r>
                      <a:r>
                        <a:rPr sz="1200" spc="140" dirty="0">
                          <a:latin typeface="Yu Gothic UI"/>
                          <a:cs typeface="Yu Gothic UI"/>
                        </a:rPr>
                        <a:t>成</a:t>
                      </a:r>
                      <a:r>
                        <a:rPr sz="1200" dirty="0">
                          <a:latin typeface="Yu Gothic UI"/>
                          <a:cs typeface="Yu Gothic UI"/>
                        </a:rPr>
                        <a:t>		</a:t>
                      </a:r>
                      <a:r>
                        <a:rPr sz="1200" spc="155" dirty="0">
                          <a:latin typeface="Yu Gothic UI"/>
                          <a:cs typeface="Yu Gothic UI"/>
                        </a:rPr>
                        <a:t>い</a:t>
                      </a:r>
                      <a:r>
                        <a:rPr sz="1200" spc="140" dirty="0">
                          <a:latin typeface="Yu Gothic UI"/>
                          <a:cs typeface="Yu Gothic UI"/>
                        </a:rPr>
                        <a:t>て</a:t>
                      </a:r>
                      <a:r>
                        <a:rPr sz="1200" spc="95" dirty="0">
                          <a:latin typeface="Yu Gothic UI"/>
                          <a:cs typeface="Yu Gothic UI"/>
                        </a:rPr>
                        <a:t>「</a:t>
                      </a:r>
                      <a:r>
                        <a:rPr sz="1200" spc="190" dirty="0">
                          <a:latin typeface="Yu Gothic UI"/>
                          <a:cs typeface="Yu Gothic UI"/>
                        </a:rPr>
                        <a:t>患者等</a:t>
                      </a:r>
                      <a:r>
                        <a:rPr sz="1200" spc="95" dirty="0">
                          <a:latin typeface="Yu Gothic UI"/>
                          <a:cs typeface="Yu Gothic UI"/>
                        </a:rPr>
                        <a:t>」</a:t>
                      </a:r>
                      <a:r>
                        <a:rPr sz="1200" spc="135" dirty="0">
                          <a:latin typeface="Yu Gothic UI"/>
                          <a:cs typeface="Yu Gothic UI"/>
                        </a:rPr>
                        <a:t>と</a:t>
                      </a:r>
                      <a:r>
                        <a:rPr sz="1200" spc="155" dirty="0">
                          <a:latin typeface="Yu Gothic UI"/>
                          <a:cs typeface="Yu Gothic UI"/>
                        </a:rPr>
                        <a:t>い</a:t>
                      </a:r>
                      <a:r>
                        <a:rPr sz="1200" spc="125" dirty="0">
                          <a:latin typeface="Yu Gothic UI"/>
                          <a:cs typeface="Yu Gothic UI"/>
                        </a:rPr>
                        <a:t>う。</a:t>
                      </a:r>
                      <a:r>
                        <a:rPr sz="1200" spc="190" dirty="0">
                          <a:latin typeface="Yu Gothic UI"/>
                          <a:cs typeface="Yu Gothic UI"/>
                        </a:rPr>
                        <a:t>）</a:t>
                      </a:r>
                      <a:r>
                        <a:rPr sz="1200" spc="155" dirty="0">
                          <a:latin typeface="Yu Gothic UI"/>
                          <a:cs typeface="Yu Gothic UI"/>
                        </a:rPr>
                        <a:t>の</a:t>
                      </a:r>
                      <a:r>
                        <a:rPr sz="1200" spc="190" dirty="0">
                          <a:latin typeface="Yu Gothic UI"/>
                          <a:cs typeface="Yu Gothic UI"/>
                        </a:rPr>
                        <a:t>同意</a:t>
                      </a:r>
                      <a:r>
                        <a:rPr sz="1200" spc="140" dirty="0">
                          <a:latin typeface="Yu Gothic UI"/>
                          <a:cs typeface="Yu Gothic UI"/>
                        </a:rPr>
                        <a:t>を</a:t>
                      </a:r>
                      <a:r>
                        <a:rPr sz="1200" spc="190" dirty="0">
                          <a:latin typeface="Yu Gothic UI"/>
                          <a:cs typeface="Yu Gothic UI"/>
                        </a:rPr>
                        <a:t>得</a:t>
                      </a:r>
                      <a:r>
                        <a:rPr sz="1200" spc="140" dirty="0">
                          <a:latin typeface="Yu Gothic UI"/>
                          <a:cs typeface="Yu Gothic UI"/>
                        </a:rPr>
                        <a:t>て</a:t>
                      </a:r>
                      <a:r>
                        <a:rPr sz="1200" spc="190" dirty="0">
                          <a:latin typeface="Yu Gothic UI"/>
                          <a:cs typeface="Yu Gothic UI"/>
                        </a:rPr>
                        <a:t>管理計画</a:t>
                      </a:r>
                      <a:r>
                        <a:rPr sz="1200" spc="140" dirty="0">
                          <a:latin typeface="Yu Gothic UI"/>
                          <a:cs typeface="Yu Gothic UI"/>
                        </a:rPr>
                        <a:t>を</a:t>
                      </a:r>
                      <a:r>
                        <a:rPr sz="1200" spc="190" dirty="0">
                          <a:latin typeface="Yu Gothic UI"/>
                          <a:cs typeface="Yu Gothic UI"/>
                        </a:rPr>
                        <a:t>作</a:t>
                      </a:r>
                      <a:r>
                        <a:rPr sz="1200" spc="140" dirty="0">
                          <a:latin typeface="Yu Gothic UI"/>
                          <a:cs typeface="Yu Gothic UI"/>
                        </a:rPr>
                        <a:t>成</a:t>
                      </a:r>
                      <a:r>
                        <a:rPr sz="1200" spc="150" dirty="0">
                          <a:latin typeface="Yu Gothic UI"/>
                          <a:cs typeface="Yu Gothic UI"/>
                        </a:rPr>
                        <a:t>し</a:t>
                      </a:r>
                      <a:r>
                        <a:rPr sz="1200" spc="140" dirty="0">
                          <a:latin typeface="Yu Gothic UI"/>
                          <a:cs typeface="Yu Gothic UI"/>
                        </a:rPr>
                        <a:t>、</a:t>
                      </a:r>
                      <a:r>
                        <a:rPr sz="1200" spc="160" dirty="0">
                          <a:latin typeface="Yu Gothic UI"/>
                          <a:cs typeface="Yu Gothic UI"/>
                        </a:rPr>
                        <a:t>そ</a:t>
                      </a:r>
                      <a:r>
                        <a:rPr sz="1200" spc="175" dirty="0">
                          <a:latin typeface="Yu Gothic UI"/>
                          <a:cs typeface="Yu Gothic UI"/>
                        </a:rPr>
                        <a:t>の</a:t>
                      </a:r>
                      <a:r>
                        <a:rPr sz="1200" spc="215" dirty="0">
                          <a:latin typeface="Yu Gothic UI"/>
                          <a:cs typeface="Yu Gothic UI"/>
                        </a:rPr>
                        <a:t>内容</a:t>
                      </a:r>
                      <a:r>
                        <a:rPr sz="1200" spc="165" dirty="0">
                          <a:latin typeface="Yu Gothic UI"/>
                          <a:cs typeface="Yu Gothic UI"/>
                        </a:rPr>
                        <a:t>につ</a:t>
                      </a:r>
                      <a:r>
                        <a:rPr sz="1200" spc="175" dirty="0">
                          <a:latin typeface="Yu Gothic UI"/>
                          <a:cs typeface="Yu Gothic UI"/>
                        </a:rPr>
                        <a:t>い</a:t>
                      </a:r>
                      <a:r>
                        <a:rPr sz="1200" spc="160" dirty="0">
                          <a:latin typeface="Yu Gothic UI"/>
                          <a:cs typeface="Yu Gothic UI"/>
                        </a:rPr>
                        <a:t>て</a:t>
                      </a:r>
                      <a:r>
                        <a:rPr sz="1200" spc="215" dirty="0">
                          <a:latin typeface="Yu Gothic UI"/>
                          <a:cs typeface="Yu Gothic UI"/>
                        </a:rPr>
                        <a:t>説明</a:t>
                      </a:r>
                      <a:r>
                        <a:rPr sz="1200" spc="160" dirty="0">
                          <a:latin typeface="Yu Gothic UI"/>
                          <a:cs typeface="Yu Gothic UI"/>
                        </a:rPr>
                        <a:t>を</a:t>
                      </a:r>
                      <a:r>
                        <a:rPr sz="1200" spc="215" dirty="0">
                          <a:latin typeface="Yu Gothic UI"/>
                          <a:cs typeface="Yu Gothic UI"/>
                        </a:rPr>
                        <a:t>行</a:t>
                      </a:r>
                      <a:r>
                        <a:rPr sz="1200" spc="135" dirty="0">
                          <a:latin typeface="Yu Gothic UI"/>
                          <a:cs typeface="Yu Gothic UI"/>
                        </a:rPr>
                        <a:t>っ</a:t>
                      </a:r>
                      <a:r>
                        <a:rPr sz="1200" spc="165" dirty="0">
                          <a:latin typeface="Yu Gothic UI"/>
                          <a:cs typeface="Yu Gothic UI"/>
                        </a:rPr>
                        <a:t>た</a:t>
                      </a:r>
                      <a:r>
                        <a:rPr sz="1200" spc="215" dirty="0">
                          <a:latin typeface="Yu Gothic UI"/>
                          <a:cs typeface="Yu Gothic UI"/>
                        </a:rPr>
                        <a:t>場合</a:t>
                      </a:r>
                      <a:r>
                        <a:rPr sz="1200" spc="165" dirty="0">
                          <a:latin typeface="Yu Gothic UI"/>
                          <a:cs typeface="Yu Gothic UI"/>
                        </a:rPr>
                        <a:t>に</a:t>
                      </a:r>
                      <a:r>
                        <a:rPr sz="1200" spc="215" dirty="0">
                          <a:latin typeface="Yu Gothic UI"/>
                          <a:cs typeface="Yu Gothic UI"/>
                        </a:rPr>
                        <a:t>算定</a:t>
                      </a:r>
                      <a:r>
                        <a:rPr sz="1200" spc="175" dirty="0">
                          <a:latin typeface="Yu Gothic UI"/>
                          <a:cs typeface="Yu Gothic UI"/>
                        </a:rPr>
                        <a:t>す</a:t>
                      </a:r>
                      <a:r>
                        <a:rPr sz="1200" spc="160" dirty="0">
                          <a:latin typeface="Yu Gothic UI"/>
                          <a:cs typeface="Yu Gothic UI"/>
                        </a:rPr>
                        <a:t>る</a:t>
                      </a:r>
                      <a:r>
                        <a:rPr sz="1200" spc="145" dirty="0">
                          <a:latin typeface="Yu Gothic UI"/>
                          <a:cs typeface="Yu Gothic UI"/>
                        </a:rPr>
                        <a:t>。</a:t>
                      </a:r>
                      <a:r>
                        <a:rPr sz="1200" u="sng" spc="120" dirty="0">
                          <a:uFill>
                            <a:solidFill>
                              <a:srgbClr val="000000"/>
                            </a:solidFill>
                          </a:uFill>
                          <a:latin typeface="Yu Gothic UI"/>
                          <a:cs typeface="Yu Gothic UI"/>
                        </a:rPr>
                        <a:t>な</a:t>
                      </a:r>
                      <a:r>
                        <a:rPr sz="1200" dirty="0">
                          <a:latin typeface="Yu Gothic UI"/>
                          <a:cs typeface="Yu Gothic UI"/>
                        </a:rPr>
                        <a:t>		</a:t>
                      </a:r>
                      <a:r>
                        <a:rPr sz="1200" spc="150" dirty="0">
                          <a:latin typeface="Yu Gothic UI"/>
                          <a:cs typeface="Yu Gothic UI"/>
                        </a:rPr>
                        <a:t>し</a:t>
                      </a:r>
                      <a:r>
                        <a:rPr sz="1200" spc="140" dirty="0">
                          <a:latin typeface="Yu Gothic UI"/>
                          <a:cs typeface="Yu Gothic UI"/>
                        </a:rPr>
                        <a:t>、</a:t>
                      </a:r>
                      <a:r>
                        <a:rPr sz="1200" spc="160" dirty="0">
                          <a:latin typeface="Yu Gothic UI"/>
                          <a:cs typeface="Yu Gothic UI"/>
                        </a:rPr>
                        <a:t>そ</a:t>
                      </a:r>
                      <a:r>
                        <a:rPr sz="1200" spc="175" dirty="0">
                          <a:latin typeface="Yu Gothic UI"/>
                          <a:cs typeface="Yu Gothic UI"/>
                        </a:rPr>
                        <a:t>の</a:t>
                      </a:r>
                      <a:r>
                        <a:rPr sz="1200" spc="215" dirty="0">
                          <a:latin typeface="Yu Gothic UI"/>
                          <a:cs typeface="Yu Gothic UI"/>
                        </a:rPr>
                        <a:t>内容</a:t>
                      </a:r>
                      <a:r>
                        <a:rPr sz="1200" spc="165" dirty="0">
                          <a:latin typeface="Yu Gothic UI"/>
                          <a:cs typeface="Yu Gothic UI"/>
                        </a:rPr>
                        <a:t>につ</a:t>
                      </a:r>
                      <a:r>
                        <a:rPr sz="1200" spc="175" dirty="0">
                          <a:latin typeface="Yu Gothic UI"/>
                          <a:cs typeface="Yu Gothic UI"/>
                        </a:rPr>
                        <a:t>い</a:t>
                      </a:r>
                      <a:r>
                        <a:rPr sz="1200" spc="160" dirty="0">
                          <a:latin typeface="Yu Gothic UI"/>
                          <a:cs typeface="Yu Gothic UI"/>
                        </a:rPr>
                        <a:t>て</a:t>
                      </a:r>
                      <a:r>
                        <a:rPr sz="1200" spc="215" dirty="0">
                          <a:latin typeface="Yu Gothic UI"/>
                          <a:cs typeface="Yu Gothic UI"/>
                        </a:rPr>
                        <a:t>説明</a:t>
                      </a:r>
                      <a:r>
                        <a:rPr sz="1200" spc="160" dirty="0">
                          <a:latin typeface="Yu Gothic UI"/>
                          <a:cs typeface="Yu Gothic UI"/>
                        </a:rPr>
                        <a:t>を</a:t>
                      </a:r>
                      <a:r>
                        <a:rPr sz="1200" spc="215" dirty="0">
                          <a:latin typeface="Yu Gothic UI"/>
                          <a:cs typeface="Yu Gothic UI"/>
                        </a:rPr>
                        <a:t>行</a:t>
                      </a:r>
                      <a:r>
                        <a:rPr sz="1200" spc="135" dirty="0">
                          <a:latin typeface="Yu Gothic UI"/>
                          <a:cs typeface="Yu Gothic UI"/>
                        </a:rPr>
                        <a:t>っ</a:t>
                      </a:r>
                      <a:r>
                        <a:rPr sz="1200" spc="165" dirty="0">
                          <a:latin typeface="Yu Gothic UI"/>
                          <a:cs typeface="Yu Gothic UI"/>
                        </a:rPr>
                        <a:t>た</a:t>
                      </a:r>
                      <a:r>
                        <a:rPr sz="1200" spc="215" dirty="0">
                          <a:latin typeface="Yu Gothic UI"/>
                          <a:cs typeface="Yu Gothic UI"/>
                        </a:rPr>
                        <a:t>場合</a:t>
                      </a:r>
                      <a:r>
                        <a:rPr sz="1200" spc="165" dirty="0">
                          <a:latin typeface="Yu Gothic UI"/>
                          <a:cs typeface="Yu Gothic UI"/>
                        </a:rPr>
                        <a:t>に</a:t>
                      </a:r>
                      <a:r>
                        <a:rPr sz="1200" spc="215" dirty="0">
                          <a:latin typeface="Yu Gothic UI"/>
                          <a:cs typeface="Yu Gothic UI"/>
                        </a:rPr>
                        <a:t>算定</a:t>
                      </a:r>
                      <a:r>
                        <a:rPr sz="1200" spc="175" dirty="0">
                          <a:latin typeface="Yu Gothic UI"/>
                          <a:cs typeface="Yu Gothic UI"/>
                        </a:rPr>
                        <a:t>す</a:t>
                      </a:r>
                      <a:r>
                        <a:rPr sz="1200" spc="160" dirty="0">
                          <a:latin typeface="Yu Gothic UI"/>
                          <a:cs typeface="Yu Gothic UI"/>
                        </a:rPr>
                        <a:t>る</a:t>
                      </a:r>
                      <a:r>
                        <a:rPr sz="1200" spc="90" dirty="0">
                          <a:latin typeface="Yu Gothic UI"/>
                          <a:cs typeface="Yu Gothic UI"/>
                        </a:rPr>
                        <a:t>。</a:t>
                      </a:r>
                      <a:r>
                        <a:rPr sz="1200" spc="500" dirty="0">
                          <a:latin typeface="Yu Gothic UI"/>
                          <a:cs typeface="Yu Gothic UI"/>
                        </a:rPr>
                        <a:t>  </a:t>
                      </a:r>
                      <a:r>
                        <a:rPr sz="1200" u="sng" spc="100" dirty="0">
                          <a:uFill>
                            <a:solidFill>
                              <a:srgbClr val="000000"/>
                            </a:solidFill>
                          </a:uFill>
                          <a:latin typeface="Yu Gothic UI"/>
                          <a:cs typeface="Yu Gothic UI"/>
                        </a:rPr>
                        <a:t>お</a:t>
                      </a:r>
                      <a:r>
                        <a:rPr sz="1200" u="sng" spc="80" dirty="0">
                          <a:uFill>
                            <a:solidFill>
                              <a:srgbClr val="000000"/>
                            </a:solidFill>
                          </a:uFill>
                          <a:latin typeface="Yu Gothic UI"/>
                          <a:cs typeface="Yu Gothic UI"/>
                        </a:rPr>
                        <a:t>、</a:t>
                      </a:r>
                      <a:r>
                        <a:rPr sz="1200" u="sng" spc="125" dirty="0">
                          <a:uFill>
                            <a:solidFill>
                              <a:srgbClr val="000000"/>
                            </a:solidFill>
                          </a:uFill>
                          <a:latin typeface="Yu Gothic UI"/>
                          <a:cs typeface="Yu Gothic UI"/>
                        </a:rPr>
                        <a:t>初診日</a:t>
                      </a:r>
                      <a:r>
                        <a:rPr sz="1200" u="sng" spc="100" dirty="0">
                          <a:uFill>
                            <a:solidFill>
                              <a:srgbClr val="000000"/>
                            </a:solidFill>
                          </a:uFill>
                          <a:latin typeface="Yu Gothic UI"/>
                          <a:cs typeface="Yu Gothic UI"/>
                        </a:rPr>
                        <a:t>の</a:t>
                      </a:r>
                      <a:r>
                        <a:rPr sz="1200" u="sng" spc="125" dirty="0">
                          <a:uFill>
                            <a:solidFill>
                              <a:srgbClr val="000000"/>
                            </a:solidFill>
                          </a:uFill>
                          <a:latin typeface="Yu Gothic UI"/>
                          <a:cs typeface="Yu Gothic UI"/>
                        </a:rPr>
                        <a:t>属</a:t>
                      </a:r>
                      <a:r>
                        <a:rPr sz="1200" u="sng" spc="100" dirty="0">
                          <a:uFill>
                            <a:solidFill>
                              <a:srgbClr val="000000"/>
                            </a:solidFill>
                          </a:uFill>
                          <a:latin typeface="Yu Gothic UI"/>
                          <a:cs typeface="Yu Gothic UI"/>
                        </a:rPr>
                        <a:t>す</a:t>
                      </a:r>
                      <a:r>
                        <a:rPr sz="1200" u="sng" spc="95" dirty="0">
                          <a:uFill>
                            <a:solidFill>
                              <a:srgbClr val="000000"/>
                            </a:solidFill>
                          </a:uFill>
                          <a:latin typeface="Yu Gothic UI"/>
                          <a:cs typeface="Yu Gothic UI"/>
                        </a:rPr>
                        <a:t>る</a:t>
                      </a:r>
                      <a:r>
                        <a:rPr sz="1200" u="sng" spc="125" dirty="0">
                          <a:uFill>
                            <a:solidFill>
                              <a:srgbClr val="000000"/>
                            </a:solidFill>
                          </a:uFill>
                          <a:latin typeface="Yu Gothic UI"/>
                          <a:cs typeface="Yu Gothic UI"/>
                        </a:rPr>
                        <a:t>月</a:t>
                      </a:r>
                      <a:r>
                        <a:rPr sz="1200" u="sng" spc="95" dirty="0">
                          <a:uFill>
                            <a:solidFill>
                              <a:srgbClr val="000000"/>
                            </a:solidFill>
                          </a:uFill>
                          <a:latin typeface="Yu Gothic UI"/>
                          <a:cs typeface="Yu Gothic UI"/>
                        </a:rPr>
                        <a:t>に</a:t>
                      </a:r>
                      <a:r>
                        <a:rPr sz="1200" u="sng" spc="125" dirty="0">
                          <a:uFill>
                            <a:solidFill>
                              <a:srgbClr val="000000"/>
                            </a:solidFill>
                          </a:uFill>
                          <a:latin typeface="Yu Gothic UI"/>
                          <a:cs typeface="Yu Gothic UI"/>
                        </a:rPr>
                        <a:t>算定</a:t>
                      </a:r>
                      <a:r>
                        <a:rPr sz="1200" u="sng" spc="100" dirty="0">
                          <a:uFill>
                            <a:solidFill>
                              <a:srgbClr val="000000"/>
                            </a:solidFill>
                          </a:uFill>
                          <a:latin typeface="Yu Gothic UI"/>
                          <a:cs typeface="Yu Gothic UI"/>
                        </a:rPr>
                        <a:t>す</a:t>
                      </a:r>
                      <a:r>
                        <a:rPr sz="1200" u="sng" spc="95" dirty="0">
                          <a:uFill>
                            <a:solidFill>
                              <a:srgbClr val="000000"/>
                            </a:solidFill>
                          </a:uFill>
                          <a:latin typeface="Yu Gothic UI"/>
                          <a:cs typeface="Yu Gothic UI"/>
                        </a:rPr>
                        <a:t>る</a:t>
                      </a:r>
                      <a:r>
                        <a:rPr sz="1200" u="sng" spc="125" dirty="0">
                          <a:uFill>
                            <a:solidFill>
                              <a:srgbClr val="000000"/>
                            </a:solidFill>
                          </a:uFill>
                          <a:latin typeface="Yu Gothic UI"/>
                          <a:cs typeface="Yu Gothic UI"/>
                        </a:rPr>
                        <a:t>場合</a:t>
                      </a:r>
                      <a:r>
                        <a:rPr sz="1200" u="sng" spc="105" dirty="0">
                          <a:uFill>
                            <a:solidFill>
                              <a:srgbClr val="000000"/>
                            </a:solidFill>
                          </a:uFill>
                          <a:latin typeface="Yu Gothic UI"/>
                          <a:cs typeface="Yu Gothic UI"/>
                        </a:rPr>
                        <a:t>は</a:t>
                      </a:r>
                      <a:r>
                        <a:rPr sz="1200" u="sng" spc="80" dirty="0">
                          <a:uFill>
                            <a:solidFill>
                              <a:srgbClr val="000000"/>
                            </a:solidFill>
                          </a:uFill>
                          <a:latin typeface="Yu Gothic UI"/>
                          <a:cs typeface="Yu Gothic UI"/>
                        </a:rPr>
                        <a:t>、</a:t>
                      </a:r>
                      <a:r>
                        <a:rPr sz="1200" u="sng" spc="125" dirty="0">
                          <a:uFill>
                            <a:solidFill>
                              <a:srgbClr val="000000"/>
                            </a:solidFill>
                          </a:uFill>
                          <a:latin typeface="Yu Gothic UI"/>
                          <a:cs typeface="Yu Gothic UI"/>
                        </a:rPr>
                        <a:t>所定点数</a:t>
                      </a:r>
                      <a:r>
                        <a:rPr sz="1200" u="sng" spc="50" dirty="0">
                          <a:uFill>
                            <a:solidFill>
                              <a:srgbClr val="000000"/>
                            </a:solidFill>
                          </a:uFill>
                          <a:latin typeface="Yu Gothic UI"/>
                          <a:cs typeface="Yu Gothic UI"/>
                        </a:rPr>
                        <a:t>の</a:t>
                      </a:r>
                      <a:endParaRPr sz="1200">
                        <a:latin typeface="Yu Gothic UI"/>
                        <a:cs typeface="Yu Gothic UI"/>
                      </a:endParaRPr>
                    </a:p>
                    <a:p>
                      <a:pPr marL="481965">
                        <a:lnSpc>
                          <a:spcPct val="100000"/>
                        </a:lnSpc>
                        <a:spcBef>
                          <a:spcPts val="5"/>
                        </a:spcBef>
                      </a:pPr>
                      <a:r>
                        <a:rPr sz="1200" u="sng" spc="85" dirty="0">
                          <a:uFill>
                            <a:solidFill>
                              <a:srgbClr val="000000"/>
                            </a:solidFill>
                          </a:uFill>
                          <a:latin typeface="Yu Gothic UI"/>
                          <a:cs typeface="Yu Gothic UI"/>
                        </a:rPr>
                        <a:t>100</a:t>
                      </a:r>
                      <a:r>
                        <a:rPr sz="1200" u="sng" spc="105" dirty="0">
                          <a:uFill>
                            <a:solidFill>
                              <a:srgbClr val="000000"/>
                            </a:solidFill>
                          </a:uFill>
                          <a:latin typeface="Yu Gothic UI"/>
                          <a:cs typeface="Yu Gothic UI"/>
                        </a:rPr>
                        <a:t>分の</a:t>
                      </a:r>
                      <a:r>
                        <a:rPr sz="1200" u="sng" spc="85" dirty="0">
                          <a:uFill>
                            <a:solidFill>
                              <a:srgbClr val="000000"/>
                            </a:solidFill>
                          </a:uFill>
                          <a:latin typeface="Yu Gothic UI"/>
                          <a:cs typeface="Yu Gothic UI"/>
                        </a:rPr>
                        <a:t>80</a:t>
                      </a:r>
                      <a:r>
                        <a:rPr sz="1200" u="sng" spc="150" dirty="0">
                          <a:uFill>
                            <a:solidFill>
                              <a:srgbClr val="000000"/>
                            </a:solidFill>
                          </a:uFill>
                          <a:latin typeface="Yu Gothic UI"/>
                          <a:cs typeface="Yu Gothic UI"/>
                        </a:rPr>
                        <a:t>に相当する点数により算定する。</a:t>
                      </a:r>
                      <a:endParaRPr sz="1200">
                        <a:latin typeface="Yu Gothic UI"/>
                        <a:cs typeface="Yu Gothic UI"/>
                      </a:endParaRPr>
                    </a:p>
                    <a:p>
                      <a:pPr>
                        <a:lnSpc>
                          <a:spcPct val="100000"/>
                        </a:lnSpc>
                      </a:pPr>
                      <a:endParaRPr sz="1200">
                        <a:latin typeface="Times New Roman"/>
                        <a:cs typeface="Times New Roman"/>
                      </a:endParaRPr>
                    </a:p>
                    <a:p>
                      <a:pPr>
                        <a:lnSpc>
                          <a:spcPct val="100000"/>
                        </a:lnSpc>
                        <a:spcBef>
                          <a:spcPts val="114"/>
                        </a:spcBef>
                      </a:pPr>
                      <a:endParaRPr sz="1200">
                        <a:latin typeface="Times New Roman"/>
                        <a:cs typeface="Times New Roman"/>
                      </a:endParaRPr>
                    </a:p>
                    <a:p>
                      <a:pPr marL="481965" marR="110489" indent="-268605">
                        <a:lnSpc>
                          <a:spcPct val="100000"/>
                        </a:lnSpc>
                        <a:spcBef>
                          <a:spcPts val="5"/>
                        </a:spcBef>
                        <a:tabLst>
                          <a:tab pos="650875" algn="l"/>
                          <a:tab pos="5169535" algn="l"/>
                          <a:tab pos="5437505" algn="l"/>
                          <a:tab pos="5607050" algn="l"/>
                        </a:tabLst>
                      </a:pPr>
                      <a:r>
                        <a:rPr sz="1200" spc="105" dirty="0">
                          <a:latin typeface="Yu Gothic UI"/>
                          <a:cs typeface="Yu Gothic UI"/>
                        </a:rPr>
                        <a:t>(１)</a:t>
                      </a:r>
                      <a:r>
                        <a:rPr sz="1200" dirty="0">
                          <a:latin typeface="Yu Gothic UI"/>
                          <a:cs typeface="Yu Gothic UI"/>
                        </a:rPr>
                        <a:t>	</a:t>
                      </a:r>
                      <a:r>
                        <a:rPr sz="1200" spc="70" dirty="0">
                          <a:latin typeface="Yu Gothic UI"/>
                          <a:cs typeface="Yu Gothic UI"/>
                        </a:rPr>
                        <a:t>歯科疾患管理料</a:t>
                      </a:r>
                      <a:r>
                        <a:rPr sz="1200" spc="60" dirty="0">
                          <a:latin typeface="Yu Gothic UI"/>
                          <a:cs typeface="Yu Gothic UI"/>
                        </a:rPr>
                        <a:t>は</a:t>
                      </a:r>
                      <a:r>
                        <a:rPr sz="1200" spc="45" dirty="0">
                          <a:latin typeface="Yu Gothic UI"/>
                          <a:cs typeface="Yu Gothic UI"/>
                        </a:rPr>
                        <a:t>、</a:t>
                      </a:r>
                      <a:r>
                        <a:rPr sz="1200" spc="70" dirty="0">
                          <a:latin typeface="Yu Gothic UI"/>
                          <a:cs typeface="Yu Gothic UI"/>
                        </a:rPr>
                        <a:t>継続的管理</a:t>
                      </a:r>
                      <a:r>
                        <a:rPr sz="1200" spc="50" dirty="0">
                          <a:latin typeface="Yu Gothic UI"/>
                          <a:cs typeface="Yu Gothic UI"/>
                        </a:rPr>
                        <a:t>を</a:t>
                      </a:r>
                      <a:r>
                        <a:rPr sz="1200" spc="70" dirty="0">
                          <a:latin typeface="Yu Gothic UI"/>
                          <a:cs typeface="Yu Gothic UI"/>
                        </a:rPr>
                        <a:t>必要</a:t>
                      </a:r>
                      <a:r>
                        <a:rPr sz="1200" spc="50" dirty="0">
                          <a:latin typeface="Yu Gothic UI"/>
                          <a:cs typeface="Yu Gothic UI"/>
                        </a:rPr>
                        <a:t>と</a:t>
                      </a:r>
                      <a:r>
                        <a:rPr sz="1200" spc="55" dirty="0">
                          <a:latin typeface="Yu Gothic UI"/>
                          <a:cs typeface="Yu Gothic UI"/>
                        </a:rPr>
                        <a:t>す</a:t>
                      </a:r>
                      <a:r>
                        <a:rPr sz="1200" spc="50" dirty="0">
                          <a:latin typeface="Yu Gothic UI"/>
                          <a:cs typeface="Yu Gothic UI"/>
                        </a:rPr>
                        <a:t>る</a:t>
                      </a:r>
                      <a:r>
                        <a:rPr sz="1200" spc="70" dirty="0">
                          <a:latin typeface="Yu Gothic UI"/>
                          <a:cs typeface="Yu Gothic UI"/>
                        </a:rPr>
                        <a:t>歯科疾患</a:t>
                      </a:r>
                      <a:r>
                        <a:rPr sz="1200" dirty="0">
                          <a:latin typeface="Yu Gothic UI"/>
                          <a:cs typeface="Yu Gothic UI"/>
                        </a:rPr>
                        <a:t>	</a:t>
                      </a:r>
                      <a:r>
                        <a:rPr sz="1200" spc="105" dirty="0">
                          <a:latin typeface="Yu Gothic UI"/>
                          <a:cs typeface="Yu Gothic UI"/>
                        </a:rPr>
                        <a:t>(１)</a:t>
                      </a:r>
                      <a:r>
                        <a:rPr sz="1200" dirty="0">
                          <a:latin typeface="Yu Gothic UI"/>
                          <a:cs typeface="Yu Gothic UI"/>
                        </a:rPr>
                        <a:t>	</a:t>
                      </a:r>
                      <a:r>
                        <a:rPr sz="1200" spc="70" dirty="0">
                          <a:latin typeface="Yu Gothic UI"/>
                          <a:cs typeface="Yu Gothic UI"/>
                        </a:rPr>
                        <a:t>歯科疾患管理料</a:t>
                      </a:r>
                      <a:r>
                        <a:rPr sz="1200" spc="60" dirty="0">
                          <a:latin typeface="Yu Gothic UI"/>
                          <a:cs typeface="Yu Gothic UI"/>
                        </a:rPr>
                        <a:t>は</a:t>
                      </a:r>
                      <a:r>
                        <a:rPr sz="1200" spc="45" dirty="0">
                          <a:latin typeface="Yu Gothic UI"/>
                          <a:cs typeface="Yu Gothic UI"/>
                        </a:rPr>
                        <a:t>、</a:t>
                      </a:r>
                      <a:r>
                        <a:rPr sz="1200" spc="70" dirty="0">
                          <a:latin typeface="Yu Gothic UI"/>
                          <a:cs typeface="Yu Gothic UI"/>
                        </a:rPr>
                        <a:t>継続的管理</a:t>
                      </a:r>
                      <a:r>
                        <a:rPr sz="1200" spc="50" dirty="0">
                          <a:latin typeface="Yu Gothic UI"/>
                          <a:cs typeface="Yu Gothic UI"/>
                        </a:rPr>
                        <a:t>を</a:t>
                      </a:r>
                      <a:r>
                        <a:rPr sz="1200" spc="70" dirty="0">
                          <a:latin typeface="Yu Gothic UI"/>
                          <a:cs typeface="Yu Gothic UI"/>
                        </a:rPr>
                        <a:t>必要</a:t>
                      </a:r>
                      <a:r>
                        <a:rPr sz="1200" spc="50" dirty="0">
                          <a:latin typeface="Yu Gothic UI"/>
                          <a:cs typeface="Yu Gothic UI"/>
                        </a:rPr>
                        <a:t>と</a:t>
                      </a:r>
                      <a:r>
                        <a:rPr sz="1200" spc="55" dirty="0">
                          <a:latin typeface="Yu Gothic UI"/>
                          <a:cs typeface="Yu Gothic UI"/>
                        </a:rPr>
                        <a:t>す</a:t>
                      </a:r>
                      <a:r>
                        <a:rPr sz="1200" spc="50" dirty="0">
                          <a:latin typeface="Yu Gothic UI"/>
                          <a:cs typeface="Yu Gothic UI"/>
                        </a:rPr>
                        <a:t>る</a:t>
                      </a:r>
                      <a:r>
                        <a:rPr sz="1200" spc="70" dirty="0">
                          <a:latin typeface="Yu Gothic UI"/>
                          <a:cs typeface="Yu Gothic UI"/>
                        </a:rPr>
                        <a:t>歯科疾患</a:t>
                      </a:r>
                      <a:r>
                        <a:rPr sz="1200" spc="15" dirty="0">
                          <a:latin typeface="Yu Gothic UI"/>
                          <a:cs typeface="Yu Gothic UI"/>
                        </a:rPr>
                        <a:t> </a:t>
                      </a:r>
                      <a:r>
                        <a:rPr sz="1200" spc="105" dirty="0">
                          <a:latin typeface="Yu Gothic UI"/>
                          <a:cs typeface="Yu Gothic UI"/>
                        </a:rPr>
                        <a:t>を</a:t>
                      </a:r>
                      <a:r>
                        <a:rPr sz="1200" spc="140" dirty="0">
                          <a:latin typeface="Yu Gothic UI"/>
                          <a:cs typeface="Yu Gothic UI"/>
                        </a:rPr>
                        <a:t>有</a:t>
                      </a:r>
                      <a:r>
                        <a:rPr sz="1200" spc="114" dirty="0">
                          <a:latin typeface="Yu Gothic UI"/>
                          <a:cs typeface="Yu Gothic UI"/>
                        </a:rPr>
                        <a:t>す</a:t>
                      </a:r>
                      <a:r>
                        <a:rPr sz="1200" spc="105" dirty="0">
                          <a:latin typeface="Yu Gothic UI"/>
                          <a:cs typeface="Yu Gothic UI"/>
                        </a:rPr>
                        <a:t>る</a:t>
                      </a:r>
                      <a:r>
                        <a:rPr sz="1200" spc="140" dirty="0">
                          <a:latin typeface="Yu Gothic UI"/>
                          <a:cs typeface="Yu Gothic UI"/>
                        </a:rPr>
                        <a:t>患者</a:t>
                      </a:r>
                      <a:r>
                        <a:rPr sz="1200" u="sng" dirty="0">
                          <a:uFill>
                            <a:solidFill>
                              <a:srgbClr val="000000"/>
                            </a:solidFill>
                          </a:uFill>
                          <a:latin typeface="Yu Gothic UI"/>
                          <a:cs typeface="Yu Gothic UI"/>
                        </a:rPr>
                        <a:t>（</a:t>
                      </a:r>
                      <a:r>
                        <a:rPr sz="1200" u="sng" spc="75" dirty="0">
                          <a:uFill>
                            <a:solidFill>
                              <a:srgbClr val="000000"/>
                            </a:solidFill>
                          </a:uFill>
                          <a:latin typeface="Yu Gothic UI"/>
                          <a:cs typeface="Yu Gothic UI"/>
                        </a:rPr>
                        <a:t> </a:t>
                      </a:r>
                      <a:r>
                        <a:rPr sz="1200" u="sng" spc="105" dirty="0">
                          <a:uFill>
                            <a:solidFill>
                              <a:srgbClr val="000000"/>
                            </a:solidFill>
                          </a:uFill>
                          <a:latin typeface="Yu Gothic UI"/>
                          <a:cs typeface="Yu Gothic UI"/>
                        </a:rPr>
                        <a:t>有床義歯</a:t>
                      </a:r>
                      <a:r>
                        <a:rPr sz="1200" u="sng" spc="80" dirty="0">
                          <a:uFill>
                            <a:solidFill>
                              <a:srgbClr val="000000"/>
                            </a:solidFill>
                          </a:uFill>
                          <a:latin typeface="Yu Gothic UI"/>
                          <a:cs typeface="Yu Gothic UI"/>
                        </a:rPr>
                        <a:t>に</a:t>
                      </a:r>
                      <a:r>
                        <a:rPr sz="1200" u="sng" spc="105" dirty="0">
                          <a:uFill>
                            <a:solidFill>
                              <a:srgbClr val="000000"/>
                            </a:solidFill>
                          </a:uFill>
                          <a:latin typeface="Yu Gothic UI"/>
                          <a:cs typeface="Yu Gothic UI"/>
                        </a:rPr>
                        <a:t>係</a:t>
                      </a:r>
                      <a:r>
                        <a:rPr sz="1200" u="sng" spc="80" dirty="0">
                          <a:uFill>
                            <a:solidFill>
                              <a:srgbClr val="000000"/>
                            </a:solidFill>
                          </a:uFill>
                          <a:latin typeface="Yu Gothic UI"/>
                          <a:cs typeface="Yu Gothic UI"/>
                        </a:rPr>
                        <a:t>る</a:t>
                      </a:r>
                      <a:r>
                        <a:rPr sz="1200" u="sng" spc="105" dirty="0">
                          <a:uFill>
                            <a:solidFill>
                              <a:srgbClr val="000000"/>
                            </a:solidFill>
                          </a:uFill>
                          <a:latin typeface="Yu Gothic UI"/>
                          <a:cs typeface="Yu Gothic UI"/>
                        </a:rPr>
                        <a:t>治療</a:t>
                      </a:r>
                      <a:r>
                        <a:rPr sz="1200" u="sng" spc="85" dirty="0">
                          <a:uFill>
                            <a:solidFill>
                              <a:srgbClr val="000000"/>
                            </a:solidFill>
                          </a:uFill>
                          <a:latin typeface="Yu Gothic UI"/>
                          <a:cs typeface="Yu Gothic UI"/>
                        </a:rPr>
                        <a:t>の</a:t>
                      </a:r>
                      <a:r>
                        <a:rPr sz="1200" u="sng" spc="95" dirty="0">
                          <a:uFill>
                            <a:solidFill>
                              <a:srgbClr val="000000"/>
                            </a:solidFill>
                          </a:uFill>
                          <a:latin typeface="Yu Gothic UI"/>
                          <a:cs typeface="Yu Gothic UI"/>
                        </a:rPr>
                        <a:t>み</a:t>
                      </a:r>
                      <a:r>
                        <a:rPr sz="1200" u="sng" spc="80" dirty="0">
                          <a:uFill>
                            <a:solidFill>
                              <a:srgbClr val="000000"/>
                            </a:solidFill>
                          </a:uFill>
                          <a:latin typeface="Yu Gothic UI"/>
                          <a:cs typeface="Yu Gothic UI"/>
                        </a:rPr>
                        <a:t>を</a:t>
                      </a:r>
                      <a:r>
                        <a:rPr sz="1200" u="sng" spc="105" dirty="0">
                          <a:uFill>
                            <a:solidFill>
                              <a:srgbClr val="000000"/>
                            </a:solidFill>
                          </a:uFill>
                          <a:latin typeface="Yu Gothic UI"/>
                          <a:cs typeface="Yu Gothic UI"/>
                        </a:rPr>
                        <a:t>行</a:t>
                      </a:r>
                      <a:r>
                        <a:rPr sz="1200" u="sng" spc="70" dirty="0">
                          <a:uFill>
                            <a:solidFill>
                              <a:srgbClr val="000000"/>
                            </a:solidFill>
                          </a:uFill>
                          <a:latin typeface="Yu Gothic UI"/>
                          <a:cs typeface="Yu Gothic UI"/>
                        </a:rPr>
                        <a:t>う</a:t>
                      </a:r>
                      <a:r>
                        <a:rPr sz="1200" u="sng" spc="105" dirty="0">
                          <a:uFill>
                            <a:solidFill>
                              <a:srgbClr val="000000"/>
                            </a:solidFill>
                          </a:uFill>
                          <a:latin typeface="Yu Gothic UI"/>
                          <a:cs typeface="Yu Gothic UI"/>
                        </a:rPr>
                        <a:t>患者</a:t>
                      </a:r>
                      <a:r>
                        <a:rPr sz="1200" u="sng" spc="80" dirty="0">
                          <a:uFill>
                            <a:solidFill>
                              <a:srgbClr val="000000"/>
                            </a:solidFill>
                          </a:uFill>
                          <a:latin typeface="Yu Gothic UI"/>
                          <a:cs typeface="Yu Gothic UI"/>
                        </a:rPr>
                        <a:t>を</a:t>
                      </a:r>
                      <a:r>
                        <a:rPr sz="1200" u="sng" spc="105" dirty="0">
                          <a:uFill>
                            <a:solidFill>
                              <a:srgbClr val="000000"/>
                            </a:solidFill>
                          </a:uFill>
                          <a:latin typeface="Yu Gothic UI"/>
                          <a:cs typeface="Yu Gothic UI"/>
                        </a:rPr>
                        <a:t>除</a:t>
                      </a:r>
                      <a:r>
                        <a:rPr sz="1200" dirty="0">
                          <a:latin typeface="Yu Gothic UI"/>
                          <a:cs typeface="Yu Gothic UI"/>
                        </a:rPr>
                        <a:t>		</a:t>
                      </a:r>
                      <a:r>
                        <a:rPr sz="1200" spc="95" dirty="0">
                          <a:latin typeface="Yu Gothic UI"/>
                          <a:cs typeface="Yu Gothic UI"/>
                        </a:rPr>
                        <a:t>を</a:t>
                      </a:r>
                      <a:r>
                        <a:rPr sz="1200" spc="130" dirty="0">
                          <a:latin typeface="Yu Gothic UI"/>
                          <a:cs typeface="Yu Gothic UI"/>
                        </a:rPr>
                        <a:t>有</a:t>
                      </a:r>
                      <a:r>
                        <a:rPr sz="1200" spc="105" dirty="0">
                          <a:latin typeface="Yu Gothic UI"/>
                          <a:cs typeface="Yu Gothic UI"/>
                        </a:rPr>
                        <a:t>す</a:t>
                      </a:r>
                      <a:r>
                        <a:rPr sz="1200" spc="100" dirty="0">
                          <a:latin typeface="Yu Gothic UI"/>
                          <a:cs typeface="Yu Gothic UI"/>
                        </a:rPr>
                        <a:t>る</a:t>
                      </a:r>
                      <a:r>
                        <a:rPr sz="1200" spc="130" dirty="0">
                          <a:latin typeface="Yu Gothic UI"/>
                          <a:cs typeface="Yu Gothic UI"/>
                        </a:rPr>
                        <a:t>患者</a:t>
                      </a:r>
                      <a:r>
                        <a:rPr sz="1200" spc="100" dirty="0">
                          <a:latin typeface="Yu Gothic UI"/>
                          <a:cs typeface="Yu Gothic UI"/>
                        </a:rPr>
                        <a:t>に</a:t>
                      </a:r>
                      <a:r>
                        <a:rPr sz="1200" spc="130" dirty="0">
                          <a:latin typeface="Yu Gothic UI"/>
                          <a:cs typeface="Yu Gothic UI"/>
                        </a:rPr>
                        <a:t>対</a:t>
                      </a:r>
                      <a:r>
                        <a:rPr sz="1200" spc="90" dirty="0">
                          <a:latin typeface="Yu Gothic UI"/>
                          <a:cs typeface="Yu Gothic UI"/>
                        </a:rPr>
                        <a:t>し</a:t>
                      </a:r>
                      <a:r>
                        <a:rPr sz="1200" spc="95" dirty="0">
                          <a:latin typeface="Yu Gothic UI"/>
                          <a:cs typeface="Yu Gothic UI"/>
                        </a:rPr>
                        <a:t>て</a:t>
                      </a:r>
                      <a:r>
                        <a:rPr sz="1200" spc="85" dirty="0">
                          <a:latin typeface="Yu Gothic UI"/>
                          <a:cs typeface="Yu Gothic UI"/>
                        </a:rPr>
                        <a:t>、</a:t>
                      </a:r>
                      <a:r>
                        <a:rPr sz="1200" spc="130" dirty="0">
                          <a:latin typeface="Yu Gothic UI"/>
                          <a:cs typeface="Yu Gothic UI"/>
                        </a:rPr>
                        <a:t>口腔</a:t>
                      </a:r>
                      <a:r>
                        <a:rPr sz="1200" spc="95" dirty="0">
                          <a:latin typeface="Yu Gothic UI"/>
                          <a:cs typeface="Yu Gothic UI"/>
                        </a:rPr>
                        <a:t>を</a:t>
                      </a:r>
                      <a:r>
                        <a:rPr sz="1200" spc="130" dirty="0">
                          <a:latin typeface="Yu Gothic UI"/>
                          <a:cs typeface="Yu Gothic UI"/>
                        </a:rPr>
                        <a:t>一単位（以下</a:t>
                      </a:r>
                      <a:r>
                        <a:rPr sz="1200" spc="65" dirty="0">
                          <a:latin typeface="Yu Gothic UI"/>
                          <a:cs typeface="Yu Gothic UI"/>
                        </a:rPr>
                        <a:t>「</a:t>
                      </a:r>
                      <a:r>
                        <a:rPr sz="1200" spc="130" dirty="0">
                          <a:latin typeface="Yu Gothic UI"/>
                          <a:cs typeface="Yu Gothic UI"/>
                        </a:rPr>
                        <a:t>１口腔単</a:t>
                      </a:r>
                      <a:r>
                        <a:rPr sz="1200" u="sng" spc="229" dirty="0">
                          <a:uFill>
                            <a:solidFill>
                              <a:srgbClr val="000000"/>
                            </a:solidFill>
                          </a:uFill>
                          <a:latin typeface="Yu Gothic UI"/>
                          <a:cs typeface="Yu Gothic UI"/>
                        </a:rPr>
                        <a:t>く</a:t>
                      </a:r>
                      <a:r>
                        <a:rPr sz="1200" u="sng" spc="254" dirty="0">
                          <a:uFill>
                            <a:solidFill>
                              <a:srgbClr val="000000"/>
                            </a:solidFill>
                          </a:uFill>
                          <a:latin typeface="Yu Gothic UI"/>
                          <a:cs typeface="Yu Gothic UI"/>
                        </a:rPr>
                        <a:t>。</a:t>
                      </a:r>
                      <a:r>
                        <a:rPr sz="1200" u="sng" spc="380" dirty="0">
                          <a:uFill>
                            <a:solidFill>
                              <a:srgbClr val="000000"/>
                            </a:solidFill>
                          </a:uFill>
                          <a:latin typeface="Yu Gothic UI"/>
                          <a:cs typeface="Yu Gothic UI"/>
                        </a:rPr>
                        <a:t>）</a:t>
                      </a:r>
                      <a:r>
                        <a:rPr sz="1200" spc="120" dirty="0">
                          <a:latin typeface="Yu Gothic UI"/>
                          <a:cs typeface="Yu Gothic UI"/>
                        </a:rPr>
                        <a:t>に</a:t>
                      </a:r>
                      <a:r>
                        <a:rPr sz="1200" spc="155" dirty="0">
                          <a:latin typeface="Yu Gothic UI"/>
                          <a:cs typeface="Yu Gothic UI"/>
                        </a:rPr>
                        <a:t>対</a:t>
                      </a:r>
                      <a:r>
                        <a:rPr sz="1200" spc="105" dirty="0">
                          <a:latin typeface="Yu Gothic UI"/>
                          <a:cs typeface="Yu Gothic UI"/>
                        </a:rPr>
                        <a:t>し</a:t>
                      </a:r>
                      <a:r>
                        <a:rPr sz="1200" spc="114" dirty="0">
                          <a:latin typeface="Yu Gothic UI"/>
                          <a:cs typeface="Yu Gothic UI"/>
                        </a:rPr>
                        <a:t>て</a:t>
                      </a:r>
                      <a:r>
                        <a:rPr sz="1200" spc="100" dirty="0">
                          <a:latin typeface="Yu Gothic UI"/>
                          <a:cs typeface="Yu Gothic UI"/>
                        </a:rPr>
                        <a:t>、</a:t>
                      </a:r>
                      <a:r>
                        <a:rPr sz="1200" spc="155" dirty="0">
                          <a:latin typeface="Yu Gothic UI"/>
                          <a:cs typeface="Yu Gothic UI"/>
                        </a:rPr>
                        <a:t>口腔</a:t>
                      </a:r>
                      <a:r>
                        <a:rPr sz="1200" spc="114" dirty="0">
                          <a:latin typeface="Yu Gothic UI"/>
                          <a:cs typeface="Yu Gothic UI"/>
                        </a:rPr>
                        <a:t>を</a:t>
                      </a:r>
                      <a:r>
                        <a:rPr sz="1200" spc="155" dirty="0">
                          <a:latin typeface="Yu Gothic UI"/>
                          <a:cs typeface="Yu Gothic UI"/>
                        </a:rPr>
                        <a:t>一単位（以下</a:t>
                      </a:r>
                      <a:r>
                        <a:rPr sz="1200" spc="75" dirty="0">
                          <a:latin typeface="Yu Gothic UI"/>
                          <a:cs typeface="Yu Gothic UI"/>
                        </a:rPr>
                        <a:t>「</a:t>
                      </a:r>
                      <a:r>
                        <a:rPr sz="1200" spc="155" dirty="0">
                          <a:latin typeface="Yu Gothic UI"/>
                          <a:cs typeface="Yu Gothic UI"/>
                        </a:rPr>
                        <a:t>１口腔単位</a:t>
                      </a:r>
                      <a:r>
                        <a:rPr sz="1200" spc="75" dirty="0">
                          <a:latin typeface="Yu Gothic UI"/>
                          <a:cs typeface="Yu Gothic UI"/>
                        </a:rPr>
                        <a:t>」</a:t>
                      </a:r>
                      <a:r>
                        <a:rPr sz="1200" spc="110" dirty="0">
                          <a:latin typeface="Yu Gothic UI"/>
                          <a:cs typeface="Yu Gothic UI"/>
                        </a:rPr>
                        <a:t>と</a:t>
                      </a:r>
                      <a:r>
                        <a:rPr sz="1200" dirty="0">
                          <a:latin typeface="Yu Gothic UI"/>
                          <a:cs typeface="Yu Gothic UI"/>
                        </a:rPr>
                        <a:t>		</a:t>
                      </a:r>
                      <a:r>
                        <a:rPr sz="1200" spc="310" dirty="0">
                          <a:latin typeface="Yu Gothic UI"/>
                          <a:cs typeface="Yu Gothic UI"/>
                        </a:rPr>
                        <a:t>位</a:t>
                      </a:r>
                      <a:r>
                        <a:rPr sz="1200" spc="155" dirty="0">
                          <a:latin typeface="Yu Gothic UI"/>
                          <a:cs typeface="Yu Gothic UI"/>
                        </a:rPr>
                        <a:t>」</a:t>
                      </a:r>
                      <a:r>
                        <a:rPr sz="1200" spc="220" dirty="0">
                          <a:latin typeface="Yu Gothic UI"/>
                          <a:cs typeface="Yu Gothic UI"/>
                        </a:rPr>
                        <a:t>と</a:t>
                      </a:r>
                      <a:r>
                        <a:rPr sz="1200" spc="250" dirty="0">
                          <a:latin typeface="Yu Gothic UI"/>
                          <a:cs typeface="Yu Gothic UI"/>
                        </a:rPr>
                        <a:t>い</a:t>
                      </a:r>
                      <a:r>
                        <a:rPr sz="1200" spc="200" dirty="0">
                          <a:latin typeface="Yu Gothic UI"/>
                          <a:cs typeface="Yu Gothic UI"/>
                        </a:rPr>
                        <a:t>う</a:t>
                      </a:r>
                      <a:r>
                        <a:rPr sz="1200" spc="204" dirty="0">
                          <a:latin typeface="Yu Gothic UI"/>
                          <a:cs typeface="Yu Gothic UI"/>
                        </a:rPr>
                        <a:t>。</a:t>
                      </a:r>
                      <a:r>
                        <a:rPr sz="1200" spc="310" dirty="0">
                          <a:latin typeface="Yu Gothic UI"/>
                          <a:cs typeface="Yu Gothic UI"/>
                        </a:rPr>
                        <a:t>）</a:t>
                      </a:r>
                      <a:r>
                        <a:rPr sz="1200" spc="220" dirty="0">
                          <a:latin typeface="Yu Gothic UI"/>
                          <a:cs typeface="Yu Gothic UI"/>
                        </a:rPr>
                        <a:t>と</a:t>
                      </a:r>
                      <a:r>
                        <a:rPr sz="1200" spc="215" dirty="0">
                          <a:latin typeface="Yu Gothic UI"/>
                          <a:cs typeface="Yu Gothic UI"/>
                        </a:rPr>
                        <a:t>し</a:t>
                      </a:r>
                      <a:r>
                        <a:rPr sz="1200" spc="229" dirty="0">
                          <a:latin typeface="Yu Gothic UI"/>
                          <a:cs typeface="Yu Gothic UI"/>
                        </a:rPr>
                        <a:t>て</a:t>
                      </a:r>
                      <a:r>
                        <a:rPr sz="1200" spc="220" dirty="0">
                          <a:latin typeface="Yu Gothic UI"/>
                          <a:cs typeface="Yu Gothic UI"/>
                        </a:rPr>
                        <a:t>とら</a:t>
                      </a:r>
                      <a:r>
                        <a:rPr sz="1200" spc="240" dirty="0">
                          <a:latin typeface="Yu Gothic UI"/>
                          <a:cs typeface="Yu Gothic UI"/>
                        </a:rPr>
                        <a:t>え</a:t>
                      </a:r>
                      <a:r>
                        <a:rPr sz="1200" spc="204" dirty="0">
                          <a:latin typeface="Yu Gothic UI"/>
                          <a:cs typeface="Yu Gothic UI"/>
                        </a:rPr>
                        <a:t>、</a:t>
                      </a:r>
                      <a:r>
                        <a:rPr sz="1200" spc="310" dirty="0">
                          <a:latin typeface="Yu Gothic UI"/>
                          <a:cs typeface="Yu Gothic UI"/>
                        </a:rPr>
                        <a:t>患者</a:t>
                      </a:r>
                      <a:r>
                        <a:rPr sz="1200" spc="220" dirty="0">
                          <a:latin typeface="Yu Gothic UI"/>
                          <a:cs typeface="Yu Gothic UI"/>
                        </a:rPr>
                        <a:t>と</a:t>
                      </a:r>
                      <a:r>
                        <a:rPr sz="1200" spc="250" dirty="0">
                          <a:latin typeface="Yu Gothic UI"/>
                          <a:cs typeface="Yu Gothic UI"/>
                        </a:rPr>
                        <a:t>の</a:t>
                      </a:r>
                      <a:r>
                        <a:rPr sz="1200" spc="310" dirty="0">
                          <a:latin typeface="Yu Gothic UI"/>
                          <a:cs typeface="Yu Gothic UI"/>
                        </a:rPr>
                        <a:t>協働</a:t>
                      </a:r>
                      <a:r>
                        <a:rPr sz="1200" spc="240" dirty="0">
                          <a:latin typeface="Yu Gothic UI"/>
                          <a:cs typeface="Yu Gothic UI"/>
                        </a:rPr>
                        <a:t>に</a:t>
                      </a:r>
                      <a:r>
                        <a:rPr sz="1200" spc="229" dirty="0">
                          <a:latin typeface="Yu Gothic UI"/>
                          <a:cs typeface="Yu Gothic UI"/>
                        </a:rPr>
                        <a:t>よ</a:t>
                      </a:r>
                      <a:r>
                        <a:rPr sz="1200" spc="210" dirty="0">
                          <a:latin typeface="Yu Gothic UI"/>
                          <a:cs typeface="Yu Gothic UI"/>
                        </a:rPr>
                        <a:t>り</a:t>
                      </a:r>
                      <a:r>
                        <a:rPr sz="1200" spc="310" dirty="0">
                          <a:latin typeface="Yu Gothic UI"/>
                          <a:cs typeface="Yu Gothic UI"/>
                        </a:rPr>
                        <a:t>行</a:t>
                      </a:r>
                      <a:r>
                        <a:rPr sz="1200" spc="200" dirty="0">
                          <a:latin typeface="Yu Gothic UI"/>
                          <a:cs typeface="Yu Gothic UI"/>
                        </a:rPr>
                        <a:t>う</a:t>
                      </a:r>
                      <a:r>
                        <a:rPr sz="1200" spc="195" dirty="0">
                          <a:latin typeface="Yu Gothic UI"/>
                          <a:cs typeface="Yu Gothic UI"/>
                        </a:rPr>
                        <a:t>い</a:t>
                      </a:r>
                      <a:r>
                        <a:rPr sz="1200" spc="160" dirty="0">
                          <a:latin typeface="Yu Gothic UI"/>
                          <a:cs typeface="Yu Gothic UI"/>
                        </a:rPr>
                        <a:t>う。</a:t>
                      </a:r>
                      <a:r>
                        <a:rPr sz="1200" spc="245" dirty="0">
                          <a:latin typeface="Yu Gothic UI"/>
                          <a:cs typeface="Yu Gothic UI"/>
                        </a:rPr>
                        <a:t>）</a:t>
                      </a:r>
                      <a:r>
                        <a:rPr sz="1200" spc="175" dirty="0">
                          <a:latin typeface="Yu Gothic UI"/>
                          <a:cs typeface="Yu Gothic UI"/>
                        </a:rPr>
                        <a:t>と</a:t>
                      </a:r>
                      <a:r>
                        <a:rPr sz="1200" spc="170" dirty="0">
                          <a:latin typeface="Yu Gothic UI"/>
                          <a:cs typeface="Yu Gothic UI"/>
                        </a:rPr>
                        <a:t>し</a:t>
                      </a:r>
                      <a:r>
                        <a:rPr sz="1200" spc="180" dirty="0">
                          <a:latin typeface="Yu Gothic UI"/>
                          <a:cs typeface="Yu Gothic UI"/>
                        </a:rPr>
                        <a:t>て</a:t>
                      </a:r>
                      <a:r>
                        <a:rPr sz="1200" spc="175" dirty="0">
                          <a:latin typeface="Yu Gothic UI"/>
                          <a:cs typeface="Yu Gothic UI"/>
                        </a:rPr>
                        <a:t>と</a:t>
                      </a:r>
                      <a:r>
                        <a:rPr sz="1200" spc="170" dirty="0">
                          <a:latin typeface="Yu Gothic UI"/>
                          <a:cs typeface="Yu Gothic UI"/>
                        </a:rPr>
                        <a:t>ら</a:t>
                      </a:r>
                      <a:r>
                        <a:rPr sz="1200" spc="190" dirty="0">
                          <a:latin typeface="Yu Gothic UI"/>
                          <a:cs typeface="Yu Gothic UI"/>
                        </a:rPr>
                        <a:t>え</a:t>
                      </a:r>
                      <a:r>
                        <a:rPr sz="1200" spc="160" dirty="0">
                          <a:latin typeface="Yu Gothic UI"/>
                          <a:cs typeface="Yu Gothic UI"/>
                        </a:rPr>
                        <a:t>、</a:t>
                      </a:r>
                      <a:r>
                        <a:rPr sz="1200" spc="245" dirty="0">
                          <a:latin typeface="Yu Gothic UI"/>
                          <a:cs typeface="Yu Gothic UI"/>
                        </a:rPr>
                        <a:t>患者</a:t>
                      </a:r>
                      <a:r>
                        <a:rPr sz="1200" spc="175" dirty="0">
                          <a:latin typeface="Yu Gothic UI"/>
                          <a:cs typeface="Yu Gothic UI"/>
                        </a:rPr>
                        <a:t>と</a:t>
                      </a:r>
                      <a:r>
                        <a:rPr sz="1200" spc="195" dirty="0">
                          <a:latin typeface="Yu Gothic UI"/>
                          <a:cs typeface="Yu Gothic UI"/>
                        </a:rPr>
                        <a:t>の</a:t>
                      </a:r>
                      <a:r>
                        <a:rPr sz="1200" spc="245" dirty="0">
                          <a:latin typeface="Yu Gothic UI"/>
                          <a:cs typeface="Yu Gothic UI"/>
                        </a:rPr>
                        <a:t>協働</a:t>
                      </a:r>
                      <a:r>
                        <a:rPr sz="1200" spc="190" dirty="0">
                          <a:latin typeface="Yu Gothic UI"/>
                          <a:cs typeface="Yu Gothic UI"/>
                        </a:rPr>
                        <a:t>に</a:t>
                      </a:r>
                      <a:r>
                        <a:rPr sz="1200" spc="180" dirty="0">
                          <a:latin typeface="Yu Gothic UI"/>
                          <a:cs typeface="Yu Gothic UI"/>
                        </a:rPr>
                        <a:t>よ</a:t>
                      </a:r>
                      <a:r>
                        <a:rPr sz="1200" spc="165" dirty="0">
                          <a:latin typeface="Yu Gothic UI"/>
                          <a:cs typeface="Yu Gothic UI"/>
                        </a:rPr>
                        <a:t>り</a:t>
                      </a:r>
                      <a:r>
                        <a:rPr sz="1200" spc="245" dirty="0">
                          <a:latin typeface="Yu Gothic UI"/>
                          <a:cs typeface="Yu Gothic UI"/>
                        </a:rPr>
                        <a:t>行</a:t>
                      </a:r>
                      <a:r>
                        <a:rPr sz="1200" spc="160" dirty="0">
                          <a:latin typeface="Yu Gothic UI"/>
                          <a:cs typeface="Yu Gothic UI"/>
                        </a:rPr>
                        <a:t>う</a:t>
                      </a:r>
                      <a:r>
                        <a:rPr sz="1200" spc="245" dirty="0">
                          <a:latin typeface="Yu Gothic UI"/>
                          <a:cs typeface="Yu Gothic UI"/>
                        </a:rPr>
                        <a:t>口腔</a:t>
                      </a:r>
                      <a:r>
                        <a:rPr sz="1200" spc="250" dirty="0">
                          <a:latin typeface="Yu Gothic UI"/>
                          <a:cs typeface="Yu Gothic UI"/>
                        </a:rPr>
                        <a:t>管</a:t>
                      </a:r>
                      <a:r>
                        <a:rPr sz="1200" dirty="0">
                          <a:latin typeface="Yu Gothic UI"/>
                          <a:cs typeface="Yu Gothic UI"/>
                        </a:rPr>
                        <a:t>		</a:t>
                      </a:r>
                      <a:r>
                        <a:rPr sz="1200" b="1" u="sng" spc="30" dirty="0">
                          <a:solidFill>
                            <a:srgbClr val="006FC0"/>
                          </a:solidFill>
                          <a:uFill>
                            <a:solidFill>
                              <a:srgbClr val="006FC0"/>
                            </a:solidFill>
                          </a:uFill>
                          <a:latin typeface="Yu Gothic UI"/>
                          <a:cs typeface="Yu Gothic UI"/>
                        </a:rPr>
                        <a:t>継続的</a:t>
                      </a:r>
                      <a:r>
                        <a:rPr sz="1200" b="1" u="sng" spc="25" dirty="0">
                          <a:solidFill>
                            <a:srgbClr val="006FC0"/>
                          </a:solidFill>
                          <a:uFill>
                            <a:solidFill>
                              <a:srgbClr val="006FC0"/>
                            </a:solidFill>
                          </a:uFill>
                          <a:latin typeface="Yu Gothic UI"/>
                          <a:cs typeface="Yu Gothic UI"/>
                        </a:rPr>
                        <a:t>な</a:t>
                      </a:r>
                      <a:r>
                        <a:rPr sz="1200" spc="100" dirty="0">
                          <a:latin typeface="Yu Gothic UI"/>
                          <a:cs typeface="Yu Gothic UI"/>
                        </a:rPr>
                        <a:t>口腔管理</a:t>
                      </a:r>
                      <a:r>
                        <a:rPr sz="1200" spc="75" dirty="0">
                          <a:latin typeface="Yu Gothic UI"/>
                          <a:cs typeface="Yu Gothic UI"/>
                        </a:rPr>
                        <a:t>に</a:t>
                      </a:r>
                      <a:r>
                        <a:rPr sz="1200" spc="100" dirty="0">
                          <a:latin typeface="Yu Gothic UI"/>
                          <a:cs typeface="Yu Gothic UI"/>
                        </a:rPr>
                        <a:t>加</a:t>
                      </a:r>
                      <a:r>
                        <a:rPr sz="1200" spc="75" dirty="0">
                          <a:latin typeface="Yu Gothic UI"/>
                          <a:cs typeface="Yu Gothic UI"/>
                        </a:rPr>
                        <a:t>えて</a:t>
                      </a:r>
                      <a:r>
                        <a:rPr sz="1200" spc="65" dirty="0">
                          <a:latin typeface="Yu Gothic UI"/>
                          <a:cs typeface="Yu Gothic UI"/>
                        </a:rPr>
                        <a:t>、</a:t>
                      </a:r>
                      <a:r>
                        <a:rPr sz="1200" spc="100" dirty="0">
                          <a:latin typeface="Yu Gothic UI"/>
                          <a:cs typeface="Yu Gothic UI"/>
                        </a:rPr>
                        <a:t>病状</a:t>
                      </a:r>
                      <a:r>
                        <a:rPr sz="1200" spc="85" dirty="0">
                          <a:latin typeface="Yu Gothic UI"/>
                          <a:cs typeface="Yu Gothic UI"/>
                        </a:rPr>
                        <a:t>が</a:t>
                      </a:r>
                      <a:r>
                        <a:rPr sz="1200" spc="100" dirty="0">
                          <a:latin typeface="Yu Gothic UI"/>
                          <a:cs typeface="Yu Gothic UI"/>
                        </a:rPr>
                        <a:t>改善</a:t>
                      </a:r>
                      <a:r>
                        <a:rPr sz="1200" spc="70" dirty="0">
                          <a:latin typeface="Yu Gothic UI"/>
                          <a:cs typeface="Yu Gothic UI"/>
                        </a:rPr>
                        <a:t>し</a:t>
                      </a:r>
                      <a:r>
                        <a:rPr sz="1200" spc="75" dirty="0">
                          <a:latin typeface="Yu Gothic UI"/>
                          <a:cs typeface="Yu Gothic UI"/>
                        </a:rPr>
                        <a:t>た</a:t>
                      </a:r>
                      <a:r>
                        <a:rPr sz="1200" spc="100" dirty="0">
                          <a:latin typeface="Yu Gothic UI"/>
                          <a:cs typeface="Yu Gothic UI"/>
                        </a:rPr>
                        <a:t>歯科疾患等</a:t>
                      </a:r>
                      <a:r>
                        <a:rPr sz="1200" spc="95" dirty="0">
                          <a:latin typeface="Yu Gothic UI"/>
                          <a:cs typeface="Yu Gothic UI"/>
                        </a:rPr>
                        <a:t>理</a:t>
                      </a:r>
                      <a:r>
                        <a:rPr sz="1200" spc="75" dirty="0">
                          <a:latin typeface="Yu Gothic UI"/>
                          <a:cs typeface="Yu Gothic UI"/>
                        </a:rPr>
                        <a:t>に</a:t>
                      </a:r>
                      <a:r>
                        <a:rPr sz="1200" spc="95" dirty="0">
                          <a:latin typeface="Yu Gothic UI"/>
                          <a:cs typeface="Yu Gothic UI"/>
                        </a:rPr>
                        <a:t>加</a:t>
                      </a:r>
                      <a:r>
                        <a:rPr sz="1200" spc="75" dirty="0">
                          <a:latin typeface="Yu Gothic UI"/>
                          <a:cs typeface="Yu Gothic UI"/>
                        </a:rPr>
                        <a:t>え</a:t>
                      </a:r>
                      <a:r>
                        <a:rPr sz="1200" spc="70" dirty="0">
                          <a:latin typeface="Yu Gothic UI"/>
                          <a:cs typeface="Yu Gothic UI"/>
                        </a:rPr>
                        <a:t>て</a:t>
                      </a:r>
                      <a:r>
                        <a:rPr sz="1200" spc="60" dirty="0">
                          <a:latin typeface="Yu Gothic UI"/>
                          <a:cs typeface="Yu Gothic UI"/>
                        </a:rPr>
                        <a:t>、</a:t>
                      </a:r>
                      <a:r>
                        <a:rPr sz="1200" spc="95" dirty="0">
                          <a:latin typeface="Yu Gothic UI"/>
                          <a:cs typeface="Yu Gothic UI"/>
                        </a:rPr>
                        <a:t>病状</a:t>
                      </a:r>
                      <a:r>
                        <a:rPr sz="1200" spc="80" dirty="0">
                          <a:latin typeface="Yu Gothic UI"/>
                          <a:cs typeface="Yu Gothic UI"/>
                        </a:rPr>
                        <a:t>が</a:t>
                      </a:r>
                      <a:r>
                        <a:rPr sz="1200" spc="95" dirty="0">
                          <a:latin typeface="Yu Gothic UI"/>
                          <a:cs typeface="Yu Gothic UI"/>
                        </a:rPr>
                        <a:t>改善</a:t>
                      </a:r>
                      <a:r>
                        <a:rPr sz="1200" spc="65" dirty="0">
                          <a:latin typeface="Yu Gothic UI"/>
                          <a:cs typeface="Yu Gothic UI"/>
                        </a:rPr>
                        <a:t>し</a:t>
                      </a:r>
                      <a:r>
                        <a:rPr sz="1200" spc="75" dirty="0">
                          <a:latin typeface="Yu Gothic UI"/>
                          <a:cs typeface="Yu Gothic UI"/>
                        </a:rPr>
                        <a:t>た</a:t>
                      </a:r>
                      <a:r>
                        <a:rPr sz="1200" spc="95" dirty="0">
                          <a:latin typeface="Yu Gothic UI"/>
                          <a:cs typeface="Yu Gothic UI"/>
                        </a:rPr>
                        <a:t>歯科疾患等</a:t>
                      </a:r>
                      <a:r>
                        <a:rPr sz="1200" spc="75" dirty="0">
                          <a:latin typeface="Yu Gothic UI"/>
                          <a:cs typeface="Yu Gothic UI"/>
                        </a:rPr>
                        <a:t>の</a:t>
                      </a:r>
                      <a:r>
                        <a:rPr sz="1200" spc="95" dirty="0">
                          <a:latin typeface="Yu Gothic UI"/>
                          <a:cs typeface="Yu Gothic UI"/>
                        </a:rPr>
                        <a:t>再発防止及</a:t>
                      </a:r>
                      <a:r>
                        <a:rPr sz="1200" spc="80" dirty="0">
                          <a:latin typeface="Yu Gothic UI"/>
                          <a:cs typeface="Yu Gothic UI"/>
                        </a:rPr>
                        <a:t>び</a:t>
                      </a:r>
                      <a:r>
                        <a:rPr sz="1200" dirty="0">
                          <a:latin typeface="Yu Gothic UI"/>
                          <a:cs typeface="Yu Gothic UI"/>
                        </a:rPr>
                        <a:t>		</a:t>
                      </a:r>
                      <a:r>
                        <a:rPr sz="1200" spc="114" dirty="0">
                          <a:latin typeface="Yu Gothic UI"/>
                          <a:cs typeface="Yu Gothic UI"/>
                        </a:rPr>
                        <a:t>の</a:t>
                      </a:r>
                      <a:r>
                        <a:rPr sz="1200" spc="140" dirty="0">
                          <a:latin typeface="Yu Gothic UI"/>
                          <a:cs typeface="Yu Gothic UI"/>
                        </a:rPr>
                        <a:t>再発防止及</a:t>
                      </a:r>
                      <a:r>
                        <a:rPr sz="1200" spc="120" dirty="0">
                          <a:latin typeface="Yu Gothic UI"/>
                          <a:cs typeface="Yu Gothic UI"/>
                        </a:rPr>
                        <a:t>び</a:t>
                      </a:r>
                      <a:r>
                        <a:rPr sz="1200" spc="140" dirty="0">
                          <a:latin typeface="Yu Gothic UI"/>
                          <a:cs typeface="Yu Gothic UI"/>
                        </a:rPr>
                        <a:t>重症化予防</a:t>
                      </a:r>
                      <a:r>
                        <a:rPr sz="1200" spc="105" dirty="0">
                          <a:latin typeface="Yu Gothic UI"/>
                          <a:cs typeface="Yu Gothic UI"/>
                        </a:rPr>
                        <a:t>を</a:t>
                      </a:r>
                      <a:r>
                        <a:rPr sz="1200" spc="140" dirty="0">
                          <a:latin typeface="Yu Gothic UI"/>
                          <a:cs typeface="Yu Gothic UI"/>
                        </a:rPr>
                        <a:t>評価</a:t>
                      </a:r>
                      <a:r>
                        <a:rPr sz="1200" spc="100" dirty="0">
                          <a:latin typeface="Yu Gothic UI"/>
                          <a:cs typeface="Yu Gothic UI"/>
                        </a:rPr>
                        <a:t>し</a:t>
                      </a:r>
                      <a:r>
                        <a:rPr sz="1200" spc="110" dirty="0">
                          <a:latin typeface="Yu Gothic UI"/>
                          <a:cs typeface="Yu Gothic UI"/>
                        </a:rPr>
                        <a:t>た</a:t>
                      </a:r>
                      <a:r>
                        <a:rPr sz="1200" spc="105" dirty="0">
                          <a:latin typeface="Yu Gothic UI"/>
                          <a:cs typeface="Yu Gothic UI"/>
                        </a:rPr>
                        <a:t>も</a:t>
                      </a:r>
                      <a:r>
                        <a:rPr sz="1200" spc="114" dirty="0">
                          <a:latin typeface="Yu Gothic UI"/>
                          <a:cs typeface="Yu Gothic UI"/>
                        </a:rPr>
                        <a:t>のであ</a:t>
                      </a:r>
                      <a:r>
                        <a:rPr sz="1200" spc="105" dirty="0">
                          <a:latin typeface="Yu Gothic UI"/>
                          <a:cs typeface="Yu Gothic UI"/>
                        </a:rPr>
                        <a:t>る</a:t>
                      </a:r>
                      <a:r>
                        <a:rPr sz="1200" spc="100" dirty="0">
                          <a:latin typeface="Yu Gothic UI"/>
                          <a:cs typeface="Yu Gothic UI"/>
                        </a:rPr>
                        <a:t>。</a:t>
                      </a:r>
                      <a:r>
                        <a:rPr sz="1200" b="1" spc="270" dirty="0">
                          <a:solidFill>
                            <a:srgbClr val="006FC0"/>
                          </a:solidFill>
                          <a:latin typeface="Yu Gothic UI"/>
                          <a:cs typeface="Yu Gothic UI"/>
                        </a:rPr>
                        <a:t>な</a:t>
                      </a:r>
                      <a:r>
                        <a:rPr sz="1200" b="1" spc="254" dirty="0">
                          <a:solidFill>
                            <a:srgbClr val="006FC0"/>
                          </a:solidFill>
                          <a:latin typeface="Yu Gothic UI"/>
                          <a:cs typeface="Yu Gothic UI"/>
                        </a:rPr>
                        <a:t>お</a:t>
                      </a:r>
                      <a:r>
                        <a:rPr sz="1200" b="1" spc="204" dirty="0">
                          <a:solidFill>
                            <a:srgbClr val="006FC0"/>
                          </a:solidFill>
                          <a:latin typeface="Yu Gothic UI"/>
                          <a:cs typeface="Yu Gothic UI"/>
                        </a:rPr>
                        <a:t>、</a:t>
                      </a:r>
                      <a:r>
                        <a:rPr sz="1200" spc="180" dirty="0">
                          <a:latin typeface="Yu Gothic UI"/>
                          <a:cs typeface="Yu Gothic UI"/>
                        </a:rPr>
                        <a:t>重症化予防</a:t>
                      </a:r>
                      <a:r>
                        <a:rPr sz="1200" spc="135" dirty="0">
                          <a:latin typeface="Yu Gothic UI"/>
                          <a:cs typeface="Yu Gothic UI"/>
                        </a:rPr>
                        <a:t>を</a:t>
                      </a:r>
                      <a:r>
                        <a:rPr sz="1200" spc="180" dirty="0">
                          <a:latin typeface="Yu Gothic UI"/>
                          <a:cs typeface="Yu Gothic UI"/>
                        </a:rPr>
                        <a:t>評価</a:t>
                      </a:r>
                      <a:r>
                        <a:rPr sz="1200" spc="125" dirty="0">
                          <a:latin typeface="Yu Gothic UI"/>
                          <a:cs typeface="Yu Gothic UI"/>
                        </a:rPr>
                        <a:t>し</a:t>
                      </a:r>
                      <a:r>
                        <a:rPr sz="1200" spc="140" dirty="0">
                          <a:latin typeface="Yu Gothic UI"/>
                          <a:cs typeface="Yu Gothic UI"/>
                        </a:rPr>
                        <a:t>た</a:t>
                      </a:r>
                      <a:r>
                        <a:rPr sz="1200" spc="135" dirty="0">
                          <a:latin typeface="Yu Gothic UI"/>
                          <a:cs typeface="Yu Gothic UI"/>
                        </a:rPr>
                        <a:t>も</a:t>
                      </a:r>
                      <a:r>
                        <a:rPr sz="1200" spc="145" dirty="0">
                          <a:latin typeface="Yu Gothic UI"/>
                          <a:cs typeface="Yu Gothic UI"/>
                        </a:rPr>
                        <a:t>の</a:t>
                      </a:r>
                      <a:r>
                        <a:rPr sz="1200" spc="140" dirty="0">
                          <a:latin typeface="Yu Gothic UI"/>
                          <a:cs typeface="Yu Gothic UI"/>
                        </a:rPr>
                        <a:t>で</a:t>
                      </a:r>
                      <a:r>
                        <a:rPr sz="1200" spc="145" dirty="0">
                          <a:latin typeface="Yu Gothic UI"/>
                          <a:cs typeface="Yu Gothic UI"/>
                        </a:rPr>
                        <a:t>あ</a:t>
                      </a:r>
                      <a:r>
                        <a:rPr sz="1200" spc="135" dirty="0">
                          <a:latin typeface="Yu Gothic UI"/>
                          <a:cs typeface="Yu Gothic UI"/>
                        </a:rPr>
                        <a:t>る</a:t>
                      </a:r>
                      <a:r>
                        <a:rPr sz="1200" spc="120" dirty="0">
                          <a:latin typeface="Yu Gothic UI"/>
                          <a:cs typeface="Yu Gothic UI"/>
                        </a:rPr>
                        <a:t>。</a:t>
                      </a:r>
                      <a:r>
                        <a:rPr sz="1200" dirty="0">
                          <a:latin typeface="Yu Gothic UI"/>
                          <a:cs typeface="Yu Gothic UI"/>
                        </a:rPr>
                        <a:t>		</a:t>
                      </a:r>
                      <a:r>
                        <a:rPr sz="1200" b="1" u="sng" spc="105" dirty="0">
                          <a:solidFill>
                            <a:srgbClr val="006FC0"/>
                          </a:solidFill>
                          <a:uFill>
                            <a:solidFill>
                              <a:srgbClr val="006FC0"/>
                            </a:solidFill>
                          </a:uFill>
                          <a:latin typeface="Yu Gothic UI"/>
                          <a:cs typeface="Yu Gothic UI"/>
                        </a:rPr>
                        <a:t>当該患者</a:t>
                      </a:r>
                      <a:r>
                        <a:rPr sz="1200" b="1" u="sng" spc="85" dirty="0">
                          <a:solidFill>
                            <a:srgbClr val="006FC0"/>
                          </a:solidFill>
                          <a:uFill>
                            <a:solidFill>
                              <a:srgbClr val="006FC0"/>
                            </a:solidFill>
                          </a:uFill>
                          <a:latin typeface="Yu Gothic UI"/>
                          <a:cs typeface="Yu Gothic UI"/>
                        </a:rPr>
                        <a:t>に</a:t>
                      </a:r>
                      <a:r>
                        <a:rPr sz="1200" b="1" u="sng" spc="105" dirty="0">
                          <a:solidFill>
                            <a:srgbClr val="006FC0"/>
                          </a:solidFill>
                          <a:uFill>
                            <a:solidFill>
                              <a:srgbClr val="006FC0"/>
                            </a:solidFill>
                          </a:uFill>
                          <a:latin typeface="Yu Gothic UI"/>
                          <a:cs typeface="Yu Gothic UI"/>
                        </a:rPr>
                        <a:t>対</a:t>
                      </a:r>
                      <a:r>
                        <a:rPr sz="1200" b="1" u="sng" spc="75" dirty="0">
                          <a:solidFill>
                            <a:srgbClr val="006FC0"/>
                          </a:solidFill>
                          <a:uFill>
                            <a:solidFill>
                              <a:srgbClr val="006FC0"/>
                            </a:solidFill>
                          </a:uFill>
                          <a:latin typeface="Yu Gothic UI"/>
                          <a:cs typeface="Yu Gothic UI"/>
                        </a:rPr>
                        <a:t>し</a:t>
                      </a:r>
                      <a:r>
                        <a:rPr sz="1200" b="1" u="sng" spc="80" dirty="0">
                          <a:solidFill>
                            <a:srgbClr val="006FC0"/>
                          </a:solidFill>
                          <a:uFill>
                            <a:solidFill>
                              <a:srgbClr val="006FC0"/>
                            </a:solidFill>
                          </a:uFill>
                          <a:latin typeface="Yu Gothic UI"/>
                          <a:cs typeface="Yu Gothic UI"/>
                        </a:rPr>
                        <a:t>て</a:t>
                      </a:r>
                      <a:r>
                        <a:rPr sz="1200" b="1" u="sng" spc="70" dirty="0">
                          <a:solidFill>
                            <a:srgbClr val="006FC0"/>
                          </a:solidFill>
                          <a:uFill>
                            <a:solidFill>
                              <a:srgbClr val="006FC0"/>
                            </a:solidFill>
                          </a:uFill>
                          <a:latin typeface="Yu Gothic UI"/>
                          <a:cs typeface="Yu Gothic UI"/>
                        </a:rPr>
                        <a:t>、</a:t>
                      </a:r>
                      <a:r>
                        <a:rPr sz="1200" b="1" u="sng" spc="105" dirty="0">
                          <a:solidFill>
                            <a:srgbClr val="006FC0"/>
                          </a:solidFill>
                          <a:uFill>
                            <a:solidFill>
                              <a:srgbClr val="006FC0"/>
                            </a:solidFill>
                          </a:uFill>
                          <a:latin typeface="Yu Gothic UI"/>
                          <a:cs typeface="Yu Gothic UI"/>
                        </a:rPr>
                        <a:t>継続的</a:t>
                      </a:r>
                      <a:r>
                        <a:rPr sz="1200" b="1" u="sng" spc="90" dirty="0">
                          <a:solidFill>
                            <a:srgbClr val="006FC0"/>
                          </a:solidFill>
                          <a:uFill>
                            <a:solidFill>
                              <a:srgbClr val="006FC0"/>
                            </a:solidFill>
                          </a:uFill>
                          <a:latin typeface="Yu Gothic UI"/>
                          <a:cs typeface="Yu Gothic UI"/>
                        </a:rPr>
                        <a:t>な</a:t>
                      </a:r>
                      <a:r>
                        <a:rPr sz="1200" b="1" u="sng" spc="105" dirty="0">
                          <a:solidFill>
                            <a:srgbClr val="006FC0"/>
                          </a:solidFill>
                          <a:uFill>
                            <a:solidFill>
                              <a:srgbClr val="006FC0"/>
                            </a:solidFill>
                          </a:uFill>
                          <a:latin typeface="Yu Gothic UI"/>
                          <a:cs typeface="Yu Gothic UI"/>
                        </a:rPr>
                        <a:t>管理</a:t>
                      </a:r>
                      <a:r>
                        <a:rPr sz="1200" b="1" u="sng" spc="90" dirty="0">
                          <a:solidFill>
                            <a:srgbClr val="006FC0"/>
                          </a:solidFill>
                          <a:uFill>
                            <a:solidFill>
                              <a:srgbClr val="006FC0"/>
                            </a:solidFill>
                          </a:uFill>
                          <a:latin typeface="Yu Gothic UI"/>
                          <a:cs typeface="Yu Gothic UI"/>
                        </a:rPr>
                        <a:t>の</a:t>
                      </a:r>
                      <a:r>
                        <a:rPr sz="1200" b="1" u="sng" spc="105" dirty="0">
                          <a:solidFill>
                            <a:srgbClr val="006FC0"/>
                          </a:solidFill>
                          <a:uFill>
                            <a:solidFill>
                              <a:srgbClr val="006FC0"/>
                            </a:solidFill>
                          </a:uFill>
                          <a:latin typeface="Yu Gothic UI"/>
                          <a:cs typeface="Yu Gothic UI"/>
                        </a:rPr>
                        <a:t>必要性</a:t>
                      </a:r>
                      <a:r>
                        <a:rPr sz="1200" b="1" u="sng" spc="85" dirty="0">
                          <a:solidFill>
                            <a:srgbClr val="006FC0"/>
                          </a:solidFill>
                          <a:uFill>
                            <a:solidFill>
                              <a:srgbClr val="006FC0"/>
                            </a:solidFill>
                          </a:uFill>
                          <a:latin typeface="Yu Gothic UI"/>
                          <a:cs typeface="Yu Gothic UI"/>
                        </a:rPr>
                        <a:t>につ</a:t>
                      </a:r>
                      <a:r>
                        <a:rPr sz="1200" b="1" u="sng" spc="90" dirty="0">
                          <a:solidFill>
                            <a:srgbClr val="006FC0"/>
                          </a:solidFill>
                          <a:uFill>
                            <a:solidFill>
                              <a:srgbClr val="006FC0"/>
                            </a:solidFill>
                          </a:uFill>
                          <a:latin typeface="Yu Gothic UI"/>
                          <a:cs typeface="Yu Gothic UI"/>
                        </a:rPr>
                        <a:t>い</a:t>
                      </a:r>
                      <a:r>
                        <a:rPr sz="1200" b="1" u="sng" spc="80" dirty="0">
                          <a:solidFill>
                            <a:srgbClr val="006FC0"/>
                          </a:solidFill>
                          <a:uFill>
                            <a:solidFill>
                              <a:srgbClr val="006FC0"/>
                            </a:solidFill>
                          </a:uFill>
                          <a:latin typeface="Yu Gothic UI"/>
                          <a:cs typeface="Yu Gothic UI"/>
                        </a:rPr>
                        <a:t>て</a:t>
                      </a:r>
                      <a:r>
                        <a:rPr sz="1200" b="1" u="sng" spc="105" dirty="0">
                          <a:solidFill>
                            <a:srgbClr val="006FC0"/>
                          </a:solidFill>
                          <a:uFill>
                            <a:solidFill>
                              <a:srgbClr val="006FC0"/>
                            </a:solidFill>
                          </a:uFill>
                          <a:latin typeface="Yu Gothic UI"/>
                          <a:cs typeface="Yu Gothic UI"/>
                        </a:rPr>
                        <a:t>説明</a:t>
                      </a:r>
                      <a:endParaRPr sz="1200">
                        <a:latin typeface="Yu Gothic UI"/>
                        <a:cs typeface="Yu Gothic UI"/>
                      </a:endParaRPr>
                    </a:p>
                    <a:p>
                      <a:pPr marL="5437505">
                        <a:lnSpc>
                          <a:spcPct val="100000"/>
                        </a:lnSpc>
                      </a:pPr>
                      <a:r>
                        <a:rPr sz="1200" b="1" u="sng" spc="285" dirty="0">
                          <a:solidFill>
                            <a:srgbClr val="006FC0"/>
                          </a:solidFill>
                          <a:uFill>
                            <a:solidFill>
                              <a:srgbClr val="006FC0"/>
                            </a:solidFill>
                          </a:uFill>
                          <a:latin typeface="Yu Gothic UI"/>
                          <a:cs typeface="Yu Gothic UI"/>
                        </a:rPr>
                        <a:t>を行うこと。</a:t>
                      </a:r>
                      <a:endParaRPr sz="1200">
                        <a:latin typeface="Yu Gothic UI"/>
                        <a:cs typeface="Yu Gothic UI"/>
                      </a:endParaRPr>
                    </a:p>
                  </a:txBody>
                  <a:tcPr marL="0" marR="0" marT="463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2" name="object 12"/>
          <p:cNvSpPr/>
          <p:nvPr/>
        </p:nvSpPr>
        <p:spPr>
          <a:xfrm>
            <a:off x="0" y="417436"/>
            <a:ext cx="9906000" cy="417195"/>
          </a:xfrm>
          <a:custGeom>
            <a:avLst/>
            <a:gdLst/>
            <a:ahLst/>
            <a:cxnLst/>
            <a:rect l="l" t="t" r="r" b="b"/>
            <a:pathLst>
              <a:path w="9906000" h="417194">
                <a:moveTo>
                  <a:pt x="9906000" y="0"/>
                </a:moveTo>
                <a:lnTo>
                  <a:pt x="0" y="0"/>
                </a:lnTo>
                <a:lnTo>
                  <a:pt x="0" y="416826"/>
                </a:lnTo>
                <a:lnTo>
                  <a:pt x="9906000" y="416826"/>
                </a:lnTo>
                <a:lnTo>
                  <a:pt x="9906000" y="0"/>
                </a:lnTo>
                <a:close/>
              </a:path>
            </a:pathLst>
          </a:custGeom>
          <a:solidFill>
            <a:srgbClr val="CDFFDC"/>
          </a:solidFill>
        </p:spPr>
        <p:txBody>
          <a:bodyPr wrap="square" lIns="0" tIns="0" rIns="0" bIns="0" rtlCol="0"/>
          <a:lstStyle/>
          <a:p>
            <a:endParaRPr/>
          </a:p>
        </p:txBody>
      </p:sp>
      <p:sp>
        <p:nvSpPr>
          <p:cNvPr id="13" name="object 13"/>
          <p:cNvSpPr txBox="1">
            <a:spLocks noGrp="1"/>
          </p:cNvSpPr>
          <p:nvPr>
            <p:ph type="title"/>
          </p:nvPr>
        </p:nvSpPr>
        <p:spPr>
          <a:xfrm>
            <a:off x="111353" y="439293"/>
            <a:ext cx="9683115" cy="330835"/>
          </a:xfrm>
          <a:prstGeom prst="rect">
            <a:avLst/>
          </a:prstGeom>
        </p:spPr>
        <p:txBody>
          <a:bodyPr vert="horz" wrap="square" lIns="0" tIns="13335" rIns="0" bIns="0" rtlCol="0">
            <a:spAutoFit/>
          </a:bodyPr>
          <a:lstStyle/>
          <a:p>
            <a:pPr marL="12700">
              <a:lnSpc>
                <a:spcPct val="100000"/>
              </a:lnSpc>
              <a:spcBef>
                <a:spcPts val="105"/>
              </a:spcBef>
            </a:pPr>
            <a:r>
              <a:rPr sz="2000" spc="20" dirty="0"/>
              <a:t>歯科疾患管理料、小児口腔機能管理料及び口腔機能管理料の要件並びに評価の見直し</a:t>
            </a:r>
            <a:endParaRPr sz="2000"/>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23</a:t>
            </a:r>
          </a:p>
        </p:txBody>
      </p:sp>
      <p:sp>
        <p:nvSpPr>
          <p:cNvPr id="14" name="object 14"/>
          <p:cNvSpPr txBox="1"/>
          <p:nvPr/>
        </p:nvSpPr>
        <p:spPr>
          <a:xfrm>
            <a:off x="78739" y="64134"/>
            <a:ext cx="7798434"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Ⅱ</a:t>
            </a:r>
            <a:r>
              <a:rPr sz="1200" spc="415" dirty="0">
                <a:latin typeface="Yu Gothic UI"/>
                <a:cs typeface="Yu Gothic UI"/>
              </a:rPr>
              <a:t>ー</a:t>
            </a:r>
            <a:r>
              <a:rPr sz="1200" spc="-50" dirty="0">
                <a:latin typeface="Yu Gothic UI"/>
                <a:cs typeface="Yu Gothic UI"/>
              </a:rPr>
              <a:t>３</a:t>
            </a:r>
            <a:r>
              <a:rPr sz="1200" dirty="0">
                <a:latin typeface="Yu Gothic UI"/>
                <a:cs typeface="Yu Gothic UI"/>
              </a:rPr>
              <a:t>	</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医機能</a:t>
            </a:r>
            <a:r>
              <a:rPr sz="1200" spc="100" dirty="0">
                <a:latin typeface="Yu Gothic UI"/>
                <a:cs typeface="Yu Gothic UI"/>
              </a:rPr>
              <a:t>、</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歯科医機能</a:t>
            </a:r>
            <a:r>
              <a:rPr sz="1200" spc="100" dirty="0">
                <a:latin typeface="Yu Gothic UI"/>
                <a:cs typeface="Yu Gothic UI"/>
              </a:rPr>
              <a:t>、</a:t>
            </a:r>
            <a:r>
              <a:rPr sz="1200" spc="125" dirty="0">
                <a:latin typeface="Yu Gothic UI"/>
                <a:cs typeface="Yu Gothic UI"/>
              </a:rPr>
              <a:t>かか</a:t>
            </a:r>
            <a:r>
              <a:rPr sz="1200" spc="105" dirty="0">
                <a:latin typeface="Yu Gothic UI"/>
                <a:cs typeface="Yu Gothic UI"/>
              </a:rPr>
              <a:t>り</a:t>
            </a:r>
            <a:r>
              <a:rPr sz="1200" spc="120" dirty="0">
                <a:latin typeface="Yu Gothic UI"/>
                <a:cs typeface="Yu Gothic UI"/>
              </a:rPr>
              <a:t>つけ</a:t>
            </a:r>
            <a:r>
              <a:rPr sz="1200" spc="155" dirty="0">
                <a:latin typeface="Yu Gothic UI"/>
                <a:cs typeface="Yu Gothic UI"/>
              </a:rPr>
              <a:t>薬剤師機能</a:t>
            </a:r>
            <a:r>
              <a:rPr sz="1200" spc="125" dirty="0">
                <a:latin typeface="Yu Gothic UI"/>
                <a:cs typeface="Yu Gothic UI"/>
              </a:rPr>
              <a:t>の</a:t>
            </a:r>
            <a:r>
              <a:rPr sz="1200" spc="155" dirty="0">
                <a:latin typeface="Yu Gothic UI"/>
                <a:cs typeface="Yu Gothic UI"/>
              </a:rPr>
              <a:t>評価</a:t>
            </a:r>
            <a:r>
              <a:rPr sz="1200" spc="130" dirty="0">
                <a:latin typeface="Yu Gothic UI"/>
                <a:cs typeface="Yu Gothic UI"/>
              </a:rPr>
              <a:t>－⑥</a:t>
            </a:r>
            <a:endParaRPr sz="1200">
              <a:latin typeface="Yu Gothic UI"/>
              <a:cs typeface="Yu Gothic U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4345" y="5507990"/>
            <a:ext cx="9546590" cy="1228725"/>
          </a:xfrm>
          <a:custGeom>
            <a:avLst/>
            <a:gdLst/>
            <a:ahLst/>
            <a:cxnLst/>
            <a:rect l="l" t="t" r="r" b="b"/>
            <a:pathLst>
              <a:path w="9546590" h="1228725">
                <a:moveTo>
                  <a:pt x="9400311" y="0"/>
                </a:moveTo>
                <a:lnTo>
                  <a:pt x="146126" y="0"/>
                </a:lnTo>
                <a:lnTo>
                  <a:pt x="99937" y="7447"/>
                </a:lnTo>
                <a:lnTo>
                  <a:pt x="59823" y="28184"/>
                </a:lnTo>
                <a:lnTo>
                  <a:pt x="28192" y="59804"/>
                </a:lnTo>
                <a:lnTo>
                  <a:pt x="7449" y="99899"/>
                </a:lnTo>
                <a:lnTo>
                  <a:pt x="0" y="146062"/>
                </a:lnTo>
                <a:lnTo>
                  <a:pt x="0" y="1082141"/>
                </a:lnTo>
                <a:lnTo>
                  <a:pt x="7449" y="1128324"/>
                </a:lnTo>
                <a:lnTo>
                  <a:pt x="28192" y="1168435"/>
                </a:lnTo>
                <a:lnTo>
                  <a:pt x="59823" y="1200065"/>
                </a:lnTo>
                <a:lnTo>
                  <a:pt x="99937" y="1220808"/>
                </a:lnTo>
                <a:lnTo>
                  <a:pt x="146126" y="1228257"/>
                </a:lnTo>
                <a:lnTo>
                  <a:pt x="9400311" y="1228257"/>
                </a:lnTo>
                <a:lnTo>
                  <a:pt x="9446468" y="1220808"/>
                </a:lnTo>
                <a:lnTo>
                  <a:pt x="9486559" y="1200065"/>
                </a:lnTo>
                <a:lnTo>
                  <a:pt x="9518177" y="1168435"/>
                </a:lnTo>
                <a:lnTo>
                  <a:pt x="9538914" y="1128324"/>
                </a:lnTo>
                <a:lnTo>
                  <a:pt x="9546361" y="1082141"/>
                </a:lnTo>
                <a:lnTo>
                  <a:pt x="9546361" y="146062"/>
                </a:lnTo>
                <a:lnTo>
                  <a:pt x="9538914" y="99899"/>
                </a:lnTo>
                <a:lnTo>
                  <a:pt x="9518177" y="59804"/>
                </a:lnTo>
                <a:lnTo>
                  <a:pt x="9486559" y="28184"/>
                </a:lnTo>
                <a:lnTo>
                  <a:pt x="9446468" y="7447"/>
                </a:lnTo>
                <a:lnTo>
                  <a:pt x="9400311" y="0"/>
                </a:lnTo>
                <a:close/>
              </a:path>
            </a:pathLst>
          </a:custGeom>
          <a:solidFill>
            <a:srgbClr val="FAE9EC">
              <a:alpha val="45881"/>
            </a:srgbClr>
          </a:solidFill>
        </p:spPr>
        <p:txBody>
          <a:bodyPr wrap="square" lIns="0" tIns="0" rIns="0" bIns="0" rtlCol="0"/>
          <a:lstStyle/>
          <a:p>
            <a:endParaRPr/>
          </a:p>
        </p:txBody>
      </p:sp>
      <p:sp>
        <p:nvSpPr>
          <p:cNvPr id="3" name="object 3"/>
          <p:cNvSpPr/>
          <p:nvPr/>
        </p:nvSpPr>
        <p:spPr>
          <a:xfrm>
            <a:off x="174345" y="2829051"/>
            <a:ext cx="9546590" cy="934719"/>
          </a:xfrm>
          <a:custGeom>
            <a:avLst/>
            <a:gdLst/>
            <a:ahLst/>
            <a:cxnLst/>
            <a:rect l="l" t="t" r="r" b="b"/>
            <a:pathLst>
              <a:path w="9546590" h="934720">
                <a:moveTo>
                  <a:pt x="9435236" y="0"/>
                </a:moveTo>
                <a:lnTo>
                  <a:pt x="111188" y="0"/>
                </a:lnTo>
                <a:lnTo>
                  <a:pt x="67910" y="8739"/>
                </a:lnTo>
                <a:lnTo>
                  <a:pt x="32567" y="32575"/>
                </a:lnTo>
                <a:lnTo>
                  <a:pt x="8738" y="67937"/>
                </a:lnTo>
                <a:lnTo>
                  <a:pt x="0" y="111251"/>
                </a:lnTo>
                <a:lnTo>
                  <a:pt x="0" y="823468"/>
                </a:lnTo>
                <a:lnTo>
                  <a:pt x="8738" y="866782"/>
                </a:lnTo>
                <a:lnTo>
                  <a:pt x="32567" y="902144"/>
                </a:lnTo>
                <a:lnTo>
                  <a:pt x="67910" y="925980"/>
                </a:lnTo>
                <a:lnTo>
                  <a:pt x="111188" y="934720"/>
                </a:lnTo>
                <a:lnTo>
                  <a:pt x="9435236" y="934720"/>
                </a:lnTo>
                <a:lnTo>
                  <a:pt x="9478477" y="925980"/>
                </a:lnTo>
                <a:lnTo>
                  <a:pt x="9513801" y="902144"/>
                </a:lnTo>
                <a:lnTo>
                  <a:pt x="9537624" y="866782"/>
                </a:lnTo>
                <a:lnTo>
                  <a:pt x="9546361" y="823468"/>
                </a:lnTo>
                <a:lnTo>
                  <a:pt x="9546361" y="111251"/>
                </a:lnTo>
                <a:lnTo>
                  <a:pt x="9537624" y="67937"/>
                </a:lnTo>
                <a:lnTo>
                  <a:pt x="9513801" y="32575"/>
                </a:lnTo>
                <a:lnTo>
                  <a:pt x="9478477" y="8739"/>
                </a:lnTo>
                <a:lnTo>
                  <a:pt x="9435236" y="0"/>
                </a:lnTo>
                <a:close/>
              </a:path>
            </a:pathLst>
          </a:custGeom>
          <a:solidFill>
            <a:srgbClr val="FAE9EC">
              <a:alpha val="45881"/>
            </a:srgbClr>
          </a:solidFill>
        </p:spPr>
        <p:txBody>
          <a:bodyPr wrap="square" lIns="0" tIns="0" rIns="0" bIns="0" rtlCol="0"/>
          <a:lstStyle/>
          <a:p>
            <a:endParaRPr/>
          </a:p>
        </p:txBody>
      </p:sp>
      <p:sp>
        <p:nvSpPr>
          <p:cNvPr id="4" name="object 4"/>
          <p:cNvSpPr/>
          <p:nvPr/>
        </p:nvSpPr>
        <p:spPr>
          <a:xfrm>
            <a:off x="0" y="187058"/>
            <a:ext cx="9906000" cy="417195"/>
          </a:xfrm>
          <a:custGeom>
            <a:avLst/>
            <a:gdLst/>
            <a:ahLst/>
            <a:cxnLst/>
            <a:rect l="l" t="t" r="r" b="b"/>
            <a:pathLst>
              <a:path w="9906000" h="417195">
                <a:moveTo>
                  <a:pt x="9906000" y="0"/>
                </a:moveTo>
                <a:lnTo>
                  <a:pt x="0" y="0"/>
                </a:lnTo>
                <a:lnTo>
                  <a:pt x="0" y="416826"/>
                </a:lnTo>
                <a:lnTo>
                  <a:pt x="9906000" y="416826"/>
                </a:lnTo>
                <a:lnTo>
                  <a:pt x="990600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title"/>
          </p:nvPr>
        </p:nvSpPr>
        <p:spPr>
          <a:xfrm>
            <a:off x="111353" y="208914"/>
            <a:ext cx="9683115" cy="330835"/>
          </a:xfrm>
          <a:prstGeom prst="rect">
            <a:avLst/>
          </a:prstGeom>
        </p:spPr>
        <p:txBody>
          <a:bodyPr vert="horz" wrap="square" lIns="0" tIns="12700" rIns="0" bIns="0" rtlCol="0">
            <a:spAutoFit/>
          </a:bodyPr>
          <a:lstStyle/>
          <a:p>
            <a:pPr marL="12700">
              <a:lnSpc>
                <a:spcPct val="100000"/>
              </a:lnSpc>
              <a:spcBef>
                <a:spcPts val="100"/>
              </a:spcBef>
            </a:pPr>
            <a:r>
              <a:rPr sz="2000" spc="20" dirty="0"/>
              <a:t>歯科疾患管理料、小児口腔機能管理料及び口腔機能管理料の要件並びに評価の見直し</a:t>
            </a:r>
            <a:endParaRPr sz="2000"/>
          </a:p>
        </p:txBody>
      </p:sp>
      <p:sp>
        <p:nvSpPr>
          <p:cNvPr id="6" name="object 6"/>
          <p:cNvSpPr txBox="1"/>
          <p:nvPr/>
        </p:nvSpPr>
        <p:spPr>
          <a:xfrm>
            <a:off x="78739" y="-5333"/>
            <a:ext cx="6832600" cy="186690"/>
          </a:xfrm>
          <a:prstGeom prst="rect">
            <a:avLst/>
          </a:prstGeom>
        </p:spPr>
        <p:txBody>
          <a:bodyPr vert="horz" wrap="square" lIns="0" tIns="13335" rIns="0" bIns="0" rtlCol="0">
            <a:spAutoFit/>
          </a:bodyPr>
          <a:lstStyle/>
          <a:p>
            <a:pPr marL="12700">
              <a:lnSpc>
                <a:spcPct val="100000"/>
              </a:lnSpc>
              <a:spcBef>
                <a:spcPts val="105"/>
              </a:spcBef>
              <a:tabLst>
                <a:tab pos="1612900" algn="l"/>
                <a:tab pos="2146300" algn="l"/>
              </a:tabLst>
            </a:pPr>
            <a:r>
              <a:rPr sz="1050" dirty="0">
                <a:latin typeface="Yu Gothic UI"/>
                <a:cs typeface="Yu Gothic UI"/>
              </a:rPr>
              <a:t>令和８年度診</a:t>
            </a:r>
            <a:r>
              <a:rPr sz="1050" spc="-15" dirty="0">
                <a:latin typeface="Yu Gothic UI"/>
                <a:cs typeface="Yu Gothic UI"/>
              </a:rPr>
              <a:t>療</a:t>
            </a:r>
            <a:r>
              <a:rPr sz="1050" dirty="0">
                <a:latin typeface="Yu Gothic UI"/>
                <a:cs typeface="Yu Gothic UI"/>
              </a:rPr>
              <a:t>報</a:t>
            </a:r>
            <a:r>
              <a:rPr sz="1050" spc="-15" dirty="0">
                <a:latin typeface="Yu Gothic UI"/>
                <a:cs typeface="Yu Gothic UI"/>
              </a:rPr>
              <a:t>酬</a:t>
            </a:r>
            <a:r>
              <a:rPr sz="1050" dirty="0">
                <a:latin typeface="Yu Gothic UI"/>
                <a:cs typeface="Yu Gothic UI"/>
              </a:rPr>
              <a:t>改</a:t>
            </a:r>
            <a:r>
              <a:rPr sz="1050" spc="-50" dirty="0">
                <a:latin typeface="Yu Gothic UI"/>
                <a:cs typeface="Yu Gothic UI"/>
              </a:rPr>
              <a:t>定</a:t>
            </a:r>
            <a:r>
              <a:rPr sz="1050" dirty="0">
                <a:latin typeface="Yu Gothic UI"/>
                <a:cs typeface="Yu Gothic UI"/>
              </a:rPr>
              <a:t>	Ⅱ</a:t>
            </a:r>
            <a:r>
              <a:rPr sz="1050" spc="145" dirty="0">
                <a:latin typeface="Yu Gothic UI"/>
                <a:cs typeface="Yu Gothic UI"/>
              </a:rPr>
              <a:t>ー</a:t>
            </a:r>
            <a:r>
              <a:rPr sz="1050" spc="180" dirty="0">
                <a:latin typeface="Yu Gothic UI"/>
                <a:cs typeface="Yu Gothic UI"/>
              </a:rPr>
              <a:t>３</a:t>
            </a:r>
            <a:r>
              <a:rPr sz="1050" dirty="0">
                <a:latin typeface="Yu Gothic UI"/>
                <a:cs typeface="Yu Gothic UI"/>
              </a:rPr>
              <a:t>	</a:t>
            </a:r>
            <a:r>
              <a:rPr sz="1050" spc="135" dirty="0">
                <a:latin typeface="Yu Gothic UI"/>
                <a:cs typeface="Yu Gothic UI"/>
              </a:rPr>
              <a:t>かか</a:t>
            </a:r>
            <a:r>
              <a:rPr sz="1050" spc="114" dirty="0">
                <a:latin typeface="Yu Gothic UI"/>
                <a:cs typeface="Yu Gothic UI"/>
              </a:rPr>
              <a:t>り</a:t>
            </a:r>
            <a:r>
              <a:rPr sz="1050" spc="130" dirty="0">
                <a:latin typeface="Yu Gothic UI"/>
                <a:cs typeface="Yu Gothic UI"/>
              </a:rPr>
              <a:t>つけ</a:t>
            </a:r>
            <a:r>
              <a:rPr sz="1050" spc="165" dirty="0">
                <a:latin typeface="Yu Gothic UI"/>
                <a:cs typeface="Yu Gothic UI"/>
              </a:rPr>
              <a:t>医機</a:t>
            </a:r>
            <a:r>
              <a:rPr sz="1050" spc="150" dirty="0">
                <a:latin typeface="Yu Gothic UI"/>
                <a:cs typeface="Yu Gothic UI"/>
              </a:rPr>
              <a:t>能</a:t>
            </a:r>
            <a:r>
              <a:rPr sz="1050" spc="245" dirty="0">
                <a:latin typeface="Yu Gothic UI"/>
                <a:cs typeface="Yu Gothic UI"/>
              </a:rPr>
              <a:t>、</a:t>
            </a:r>
            <a:r>
              <a:rPr sz="1050" spc="285" dirty="0">
                <a:latin typeface="Yu Gothic UI"/>
                <a:cs typeface="Yu Gothic UI"/>
              </a:rPr>
              <a:t>か</a:t>
            </a:r>
            <a:r>
              <a:rPr sz="1050" spc="280" dirty="0">
                <a:latin typeface="Yu Gothic UI"/>
                <a:cs typeface="Yu Gothic UI"/>
              </a:rPr>
              <a:t>か</a:t>
            </a:r>
            <a:r>
              <a:rPr sz="1050" spc="220" dirty="0">
                <a:latin typeface="Yu Gothic UI"/>
                <a:cs typeface="Yu Gothic UI"/>
              </a:rPr>
              <a:t>り</a:t>
            </a:r>
            <a:r>
              <a:rPr sz="1050" spc="229" dirty="0">
                <a:latin typeface="Yu Gothic UI"/>
                <a:cs typeface="Yu Gothic UI"/>
              </a:rPr>
              <a:t>つ</a:t>
            </a:r>
            <a:r>
              <a:rPr sz="1050" spc="215" dirty="0">
                <a:latin typeface="Yu Gothic UI"/>
                <a:cs typeface="Yu Gothic UI"/>
              </a:rPr>
              <a:t>け</a:t>
            </a:r>
            <a:r>
              <a:rPr sz="1050" dirty="0">
                <a:latin typeface="Yu Gothic UI"/>
                <a:cs typeface="Yu Gothic UI"/>
              </a:rPr>
              <a:t>歯</a:t>
            </a:r>
            <a:r>
              <a:rPr sz="1050" spc="-15" dirty="0">
                <a:latin typeface="Yu Gothic UI"/>
                <a:cs typeface="Yu Gothic UI"/>
              </a:rPr>
              <a:t>科</a:t>
            </a:r>
            <a:r>
              <a:rPr sz="1050" dirty="0">
                <a:latin typeface="Yu Gothic UI"/>
                <a:cs typeface="Yu Gothic UI"/>
              </a:rPr>
              <a:t>医</a:t>
            </a:r>
            <a:r>
              <a:rPr sz="1050" spc="-15" dirty="0">
                <a:latin typeface="Yu Gothic UI"/>
                <a:cs typeface="Yu Gothic UI"/>
              </a:rPr>
              <a:t>機</a:t>
            </a:r>
            <a:r>
              <a:rPr sz="1050" spc="210" dirty="0">
                <a:latin typeface="Yu Gothic UI"/>
                <a:cs typeface="Yu Gothic UI"/>
              </a:rPr>
              <a:t>能</a:t>
            </a:r>
            <a:r>
              <a:rPr sz="1050" spc="125" dirty="0">
                <a:latin typeface="Yu Gothic UI"/>
                <a:cs typeface="Yu Gothic UI"/>
              </a:rPr>
              <a:t>、</a:t>
            </a:r>
            <a:r>
              <a:rPr sz="1050" spc="185" dirty="0">
                <a:latin typeface="Yu Gothic UI"/>
                <a:cs typeface="Yu Gothic UI"/>
              </a:rPr>
              <a:t>か</a:t>
            </a:r>
            <a:r>
              <a:rPr sz="1050" spc="170" dirty="0">
                <a:latin typeface="Yu Gothic UI"/>
                <a:cs typeface="Yu Gothic UI"/>
              </a:rPr>
              <a:t>か</a:t>
            </a:r>
            <a:r>
              <a:rPr sz="1050" spc="260" dirty="0">
                <a:latin typeface="Yu Gothic UI"/>
                <a:cs typeface="Yu Gothic UI"/>
              </a:rPr>
              <a:t>り</a:t>
            </a:r>
            <a:r>
              <a:rPr sz="1050" spc="280" dirty="0">
                <a:latin typeface="Yu Gothic UI"/>
                <a:cs typeface="Yu Gothic UI"/>
              </a:rPr>
              <a:t>つ</a:t>
            </a:r>
            <a:r>
              <a:rPr sz="1050" spc="95" dirty="0">
                <a:latin typeface="Yu Gothic UI"/>
                <a:cs typeface="Yu Gothic UI"/>
              </a:rPr>
              <a:t>け</a:t>
            </a:r>
            <a:r>
              <a:rPr sz="1050" spc="110" dirty="0">
                <a:latin typeface="Yu Gothic UI"/>
                <a:cs typeface="Yu Gothic UI"/>
              </a:rPr>
              <a:t>薬</a:t>
            </a:r>
            <a:r>
              <a:rPr sz="1050" dirty="0">
                <a:latin typeface="Yu Gothic UI"/>
                <a:cs typeface="Yu Gothic UI"/>
              </a:rPr>
              <a:t>剤</a:t>
            </a:r>
            <a:r>
              <a:rPr sz="1050" spc="-15" dirty="0">
                <a:latin typeface="Yu Gothic UI"/>
                <a:cs typeface="Yu Gothic UI"/>
              </a:rPr>
              <a:t>師</a:t>
            </a:r>
            <a:r>
              <a:rPr sz="1050" dirty="0">
                <a:latin typeface="Yu Gothic UI"/>
                <a:cs typeface="Yu Gothic UI"/>
              </a:rPr>
              <a:t>機</a:t>
            </a:r>
            <a:r>
              <a:rPr sz="1050" spc="-15" dirty="0">
                <a:latin typeface="Yu Gothic UI"/>
                <a:cs typeface="Yu Gothic UI"/>
              </a:rPr>
              <a:t>能</a:t>
            </a:r>
            <a:r>
              <a:rPr sz="1050" spc="85" dirty="0">
                <a:latin typeface="Yu Gothic UI"/>
                <a:cs typeface="Yu Gothic UI"/>
              </a:rPr>
              <a:t>の</a:t>
            </a:r>
            <a:r>
              <a:rPr sz="1050" spc="90" dirty="0">
                <a:latin typeface="Yu Gothic UI"/>
                <a:cs typeface="Yu Gothic UI"/>
              </a:rPr>
              <a:t>評</a:t>
            </a:r>
            <a:r>
              <a:rPr sz="1050" dirty="0">
                <a:latin typeface="Yu Gothic UI"/>
                <a:cs typeface="Yu Gothic UI"/>
              </a:rPr>
              <a:t>価</a:t>
            </a:r>
            <a:r>
              <a:rPr sz="1050" spc="-25" dirty="0">
                <a:latin typeface="Yu Gothic UI"/>
                <a:cs typeface="Yu Gothic UI"/>
              </a:rPr>
              <a:t>－⑥</a:t>
            </a:r>
            <a:endParaRPr sz="1050">
              <a:latin typeface="Yu Gothic UI"/>
              <a:cs typeface="Yu Gothic UI"/>
            </a:endParaRPr>
          </a:p>
        </p:txBody>
      </p:sp>
      <p:grpSp>
        <p:nvGrpSpPr>
          <p:cNvPr id="7" name="object 7"/>
          <p:cNvGrpSpPr/>
          <p:nvPr/>
        </p:nvGrpSpPr>
        <p:grpSpPr>
          <a:xfrm>
            <a:off x="315455" y="3834295"/>
            <a:ext cx="3432810" cy="1530985"/>
            <a:chOff x="315455" y="3834295"/>
            <a:chExt cx="3432810" cy="1530985"/>
          </a:xfrm>
        </p:grpSpPr>
        <p:sp>
          <p:nvSpPr>
            <p:cNvPr id="8" name="object 8"/>
            <p:cNvSpPr/>
            <p:nvPr/>
          </p:nvSpPr>
          <p:spPr>
            <a:xfrm>
              <a:off x="315455" y="3834295"/>
              <a:ext cx="3095625" cy="247650"/>
            </a:xfrm>
            <a:custGeom>
              <a:avLst/>
              <a:gdLst/>
              <a:ahLst/>
              <a:cxnLst/>
              <a:rect l="l" t="t" r="r" b="b"/>
              <a:pathLst>
                <a:path w="3095625" h="247650">
                  <a:moveTo>
                    <a:pt x="0" y="247611"/>
                  </a:moveTo>
                  <a:lnTo>
                    <a:pt x="3095370" y="247611"/>
                  </a:lnTo>
                  <a:lnTo>
                    <a:pt x="3095370" y="0"/>
                  </a:lnTo>
                  <a:lnTo>
                    <a:pt x="0" y="0"/>
                  </a:lnTo>
                  <a:lnTo>
                    <a:pt x="0" y="247611"/>
                  </a:lnTo>
                  <a:close/>
                </a:path>
              </a:pathLst>
            </a:custGeom>
            <a:solidFill>
              <a:srgbClr val="A9C2E7"/>
            </a:solidFill>
          </p:spPr>
          <p:txBody>
            <a:bodyPr wrap="square" lIns="0" tIns="0" rIns="0" bIns="0" rtlCol="0"/>
            <a:lstStyle/>
            <a:p>
              <a:endParaRPr/>
            </a:p>
          </p:txBody>
        </p:sp>
        <p:sp>
          <p:nvSpPr>
            <p:cNvPr id="9" name="object 9"/>
            <p:cNvSpPr/>
            <p:nvPr/>
          </p:nvSpPr>
          <p:spPr>
            <a:xfrm>
              <a:off x="315468" y="4081906"/>
              <a:ext cx="3095625" cy="1283335"/>
            </a:xfrm>
            <a:custGeom>
              <a:avLst/>
              <a:gdLst/>
              <a:ahLst/>
              <a:cxnLst/>
              <a:rect l="l" t="t" r="r" b="b"/>
              <a:pathLst>
                <a:path w="3095625" h="1283335">
                  <a:moveTo>
                    <a:pt x="3095371" y="0"/>
                  </a:moveTo>
                  <a:lnTo>
                    <a:pt x="0" y="0"/>
                  </a:lnTo>
                  <a:lnTo>
                    <a:pt x="0" y="1282827"/>
                  </a:lnTo>
                  <a:lnTo>
                    <a:pt x="3095371" y="1282827"/>
                  </a:lnTo>
                  <a:lnTo>
                    <a:pt x="3095371" y="0"/>
                  </a:lnTo>
                  <a:close/>
                </a:path>
              </a:pathLst>
            </a:custGeom>
            <a:solidFill>
              <a:srgbClr val="E7EDF8"/>
            </a:solidFill>
          </p:spPr>
          <p:txBody>
            <a:bodyPr wrap="square" lIns="0" tIns="0" rIns="0" bIns="0" rtlCol="0"/>
            <a:lstStyle/>
            <a:p>
              <a:endParaRPr/>
            </a:p>
          </p:txBody>
        </p:sp>
        <p:sp>
          <p:nvSpPr>
            <p:cNvPr id="10" name="object 10"/>
            <p:cNvSpPr/>
            <p:nvPr/>
          </p:nvSpPr>
          <p:spPr>
            <a:xfrm>
              <a:off x="3444748" y="4134103"/>
              <a:ext cx="298450" cy="864235"/>
            </a:xfrm>
            <a:custGeom>
              <a:avLst/>
              <a:gdLst/>
              <a:ahLst/>
              <a:cxnLst/>
              <a:rect l="l" t="t" r="r" b="b"/>
              <a:pathLst>
                <a:path w="298450" h="864235">
                  <a:moveTo>
                    <a:pt x="0" y="216027"/>
                  </a:moveTo>
                  <a:lnTo>
                    <a:pt x="149225" y="216027"/>
                  </a:lnTo>
                  <a:lnTo>
                    <a:pt x="149225" y="0"/>
                  </a:lnTo>
                  <a:lnTo>
                    <a:pt x="298450" y="432054"/>
                  </a:lnTo>
                  <a:lnTo>
                    <a:pt x="149225" y="864108"/>
                  </a:lnTo>
                  <a:lnTo>
                    <a:pt x="149225" y="648081"/>
                  </a:lnTo>
                  <a:lnTo>
                    <a:pt x="0" y="648081"/>
                  </a:lnTo>
                  <a:lnTo>
                    <a:pt x="0" y="216027"/>
                  </a:lnTo>
                  <a:close/>
                </a:path>
              </a:pathLst>
            </a:custGeom>
            <a:ln w="9525">
              <a:solidFill>
                <a:srgbClr val="000000"/>
              </a:solidFill>
            </a:ln>
          </p:spPr>
          <p:txBody>
            <a:bodyPr wrap="square" lIns="0" tIns="0" rIns="0" bIns="0" rtlCol="0"/>
            <a:lstStyle/>
            <a:p>
              <a:endParaRPr/>
            </a:p>
          </p:txBody>
        </p:sp>
      </p:grpSp>
      <p:grpSp>
        <p:nvGrpSpPr>
          <p:cNvPr id="11" name="object 11"/>
          <p:cNvGrpSpPr/>
          <p:nvPr/>
        </p:nvGrpSpPr>
        <p:grpSpPr>
          <a:xfrm>
            <a:off x="3795267" y="3834295"/>
            <a:ext cx="4285615" cy="1537335"/>
            <a:chOff x="3795267" y="3834295"/>
            <a:chExt cx="4285615" cy="1537335"/>
          </a:xfrm>
        </p:grpSpPr>
        <p:sp>
          <p:nvSpPr>
            <p:cNvPr id="12" name="object 12"/>
            <p:cNvSpPr/>
            <p:nvPr/>
          </p:nvSpPr>
          <p:spPr>
            <a:xfrm>
              <a:off x="3801617" y="3834295"/>
              <a:ext cx="4272915" cy="247650"/>
            </a:xfrm>
            <a:custGeom>
              <a:avLst/>
              <a:gdLst/>
              <a:ahLst/>
              <a:cxnLst/>
              <a:rect l="l" t="t" r="r" b="b"/>
              <a:pathLst>
                <a:path w="4272915" h="247650">
                  <a:moveTo>
                    <a:pt x="0" y="247611"/>
                  </a:moveTo>
                  <a:lnTo>
                    <a:pt x="4272915" y="247611"/>
                  </a:lnTo>
                  <a:lnTo>
                    <a:pt x="4272915" y="0"/>
                  </a:lnTo>
                  <a:lnTo>
                    <a:pt x="0" y="0"/>
                  </a:lnTo>
                  <a:lnTo>
                    <a:pt x="0" y="247611"/>
                  </a:lnTo>
                  <a:close/>
                </a:path>
              </a:pathLst>
            </a:custGeom>
            <a:solidFill>
              <a:srgbClr val="91FFB3"/>
            </a:solidFill>
          </p:spPr>
          <p:txBody>
            <a:bodyPr wrap="square" lIns="0" tIns="0" rIns="0" bIns="0" rtlCol="0"/>
            <a:lstStyle/>
            <a:p>
              <a:endParaRPr/>
            </a:p>
          </p:txBody>
        </p:sp>
        <p:sp>
          <p:nvSpPr>
            <p:cNvPr id="13" name="object 13"/>
            <p:cNvSpPr/>
            <p:nvPr/>
          </p:nvSpPr>
          <p:spPr>
            <a:xfrm>
              <a:off x="3801617" y="4081906"/>
              <a:ext cx="4272915" cy="1283335"/>
            </a:xfrm>
            <a:custGeom>
              <a:avLst/>
              <a:gdLst/>
              <a:ahLst/>
              <a:cxnLst/>
              <a:rect l="l" t="t" r="r" b="b"/>
              <a:pathLst>
                <a:path w="4272915" h="1283335">
                  <a:moveTo>
                    <a:pt x="4272915" y="0"/>
                  </a:moveTo>
                  <a:lnTo>
                    <a:pt x="0" y="0"/>
                  </a:lnTo>
                  <a:lnTo>
                    <a:pt x="0" y="1282827"/>
                  </a:lnTo>
                  <a:lnTo>
                    <a:pt x="4272915" y="1282827"/>
                  </a:lnTo>
                  <a:lnTo>
                    <a:pt x="4272915" y="0"/>
                  </a:lnTo>
                  <a:close/>
                </a:path>
              </a:pathLst>
            </a:custGeom>
            <a:solidFill>
              <a:srgbClr val="E0FFEA"/>
            </a:solidFill>
          </p:spPr>
          <p:txBody>
            <a:bodyPr wrap="square" lIns="0" tIns="0" rIns="0" bIns="0" rtlCol="0"/>
            <a:lstStyle/>
            <a:p>
              <a:endParaRPr/>
            </a:p>
          </p:txBody>
        </p:sp>
        <p:sp>
          <p:nvSpPr>
            <p:cNvPr id="14" name="object 14"/>
            <p:cNvSpPr/>
            <p:nvPr/>
          </p:nvSpPr>
          <p:spPr>
            <a:xfrm>
              <a:off x="3801617" y="4081906"/>
              <a:ext cx="4272915" cy="1283335"/>
            </a:xfrm>
            <a:custGeom>
              <a:avLst/>
              <a:gdLst/>
              <a:ahLst/>
              <a:cxnLst/>
              <a:rect l="l" t="t" r="r" b="b"/>
              <a:pathLst>
                <a:path w="4272915" h="1283335">
                  <a:moveTo>
                    <a:pt x="0" y="1282827"/>
                  </a:moveTo>
                  <a:lnTo>
                    <a:pt x="4272915" y="1282827"/>
                  </a:lnTo>
                  <a:lnTo>
                    <a:pt x="4272915" y="0"/>
                  </a:lnTo>
                  <a:lnTo>
                    <a:pt x="0" y="0"/>
                  </a:lnTo>
                  <a:lnTo>
                    <a:pt x="0" y="1282827"/>
                  </a:lnTo>
                  <a:close/>
                </a:path>
              </a:pathLst>
            </a:custGeom>
            <a:ln w="12700">
              <a:solidFill>
                <a:srgbClr val="00AF50"/>
              </a:solidFill>
            </a:ln>
          </p:spPr>
          <p:txBody>
            <a:bodyPr wrap="square" lIns="0" tIns="0" rIns="0" bIns="0" rtlCol="0"/>
            <a:lstStyle/>
            <a:p>
              <a:endParaRPr/>
            </a:p>
          </p:txBody>
        </p:sp>
      </p:grpSp>
      <p:pic>
        <p:nvPicPr>
          <p:cNvPr id="15" name="object 15"/>
          <p:cNvPicPr/>
          <p:nvPr/>
        </p:nvPicPr>
        <p:blipFill>
          <a:blip r:embed="rId2" cstate="print"/>
          <a:stretch>
            <a:fillRect/>
          </a:stretch>
        </p:blipFill>
        <p:spPr>
          <a:xfrm>
            <a:off x="8191118" y="4228363"/>
            <a:ext cx="1457325" cy="946505"/>
          </a:xfrm>
          <a:prstGeom prst="rect">
            <a:avLst/>
          </a:prstGeom>
        </p:spPr>
      </p:pic>
      <p:grpSp>
        <p:nvGrpSpPr>
          <p:cNvPr id="16" name="object 16"/>
          <p:cNvGrpSpPr/>
          <p:nvPr/>
        </p:nvGrpSpPr>
        <p:grpSpPr>
          <a:xfrm>
            <a:off x="330085" y="1273848"/>
            <a:ext cx="3091815" cy="1447800"/>
            <a:chOff x="330085" y="1273848"/>
            <a:chExt cx="3091815" cy="1447800"/>
          </a:xfrm>
        </p:grpSpPr>
        <p:sp>
          <p:nvSpPr>
            <p:cNvPr id="17" name="object 17"/>
            <p:cNvSpPr/>
            <p:nvPr/>
          </p:nvSpPr>
          <p:spPr>
            <a:xfrm>
              <a:off x="330085" y="1273848"/>
              <a:ext cx="3091815" cy="248285"/>
            </a:xfrm>
            <a:custGeom>
              <a:avLst/>
              <a:gdLst/>
              <a:ahLst/>
              <a:cxnLst/>
              <a:rect l="l" t="t" r="r" b="b"/>
              <a:pathLst>
                <a:path w="3091815" h="248284">
                  <a:moveTo>
                    <a:pt x="0" y="247738"/>
                  </a:moveTo>
                  <a:lnTo>
                    <a:pt x="3091561" y="247738"/>
                  </a:lnTo>
                  <a:lnTo>
                    <a:pt x="3091561" y="0"/>
                  </a:lnTo>
                  <a:lnTo>
                    <a:pt x="0" y="0"/>
                  </a:lnTo>
                  <a:lnTo>
                    <a:pt x="0" y="247738"/>
                  </a:lnTo>
                  <a:close/>
                </a:path>
              </a:pathLst>
            </a:custGeom>
            <a:solidFill>
              <a:srgbClr val="A9C2E7"/>
            </a:solidFill>
          </p:spPr>
          <p:txBody>
            <a:bodyPr wrap="square" lIns="0" tIns="0" rIns="0" bIns="0" rtlCol="0"/>
            <a:lstStyle/>
            <a:p>
              <a:endParaRPr/>
            </a:p>
          </p:txBody>
        </p:sp>
        <p:sp>
          <p:nvSpPr>
            <p:cNvPr id="18" name="object 18"/>
            <p:cNvSpPr/>
            <p:nvPr/>
          </p:nvSpPr>
          <p:spPr>
            <a:xfrm>
              <a:off x="330085" y="1521587"/>
              <a:ext cx="3091815" cy="1199515"/>
            </a:xfrm>
            <a:custGeom>
              <a:avLst/>
              <a:gdLst/>
              <a:ahLst/>
              <a:cxnLst/>
              <a:rect l="l" t="t" r="r" b="b"/>
              <a:pathLst>
                <a:path w="3091815" h="1199514">
                  <a:moveTo>
                    <a:pt x="3091561" y="0"/>
                  </a:moveTo>
                  <a:lnTo>
                    <a:pt x="0" y="0"/>
                  </a:lnTo>
                  <a:lnTo>
                    <a:pt x="0" y="1199514"/>
                  </a:lnTo>
                  <a:lnTo>
                    <a:pt x="3091561" y="1199514"/>
                  </a:lnTo>
                  <a:lnTo>
                    <a:pt x="3091561" y="0"/>
                  </a:lnTo>
                  <a:close/>
                </a:path>
              </a:pathLst>
            </a:custGeom>
            <a:solidFill>
              <a:srgbClr val="E7EDF8"/>
            </a:solidFill>
          </p:spPr>
          <p:txBody>
            <a:bodyPr wrap="square" lIns="0" tIns="0" rIns="0" bIns="0" rtlCol="0"/>
            <a:lstStyle/>
            <a:p>
              <a:endParaRPr/>
            </a:p>
          </p:txBody>
        </p:sp>
      </p:grpSp>
      <p:grpSp>
        <p:nvGrpSpPr>
          <p:cNvPr id="19" name="object 19"/>
          <p:cNvGrpSpPr/>
          <p:nvPr/>
        </p:nvGrpSpPr>
        <p:grpSpPr>
          <a:xfrm>
            <a:off x="3806063" y="1273975"/>
            <a:ext cx="4289425" cy="1453515"/>
            <a:chOff x="3806063" y="1273975"/>
            <a:chExt cx="4289425" cy="1453515"/>
          </a:xfrm>
        </p:grpSpPr>
        <p:sp>
          <p:nvSpPr>
            <p:cNvPr id="20" name="object 20"/>
            <p:cNvSpPr/>
            <p:nvPr/>
          </p:nvSpPr>
          <p:spPr>
            <a:xfrm>
              <a:off x="3812413" y="1273975"/>
              <a:ext cx="4283075" cy="247650"/>
            </a:xfrm>
            <a:custGeom>
              <a:avLst/>
              <a:gdLst/>
              <a:ahLst/>
              <a:cxnLst/>
              <a:rect l="l" t="t" r="r" b="b"/>
              <a:pathLst>
                <a:path w="4283075" h="247650">
                  <a:moveTo>
                    <a:pt x="0" y="247611"/>
                  </a:moveTo>
                  <a:lnTo>
                    <a:pt x="4283075" y="247611"/>
                  </a:lnTo>
                  <a:lnTo>
                    <a:pt x="4283075" y="0"/>
                  </a:lnTo>
                  <a:lnTo>
                    <a:pt x="0" y="0"/>
                  </a:lnTo>
                  <a:lnTo>
                    <a:pt x="0" y="247611"/>
                  </a:lnTo>
                  <a:close/>
                </a:path>
              </a:pathLst>
            </a:custGeom>
            <a:solidFill>
              <a:srgbClr val="91FFB3"/>
            </a:solidFill>
          </p:spPr>
          <p:txBody>
            <a:bodyPr wrap="square" lIns="0" tIns="0" rIns="0" bIns="0" rtlCol="0"/>
            <a:lstStyle/>
            <a:p>
              <a:endParaRPr/>
            </a:p>
          </p:txBody>
        </p:sp>
        <p:sp>
          <p:nvSpPr>
            <p:cNvPr id="21" name="object 21"/>
            <p:cNvSpPr/>
            <p:nvPr/>
          </p:nvSpPr>
          <p:spPr>
            <a:xfrm>
              <a:off x="3812413" y="1521587"/>
              <a:ext cx="4272915" cy="1199515"/>
            </a:xfrm>
            <a:custGeom>
              <a:avLst/>
              <a:gdLst/>
              <a:ahLst/>
              <a:cxnLst/>
              <a:rect l="l" t="t" r="r" b="b"/>
              <a:pathLst>
                <a:path w="4272915" h="1199514">
                  <a:moveTo>
                    <a:pt x="4272915" y="0"/>
                  </a:moveTo>
                  <a:lnTo>
                    <a:pt x="0" y="0"/>
                  </a:lnTo>
                  <a:lnTo>
                    <a:pt x="0" y="1199514"/>
                  </a:lnTo>
                  <a:lnTo>
                    <a:pt x="4272915" y="1199514"/>
                  </a:lnTo>
                  <a:lnTo>
                    <a:pt x="4272915" y="0"/>
                  </a:lnTo>
                  <a:close/>
                </a:path>
              </a:pathLst>
            </a:custGeom>
            <a:solidFill>
              <a:srgbClr val="E0FFEA"/>
            </a:solidFill>
          </p:spPr>
          <p:txBody>
            <a:bodyPr wrap="square" lIns="0" tIns="0" rIns="0" bIns="0" rtlCol="0"/>
            <a:lstStyle/>
            <a:p>
              <a:endParaRPr/>
            </a:p>
          </p:txBody>
        </p:sp>
        <p:sp>
          <p:nvSpPr>
            <p:cNvPr id="22" name="object 22"/>
            <p:cNvSpPr/>
            <p:nvPr/>
          </p:nvSpPr>
          <p:spPr>
            <a:xfrm>
              <a:off x="3812413" y="1521587"/>
              <a:ext cx="4272915" cy="1199515"/>
            </a:xfrm>
            <a:custGeom>
              <a:avLst/>
              <a:gdLst/>
              <a:ahLst/>
              <a:cxnLst/>
              <a:rect l="l" t="t" r="r" b="b"/>
              <a:pathLst>
                <a:path w="4272915" h="1199514">
                  <a:moveTo>
                    <a:pt x="0" y="1199514"/>
                  </a:moveTo>
                  <a:lnTo>
                    <a:pt x="4272915" y="1199514"/>
                  </a:lnTo>
                  <a:lnTo>
                    <a:pt x="4272915" y="0"/>
                  </a:lnTo>
                  <a:lnTo>
                    <a:pt x="0" y="0"/>
                  </a:lnTo>
                  <a:lnTo>
                    <a:pt x="0" y="1199514"/>
                  </a:lnTo>
                  <a:close/>
                </a:path>
              </a:pathLst>
            </a:custGeom>
            <a:ln w="12700">
              <a:solidFill>
                <a:srgbClr val="00AF50"/>
              </a:solidFill>
            </a:ln>
          </p:spPr>
          <p:txBody>
            <a:bodyPr wrap="square" lIns="0" tIns="0" rIns="0" bIns="0" rtlCol="0"/>
            <a:lstStyle/>
            <a:p>
              <a:endParaRPr/>
            </a:p>
          </p:txBody>
        </p:sp>
        <p:sp>
          <p:nvSpPr>
            <p:cNvPr id="23" name="object 23"/>
            <p:cNvSpPr/>
            <p:nvPr/>
          </p:nvSpPr>
          <p:spPr>
            <a:xfrm>
              <a:off x="6392545" y="2104135"/>
              <a:ext cx="360045" cy="7620"/>
            </a:xfrm>
            <a:custGeom>
              <a:avLst/>
              <a:gdLst/>
              <a:ahLst/>
              <a:cxnLst/>
              <a:rect l="l" t="t" r="r" b="b"/>
              <a:pathLst>
                <a:path w="360045" h="7619">
                  <a:moveTo>
                    <a:pt x="359664" y="0"/>
                  </a:moveTo>
                  <a:lnTo>
                    <a:pt x="0" y="0"/>
                  </a:lnTo>
                  <a:lnTo>
                    <a:pt x="0" y="7620"/>
                  </a:lnTo>
                  <a:lnTo>
                    <a:pt x="359664" y="7620"/>
                  </a:lnTo>
                  <a:lnTo>
                    <a:pt x="359664" y="0"/>
                  </a:lnTo>
                  <a:close/>
                </a:path>
              </a:pathLst>
            </a:custGeom>
            <a:solidFill>
              <a:srgbClr val="007EDE"/>
            </a:solidFill>
          </p:spPr>
          <p:txBody>
            <a:bodyPr wrap="square" lIns="0" tIns="0" rIns="0" bIns="0" rtlCol="0"/>
            <a:lstStyle/>
            <a:p>
              <a:endParaRPr/>
            </a:p>
          </p:txBody>
        </p:sp>
      </p:grpSp>
      <p:graphicFrame>
        <p:nvGraphicFramePr>
          <p:cNvPr id="24" name="object 24"/>
          <p:cNvGraphicFramePr>
            <a:graphicFrameLocks noGrp="1"/>
          </p:cNvGraphicFramePr>
          <p:nvPr/>
        </p:nvGraphicFramePr>
        <p:xfrm>
          <a:off x="108136" y="663155"/>
          <a:ext cx="9707880" cy="6142990"/>
        </p:xfrm>
        <a:graphic>
          <a:graphicData uri="http://schemas.openxmlformats.org/drawingml/2006/table">
            <a:tbl>
              <a:tblPr firstRow="1" bandRow="1">
                <a:tableStyleId>{2D5ABB26-0587-4C30-8999-92F81FD0307C}</a:tableStyleId>
              </a:tblPr>
              <a:tblGrid>
                <a:gridCol w="202565">
                  <a:extLst>
                    <a:ext uri="{9D8B030D-6E8A-4147-A177-3AD203B41FA5}">
                      <a16:colId xmlns:a16="http://schemas.microsoft.com/office/drawing/2014/main" val="20000"/>
                    </a:ext>
                  </a:extLst>
                </a:gridCol>
                <a:gridCol w="5580380">
                  <a:extLst>
                    <a:ext uri="{9D8B030D-6E8A-4147-A177-3AD203B41FA5}">
                      <a16:colId xmlns:a16="http://schemas.microsoft.com/office/drawing/2014/main" val="20001"/>
                    </a:ext>
                  </a:extLst>
                </a:gridCol>
                <a:gridCol w="3924935">
                  <a:extLst>
                    <a:ext uri="{9D8B030D-6E8A-4147-A177-3AD203B41FA5}">
                      <a16:colId xmlns:a16="http://schemas.microsoft.com/office/drawing/2014/main" val="20002"/>
                    </a:ext>
                  </a:extLst>
                </a:gridCol>
              </a:tblGrid>
              <a:tr h="131445">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tc rowSpan="2">
                  <a:txBody>
                    <a:bodyPr/>
                    <a:lstStyle/>
                    <a:p>
                      <a:pPr marL="199390">
                        <a:lnSpc>
                          <a:spcPct val="100000"/>
                        </a:lnSpc>
                        <a:spcBef>
                          <a:spcPts val="400"/>
                        </a:spcBef>
                      </a:pPr>
                      <a:r>
                        <a:rPr sz="1200" b="1" spc="-5" dirty="0">
                          <a:latin typeface="Yu Gothic UI"/>
                          <a:cs typeface="Yu Gothic UI"/>
                        </a:rPr>
                        <a:t>小児口腔機能管理料及び口腔機能管理料の評価の引上げ及び対象患者の拡大</a:t>
                      </a:r>
                      <a:endParaRPr sz="1200">
                        <a:latin typeface="Yu Gothic UI"/>
                        <a:cs typeface="Yu Gothic UI"/>
                      </a:endParaRPr>
                    </a:p>
                  </a:txBody>
                  <a:tcPr marL="0" marR="0" marT="50800" marB="0">
                    <a:solidFill>
                      <a:srgbClr val="CDFFDC"/>
                    </a:solidFill>
                  </a:tcPr>
                </a:tc>
                <a:tc>
                  <a:txBody>
                    <a:bodyPr/>
                    <a:lstStyle/>
                    <a:p>
                      <a:pPr marR="21590">
                        <a:lnSpc>
                          <a:spcPct val="100000"/>
                        </a:lnSpc>
                      </a:pPr>
                      <a:endParaRPr sz="7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61925">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marR="21590">
                        <a:lnSpc>
                          <a:spcPct val="100000"/>
                        </a:lnSpc>
                      </a:pPr>
                      <a:endParaRPr sz="9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849620">
                <a:tc gridSpan="3">
                  <a:txBody>
                    <a:bodyPr/>
                    <a:lstStyle/>
                    <a:p>
                      <a:pPr marL="377825" marR="21590" indent="-286385">
                        <a:lnSpc>
                          <a:spcPct val="100000"/>
                        </a:lnSpc>
                        <a:spcBef>
                          <a:spcPts val="555"/>
                        </a:spcBef>
                        <a:buFont typeface="Wingdings"/>
                        <a:buChar char=""/>
                        <a:tabLst>
                          <a:tab pos="377825" algn="l"/>
                        </a:tabLst>
                      </a:pPr>
                      <a:r>
                        <a:rPr sz="1400" spc="-5" dirty="0">
                          <a:latin typeface="Yu Gothic UI"/>
                          <a:cs typeface="Yu Gothic UI"/>
                        </a:rPr>
                        <a:t>小児口腔機能管理料及び口腔機能管理料の</a:t>
                      </a:r>
                      <a:r>
                        <a:rPr sz="1400" b="1" u="sng" spc="45" dirty="0">
                          <a:solidFill>
                            <a:srgbClr val="006FC0"/>
                          </a:solidFill>
                          <a:uFill>
                            <a:solidFill>
                              <a:srgbClr val="006FC0"/>
                            </a:solidFill>
                          </a:uFill>
                          <a:latin typeface="Yu Gothic UI"/>
                          <a:cs typeface="Yu Gothic UI"/>
                        </a:rPr>
                        <a:t>要件及び評価を見直す</a:t>
                      </a:r>
                      <a:r>
                        <a:rPr sz="1400" spc="375" dirty="0">
                          <a:latin typeface="Yu Gothic UI"/>
                          <a:cs typeface="Yu Gothic UI"/>
                        </a:rPr>
                        <a:t>とともに、</a:t>
                      </a:r>
                      <a:r>
                        <a:rPr sz="1400" b="1" u="sng" spc="85" dirty="0">
                          <a:solidFill>
                            <a:srgbClr val="006FC0"/>
                          </a:solidFill>
                          <a:uFill>
                            <a:solidFill>
                              <a:srgbClr val="006FC0"/>
                            </a:solidFill>
                          </a:uFill>
                          <a:latin typeface="Yu Gothic UI"/>
                          <a:cs typeface="Yu Gothic UI"/>
                        </a:rPr>
                        <a:t>対象となる患者の範囲を拡大</a:t>
                      </a:r>
                      <a:r>
                        <a:rPr sz="1400" spc="335" dirty="0">
                          <a:latin typeface="Yu Gothic UI"/>
                          <a:cs typeface="Yu Gothic UI"/>
                        </a:rPr>
                        <a:t>する。</a:t>
                      </a:r>
                      <a:endParaRPr sz="1400">
                        <a:latin typeface="Yu Gothic UI"/>
                        <a:cs typeface="Yu Gothic UI"/>
                      </a:endParaRPr>
                    </a:p>
                    <a:p>
                      <a:pPr marL="1584325" marR="21590">
                        <a:lnSpc>
                          <a:spcPct val="100000"/>
                        </a:lnSpc>
                        <a:spcBef>
                          <a:spcPts val="225"/>
                        </a:spcBef>
                        <a:tabLst>
                          <a:tab pos="5573395" algn="l"/>
                          <a:tab pos="8159115" algn="l"/>
                        </a:tabLst>
                      </a:pPr>
                      <a:r>
                        <a:rPr sz="2100" b="1" baseline="-7936" dirty="0">
                          <a:latin typeface="Yu Gothic UI"/>
                          <a:cs typeface="Yu Gothic UI"/>
                        </a:rPr>
                        <a:t>現</a:t>
                      </a:r>
                      <a:r>
                        <a:rPr sz="2100" b="1" spc="-75" baseline="-7936" dirty="0">
                          <a:latin typeface="Yu Gothic UI"/>
                          <a:cs typeface="Yu Gothic UI"/>
                        </a:rPr>
                        <a:t>行</a:t>
                      </a:r>
                      <a:r>
                        <a:rPr sz="2100" b="1" baseline="-7936" dirty="0">
                          <a:latin typeface="Yu Gothic UI"/>
                          <a:cs typeface="Yu Gothic UI"/>
                        </a:rPr>
                        <a:t>	改定</a:t>
                      </a:r>
                      <a:r>
                        <a:rPr sz="2100" b="1" spc="-75" baseline="-7936" dirty="0">
                          <a:latin typeface="Yu Gothic UI"/>
                          <a:cs typeface="Yu Gothic UI"/>
                        </a:rPr>
                        <a:t>後</a:t>
                      </a:r>
                      <a:r>
                        <a:rPr sz="2100" b="1" baseline="-7936" dirty="0">
                          <a:latin typeface="Yu Gothic UI"/>
                          <a:cs typeface="Yu Gothic UI"/>
                        </a:rPr>
                        <a:t>	</a:t>
                      </a:r>
                      <a:r>
                        <a:rPr sz="1000" spc="95" dirty="0">
                          <a:latin typeface="Yu Gothic UI"/>
                          <a:cs typeface="Yu Gothic UI"/>
                        </a:rPr>
                        <a:t>口唇</a:t>
                      </a:r>
                      <a:r>
                        <a:rPr sz="1000" spc="70" dirty="0">
                          <a:latin typeface="Yu Gothic UI"/>
                          <a:cs typeface="Yu Gothic UI"/>
                        </a:rPr>
                        <a:t>を</a:t>
                      </a:r>
                      <a:r>
                        <a:rPr sz="1000" spc="95" dirty="0">
                          <a:latin typeface="Yu Gothic UI"/>
                          <a:cs typeface="Yu Gothic UI"/>
                        </a:rPr>
                        <a:t>閉</a:t>
                      </a:r>
                      <a:r>
                        <a:rPr sz="1000" spc="65" dirty="0">
                          <a:latin typeface="Yu Gothic UI"/>
                          <a:cs typeface="Yu Gothic UI"/>
                        </a:rPr>
                        <a:t>じ</a:t>
                      </a:r>
                      <a:r>
                        <a:rPr sz="1000" spc="70" dirty="0">
                          <a:latin typeface="Yu Gothic UI"/>
                          <a:cs typeface="Yu Gothic UI"/>
                        </a:rPr>
                        <a:t>る</a:t>
                      </a:r>
                      <a:r>
                        <a:rPr sz="1000" spc="95" dirty="0">
                          <a:latin typeface="Yu Gothic UI"/>
                          <a:cs typeface="Yu Gothic UI"/>
                        </a:rPr>
                        <a:t>力</a:t>
                      </a:r>
                      <a:r>
                        <a:rPr sz="1000" spc="75" dirty="0">
                          <a:latin typeface="Yu Gothic UI"/>
                          <a:cs typeface="Yu Gothic UI"/>
                        </a:rPr>
                        <a:t>の</a:t>
                      </a:r>
                      <a:r>
                        <a:rPr sz="1000" spc="95" dirty="0">
                          <a:latin typeface="Yu Gothic UI"/>
                          <a:cs typeface="Yu Gothic UI"/>
                        </a:rPr>
                        <a:t>測</a:t>
                      </a:r>
                      <a:r>
                        <a:rPr sz="1000" spc="45" dirty="0">
                          <a:latin typeface="Yu Gothic UI"/>
                          <a:cs typeface="Yu Gothic UI"/>
                        </a:rPr>
                        <a:t>定</a:t>
                      </a:r>
                      <a:endParaRPr sz="1000">
                        <a:latin typeface="Yu Gothic UI"/>
                        <a:cs typeface="Yu Gothic UI"/>
                      </a:endParaRPr>
                    </a:p>
                    <a:p>
                      <a:pPr marL="308610" marR="21590">
                        <a:lnSpc>
                          <a:spcPct val="100000"/>
                        </a:lnSpc>
                        <a:spcBef>
                          <a:spcPts val="660"/>
                        </a:spcBef>
                        <a:tabLst>
                          <a:tab pos="3790950" algn="l"/>
                        </a:tabLst>
                      </a:pPr>
                      <a:r>
                        <a:rPr sz="1200" spc="600" dirty="0">
                          <a:latin typeface="Yu Gothic UI"/>
                          <a:cs typeface="Yu Gothic UI"/>
                        </a:rPr>
                        <a:t>【</a:t>
                      </a:r>
                      <a:r>
                        <a:rPr sz="1200" dirty="0">
                          <a:latin typeface="Yu Gothic UI"/>
                          <a:cs typeface="Yu Gothic UI"/>
                        </a:rPr>
                        <a:t>小児口腔機能管理</a:t>
                      </a:r>
                      <a:r>
                        <a:rPr sz="1200" spc="-15" dirty="0">
                          <a:latin typeface="Yu Gothic UI"/>
                          <a:cs typeface="Yu Gothic UI"/>
                        </a:rPr>
                        <a:t>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小児口腔機能管理料</a:t>
                      </a:r>
                      <a:r>
                        <a:rPr sz="1200" spc="550" dirty="0">
                          <a:latin typeface="Yu Gothic UI"/>
                          <a:cs typeface="Yu Gothic UI"/>
                        </a:rPr>
                        <a:t>】</a:t>
                      </a:r>
                      <a:endParaRPr sz="1200">
                        <a:latin typeface="Yu Gothic UI"/>
                        <a:cs typeface="Yu Gothic UI"/>
                      </a:endParaRPr>
                    </a:p>
                    <a:p>
                      <a:pPr marL="308610" marR="21590">
                        <a:lnSpc>
                          <a:spcPct val="100000"/>
                        </a:lnSpc>
                        <a:tabLst>
                          <a:tab pos="2646680" algn="l"/>
                          <a:tab pos="3790950" algn="l"/>
                          <a:tab pos="4095750" algn="l"/>
                          <a:tab pos="6280150" algn="l"/>
                        </a:tabLst>
                      </a:pPr>
                      <a:r>
                        <a:rPr sz="1200" dirty="0">
                          <a:latin typeface="Yu Gothic UI"/>
                          <a:cs typeface="Yu Gothic UI"/>
                        </a:rPr>
                        <a:t>小児口腔機能管理</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60</a:t>
                      </a:r>
                      <a:r>
                        <a:rPr sz="1200" u="sng" spc="-50" dirty="0">
                          <a:uFill>
                            <a:solidFill>
                              <a:srgbClr val="000000"/>
                            </a:solidFill>
                          </a:uFill>
                          <a:latin typeface="Yu Gothic UI"/>
                          <a:cs typeface="Yu Gothic UI"/>
                        </a:rPr>
                        <a:t>点</a:t>
                      </a:r>
                      <a:r>
                        <a:rPr sz="1200" dirty="0">
                          <a:latin typeface="Yu Gothic UI"/>
                          <a:cs typeface="Yu Gothic UI"/>
                        </a:rPr>
                        <a:t>	</a:t>
                      </a:r>
                      <a:r>
                        <a:rPr sz="1200" spc="-50" dirty="0">
                          <a:latin typeface="Yu Gothic UI"/>
                          <a:cs typeface="Yu Gothic UI"/>
                        </a:rPr>
                        <a:t>１</a:t>
                      </a:r>
                      <a:r>
                        <a:rPr sz="1200" dirty="0">
                          <a:latin typeface="Yu Gothic UI"/>
                          <a:cs typeface="Yu Gothic UI"/>
                        </a:rPr>
                        <a:t>	</a:t>
                      </a:r>
                      <a:r>
                        <a:rPr sz="1200" b="1" dirty="0">
                          <a:solidFill>
                            <a:srgbClr val="006FC0"/>
                          </a:solidFill>
                          <a:latin typeface="Yu Gothic UI"/>
                          <a:cs typeface="Yu Gothic UI"/>
                        </a:rPr>
                        <a:t>小児口腔機能管理料</a:t>
                      </a:r>
                      <a:r>
                        <a:rPr sz="1200" b="1" spc="-50" dirty="0">
                          <a:solidFill>
                            <a:srgbClr val="006FC0"/>
                          </a:solidFill>
                          <a:latin typeface="Yu Gothic UI"/>
                          <a:cs typeface="Yu Gothic UI"/>
                        </a:rPr>
                        <a:t>１</a:t>
                      </a:r>
                      <a:r>
                        <a:rPr sz="1200" b="1" dirty="0">
                          <a:solidFill>
                            <a:srgbClr val="006FC0"/>
                          </a:solidFill>
                          <a:latin typeface="Yu Gothic UI"/>
                          <a:cs typeface="Yu Gothic UI"/>
                        </a:rPr>
                        <a:t>	</a:t>
                      </a:r>
                      <a:r>
                        <a:rPr sz="1200" b="1" u="sng" spc="140" dirty="0">
                          <a:solidFill>
                            <a:srgbClr val="007EDE"/>
                          </a:solidFill>
                          <a:uFill>
                            <a:solidFill>
                              <a:srgbClr val="007EDE"/>
                            </a:solidFill>
                          </a:uFill>
                          <a:latin typeface="Yu Gothic UI"/>
                          <a:cs typeface="Yu Gothic UI"/>
                        </a:rPr>
                        <a:t>90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3791585" marR="21590">
                        <a:lnSpc>
                          <a:spcPct val="100000"/>
                        </a:lnSpc>
                        <a:tabLst>
                          <a:tab pos="4095750" algn="l"/>
                          <a:tab pos="6280150" algn="l"/>
                        </a:tabLst>
                      </a:pPr>
                      <a:r>
                        <a:rPr sz="1200" spc="-50" dirty="0">
                          <a:latin typeface="Yu Gothic UI"/>
                          <a:cs typeface="Yu Gothic UI"/>
                        </a:rPr>
                        <a:t>２</a:t>
                      </a:r>
                      <a:r>
                        <a:rPr sz="1200" dirty="0">
                          <a:latin typeface="Yu Gothic UI"/>
                          <a:cs typeface="Yu Gothic UI"/>
                        </a:rPr>
                        <a:t>	</a:t>
                      </a:r>
                      <a:r>
                        <a:rPr sz="1200" b="1" dirty="0">
                          <a:solidFill>
                            <a:srgbClr val="006FC0"/>
                          </a:solidFill>
                          <a:latin typeface="Yu Gothic UI"/>
                          <a:cs typeface="Yu Gothic UI"/>
                        </a:rPr>
                        <a:t>小児口腔機能管理料</a:t>
                      </a:r>
                      <a:r>
                        <a:rPr sz="1200" b="1" spc="-50" dirty="0">
                          <a:solidFill>
                            <a:srgbClr val="006FC0"/>
                          </a:solidFill>
                          <a:latin typeface="Yu Gothic UI"/>
                          <a:cs typeface="Yu Gothic UI"/>
                        </a:rPr>
                        <a:t>２</a:t>
                      </a:r>
                      <a:r>
                        <a:rPr sz="1200" b="1" dirty="0">
                          <a:solidFill>
                            <a:srgbClr val="006FC0"/>
                          </a:solidFill>
                          <a:latin typeface="Yu Gothic UI"/>
                          <a:cs typeface="Yu Gothic UI"/>
                        </a:rPr>
                        <a:t>	</a:t>
                      </a:r>
                      <a:r>
                        <a:rPr sz="1200" b="1" spc="145" dirty="0">
                          <a:solidFill>
                            <a:srgbClr val="007EDE"/>
                          </a:solidFill>
                          <a:latin typeface="Yu Gothic UI"/>
                          <a:cs typeface="Yu Gothic UI"/>
                        </a:rPr>
                        <a:t>50</a:t>
                      </a:r>
                      <a:r>
                        <a:rPr sz="1200" b="1" spc="-50" dirty="0">
                          <a:solidFill>
                            <a:srgbClr val="007EDE"/>
                          </a:solidFill>
                          <a:latin typeface="Yu Gothic UI"/>
                          <a:cs typeface="Yu Gothic UI"/>
                        </a:rPr>
                        <a:t>点</a:t>
                      </a:r>
                      <a:endParaRPr sz="1200">
                        <a:latin typeface="Yu Gothic UI"/>
                        <a:cs typeface="Yu Gothic UI"/>
                      </a:endParaRPr>
                    </a:p>
                    <a:p>
                      <a:pPr marL="308610" marR="21590">
                        <a:lnSpc>
                          <a:spcPct val="100000"/>
                        </a:lnSpc>
                        <a:spcBef>
                          <a:spcPts val="630"/>
                        </a:spcBef>
                        <a:tabLst>
                          <a:tab pos="3790950" algn="l"/>
                        </a:tabLst>
                      </a:pPr>
                      <a:r>
                        <a:rPr sz="1000" spc="125" dirty="0">
                          <a:latin typeface="Yu Gothic UI"/>
                          <a:cs typeface="Yu Gothic UI"/>
                        </a:rPr>
                        <a:t>[</a:t>
                      </a:r>
                      <a:r>
                        <a:rPr sz="1000" spc="-10" dirty="0">
                          <a:latin typeface="Yu Gothic UI"/>
                          <a:cs typeface="Yu Gothic UI"/>
                        </a:rPr>
                        <a:t>対象患者</a:t>
                      </a:r>
                      <a:r>
                        <a:rPr sz="1000" spc="85" dirty="0">
                          <a:latin typeface="Yu Gothic UI"/>
                          <a:cs typeface="Yu Gothic UI"/>
                        </a:rPr>
                        <a:t>]</a:t>
                      </a:r>
                      <a:r>
                        <a:rPr sz="1000" dirty="0">
                          <a:latin typeface="Yu Gothic UI"/>
                          <a:cs typeface="Yu Gothic UI"/>
                        </a:rPr>
                        <a:t>	</a:t>
                      </a:r>
                      <a:r>
                        <a:rPr sz="1000" spc="125" dirty="0">
                          <a:latin typeface="Yu Gothic UI"/>
                          <a:cs typeface="Yu Gothic UI"/>
                        </a:rPr>
                        <a:t>[</a:t>
                      </a:r>
                      <a:r>
                        <a:rPr sz="1000" spc="-10" dirty="0">
                          <a:latin typeface="Yu Gothic UI"/>
                          <a:cs typeface="Yu Gothic UI"/>
                        </a:rPr>
                        <a:t>対象患者</a:t>
                      </a:r>
                      <a:r>
                        <a:rPr sz="1000" spc="85" dirty="0">
                          <a:latin typeface="Yu Gothic UI"/>
                          <a:cs typeface="Yu Gothic UI"/>
                        </a:rPr>
                        <a:t>]</a:t>
                      </a:r>
                      <a:endParaRPr sz="1000">
                        <a:latin typeface="Yu Gothic UI"/>
                        <a:cs typeface="Yu Gothic UI"/>
                      </a:endParaRPr>
                    </a:p>
                    <a:p>
                      <a:pPr marL="308610" marR="21590">
                        <a:lnSpc>
                          <a:spcPct val="100000"/>
                        </a:lnSpc>
                        <a:tabLst>
                          <a:tab pos="3790950" algn="l"/>
                        </a:tabLst>
                      </a:pPr>
                      <a:r>
                        <a:rPr sz="1000" u="sng" spc="60" dirty="0">
                          <a:uFill>
                            <a:solidFill>
                              <a:srgbClr val="000000"/>
                            </a:solidFill>
                          </a:uFill>
                          <a:latin typeface="Yu Gothic UI"/>
                          <a:cs typeface="Yu Gothic UI"/>
                        </a:rPr>
                        <a:t>評価項目</a:t>
                      </a:r>
                      <a:r>
                        <a:rPr sz="1000" u="sng" dirty="0">
                          <a:uFill>
                            <a:solidFill>
                              <a:srgbClr val="000000"/>
                            </a:solidFill>
                          </a:uFill>
                          <a:latin typeface="Yu Gothic UI"/>
                          <a:cs typeface="Yu Gothic UI"/>
                        </a:rPr>
                        <a:t>において</a:t>
                      </a:r>
                      <a:r>
                        <a:rPr sz="1000" u="sng" spc="60" dirty="0">
                          <a:uFill>
                            <a:solidFill>
                              <a:srgbClr val="000000"/>
                            </a:solidFill>
                          </a:uFill>
                          <a:latin typeface="Yu Gothic UI"/>
                          <a:cs typeface="Yu Gothic UI"/>
                        </a:rPr>
                        <a:t>３項目以上</a:t>
                      </a:r>
                      <a:r>
                        <a:rPr sz="1000" u="sng" dirty="0">
                          <a:uFill>
                            <a:solidFill>
                              <a:srgbClr val="000000"/>
                            </a:solidFill>
                          </a:uFill>
                          <a:latin typeface="Yu Gothic UI"/>
                          <a:cs typeface="Yu Gothic UI"/>
                        </a:rPr>
                        <a:t>に</a:t>
                      </a:r>
                      <a:r>
                        <a:rPr sz="1000" u="sng" spc="60" dirty="0">
                          <a:uFill>
                            <a:solidFill>
                              <a:srgbClr val="000000"/>
                            </a:solidFill>
                          </a:uFill>
                          <a:latin typeface="Yu Gothic UI"/>
                          <a:cs typeface="Yu Gothic UI"/>
                        </a:rPr>
                        <a:t>該</a:t>
                      </a:r>
                      <a:r>
                        <a:rPr sz="1000" u="sng" spc="70" dirty="0">
                          <a:uFill>
                            <a:solidFill>
                              <a:srgbClr val="000000"/>
                            </a:solidFill>
                          </a:uFill>
                          <a:latin typeface="Yu Gothic UI"/>
                          <a:cs typeface="Yu Gothic UI"/>
                        </a:rPr>
                        <a:t>当</a:t>
                      </a:r>
                      <a:r>
                        <a:rPr sz="1000" u="sng" spc="130" dirty="0">
                          <a:uFill>
                            <a:solidFill>
                              <a:srgbClr val="000000"/>
                            </a:solidFill>
                          </a:uFill>
                          <a:latin typeface="Yu Gothic UI"/>
                          <a:cs typeface="Yu Gothic UI"/>
                        </a:rPr>
                        <a:t>す</a:t>
                      </a:r>
                      <a:r>
                        <a:rPr sz="1000" u="sng" spc="120" dirty="0">
                          <a:uFill>
                            <a:solidFill>
                              <a:srgbClr val="000000"/>
                            </a:solidFill>
                          </a:uFill>
                          <a:latin typeface="Yu Gothic UI"/>
                          <a:cs typeface="Yu Gothic UI"/>
                        </a:rPr>
                        <a:t>る</a:t>
                      </a:r>
                      <a:r>
                        <a:rPr sz="1000" u="sng" spc="170" dirty="0">
                          <a:uFill>
                            <a:solidFill>
                              <a:srgbClr val="000000"/>
                            </a:solidFill>
                          </a:uFill>
                          <a:latin typeface="Yu Gothic UI"/>
                          <a:cs typeface="Yu Gothic UI"/>
                        </a:rPr>
                        <a:t>小</a:t>
                      </a:r>
                      <a:r>
                        <a:rPr sz="1000" u="sng" spc="-50" dirty="0">
                          <a:uFill>
                            <a:solidFill>
                              <a:srgbClr val="000000"/>
                            </a:solidFill>
                          </a:uFill>
                          <a:latin typeface="Yu Gothic UI"/>
                          <a:cs typeface="Yu Gothic UI"/>
                        </a:rPr>
                        <a:t>児</a:t>
                      </a:r>
                      <a:r>
                        <a:rPr sz="1000" dirty="0">
                          <a:latin typeface="Yu Gothic UI"/>
                          <a:cs typeface="Yu Gothic UI"/>
                        </a:rPr>
                        <a:t>	</a:t>
                      </a:r>
                      <a:r>
                        <a:rPr sz="1000" spc="150" dirty="0">
                          <a:latin typeface="Yu Gothic UI"/>
                          <a:cs typeface="Yu Gothic UI"/>
                        </a:rPr>
                        <a:t>１</a:t>
                      </a:r>
                      <a:r>
                        <a:rPr sz="1000" spc="114" dirty="0">
                          <a:latin typeface="Yu Gothic UI"/>
                          <a:cs typeface="Yu Gothic UI"/>
                        </a:rPr>
                        <a:t>につ</a:t>
                      </a:r>
                      <a:r>
                        <a:rPr sz="1000" spc="120" dirty="0">
                          <a:latin typeface="Yu Gothic UI"/>
                          <a:cs typeface="Yu Gothic UI"/>
                        </a:rPr>
                        <a:t>い</a:t>
                      </a:r>
                      <a:r>
                        <a:rPr sz="1000" spc="110" dirty="0">
                          <a:latin typeface="Yu Gothic UI"/>
                          <a:cs typeface="Yu Gothic UI"/>
                        </a:rPr>
                        <a:t>て</a:t>
                      </a:r>
                      <a:r>
                        <a:rPr sz="1000" spc="125" dirty="0">
                          <a:latin typeface="Yu Gothic UI"/>
                          <a:cs typeface="Yu Gothic UI"/>
                        </a:rPr>
                        <a:t>は</a:t>
                      </a:r>
                      <a:r>
                        <a:rPr sz="1000" spc="95" dirty="0">
                          <a:latin typeface="Yu Gothic UI"/>
                          <a:cs typeface="Yu Gothic UI"/>
                        </a:rPr>
                        <a:t>、</a:t>
                      </a:r>
                      <a:r>
                        <a:rPr sz="1000" spc="150" dirty="0">
                          <a:latin typeface="Yu Gothic UI"/>
                          <a:cs typeface="Yu Gothic UI"/>
                        </a:rPr>
                        <a:t>評価項目</a:t>
                      </a:r>
                      <a:r>
                        <a:rPr sz="1000" spc="114" dirty="0">
                          <a:latin typeface="Yu Gothic UI"/>
                          <a:cs typeface="Yu Gothic UI"/>
                        </a:rPr>
                        <a:t>に</a:t>
                      </a:r>
                      <a:r>
                        <a:rPr sz="1000" spc="120" dirty="0">
                          <a:latin typeface="Yu Gothic UI"/>
                          <a:cs typeface="Yu Gothic UI"/>
                        </a:rPr>
                        <a:t>おい</a:t>
                      </a:r>
                      <a:r>
                        <a:rPr sz="1000" spc="110" dirty="0">
                          <a:latin typeface="Yu Gothic UI"/>
                          <a:cs typeface="Yu Gothic UI"/>
                        </a:rPr>
                        <a:t>て</a:t>
                      </a:r>
                      <a:r>
                        <a:rPr sz="1000" spc="160" dirty="0">
                          <a:latin typeface="Yu Gothic UI"/>
                          <a:cs typeface="Yu Gothic UI"/>
                        </a:rPr>
                        <a:t>３</a:t>
                      </a:r>
                      <a:r>
                        <a:rPr sz="1000" spc="-10" dirty="0">
                          <a:latin typeface="Yu Gothic UI"/>
                          <a:cs typeface="Yu Gothic UI"/>
                        </a:rPr>
                        <a:t>項目</a:t>
                      </a:r>
                      <a:r>
                        <a:rPr sz="1000" dirty="0">
                          <a:latin typeface="Yu Gothic UI"/>
                          <a:cs typeface="Yu Gothic UI"/>
                        </a:rPr>
                        <a:t>以</a:t>
                      </a:r>
                      <a:r>
                        <a:rPr sz="1000" spc="70" dirty="0">
                          <a:latin typeface="Yu Gothic UI"/>
                          <a:cs typeface="Yu Gothic UI"/>
                        </a:rPr>
                        <a:t>上</a:t>
                      </a:r>
                      <a:r>
                        <a:rPr sz="1000" spc="50" dirty="0">
                          <a:latin typeface="Yu Gothic UI"/>
                          <a:cs typeface="Yu Gothic UI"/>
                        </a:rPr>
                        <a:t>に</a:t>
                      </a:r>
                      <a:r>
                        <a:rPr sz="1000" spc="80" dirty="0">
                          <a:latin typeface="Yu Gothic UI"/>
                          <a:cs typeface="Yu Gothic UI"/>
                        </a:rPr>
                        <a:t>該</a:t>
                      </a:r>
                      <a:r>
                        <a:rPr sz="1000" spc="160" dirty="0">
                          <a:latin typeface="Yu Gothic UI"/>
                          <a:cs typeface="Yu Gothic UI"/>
                        </a:rPr>
                        <a:t>当</a:t>
                      </a:r>
                      <a:r>
                        <a:rPr sz="1000" spc="130" dirty="0">
                          <a:latin typeface="Yu Gothic UI"/>
                          <a:cs typeface="Yu Gothic UI"/>
                        </a:rPr>
                        <a:t>する</a:t>
                      </a:r>
                      <a:r>
                        <a:rPr sz="1000" spc="-10" dirty="0">
                          <a:latin typeface="Yu Gothic UI"/>
                          <a:cs typeface="Yu Gothic UI"/>
                        </a:rPr>
                        <a:t>患</a:t>
                      </a:r>
                      <a:r>
                        <a:rPr sz="1000" spc="-50" dirty="0">
                          <a:latin typeface="Yu Gothic UI"/>
                          <a:cs typeface="Yu Gothic UI"/>
                        </a:rPr>
                        <a:t>者</a:t>
                      </a:r>
                      <a:endParaRPr sz="1000">
                        <a:latin typeface="Yu Gothic UI"/>
                        <a:cs typeface="Yu Gothic UI"/>
                      </a:endParaRPr>
                    </a:p>
                    <a:p>
                      <a:pPr marL="3791585" marR="21590">
                        <a:lnSpc>
                          <a:spcPts val="890"/>
                        </a:lnSpc>
                        <a:tabLst>
                          <a:tab pos="8063865" algn="l"/>
                        </a:tabLst>
                      </a:pPr>
                      <a:r>
                        <a:rPr sz="1000" b="1" u="sng" spc="140" dirty="0">
                          <a:solidFill>
                            <a:srgbClr val="006FC0"/>
                          </a:solidFill>
                          <a:uFill>
                            <a:solidFill>
                              <a:srgbClr val="006FC0"/>
                            </a:solidFill>
                          </a:uFill>
                          <a:latin typeface="Yu Gothic UI"/>
                          <a:cs typeface="Yu Gothic UI"/>
                        </a:rPr>
                        <a:t>２</a:t>
                      </a:r>
                      <a:r>
                        <a:rPr sz="1000" b="1" u="sng" spc="110" dirty="0">
                          <a:solidFill>
                            <a:srgbClr val="006FC0"/>
                          </a:solidFill>
                          <a:uFill>
                            <a:solidFill>
                              <a:srgbClr val="006FC0"/>
                            </a:solidFill>
                          </a:uFill>
                          <a:latin typeface="Yu Gothic UI"/>
                          <a:cs typeface="Yu Gothic UI"/>
                        </a:rPr>
                        <a:t>につ</a:t>
                      </a:r>
                      <a:r>
                        <a:rPr sz="1000" b="1" u="sng" spc="114" dirty="0">
                          <a:solidFill>
                            <a:srgbClr val="006FC0"/>
                          </a:solidFill>
                          <a:uFill>
                            <a:solidFill>
                              <a:srgbClr val="006FC0"/>
                            </a:solidFill>
                          </a:uFill>
                          <a:latin typeface="Yu Gothic UI"/>
                          <a:cs typeface="Yu Gothic UI"/>
                        </a:rPr>
                        <a:t>い</a:t>
                      </a:r>
                      <a:r>
                        <a:rPr sz="1000" b="1" u="sng" spc="105" dirty="0">
                          <a:solidFill>
                            <a:srgbClr val="006FC0"/>
                          </a:solidFill>
                          <a:uFill>
                            <a:solidFill>
                              <a:srgbClr val="006FC0"/>
                            </a:solidFill>
                          </a:uFill>
                          <a:latin typeface="Yu Gothic UI"/>
                          <a:cs typeface="Yu Gothic UI"/>
                        </a:rPr>
                        <a:t>て</a:t>
                      </a:r>
                      <a:r>
                        <a:rPr sz="1000" b="1" u="sng" spc="120" dirty="0">
                          <a:solidFill>
                            <a:srgbClr val="006FC0"/>
                          </a:solidFill>
                          <a:uFill>
                            <a:solidFill>
                              <a:srgbClr val="006FC0"/>
                            </a:solidFill>
                          </a:uFill>
                          <a:latin typeface="Yu Gothic UI"/>
                          <a:cs typeface="Yu Gothic UI"/>
                        </a:rPr>
                        <a:t>は</a:t>
                      </a:r>
                      <a:r>
                        <a:rPr sz="1000" b="1" u="sng" spc="90" dirty="0">
                          <a:solidFill>
                            <a:srgbClr val="006FC0"/>
                          </a:solidFill>
                          <a:uFill>
                            <a:solidFill>
                              <a:srgbClr val="006FC0"/>
                            </a:solidFill>
                          </a:uFill>
                          <a:latin typeface="Yu Gothic UI"/>
                          <a:cs typeface="Yu Gothic UI"/>
                        </a:rPr>
                        <a:t>、</a:t>
                      </a:r>
                      <a:r>
                        <a:rPr sz="1000" b="1" u="sng" spc="140" dirty="0">
                          <a:solidFill>
                            <a:srgbClr val="006FC0"/>
                          </a:solidFill>
                          <a:uFill>
                            <a:solidFill>
                              <a:srgbClr val="006FC0"/>
                            </a:solidFill>
                          </a:uFill>
                          <a:latin typeface="Yu Gothic UI"/>
                          <a:cs typeface="Yu Gothic UI"/>
                        </a:rPr>
                        <a:t>評価項目</a:t>
                      </a:r>
                      <a:r>
                        <a:rPr sz="1000" b="1" u="sng" spc="110" dirty="0">
                          <a:solidFill>
                            <a:srgbClr val="006FC0"/>
                          </a:solidFill>
                          <a:uFill>
                            <a:solidFill>
                              <a:srgbClr val="006FC0"/>
                            </a:solidFill>
                          </a:uFill>
                          <a:latin typeface="Yu Gothic UI"/>
                          <a:cs typeface="Yu Gothic UI"/>
                        </a:rPr>
                        <a:t>に</a:t>
                      </a:r>
                      <a:r>
                        <a:rPr sz="1000" b="1" u="sng" spc="114" dirty="0">
                          <a:solidFill>
                            <a:srgbClr val="006FC0"/>
                          </a:solidFill>
                          <a:uFill>
                            <a:solidFill>
                              <a:srgbClr val="006FC0"/>
                            </a:solidFill>
                          </a:uFill>
                          <a:latin typeface="Yu Gothic UI"/>
                          <a:cs typeface="Yu Gothic UI"/>
                        </a:rPr>
                        <a:t>おい</a:t>
                      </a:r>
                      <a:r>
                        <a:rPr sz="1000" b="1" u="sng" spc="105" dirty="0">
                          <a:solidFill>
                            <a:srgbClr val="006FC0"/>
                          </a:solidFill>
                          <a:uFill>
                            <a:solidFill>
                              <a:srgbClr val="006FC0"/>
                            </a:solidFill>
                          </a:uFill>
                          <a:latin typeface="Yu Gothic UI"/>
                          <a:cs typeface="Yu Gothic UI"/>
                        </a:rPr>
                        <a:t>て</a:t>
                      </a:r>
                      <a:r>
                        <a:rPr sz="1000" b="1" u="sng" spc="150" dirty="0">
                          <a:solidFill>
                            <a:srgbClr val="006FC0"/>
                          </a:solidFill>
                          <a:uFill>
                            <a:solidFill>
                              <a:srgbClr val="006FC0"/>
                            </a:solidFill>
                          </a:uFill>
                          <a:latin typeface="Yu Gothic UI"/>
                          <a:cs typeface="Yu Gothic UI"/>
                        </a:rPr>
                        <a:t>２</a:t>
                      </a:r>
                      <a:r>
                        <a:rPr sz="1000" b="1" u="sng" spc="60" dirty="0">
                          <a:solidFill>
                            <a:srgbClr val="006FC0"/>
                          </a:solidFill>
                          <a:uFill>
                            <a:solidFill>
                              <a:srgbClr val="006FC0"/>
                            </a:solidFill>
                          </a:uFill>
                          <a:latin typeface="Yu Gothic UI"/>
                          <a:cs typeface="Yu Gothic UI"/>
                        </a:rPr>
                        <a:t>項目</a:t>
                      </a:r>
                      <a:r>
                        <a:rPr sz="1000" b="1" u="sng" spc="55" dirty="0">
                          <a:solidFill>
                            <a:srgbClr val="006FC0"/>
                          </a:solidFill>
                          <a:uFill>
                            <a:solidFill>
                              <a:srgbClr val="006FC0"/>
                            </a:solidFill>
                          </a:uFill>
                          <a:latin typeface="Yu Gothic UI"/>
                          <a:cs typeface="Yu Gothic UI"/>
                        </a:rPr>
                        <a:t>に</a:t>
                      </a:r>
                      <a:r>
                        <a:rPr sz="1000" b="1" u="sng" spc="50" dirty="0">
                          <a:solidFill>
                            <a:srgbClr val="006FC0"/>
                          </a:solidFill>
                          <a:uFill>
                            <a:solidFill>
                              <a:srgbClr val="006FC0"/>
                            </a:solidFill>
                          </a:uFill>
                          <a:latin typeface="Yu Gothic UI"/>
                          <a:cs typeface="Yu Gothic UI"/>
                        </a:rPr>
                        <a:t>該当する</a:t>
                      </a:r>
                      <a:r>
                        <a:rPr sz="1000" b="1" u="sng" spc="70" dirty="0">
                          <a:solidFill>
                            <a:srgbClr val="006FC0"/>
                          </a:solidFill>
                          <a:uFill>
                            <a:solidFill>
                              <a:srgbClr val="006FC0"/>
                            </a:solidFill>
                          </a:uFill>
                          <a:latin typeface="Yu Gothic UI"/>
                          <a:cs typeface="Yu Gothic UI"/>
                        </a:rPr>
                        <a:t>患</a:t>
                      </a:r>
                      <a:r>
                        <a:rPr sz="1000" b="1" u="sng" spc="20" dirty="0">
                          <a:solidFill>
                            <a:srgbClr val="006FC0"/>
                          </a:solidFill>
                          <a:uFill>
                            <a:solidFill>
                              <a:srgbClr val="006FC0"/>
                            </a:solidFill>
                          </a:uFill>
                          <a:latin typeface="Yu Gothic UI"/>
                          <a:cs typeface="Yu Gothic UI"/>
                        </a:rPr>
                        <a:t>者</a:t>
                      </a:r>
                      <a:r>
                        <a:rPr sz="1000" b="1" dirty="0">
                          <a:solidFill>
                            <a:srgbClr val="006FC0"/>
                          </a:solidFill>
                          <a:latin typeface="Yu Gothic UI"/>
                          <a:cs typeface="Yu Gothic UI"/>
                        </a:rPr>
                        <a:t>	</a:t>
                      </a:r>
                      <a:r>
                        <a:rPr sz="1050" spc="-15" baseline="39682" dirty="0">
                          <a:latin typeface="MS PGothic"/>
                          <a:cs typeface="MS PGothic"/>
                        </a:rPr>
                        <a:t>「小児の口腔機能発達評価</a:t>
                      </a:r>
                      <a:r>
                        <a:rPr sz="1050" spc="-30" baseline="39682" dirty="0">
                          <a:latin typeface="MS PGothic"/>
                          <a:cs typeface="MS PGothic"/>
                        </a:rPr>
                        <a:t>マ</a:t>
                      </a:r>
                      <a:r>
                        <a:rPr sz="1050" baseline="39682" dirty="0">
                          <a:latin typeface="MS PGothic"/>
                          <a:cs typeface="MS PGothic"/>
                        </a:rPr>
                        <a:t>ニ</a:t>
                      </a:r>
                      <a:r>
                        <a:rPr sz="1050" spc="-15" baseline="39682" dirty="0">
                          <a:latin typeface="MS PGothic"/>
                          <a:cs typeface="MS PGothic"/>
                        </a:rPr>
                        <a:t>ュ</a:t>
                      </a:r>
                      <a:r>
                        <a:rPr sz="1050" spc="-30" baseline="39682" dirty="0">
                          <a:latin typeface="MS PGothic"/>
                          <a:cs typeface="MS PGothic"/>
                        </a:rPr>
                        <a:t>ア</a:t>
                      </a:r>
                      <a:r>
                        <a:rPr sz="1050" baseline="39682" dirty="0">
                          <a:latin typeface="MS PGothic"/>
                          <a:cs typeface="MS PGothic"/>
                        </a:rPr>
                        <a:t>ル</a:t>
                      </a:r>
                      <a:r>
                        <a:rPr sz="1050" spc="-75" baseline="39682" dirty="0">
                          <a:latin typeface="MS PGothic"/>
                          <a:cs typeface="MS PGothic"/>
                        </a:rPr>
                        <a:t>」</a:t>
                      </a:r>
                      <a:endParaRPr sz="1050" baseline="39682">
                        <a:latin typeface="MS PGothic"/>
                        <a:cs typeface="MS PGothic"/>
                      </a:endParaRPr>
                    </a:p>
                    <a:p>
                      <a:pPr marR="929005" algn="r">
                        <a:lnSpc>
                          <a:spcPts val="530"/>
                        </a:lnSpc>
                      </a:pPr>
                      <a:r>
                        <a:rPr sz="700" spc="-10" dirty="0">
                          <a:latin typeface="MS PGothic"/>
                          <a:cs typeface="MS PGothic"/>
                        </a:rPr>
                        <a:t>（日本歯科医学会</a:t>
                      </a:r>
                      <a:r>
                        <a:rPr sz="700" spc="-50" dirty="0">
                          <a:latin typeface="MS PGothic"/>
                          <a:cs typeface="MS PGothic"/>
                        </a:rPr>
                        <a:t>）</a:t>
                      </a:r>
                      <a:endParaRPr sz="700">
                        <a:latin typeface="MS PGothic"/>
                        <a:cs typeface="MS PGothic"/>
                      </a:endParaRPr>
                    </a:p>
                    <a:p>
                      <a:pPr marL="162560" marR="21590">
                        <a:lnSpc>
                          <a:spcPts val="1310"/>
                        </a:lnSpc>
                        <a:spcBef>
                          <a:spcPts val="400"/>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525145" marR="113030" indent="-363220">
                        <a:lnSpc>
                          <a:spcPct val="98600"/>
                        </a:lnSpc>
                        <a:spcBef>
                          <a:spcPts val="5"/>
                        </a:spcBef>
                        <a:tabLst>
                          <a:tab pos="582930" algn="l"/>
                        </a:tabLst>
                      </a:pPr>
                      <a:r>
                        <a:rPr sz="1100" dirty="0">
                          <a:latin typeface="Yu Gothic UI"/>
                          <a:cs typeface="Yu Gothic UI"/>
                        </a:rPr>
                        <a:t>注１		区分番号</a:t>
                      </a:r>
                      <a:r>
                        <a:rPr sz="1100" spc="-305" dirty="0">
                          <a:latin typeface="Yu Gothic UI"/>
                          <a:cs typeface="Yu Gothic UI"/>
                        </a:rPr>
                        <a:t>Ｂ０００</a:t>
                      </a:r>
                      <a:r>
                        <a:rPr sz="1100" spc="-315" dirty="0">
                          <a:latin typeface="Yu Gothic UI"/>
                          <a:cs typeface="Yu Gothic UI"/>
                        </a:rPr>
                        <a:t>－</a:t>
                      </a:r>
                      <a:r>
                        <a:rPr sz="1100" spc="-300" dirty="0">
                          <a:latin typeface="Yu Gothic UI"/>
                          <a:cs typeface="Yu Gothic UI"/>
                        </a:rPr>
                        <a:t>４</a:t>
                      </a:r>
                      <a:r>
                        <a:rPr sz="1100" spc="240" dirty="0">
                          <a:latin typeface="Yu Gothic UI"/>
                          <a:cs typeface="Yu Gothic UI"/>
                        </a:rPr>
                        <a:t>に</a:t>
                      </a:r>
                      <a:r>
                        <a:rPr sz="1100" spc="55" dirty="0">
                          <a:latin typeface="Yu Gothic UI"/>
                          <a:cs typeface="Yu Gothic UI"/>
                        </a:rPr>
                        <a:t>掲</a:t>
                      </a:r>
                      <a:r>
                        <a:rPr sz="1100" spc="45" dirty="0">
                          <a:latin typeface="Yu Gothic UI"/>
                          <a:cs typeface="Yu Gothic UI"/>
                        </a:rPr>
                        <a:t>げ</a:t>
                      </a:r>
                      <a:r>
                        <a:rPr sz="1100" spc="40" dirty="0">
                          <a:latin typeface="Yu Gothic UI"/>
                          <a:cs typeface="Yu Gothic UI"/>
                        </a:rPr>
                        <a:t>る</a:t>
                      </a:r>
                      <a:r>
                        <a:rPr sz="1100" spc="55" dirty="0">
                          <a:latin typeface="Yu Gothic UI"/>
                          <a:cs typeface="Yu Gothic UI"/>
                        </a:rPr>
                        <a:t>歯科疾患管</a:t>
                      </a:r>
                      <a:r>
                        <a:rPr sz="1100" spc="40" dirty="0">
                          <a:latin typeface="Yu Gothic UI"/>
                          <a:cs typeface="Yu Gothic UI"/>
                        </a:rPr>
                        <a:t>理</a:t>
                      </a:r>
                      <a:r>
                        <a:rPr sz="1100" spc="20" dirty="0">
                          <a:latin typeface="Yu Gothic UI"/>
                          <a:cs typeface="Yu Gothic UI"/>
                        </a:rPr>
                        <a:t>料又</a:t>
                      </a:r>
                      <a:r>
                        <a:rPr sz="1100" spc="15" dirty="0">
                          <a:latin typeface="Yu Gothic UI"/>
                          <a:cs typeface="Yu Gothic UI"/>
                        </a:rPr>
                        <a:t>は</a:t>
                      </a:r>
                      <a:r>
                        <a:rPr sz="1100" spc="20" dirty="0">
                          <a:latin typeface="Yu Gothic UI"/>
                          <a:cs typeface="Yu Gothic UI"/>
                        </a:rPr>
                        <a:t>区分番号</a:t>
                      </a:r>
                      <a:r>
                        <a:rPr sz="1100" spc="-300" dirty="0">
                          <a:latin typeface="Yu Gothic UI"/>
                          <a:cs typeface="Yu Gothic UI"/>
                        </a:rPr>
                        <a:t>Ｂ００</a:t>
                      </a:r>
                      <a:r>
                        <a:rPr sz="1100" spc="-315" dirty="0">
                          <a:latin typeface="Yu Gothic UI"/>
                          <a:cs typeface="Yu Gothic UI"/>
                        </a:rPr>
                        <a:t>２</a:t>
                      </a:r>
                      <a:r>
                        <a:rPr sz="1100" spc="229" dirty="0">
                          <a:latin typeface="Yu Gothic UI"/>
                          <a:cs typeface="Yu Gothic UI"/>
                        </a:rPr>
                        <a:t>に</a:t>
                      </a:r>
                      <a:r>
                        <a:rPr sz="1100" spc="95" dirty="0">
                          <a:latin typeface="Yu Gothic UI"/>
                          <a:cs typeface="Yu Gothic UI"/>
                        </a:rPr>
                        <a:t>掲</a:t>
                      </a:r>
                      <a:r>
                        <a:rPr sz="1100" spc="80" dirty="0">
                          <a:latin typeface="Yu Gothic UI"/>
                          <a:cs typeface="Yu Gothic UI"/>
                        </a:rPr>
                        <a:t>げ</a:t>
                      </a:r>
                      <a:r>
                        <a:rPr sz="1100" spc="105" dirty="0">
                          <a:latin typeface="Yu Gothic UI"/>
                          <a:cs typeface="Yu Gothic UI"/>
                        </a:rPr>
                        <a:t>る</a:t>
                      </a:r>
                      <a:r>
                        <a:rPr sz="1100" spc="140" dirty="0">
                          <a:latin typeface="Yu Gothic UI"/>
                          <a:cs typeface="Yu Gothic UI"/>
                        </a:rPr>
                        <a:t>歯</a:t>
                      </a:r>
                      <a:r>
                        <a:rPr sz="1100" dirty="0">
                          <a:latin typeface="Yu Gothic UI"/>
                          <a:cs typeface="Yu Gothic UI"/>
                        </a:rPr>
                        <a:t>科特定疾患療</a:t>
                      </a:r>
                      <a:r>
                        <a:rPr sz="1100" spc="-10" dirty="0">
                          <a:latin typeface="Yu Gothic UI"/>
                          <a:cs typeface="Yu Gothic UI"/>
                        </a:rPr>
                        <a:t>養</a:t>
                      </a:r>
                      <a:r>
                        <a:rPr sz="1100" dirty="0">
                          <a:latin typeface="Yu Gothic UI"/>
                          <a:cs typeface="Yu Gothic UI"/>
                        </a:rPr>
                        <a:t>管理</a:t>
                      </a:r>
                      <a:r>
                        <a:rPr sz="1100" spc="150" dirty="0">
                          <a:latin typeface="Yu Gothic UI"/>
                          <a:cs typeface="Yu Gothic UI"/>
                        </a:rPr>
                        <a:t>料</a:t>
                      </a:r>
                      <a:r>
                        <a:rPr sz="1100" spc="114" dirty="0">
                          <a:latin typeface="Yu Gothic UI"/>
                          <a:cs typeface="Yu Gothic UI"/>
                        </a:rPr>
                        <a:t>を</a:t>
                      </a:r>
                      <a:r>
                        <a:rPr sz="1100" dirty="0">
                          <a:latin typeface="Yu Gothic UI"/>
                          <a:cs typeface="Yu Gothic UI"/>
                        </a:rPr>
                        <a:t>算定</a:t>
                      </a:r>
                      <a:r>
                        <a:rPr sz="1100" spc="265" dirty="0">
                          <a:latin typeface="Yu Gothic UI"/>
                          <a:cs typeface="Yu Gothic UI"/>
                        </a:rPr>
                        <a:t>し</a:t>
                      </a:r>
                      <a:r>
                        <a:rPr sz="1100" spc="300" dirty="0">
                          <a:latin typeface="Yu Gothic UI"/>
                          <a:cs typeface="Yu Gothic UI"/>
                        </a:rPr>
                        <a:t>た</a:t>
                      </a:r>
                      <a:r>
                        <a:rPr sz="1100" dirty="0">
                          <a:latin typeface="Yu Gothic UI"/>
                          <a:cs typeface="Yu Gothic UI"/>
                        </a:rPr>
                        <a:t>患者</a:t>
                      </a:r>
                      <a:r>
                        <a:rPr sz="1100" spc="200" dirty="0">
                          <a:latin typeface="Yu Gothic UI"/>
                          <a:cs typeface="Yu Gothic UI"/>
                        </a:rPr>
                        <a:t>で</a:t>
                      </a:r>
                      <a:r>
                        <a:rPr sz="1100" spc="350" dirty="0">
                          <a:latin typeface="Yu Gothic UI"/>
                          <a:cs typeface="Yu Gothic UI"/>
                        </a:rPr>
                        <a:t>あ</a:t>
                      </a:r>
                      <a:r>
                        <a:rPr sz="1100" spc="265" dirty="0">
                          <a:latin typeface="Yu Gothic UI"/>
                          <a:cs typeface="Yu Gothic UI"/>
                        </a:rPr>
                        <a:t>っ</a:t>
                      </a:r>
                      <a:r>
                        <a:rPr sz="1100" spc="229" dirty="0">
                          <a:latin typeface="Yu Gothic UI"/>
                          <a:cs typeface="Yu Gothic UI"/>
                        </a:rPr>
                        <a:t>て</a:t>
                      </a:r>
                      <a:r>
                        <a:rPr sz="1100" spc="375" dirty="0">
                          <a:latin typeface="Yu Gothic UI"/>
                          <a:cs typeface="Yu Gothic UI"/>
                        </a:rPr>
                        <a:t>、</a:t>
                      </a:r>
                      <a:r>
                        <a:rPr sz="1100" b="1" dirty="0">
                          <a:solidFill>
                            <a:srgbClr val="007EDE"/>
                          </a:solidFill>
                          <a:latin typeface="Yu Gothic UI"/>
                          <a:cs typeface="Yu Gothic UI"/>
                        </a:rPr>
                        <a:t>口腔機能発達</a:t>
                      </a:r>
                      <a:r>
                        <a:rPr sz="1100" b="1" spc="-15" dirty="0">
                          <a:solidFill>
                            <a:srgbClr val="007EDE"/>
                          </a:solidFill>
                          <a:latin typeface="Yu Gothic UI"/>
                          <a:cs typeface="Yu Gothic UI"/>
                        </a:rPr>
                        <a:t>不</a:t>
                      </a:r>
                      <a:r>
                        <a:rPr sz="1100" b="1" dirty="0">
                          <a:solidFill>
                            <a:srgbClr val="007EDE"/>
                          </a:solidFill>
                          <a:latin typeface="Yu Gothic UI"/>
                          <a:cs typeface="Yu Gothic UI"/>
                        </a:rPr>
                        <a:t>全</a:t>
                      </a:r>
                      <a:r>
                        <a:rPr sz="1100" b="1" spc="105" dirty="0">
                          <a:solidFill>
                            <a:srgbClr val="007EDE"/>
                          </a:solidFill>
                          <a:latin typeface="Yu Gothic UI"/>
                          <a:cs typeface="Yu Gothic UI"/>
                        </a:rPr>
                        <a:t>症</a:t>
                      </a:r>
                      <a:r>
                        <a:rPr sz="1100" b="1" spc="90" dirty="0">
                          <a:solidFill>
                            <a:srgbClr val="007EDE"/>
                          </a:solidFill>
                          <a:latin typeface="Yu Gothic UI"/>
                          <a:cs typeface="Yu Gothic UI"/>
                        </a:rPr>
                        <a:t>の</a:t>
                      </a:r>
                      <a:r>
                        <a:rPr sz="1100" b="1" spc="220" dirty="0">
                          <a:solidFill>
                            <a:srgbClr val="007EDE"/>
                          </a:solidFill>
                          <a:latin typeface="Yu Gothic UI"/>
                          <a:cs typeface="Yu Gothic UI"/>
                        </a:rPr>
                        <a:t>18</a:t>
                      </a:r>
                      <a:r>
                        <a:rPr sz="1100" b="1" dirty="0">
                          <a:solidFill>
                            <a:srgbClr val="007EDE"/>
                          </a:solidFill>
                          <a:latin typeface="Yu Gothic UI"/>
                          <a:cs typeface="Yu Gothic UI"/>
                        </a:rPr>
                        <a:t>歳</a:t>
                      </a:r>
                      <a:r>
                        <a:rPr sz="1100" b="1" spc="10" dirty="0">
                          <a:solidFill>
                            <a:srgbClr val="007EDE"/>
                          </a:solidFill>
                          <a:latin typeface="Yu Gothic UI"/>
                          <a:cs typeface="Yu Gothic UI"/>
                        </a:rPr>
                        <a:t>未</a:t>
                      </a:r>
                      <a:r>
                        <a:rPr sz="1100" b="1" spc="55" dirty="0">
                          <a:solidFill>
                            <a:srgbClr val="007EDE"/>
                          </a:solidFill>
                          <a:latin typeface="Yu Gothic UI"/>
                          <a:cs typeface="Yu Gothic UI"/>
                        </a:rPr>
                        <a:t>満</a:t>
                      </a:r>
                      <a:r>
                        <a:rPr sz="1100" b="1" spc="45" dirty="0">
                          <a:solidFill>
                            <a:srgbClr val="007EDE"/>
                          </a:solidFill>
                          <a:latin typeface="Yu Gothic UI"/>
                          <a:cs typeface="Yu Gothic UI"/>
                        </a:rPr>
                        <a:t>の</a:t>
                      </a:r>
                      <a:r>
                        <a:rPr sz="1100" b="1" spc="65" dirty="0">
                          <a:solidFill>
                            <a:srgbClr val="007EDE"/>
                          </a:solidFill>
                          <a:latin typeface="Yu Gothic UI"/>
                          <a:cs typeface="Yu Gothic UI"/>
                        </a:rPr>
                        <a:t>患</a:t>
                      </a:r>
                      <a:r>
                        <a:rPr sz="1100" b="1" dirty="0">
                          <a:solidFill>
                            <a:srgbClr val="007EDE"/>
                          </a:solidFill>
                          <a:latin typeface="Yu Gothic UI"/>
                          <a:cs typeface="Yu Gothic UI"/>
                        </a:rPr>
                        <a:t>者</a:t>
                      </a:r>
                      <a:r>
                        <a:rPr sz="1100" spc="100" dirty="0">
                          <a:latin typeface="Yu Gothic UI"/>
                          <a:cs typeface="Yu Gothic UI"/>
                        </a:rPr>
                        <a:t>に</a:t>
                      </a:r>
                      <a:r>
                        <a:rPr sz="1100" spc="140" dirty="0">
                          <a:latin typeface="Yu Gothic UI"/>
                          <a:cs typeface="Yu Gothic UI"/>
                        </a:rPr>
                        <a:t>対</a:t>
                      </a:r>
                      <a:r>
                        <a:rPr sz="1100" spc="295" dirty="0">
                          <a:latin typeface="Yu Gothic UI"/>
                          <a:cs typeface="Yu Gothic UI"/>
                        </a:rPr>
                        <a:t>し</a:t>
                      </a:r>
                      <a:r>
                        <a:rPr sz="1100" spc="320" dirty="0">
                          <a:latin typeface="Yu Gothic UI"/>
                          <a:cs typeface="Yu Gothic UI"/>
                        </a:rPr>
                        <a:t>て</a:t>
                      </a:r>
                      <a:r>
                        <a:rPr sz="1100" spc="385" dirty="0">
                          <a:latin typeface="Yu Gothic UI"/>
                          <a:cs typeface="Yu Gothic UI"/>
                        </a:rPr>
                        <a:t>、</a:t>
                      </a:r>
                      <a:r>
                        <a:rPr sz="1100" b="1" dirty="0">
                          <a:latin typeface="Yu Gothic UI"/>
                          <a:cs typeface="Yu Gothic UI"/>
                        </a:rPr>
                        <a:t>口</a:t>
                      </a:r>
                      <a:r>
                        <a:rPr sz="1100" b="1" spc="10" dirty="0">
                          <a:latin typeface="Yu Gothic UI"/>
                          <a:cs typeface="Yu Gothic UI"/>
                        </a:rPr>
                        <a:t>腔</a:t>
                      </a:r>
                      <a:r>
                        <a:rPr sz="1100" b="1" spc="55" dirty="0">
                          <a:latin typeface="Yu Gothic UI"/>
                          <a:cs typeface="Yu Gothic UI"/>
                        </a:rPr>
                        <a:t>機能の</a:t>
                      </a:r>
                      <a:r>
                        <a:rPr sz="1100" b="1" spc="85" dirty="0">
                          <a:latin typeface="Yu Gothic UI"/>
                          <a:cs typeface="Yu Gothic UI"/>
                        </a:rPr>
                        <a:t>獲得</a:t>
                      </a:r>
                      <a:r>
                        <a:rPr sz="1100" b="1" spc="75" dirty="0">
                          <a:latin typeface="Yu Gothic UI"/>
                          <a:cs typeface="Yu Gothic UI"/>
                        </a:rPr>
                        <a:t>を</a:t>
                      </a:r>
                      <a:r>
                        <a:rPr sz="1100" b="1" dirty="0">
                          <a:latin typeface="Yu Gothic UI"/>
                          <a:cs typeface="Yu Gothic UI"/>
                        </a:rPr>
                        <a:t>目</a:t>
                      </a:r>
                      <a:r>
                        <a:rPr sz="1100" b="1" spc="5" dirty="0">
                          <a:latin typeface="Yu Gothic UI"/>
                          <a:cs typeface="Yu Gothic UI"/>
                        </a:rPr>
                        <a:t>的</a:t>
                      </a:r>
                      <a:r>
                        <a:rPr sz="1100" spc="325" dirty="0">
                          <a:latin typeface="Yu Gothic UI"/>
                          <a:cs typeface="Yu Gothic UI"/>
                        </a:rPr>
                        <a:t>と</a:t>
                      </a:r>
                      <a:r>
                        <a:rPr sz="1100" spc="295" dirty="0">
                          <a:latin typeface="Yu Gothic UI"/>
                          <a:cs typeface="Yu Gothic UI"/>
                        </a:rPr>
                        <a:t>し</a:t>
                      </a:r>
                      <a:r>
                        <a:rPr sz="1100" spc="330" dirty="0">
                          <a:latin typeface="Yu Gothic UI"/>
                          <a:cs typeface="Yu Gothic UI"/>
                        </a:rPr>
                        <a:t>て</a:t>
                      </a:r>
                      <a:r>
                        <a:rPr sz="1100" spc="375" dirty="0">
                          <a:latin typeface="Yu Gothic UI"/>
                          <a:cs typeface="Yu Gothic UI"/>
                        </a:rPr>
                        <a:t>、</a:t>
                      </a:r>
                      <a:r>
                        <a:rPr sz="1100" dirty="0">
                          <a:latin typeface="Yu Gothic UI"/>
                          <a:cs typeface="Yu Gothic UI"/>
                        </a:rPr>
                        <a:t>当</a:t>
                      </a:r>
                      <a:r>
                        <a:rPr sz="1100" spc="15" dirty="0">
                          <a:latin typeface="Yu Gothic UI"/>
                          <a:cs typeface="Yu Gothic UI"/>
                        </a:rPr>
                        <a:t>該</a:t>
                      </a:r>
                      <a:r>
                        <a:rPr sz="1100" dirty="0">
                          <a:latin typeface="Yu Gothic UI"/>
                          <a:cs typeface="Yu Gothic UI"/>
                        </a:rPr>
                        <a:t>患者</a:t>
                      </a:r>
                      <a:r>
                        <a:rPr sz="1100" spc="10" dirty="0">
                          <a:latin typeface="Yu Gothic UI"/>
                          <a:cs typeface="Yu Gothic UI"/>
                        </a:rPr>
                        <a:t>等</a:t>
                      </a:r>
                      <a:r>
                        <a:rPr sz="1100" spc="90" dirty="0">
                          <a:latin typeface="Yu Gothic UI"/>
                          <a:cs typeface="Yu Gothic UI"/>
                        </a:rPr>
                        <a:t>の</a:t>
                      </a:r>
                      <a:r>
                        <a:rPr sz="1100" spc="110" dirty="0">
                          <a:latin typeface="Yu Gothic UI"/>
                          <a:cs typeface="Yu Gothic UI"/>
                        </a:rPr>
                        <a:t>同</a:t>
                      </a:r>
                      <a:r>
                        <a:rPr sz="1100" spc="10" dirty="0">
                          <a:latin typeface="Yu Gothic UI"/>
                          <a:cs typeface="Yu Gothic UI"/>
                        </a:rPr>
                        <a:t>意</a:t>
                      </a:r>
                      <a:r>
                        <a:rPr sz="1100" spc="114" dirty="0">
                          <a:latin typeface="Yu Gothic UI"/>
                          <a:cs typeface="Yu Gothic UI"/>
                        </a:rPr>
                        <a:t>を</a:t>
                      </a:r>
                      <a:r>
                        <a:rPr sz="1100" spc="165" dirty="0">
                          <a:latin typeface="Yu Gothic UI"/>
                          <a:cs typeface="Yu Gothic UI"/>
                        </a:rPr>
                        <a:t>得</a:t>
                      </a:r>
                      <a:r>
                        <a:rPr sz="1100" spc="254" dirty="0">
                          <a:latin typeface="Yu Gothic UI"/>
                          <a:cs typeface="Yu Gothic UI"/>
                        </a:rPr>
                        <a:t>て</a:t>
                      </a:r>
                      <a:r>
                        <a:rPr sz="1100" spc="375" dirty="0">
                          <a:latin typeface="Yu Gothic UI"/>
                          <a:cs typeface="Yu Gothic UI"/>
                        </a:rPr>
                        <a:t>、</a:t>
                      </a:r>
                      <a:r>
                        <a:rPr sz="1100" spc="10" dirty="0">
                          <a:latin typeface="Yu Gothic UI"/>
                          <a:cs typeface="Yu Gothic UI"/>
                        </a:rPr>
                        <a:t>当</a:t>
                      </a:r>
                      <a:r>
                        <a:rPr sz="1100" dirty="0">
                          <a:latin typeface="Yu Gothic UI"/>
                          <a:cs typeface="Yu Gothic UI"/>
                        </a:rPr>
                        <a:t>該患</a:t>
                      </a:r>
                      <a:r>
                        <a:rPr sz="1100" spc="10" dirty="0">
                          <a:latin typeface="Yu Gothic UI"/>
                          <a:cs typeface="Yu Gothic UI"/>
                        </a:rPr>
                        <a:t>者</a:t>
                      </a:r>
                      <a:r>
                        <a:rPr sz="1100" spc="50" dirty="0">
                          <a:latin typeface="Yu Gothic UI"/>
                          <a:cs typeface="Yu Gothic UI"/>
                        </a:rPr>
                        <a:t>の</a:t>
                      </a:r>
                      <a:r>
                        <a:rPr sz="1100" spc="65" dirty="0">
                          <a:latin typeface="Yu Gothic UI"/>
                          <a:cs typeface="Yu Gothic UI"/>
                        </a:rPr>
                        <a:t>口</a:t>
                      </a:r>
                      <a:r>
                        <a:rPr sz="1100" spc="75" dirty="0">
                          <a:latin typeface="Yu Gothic UI"/>
                          <a:cs typeface="Yu Gothic UI"/>
                        </a:rPr>
                        <a:t>腔</a:t>
                      </a:r>
                      <a:r>
                        <a:rPr sz="1100" dirty="0">
                          <a:latin typeface="Yu Gothic UI"/>
                          <a:cs typeface="Yu Gothic UI"/>
                        </a:rPr>
                        <a:t>機能</a:t>
                      </a:r>
                      <a:r>
                        <a:rPr sz="1100" spc="10" dirty="0">
                          <a:latin typeface="Yu Gothic UI"/>
                          <a:cs typeface="Yu Gothic UI"/>
                        </a:rPr>
                        <a:t>評</a:t>
                      </a:r>
                      <a:r>
                        <a:rPr sz="1100" spc="85" dirty="0">
                          <a:latin typeface="Yu Gothic UI"/>
                          <a:cs typeface="Yu Gothic UI"/>
                        </a:rPr>
                        <a:t>価</a:t>
                      </a:r>
                      <a:r>
                        <a:rPr sz="1100" spc="65" dirty="0">
                          <a:latin typeface="Yu Gothic UI"/>
                          <a:cs typeface="Yu Gothic UI"/>
                        </a:rPr>
                        <a:t>に</a:t>
                      </a:r>
                      <a:r>
                        <a:rPr sz="1100" spc="95" dirty="0">
                          <a:latin typeface="Yu Gothic UI"/>
                          <a:cs typeface="Yu Gothic UI"/>
                        </a:rPr>
                        <a:t>基</a:t>
                      </a:r>
                      <a:r>
                        <a:rPr sz="1100" spc="365" dirty="0">
                          <a:latin typeface="Yu Gothic UI"/>
                          <a:cs typeface="Yu Gothic UI"/>
                        </a:rPr>
                        <a:t>づ</a:t>
                      </a:r>
                      <a:r>
                        <a:rPr sz="1100" spc="280" dirty="0">
                          <a:latin typeface="Yu Gothic UI"/>
                          <a:cs typeface="Yu Gothic UI"/>
                        </a:rPr>
                        <a:t>く</a:t>
                      </a:r>
                      <a:r>
                        <a:rPr sz="1100" dirty="0">
                          <a:latin typeface="Yu Gothic UI"/>
                          <a:cs typeface="Yu Gothic UI"/>
                        </a:rPr>
                        <a:t>管理</a:t>
                      </a:r>
                      <a:r>
                        <a:rPr sz="1100" spc="10" dirty="0">
                          <a:latin typeface="Yu Gothic UI"/>
                          <a:cs typeface="Yu Gothic UI"/>
                        </a:rPr>
                        <a:t>計</a:t>
                      </a:r>
                      <a:r>
                        <a:rPr sz="1100" spc="95" dirty="0">
                          <a:latin typeface="Yu Gothic UI"/>
                          <a:cs typeface="Yu Gothic UI"/>
                        </a:rPr>
                        <a:t>画</a:t>
                      </a:r>
                      <a:r>
                        <a:rPr sz="1100" spc="70" dirty="0">
                          <a:latin typeface="Yu Gothic UI"/>
                          <a:cs typeface="Yu Gothic UI"/>
                        </a:rPr>
                        <a:t>を</a:t>
                      </a:r>
                      <a:r>
                        <a:rPr sz="1100" spc="105" dirty="0">
                          <a:latin typeface="Yu Gothic UI"/>
                          <a:cs typeface="Yu Gothic UI"/>
                        </a:rPr>
                        <a:t>作</a:t>
                      </a:r>
                      <a:r>
                        <a:rPr sz="1100" spc="195" dirty="0">
                          <a:latin typeface="Yu Gothic UI"/>
                          <a:cs typeface="Yu Gothic UI"/>
                        </a:rPr>
                        <a:t>成</a:t>
                      </a:r>
                      <a:r>
                        <a:rPr sz="1100" spc="155" dirty="0">
                          <a:latin typeface="Yu Gothic UI"/>
                          <a:cs typeface="Yu Gothic UI"/>
                        </a:rPr>
                        <a:t>し</a:t>
                      </a:r>
                      <a:r>
                        <a:rPr sz="1100" spc="375" dirty="0">
                          <a:latin typeface="Yu Gothic UI"/>
                          <a:cs typeface="Yu Gothic UI"/>
                        </a:rPr>
                        <a:t>、</a:t>
                      </a:r>
                      <a:r>
                        <a:rPr sz="1100" spc="75" dirty="0">
                          <a:latin typeface="Yu Gothic UI"/>
                          <a:cs typeface="Yu Gothic UI"/>
                        </a:rPr>
                        <a:t>当該管理計画</a:t>
                      </a:r>
                      <a:r>
                        <a:rPr sz="1100" spc="60" dirty="0">
                          <a:latin typeface="Yu Gothic UI"/>
                          <a:cs typeface="Yu Gothic UI"/>
                        </a:rPr>
                        <a:t>に</a:t>
                      </a:r>
                      <a:r>
                        <a:rPr sz="1100" spc="75" dirty="0">
                          <a:latin typeface="Yu Gothic UI"/>
                          <a:cs typeface="Yu Gothic UI"/>
                        </a:rPr>
                        <a:t>基</a:t>
                      </a:r>
                      <a:r>
                        <a:rPr sz="1100" spc="60" dirty="0">
                          <a:latin typeface="Yu Gothic UI"/>
                          <a:cs typeface="Yu Gothic UI"/>
                        </a:rPr>
                        <a:t>づ</a:t>
                      </a:r>
                      <a:r>
                        <a:rPr sz="1100" spc="55" dirty="0">
                          <a:latin typeface="Yu Gothic UI"/>
                          <a:cs typeface="Yu Gothic UI"/>
                        </a:rPr>
                        <a:t>き</a:t>
                      </a:r>
                      <a:r>
                        <a:rPr sz="1100" spc="360" dirty="0">
                          <a:latin typeface="Yu Gothic UI"/>
                          <a:cs typeface="Yu Gothic UI"/>
                        </a:rPr>
                        <a:t>、</a:t>
                      </a:r>
                      <a:r>
                        <a:rPr sz="1100" dirty="0">
                          <a:latin typeface="Yu Gothic UI"/>
                          <a:cs typeface="Yu Gothic UI"/>
                        </a:rPr>
                        <a:t>口腔</a:t>
                      </a:r>
                      <a:r>
                        <a:rPr sz="1100" spc="-15" dirty="0">
                          <a:latin typeface="Yu Gothic UI"/>
                          <a:cs typeface="Yu Gothic UI"/>
                        </a:rPr>
                        <a:t>機</a:t>
                      </a:r>
                      <a:r>
                        <a:rPr sz="1100" spc="65" dirty="0">
                          <a:latin typeface="Yu Gothic UI"/>
                          <a:cs typeface="Yu Gothic UI"/>
                        </a:rPr>
                        <a:t>能</a:t>
                      </a:r>
                      <a:r>
                        <a:rPr sz="1100" spc="50" dirty="0">
                          <a:latin typeface="Yu Gothic UI"/>
                          <a:cs typeface="Yu Gothic UI"/>
                        </a:rPr>
                        <a:t>の管</a:t>
                      </a:r>
                      <a:r>
                        <a:rPr sz="1100" spc="95" dirty="0">
                          <a:latin typeface="Yu Gothic UI"/>
                          <a:cs typeface="Yu Gothic UI"/>
                        </a:rPr>
                        <a:t>理</a:t>
                      </a:r>
                      <a:r>
                        <a:rPr sz="1100" spc="70" dirty="0">
                          <a:latin typeface="Yu Gothic UI"/>
                          <a:cs typeface="Yu Gothic UI"/>
                        </a:rPr>
                        <a:t>を</a:t>
                      </a:r>
                      <a:r>
                        <a:rPr sz="1100" spc="80" dirty="0">
                          <a:latin typeface="Yu Gothic UI"/>
                          <a:cs typeface="Yu Gothic UI"/>
                        </a:rPr>
                        <a:t>行</a:t>
                      </a:r>
                      <a:r>
                        <a:rPr sz="1100" spc="165" dirty="0">
                          <a:latin typeface="Yu Gothic UI"/>
                          <a:cs typeface="Yu Gothic UI"/>
                        </a:rPr>
                        <a:t>っ</a:t>
                      </a:r>
                      <a:r>
                        <a:rPr sz="1100" spc="204" dirty="0">
                          <a:latin typeface="Yu Gothic UI"/>
                          <a:cs typeface="Yu Gothic UI"/>
                        </a:rPr>
                        <a:t>た</a:t>
                      </a:r>
                      <a:r>
                        <a:rPr sz="1100" spc="245" dirty="0">
                          <a:latin typeface="Yu Gothic UI"/>
                          <a:cs typeface="Yu Gothic UI"/>
                        </a:rPr>
                        <a:t>場</a:t>
                      </a:r>
                      <a:r>
                        <a:rPr sz="1100" spc="130" dirty="0">
                          <a:latin typeface="Yu Gothic UI"/>
                          <a:cs typeface="Yu Gothic UI"/>
                        </a:rPr>
                        <a:t>合</a:t>
                      </a:r>
                      <a:r>
                        <a:rPr sz="1100" spc="100" dirty="0">
                          <a:latin typeface="Yu Gothic UI"/>
                          <a:cs typeface="Yu Gothic UI"/>
                        </a:rPr>
                        <a:t>に</a:t>
                      </a:r>
                      <a:r>
                        <a:rPr sz="1100" spc="360" dirty="0">
                          <a:latin typeface="Yu Gothic UI"/>
                          <a:cs typeface="Yu Gothic UI"/>
                        </a:rPr>
                        <a:t>、</a:t>
                      </a:r>
                      <a:r>
                        <a:rPr sz="1100" dirty="0">
                          <a:latin typeface="Yu Gothic UI"/>
                          <a:cs typeface="Yu Gothic UI"/>
                        </a:rPr>
                        <a:t>月１</a:t>
                      </a:r>
                      <a:r>
                        <a:rPr sz="1100" spc="-15" dirty="0">
                          <a:latin typeface="Yu Gothic UI"/>
                          <a:cs typeface="Yu Gothic UI"/>
                        </a:rPr>
                        <a:t>回</a:t>
                      </a:r>
                      <a:r>
                        <a:rPr sz="1100" spc="185" dirty="0">
                          <a:latin typeface="Yu Gothic UI"/>
                          <a:cs typeface="Yu Gothic UI"/>
                        </a:rPr>
                        <a:t>に</a:t>
                      </a:r>
                      <a:r>
                        <a:rPr sz="1100" spc="240" dirty="0">
                          <a:latin typeface="Yu Gothic UI"/>
                          <a:cs typeface="Yu Gothic UI"/>
                        </a:rPr>
                        <a:t>限</a:t>
                      </a:r>
                      <a:r>
                        <a:rPr sz="1100" spc="150" dirty="0">
                          <a:latin typeface="Yu Gothic UI"/>
                          <a:cs typeface="Yu Gothic UI"/>
                        </a:rPr>
                        <a:t>り</a:t>
                      </a:r>
                      <a:r>
                        <a:rPr sz="1100" spc="65" dirty="0">
                          <a:latin typeface="Yu Gothic UI"/>
                          <a:cs typeface="Yu Gothic UI"/>
                        </a:rPr>
                        <a:t>算定</a:t>
                      </a:r>
                      <a:r>
                        <a:rPr sz="1100" spc="35" dirty="0">
                          <a:latin typeface="Yu Gothic UI"/>
                          <a:cs typeface="Yu Gothic UI"/>
                        </a:rPr>
                        <a:t>す</a:t>
                      </a:r>
                      <a:r>
                        <a:rPr sz="1100" spc="254" dirty="0">
                          <a:latin typeface="Yu Gothic UI"/>
                          <a:cs typeface="Yu Gothic UI"/>
                        </a:rPr>
                        <a:t>る</a:t>
                      </a:r>
                      <a:r>
                        <a:rPr sz="1100" spc="375" dirty="0">
                          <a:latin typeface="Yu Gothic UI"/>
                          <a:cs typeface="Yu Gothic UI"/>
                        </a:rPr>
                        <a:t>。</a:t>
                      </a:r>
                      <a:endParaRPr sz="1100">
                        <a:latin typeface="Yu Gothic UI"/>
                        <a:cs typeface="Yu Gothic UI"/>
                      </a:endParaRPr>
                    </a:p>
                    <a:p>
                      <a:pPr marL="344170" marR="21590">
                        <a:lnSpc>
                          <a:spcPts val="1285"/>
                        </a:lnSpc>
                        <a:tabLst>
                          <a:tab pos="622935" algn="l"/>
                        </a:tabLst>
                      </a:pPr>
                      <a:r>
                        <a:rPr sz="1100" spc="-50" dirty="0">
                          <a:latin typeface="Yu Gothic UI"/>
                          <a:cs typeface="Yu Gothic UI"/>
                        </a:rPr>
                        <a:t>２</a:t>
                      </a:r>
                      <a:r>
                        <a:rPr sz="1100" dirty="0">
                          <a:latin typeface="Yu Gothic UI"/>
                          <a:cs typeface="Yu Gothic UI"/>
                        </a:rPr>
                        <a:t>	</a:t>
                      </a:r>
                      <a:r>
                        <a:rPr sz="1100" b="1" dirty="0">
                          <a:solidFill>
                            <a:srgbClr val="007EDE"/>
                          </a:solidFill>
                          <a:latin typeface="Yu Gothic UI"/>
                          <a:cs typeface="Yu Gothic UI"/>
                        </a:rPr>
                        <a:t>１</a:t>
                      </a:r>
                      <a:r>
                        <a:rPr sz="1100" spc="235" dirty="0">
                          <a:latin typeface="Yu Gothic UI"/>
                          <a:cs typeface="Yu Gothic UI"/>
                        </a:rPr>
                        <a:t>については、</a:t>
                      </a:r>
                      <a:r>
                        <a:rPr sz="1100" b="1" spc="30" dirty="0">
                          <a:latin typeface="Yu Gothic UI"/>
                          <a:cs typeface="Yu Gothic UI"/>
                        </a:rPr>
                        <a:t>口腔機能の評価項目において３項目以上に該当する者に対して、注１に規定する管理をする場合</a:t>
                      </a:r>
                      <a:r>
                        <a:rPr sz="1100" spc="80" dirty="0">
                          <a:latin typeface="Yu Gothic UI"/>
                          <a:cs typeface="Yu Gothic UI"/>
                        </a:rPr>
                        <a:t>に当該管理料を算定する。</a:t>
                      </a:r>
                      <a:endParaRPr sz="1100">
                        <a:latin typeface="Yu Gothic UI"/>
                        <a:cs typeface="Yu Gothic UI"/>
                      </a:endParaRPr>
                    </a:p>
                    <a:p>
                      <a:pPr marL="344170" marR="21590">
                        <a:lnSpc>
                          <a:spcPts val="1310"/>
                        </a:lnSpc>
                        <a:tabLst>
                          <a:tab pos="622935" algn="l"/>
                        </a:tabLst>
                      </a:pPr>
                      <a:r>
                        <a:rPr sz="1100" spc="-50" dirty="0">
                          <a:latin typeface="Yu Gothic UI"/>
                          <a:cs typeface="Yu Gothic UI"/>
                        </a:rPr>
                        <a:t>３</a:t>
                      </a:r>
                      <a:r>
                        <a:rPr sz="1100" dirty="0">
                          <a:latin typeface="Yu Gothic UI"/>
                          <a:cs typeface="Yu Gothic UI"/>
                        </a:rPr>
                        <a:t>	</a:t>
                      </a:r>
                      <a:r>
                        <a:rPr sz="1100" b="1" dirty="0">
                          <a:solidFill>
                            <a:srgbClr val="007EDE"/>
                          </a:solidFill>
                          <a:latin typeface="Yu Gothic UI"/>
                          <a:cs typeface="Yu Gothic UI"/>
                        </a:rPr>
                        <a:t>２</a:t>
                      </a:r>
                      <a:r>
                        <a:rPr sz="1100" spc="235" dirty="0">
                          <a:latin typeface="Yu Gothic UI"/>
                          <a:cs typeface="Yu Gothic UI"/>
                        </a:rPr>
                        <a:t>については、</a:t>
                      </a:r>
                      <a:r>
                        <a:rPr sz="1100" b="1" spc="45" dirty="0">
                          <a:solidFill>
                            <a:srgbClr val="007EDE"/>
                          </a:solidFill>
                          <a:latin typeface="Yu Gothic UI"/>
                          <a:cs typeface="Yu Gothic UI"/>
                        </a:rPr>
                        <a:t>口腔機能の評価項目において２項目に該当する者に対して、注１に規定する管理をする場合</a:t>
                      </a:r>
                      <a:r>
                        <a:rPr sz="1100" spc="95" dirty="0">
                          <a:latin typeface="Yu Gothic UI"/>
                          <a:cs typeface="Yu Gothic UI"/>
                        </a:rPr>
                        <a:t>に当該管理料を算定する。</a:t>
                      </a:r>
                      <a:endParaRPr sz="1100">
                        <a:latin typeface="Yu Gothic UI"/>
                        <a:cs typeface="Yu Gothic UI"/>
                      </a:endParaRPr>
                    </a:p>
                    <a:p>
                      <a:pPr marL="1571625" marR="21590">
                        <a:lnSpc>
                          <a:spcPct val="100000"/>
                        </a:lnSpc>
                        <a:spcBef>
                          <a:spcPts val="1065"/>
                        </a:spcBef>
                        <a:tabLst>
                          <a:tab pos="555815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94005" marR="21590">
                        <a:lnSpc>
                          <a:spcPct val="100000"/>
                        </a:lnSpc>
                        <a:spcBef>
                          <a:spcPts val="434"/>
                        </a:spcBef>
                        <a:tabLst>
                          <a:tab pos="3780790" algn="l"/>
                          <a:tab pos="8128000" algn="l"/>
                        </a:tabLst>
                      </a:pPr>
                      <a:r>
                        <a:rPr sz="1200" spc="600" dirty="0">
                          <a:latin typeface="Yu Gothic UI"/>
                          <a:cs typeface="Yu Gothic UI"/>
                        </a:rPr>
                        <a:t>【</a:t>
                      </a:r>
                      <a:r>
                        <a:rPr sz="1200" dirty="0">
                          <a:latin typeface="Yu Gothic UI"/>
                          <a:cs typeface="Yu Gothic UI"/>
                        </a:rPr>
                        <a:t>口腔機能管理料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口腔機能管理料</a:t>
                      </a:r>
                      <a:r>
                        <a:rPr sz="1200" spc="550" dirty="0">
                          <a:latin typeface="Yu Gothic UI"/>
                          <a:cs typeface="Yu Gothic UI"/>
                        </a:rPr>
                        <a:t>】</a:t>
                      </a:r>
                      <a:r>
                        <a:rPr sz="1200" dirty="0">
                          <a:latin typeface="Yu Gothic UI"/>
                          <a:cs typeface="Yu Gothic UI"/>
                        </a:rPr>
                        <a:t>	</a:t>
                      </a:r>
                      <a:r>
                        <a:rPr sz="1500" spc="225" baseline="52777" dirty="0">
                          <a:latin typeface="Yu Gothic UI"/>
                          <a:cs typeface="Yu Gothic UI"/>
                        </a:rPr>
                        <a:t>唾液腺</a:t>
                      </a:r>
                      <a:r>
                        <a:rPr sz="1500" spc="165" baseline="52777" dirty="0">
                          <a:latin typeface="Yu Gothic UI"/>
                          <a:cs typeface="Yu Gothic UI"/>
                        </a:rPr>
                        <a:t>マ</a:t>
                      </a:r>
                      <a:r>
                        <a:rPr sz="1500" spc="142" baseline="52777" dirty="0">
                          <a:latin typeface="Yu Gothic UI"/>
                          <a:cs typeface="Yu Gothic UI"/>
                        </a:rPr>
                        <a:t>ッ</a:t>
                      </a:r>
                      <a:r>
                        <a:rPr sz="1500" spc="179" baseline="52777" dirty="0">
                          <a:latin typeface="Yu Gothic UI"/>
                          <a:cs typeface="Yu Gothic UI"/>
                        </a:rPr>
                        <a:t>サ</a:t>
                      </a:r>
                      <a:r>
                        <a:rPr sz="1500" spc="142" baseline="52777" dirty="0">
                          <a:latin typeface="Yu Gothic UI"/>
                          <a:cs typeface="Yu Gothic UI"/>
                        </a:rPr>
                        <a:t>ー</a:t>
                      </a:r>
                      <a:r>
                        <a:rPr sz="1500" spc="179" baseline="52777" dirty="0">
                          <a:latin typeface="Yu Gothic UI"/>
                          <a:cs typeface="Yu Gothic UI"/>
                        </a:rPr>
                        <a:t>ジの</a:t>
                      </a:r>
                      <a:r>
                        <a:rPr sz="1500" spc="225" baseline="52777" dirty="0">
                          <a:latin typeface="Yu Gothic UI"/>
                          <a:cs typeface="Yu Gothic UI"/>
                        </a:rPr>
                        <a:t>指</a:t>
                      </a:r>
                      <a:r>
                        <a:rPr sz="1500" spc="150" baseline="52777" dirty="0">
                          <a:latin typeface="Yu Gothic UI"/>
                          <a:cs typeface="Yu Gothic UI"/>
                        </a:rPr>
                        <a:t>導</a:t>
                      </a:r>
                      <a:endParaRPr sz="1500" baseline="52777">
                        <a:latin typeface="Yu Gothic UI"/>
                        <a:cs typeface="Yu Gothic UI"/>
                      </a:endParaRPr>
                    </a:p>
                    <a:p>
                      <a:pPr marL="294005" marR="21590">
                        <a:lnSpc>
                          <a:spcPct val="100000"/>
                        </a:lnSpc>
                        <a:tabLst>
                          <a:tab pos="2784475" algn="l"/>
                          <a:tab pos="3780790" algn="l"/>
                          <a:tab pos="4085590" algn="l"/>
                          <a:tab pos="6269355" algn="l"/>
                        </a:tabLst>
                      </a:pPr>
                      <a:r>
                        <a:rPr sz="1200" dirty="0">
                          <a:latin typeface="Yu Gothic UI"/>
                          <a:cs typeface="Yu Gothic UI"/>
                        </a:rPr>
                        <a:t>口腔機能管理</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60</a:t>
                      </a:r>
                      <a:r>
                        <a:rPr sz="1200" u="sng" spc="-50" dirty="0">
                          <a:uFill>
                            <a:solidFill>
                              <a:srgbClr val="000000"/>
                            </a:solidFill>
                          </a:uFill>
                          <a:latin typeface="Yu Gothic UI"/>
                          <a:cs typeface="Yu Gothic UI"/>
                        </a:rPr>
                        <a:t>点</a:t>
                      </a:r>
                      <a:r>
                        <a:rPr sz="1200" dirty="0">
                          <a:latin typeface="Yu Gothic UI"/>
                          <a:cs typeface="Yu Gothic UI"/>
                        </a:rPr>
                        <a:t>	</a:t>
                      </a:r>
                      <a:r>
                        <a:rPr sz="1200" spc="-50" dirty="0">
                          <a:latin typeface="Yu Gothic UI"/>
                          <a:cs typeface="Yu Gothic UI"/>
                        </a:rPr>
                        <a:t>１</a:t>
                      </a:r>
                      <a:r>
                        <a:rPr sz="1200" dirty="0">
                          <a:latin typeface="Yu Gothic UI"/>
                          <a:cs typeface="Yu Gothic UI"/>
                        </a:rPr>
                        <a:t>	</a:t>
                      </a:r>
                      <a:r>
                        <a:rPr sz="1200" b="1" dirty="0">
                          <a:solidFill>
                            <a:srgbClr val="007EDE"/>
                          </a:solidFill>
                          <a:latin typeface="Yu Gothic UI"/>
                          <a:cs typeface="Yu Gothic UI"/>
                        </a:rPr>
                        <a:t>口腔機能管理料</a:t>
                      </a:r>
                      <a:r>
                        <a:rPr sz="1200" b="1" spc="-50" dirty="0">
                          <a:solidFill>
                            <a:srgbClr val="007EDE"/>
                          </a:solidFill>
                          <a:latin typeface="Yu Gothic UI"/>
                          <a:cs typeface="Yu Gothic UI"/>
                        </a:rPr>
                        <a:t>１</a:t>
                      </a:r>
                      <a:r>
                        <a:rPr sz="1200" b="1" dirty="0">
                          <a:solidFill>
                            <a:srgbClr val="007EDE"/>
                          </a:solidFill>
                          <a:latin typeface="Yu Gothic UI"/>
                          <a:cs typeface="Yu Gothic UI"/>
                        </a:rPr>
                        <a:t>	</a:t>
                      </a:r>
                      <a:r>
                        <a:rPr sz="1200" b="1" u="sng" spc="140" dirty="0">
                          <a:solidFill>
                            <a:srgbClr val="007EDE"/>
                          </a:solidFill>
                          <a:uFill>
                            <a:solidFill>
                              <a:srgbClr val="007EDE"/>
                            </a:solidFill>
                          </a:uFill>
                          <a:latin typeface="Yu Gothic UI"/>
                          <a:cs typeface="Yu Gothic UI"/>
                        </a:rPr>
                        <a:t>90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294005" marR="21590">
                        <a:lnSpc>
                          <a:spcPct val="100000"/>
                        </a:lnSpc>
                        <a:tabLst>
                          <a:tab pos="3780790" algn="l"/>
                          <a:tab pos="4085590" algn="l"/>
                          <a:tab pos="6269355" algn="l"/>
                        </a:tabLst>
                      </a:pPr>
                      <a:r>
                        <a:rPr sz="1500" spc="187" baseline="-25000" dirty="0">
                          <a:latin typeface="Yu Gothic UI"/>
                          <a:cs typeface="Yu Gothic UI"/>
                        </a:rPr>
                        <a:t>[</a:t>
                      </a:r>
                      <a:r>
                        <a:rPr sz="1500" spc="-15" baseline="-25000" dirty="0">
                          <a:latin typeface="Yu Gothic UI"/>
                          <a:cs typeface="Yu Gothic UI"/>
                        </a:rPr>
                        <a:t>対象患者</a:t>
                      </a:r>
                      <a:r>
                        <a:rPr sz="1500" spc="127" baseline="-25000" dirty="0">
                          <a:latin typeface="Yu Gothic UI"/>
                          <a:cs typeface="Yu Gothic UI"/>
                        </a:rPr>
                        <a:t>]</a:t>
                      </a:r>
                      <a:r>
                        <a:rPr sz="1500" baseline="-25000" dirty="0">
                          <a:latin typeface="Yu Gothic UI"/>
                          <a:cs typeface="Yu Gothic UI"/>
                        </a:rPr>
                        <a:t>	</a:t>
                      </a:r>
                      <a:r>
                        <a:rPr sz="1200" spc="-50" dirty="0">
                          <a:latin typeface="Yu Gothic UI"/>
                          <a:cs typeface="Yu Gothic UI"/>
                        </a:rPr>
                        <a:t>２</a:t>
                      </a:r>
                      <a:r>
                        <a:rPr sz="1200" dirty="0">
                          <a:latin typeface="Yu Gothic UI"/>
                          <a:cs typeface="Yu Gothic UI"/>
                        </a:rPr>
                        <a:t>	</a:t>
                      </a:r>
                      <a:r>
                        <a:rPr sz="1200" b="1" dirty="0">
                          <a:solidFill>
                            <a:srgbClr val="007EDE"/>
                          </a:solidFill>
                          <a:latin typeface="Yu Gothic UI"/>
                          <a:cs typeface="Yu Gothic UI"/>
                        </a:rPr>
                        <a:t>口腔機能管理料</a:t>
                      </a:r>
                      <a:r>
                        <a:rPr sz="1200" b="1" spc="-50" dirty="0">
                          <a:solidFill>
                            <a:srgbClr val="007EDE"/>
                          </a:solidFill>
                          <a:latin typeface="Yu Gothic UI"/>
                          <a:cs typeface="Yu Gothic UI"/>
                        </a:rPr>
                        <a:t>２</a:t>
                      </a:r>
                      <a:r>
                        <a:rPr sz="1200" b="1" dirty="0">
                          <a:solidFill>
                            <a:srgbClr val="007EDE"/>
                          </a:solidFill>
                          <a:latin typeface="Yu Gothic UI"/>
                          <a:cs typeface="Yu Gothic UI"/>
                        </a:rPr>
                        <a:t>	</a:t>
                      </a:r>
                      <a:r>
                        <a:rPr sz="1200" b="1" u="sng" spc="145" dirty="0">
                          <a:solidFill>
                            <a:srgbClr val="007EDE"/>
                          </a:solidFill>
                          <a:uFill>
                            <a:solidFill>
                              <a:srgbClr val="007EDE"/>
                            </a:solidFill>
                          </a:uFill>
                          <a:latin typeface="Yu Gothic UI"/>
                          <a:cs typeface="Yu Gothic UI"/>
                        </a:rPr>
                        <a:t>50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294005" marR="21590">
                        <a:lnSpc>
                          <a:spcPct val="100000"/>
                        </a:lnSpc>
                        <a:spcBef>
                          <a:spcPts val="395"/>
                        </a:spcBef>
                        <a:tabLst>
                          <a:tab pos="3780790" algn="l"/>
                        </a:tabLst>
                      </a:pPr>
                      <a:r>
                        <a:rPr sz="1000" dirty="0">
                          <a:latin typeface="Yu Gothic UI"/>
                          <a:cs typeface="Yu Gothic UI"/>
                        </a:rPr>
                        <a:t>学会</a:t>
                      </a:r>
                      <a:r>
                        <a:rPr sz="1000" spc="-25" dirty="0">
                          <a:latin typeface="Yu Gothic UI"/>
                          <a:cs typeface="Yu Gothic UI"/>
                        </a:rPr>
                        <a:t>の</a:t>
                      </a:r>
                      <a:r>
                        <a:rPr sz="1000" dirty="0">
                          <a:latin typeface="Yu Gothic UI"/>
                          <a:cs typeface="Yu Gothic UI"/>
                        </a:rPr>
                        <a:t>診断基準</a:t>
                      </a:r>
                      <a:r>
                        <a:rPr sz="1000" spc="-30" dirty="0">
                          <a:latin typeface="Yu Gothic UI"/>
                          <a:cs typeface="Yu Gothic UI"/>
                        </a:rPr>
                        <a:t>に</a:t>
                      </a:r>
                      <a:r>
                        <a:rPr sz="1000" spc="-25" dirty="0">
                          <a:latin typeface="Yu Gothic UI"/>
                          <a:cs typeface="Yu Gothic UI"/>
                        </a:rPr>
                        <a:t>よ</a:t>
                      </a:r>
                      <a:r>
                        <a:rPr sz="1000" spc="-40" dirty="0">
                          <a:latin typeface="Yu Gothic UI"/>
                          <a:cs typeface="Yu Gothic UI"/>
                        </a:rPr>
                        <a:t>り</a:t>
                      </a:r>
                      <a:r>
                        <a:rPr sz="1000" dirty="0">
                          <a:latin typeface="Yu Gothic UI"/>
                          <a:cs typeface="Yu Gothic UI"/>
                        </a:rPr>
                        <a:t>口腔機能低下症</a:t>
                      </a:r>
                      <a:r>
                        <a:rPr sz="1000" spc="-35" dirty="0">
                          <a:latin typeface="Yu Gothic UI"/>
                          <a:cs typeface="Yu Gothic UI"/>
                        </a:rPr>
                        <a:t>と</a:t>
                      </a:r>
                      <a:r>
                        <a:rPr sz="1000" dirty="0">
                          <a:latin typeface="Yu Gothic UI"/>
                          <a:cs typeface="Yu Gothic UI"/>
                        </a:rPr>
                        <a:t>診断</a:t>
                      </a:r>
                      <a:r>
                        <a:rPr sz="1000" spc="-40" dirty="0">
                          <a:latin typeface="Yu Gothic UI"/>
                          <a:cs typeface="Yu Gothic UI"/>
                        </a:rPr>
                        <a:t>さ</a:t>
                      </a:r>
                      <a:r>
                        <a:rPr sz="1000" spc="-20" dirty="0">
                          <a:latin typeface="Yu Gothic UI"/>
                          <a:cs typeface="Yu Gothic UI"/>
                        </a:rPr>
                        <a:t>れ</a:t>
                      </a:r>
                      <a:r>
                        <a:rPr sz="1000" spc="-25" dirty="0">
                          <a:latin typeface="Yu Gothic UI"/>
                          <a:cs typeface="Yu Gothic UI"/>
                        </a:rPr>
                        <a:t>てい</a:t>
                      </a:r>
                      <a:r>
                        <a:rPr sz="1000" spc="25" dirty="0">
                          <a:latin typeface="Yu Gothic UI"/>
                          <a:cs typeface="Yu Gothic UI"/>
                        </a:rPr>
                        <a:t>る</a:t>
                      </a:r>
                      <a:r>
                        <a:rPr sz="1000" dirty="0">
                          <a:latin typeface="Yu Gothic UI"/>
                          <a:cs typeface="Yu Gothic UI"/>
                        </a:rPr>
                        <a:t>	</a:t>
                      </a:r>
                      <a:r>
                        <a:rPr sz="1425" spc="187" baseline="-11695" dirty="0">
                          <a:latin typeface="Yu Gothic UI"/>
                          <a:cs typeface="Yu Gothic UI"/>
                        </a:rPr>
                        <a:t>[</a:t>
                      </a:r>
                      <a:r>
                        <a:rPr sz="1425" spc="-15" baseline="-11695" dirty="0">
                          <a:latin typeface="Yu Gothic UI"/>
                          <a:cs typeface="Yu Gothic UI"/>
                        </a:rPr>
                        <a:t>対象患者</a:t>
                      </a:r>
                      <a:r>
                        <a:rPr sz="1425" spc="112" baseline="-11695" dirty="0">
                          <a:latin typeface="Yu Gothic UI"/>
                          <a:cs typeface="Yu Gothic UI"/>
                        </a:rPr>
                        <a:t>]</a:t>
                      </a:r>
                      <a:endParaRPr sz="1425" baseline="-11695">
                        <a:latin typeface="Yu Gothic UI"/>
                        <a:cs typeface="Yu Gothic UI"/>
                      </a:endParaRPr>
                    </a:p>
                    <a:p>
                      <a:pPr marL="294005" marR="21590">
                        <a:lnSpc>
                          <a:spcPts val="1170"/>
                        </a:lnSpc>
                        <a:spcBef>
                          <a:spcPts val="130"/>
                        </a:spcBef>
                        <a:tabLst>
                          <a:tab pos="3780790" algn="l"/>
                        </a:tabLst>
                      </a:pPr>
                      <a:r>
                        <a:rPr sz="1500" spc="-44" baseline="8333" dirty="0">
                          <a:latin typeface="Yu Gothic UI"/>
                          <a:cs typeface="Yu Gothic UI"/>
                        </a:rPr>
                        <a:t>患者</a:t>
                      </a:r>
                      <a:r>
                        <a:rPr sz="1500" spc="-75" baseline="8333" dirty="0">
                          <a:latin typeface="Yu Gothic UI"/>
                          <a:cs typeface="Yu Gothic UI"/>
                        </a:rPr>
                        <a:t>の</a:t>
                      </a:r>
                      <a:r>
                        <a:rPr sz="1500" spc="-89" baseline="8333" dirty="0">
                          <a:latin typeface="Yu Gothic UI"/>
                          <a:cs typeface="Yu Gothic UI"/>
                        </a:rPr>
                        <a:t>う</a:t>
                      </a:r>
                      <a:r>
                        <a:rPr sz="1500" spc="-82" baseline="8333" dirty="0">
                          <a:latin typeface="Yu Gothic UI"/>
                          <a:cs typeface="Yu Gothic UI"/>
                        </a:rPr>
                        <a:t>ち</a:t>
                      </a:r>
                      <a:r>
                        <a:rPr sz="1500" spc="-89" baseline="8333" dirty="0">
                          <a:latin typeface="Yu Gothic UI"/>
                          <a:cs typeface="Yu Gothic UI"/>
                        </a:rPr>
                        <a:t>、</a:t>
                      </a:r>
                      <a:r>
                        <a:rPr sz="1500" spc="-44" baseline="8333" dirty="0">
                          <a:latin typeface="Yu Gothic UI"/>
                          <a:cs typeface="Yu Gothic UI"/>
                        </a:rPr>
                        <a:t>咀嚼能力検査</a:t>
                      </a:r>
                      <a:r>
                        <a:rPr sz="1500" spc="-89" baseline="8333" dirty="0">
                          <a:latin typeface="Yu Gothic UI"/>
                          <a:cs typeface="Yu Gothic UI"/>
                        </a:rPr>
                        <a:t>、</a:t>
                      </a:r>
                      <a:r>
                        <a:rPr sz="1500" spc="-44" baseline="8333" dirty="0">
                          <a:latin typeface="Yu Gothic UI"/>
                          <a:cs typeface="Yu Gothic UI"/>
                        </a:rPr>
                        <a:t>咬合圧検査</a:t>
                      </a:r>
                      <a:r>
                        <a:rPr sz="1500" spc="-89" baseline="8333" dirty="0">
                          <a:latin typeface="Yu Gothic UI"/>
                          <a:cs typeface="Yu Gothic UI"/>
                        </a:rPr>
                        <a:t>、</a:t>
                      </a:r>
                      <a:r>
                        <a:rPr sz="1500" spc="-44" baseline="8333" dirty="0">
                          <a:latin typeface="Yu Gothic UI"/>
                          <a:cs typeface="Yu Gothic UI"/>
                        </a:rPr>
                        <a:t>舌圧検査又</a:t>
                      </a:r>
                      <a:r>
                        <a:rPr sz="1500" spc="7" baseline="8333" dirty="0">
                          <a:latin typeface="Yu Gothic UI"/>
                          <a:cs typeface="Yu Gothic UI"/>
                        </a:rPr>
                        <a:t>は</a:t>
                      </a:r>
                      <a:r>
                        <a:rPr sz="1500" baseline="8333" dirty="0">
                          <a:latin typeface="Yu Gothic UI"/>
                          <a:cs typeface="Yu Gothic UI"/>
                        </a:rPr>
                        <a:t>	</a:t>
                      </a:r>
                      <a:r>
                        <a:rPr sz="950" spc="-60" dirty="0">
                          <a:latin typeface="Yu Gothic UI"/>
                          <a:cs typeface="Yu Gothic UI"/>
                        </a:rPr>
                        <a:t>学会</a:t>
                      </a:r>
                      <a:r>
                        <a:rPr sz="950" spc="-70" dirty="0">
                          <a:latin typeface="Yu Gothic UI"/>
                          <a:cs typeface="Yu Gothic UI"/>
                        </a:rPr>
                        <a:t>の</a:t>
                      </a:r>
                      <a:r>
                        <a:rPr sz="950" spc="-60" dirty="0">
                          <a:latin typeface="Yu Gothic UI"/>
                          <a:cs typeface="Yu Gothic UI"/>
                        </a:rPr>
                        <a:t>診断基準</a:t>
                      </a:r>
                      <a:r>
                        <a:rPr sz="950" spc="-80" dirty="0">
                          <a:latin typeface="Yu Gothic UI"/>
                          <a:cs typeface="Yu Gothic UI"/>
                        </a:rPr>
                        <a:t>に</a:t>
                      </a:r>
                      <a:r>
                        <a:rPr sz="950" spc="-35" dirty="0">
                          <a:latin typeface="Yu Gothic UI"/>
                          <a:cs typeface="Yu Gothic UI"/>
                        </a:rPr>
                        <a:t>より</a:t>
                      </a:r>
                      <a:r>
                        <a:rPr sz="950" spc="-10" dirty="0">
                          <a:latin typeface="Yu Gothic UI"/>
                          <a:cs typeface="Yu Gothic UI"/>
                        </a:rPr>
                        <a:t>口腔機</a:t>
                      </a:r>
                      <a:r>
                        <a:rPr sz="950" spc="-15" dirty="0">
                          <a:latin typeface="Yu Gothic UI"/>
                          <a:cs typeface="Yu Gothic UI"/>
                        </a:rPr>
                        <a:t>能</a:t>
                      </a:r>
                      <a:r>
                        <a:rPr sz="950" spc="-20" dirty="0">
                          <a:latin typeface="Yu Gothic UI"/>
                          <a:cs typeface="Yu Gothic UI"/>
                        </a:rPr>
                        <a:t>低下症</a:t>
                      </a:r>
                      <a:r>
                        <a:rPr sz="950" spc="-45" dirty="0">
                          <a:latin typeface="Yu Gothic UI"/>
                          <a:cs typeface="Yu Gothic UI"/>
                        </a:rPr>
                        <a:t>と</a:t>
                      </a:r>
                      <a:r>
                        <a:rPr sz="950" spc="-20" dirty="0">
                          <a:latin typeface="Yu Gothic UI"/>
                          <a:cs typeface="Yu Gothic UI"/>
                        </a:rPr>
                        <a:t>診断</a:t>
                      </a:r>
                      <a:r>
                        <a:rPr sz="950" spc="-50" dirty="0">
                          <a:latin typeface="Yu Gothic UI"/>
                          <a:cs typeface="Yu Gothic UI"/>
                        </a:rPr>
                        <a:t>さ</a:t>
                      </a:r>
                      <a:r>
                        <a:rPr sz="950" spc="-40" dirty="0">
                          <a:latin typeface="Yu Gothic UI"/>
                          <a:cs typeface="Yu Gothic UI"/>
                        </a:rPr>
                        <a:t>れ</a:t>
                      </a:r>
                      <a:r>
                        <a:rPr sz="950" dirty="0">
                          <a:latin typeface="Yu Gothic UI"/>
                          <a:cs typeface="Yu Gothic UI"/>
                        </a:rPr>
                        <a:t>ている</a:t>
                      </a:r>
                      <a:r>
                        <a:rPr sz="950" spc="50" dirty="0">
                          <a:latin typeface="Yu Gothic UI"/>
                          <a:cs typeface="Yu Gothic UI"/>
                        </a:rPr>
                        <a:t>患者</a:t>
                      </a:r>
                      <a:r>
                        <a:rPr sz="950" dirty="0">
                          <a:latin typeface="Yu Gothic UI"/>
                          <a:cs typeface="Yu Gothic UI"/>
                        </a:rPr>
                        <a:t>の</a:t>
                      </a:r>
                      <a:r>
                        <a:rPr sz="950" spc="175" dirty="0">
                          <a:latin typeface="Yu Gothic UI"/>
                          <a:cs typeface="Yu Gothic UI"/>
                        </a:rPr>
                        <a:t>う</a:t>
                      </a:r>
                      <a:r>
                        <a:rPr sz="950" spc="210" dirty="0">
                          <a:latin typeface="Yu Gothic UI"/>
                          <a:cs typeface="Yu Gothic UI"/>
                        </a:rPr>
                        <a:t>ち</a:t>
                      </a:r>
                      <a:r>
                        <a:rPr sz="950" spc="180" dirty="0">
                          <a:latin typeface="Yu Gothic UI"/>
                          <a:cs typeface="Yu Gothic UI"/>
                        </a:rPr>
                        <a:t>、</a:t>
                      </a:r>
                      <a:r>
                        <a:rPr sz="950" spc="-110" dirty="0">
                          <a:latin typeface="Yu Gothic UI"/>
                          <a:cs typeface="Yu Gothic UI"/>
                        </a:rPr>
                        <a:t>１</a:t>
                      </a:r>
                      <a:r>
                        <a:rPr sz="950" spc="110" dirty="0">
                          <a:latin typeface="Yu Gothic UI"/>
                          <a:cs typeface="Yu Gothic UI"/>
                        </a:rPr>
                        <a:t>に</a:t>
                      </a:r>
                      <a:r>
                        <a:rPr sz="950" spc="100" dirty="0">
                          <a:latin typeface="Yu Gothic UI"/>
                          <a:cs typeface="Yu Gothic UI"/>
                        </a:rPr>
                        <a:t>つ</a:t>
                      </a:r>
                      <a:r>
                        <a:rPr sz="950" spc="75" dirty="0">
                          <a:latin typeface="Yu Gothic UI"/>
                          <a:cs typeface="Yu Gothic UI"/>
                        </a:rPr>
                        <a:t>い</a:t>
                      </a:r>
                      <a:r>
                        <a:rPr sz="950" spc="125" dirty="0">
                          <a:latin typeface="Yu Gothic UI"/>
                          <a:cs typeface="Yu Gothic UI"/>
                        </a:rPr>
                        <a:t>て</a:t>
                      </a:r>
                      <a:r>
                        <a:rPr sz="950" dirty="0">
                          <a:latin typeface="Yu Gothic UI"/>
                          <a:cs typeface="Yu Gothic UI"/>
                        </a:rPr>
                        <a:t>は</a:t>
                      </a:r>
                      <a:r>
                        <a:rPr sz="950" spc="265" dirty="0">
                          <a:latin typeface="Yu Gothic UI"/>
                          <a:cs typeface="Yu Gothic UI"/>
                        </a:rPr>
                        <a:t>、</a:t>
                      </a:r>
                      <a:endParaRPr sz="950">
                        <a:latin typeface="Yu Gothic UI"/>
                        <a:cs typeface="Yu Gothic UI"/>
                      </a:endParaRPr>
                    </a:p>
                    <a:p>
                      <a:pPr marL="294005" marR="21590">
                        <a:lnSpc>
                          <a:spcPts val="1165"/>
                        </a:lnSpc>
                        <a:tabLst>
                          <a:tab pos="3780790" algn="l"/>
                        </a:tabLst>
                      </a:pPr>
                      <a:r>
                        <a:rPr sz="1500" baseline="2777" dirty="0">
                          <a:latin typeface="Yu Gothic UI"/>
                          <a:cs typeface="Yu Gothic UI"/>
                        </a:rPr>
                        <a:t>口腔細菌定量検査</a:t>
                      </a:r>
                      <a:r>
                        <a:rPr sz="1500" spc="-37" baseline="2777" dirty="0">
                          <a:latin typeface="Yu Gothic UI"/>
                          <a:cs typeface="Yu Gothic UI"/>
                        </a:rPr>
                        <a:t>のいず</a:t>
                      </a:r>
                      <a:r>
                        <a:rPr sz="1500" spc="-30" baseline="2777" dirty="0">
                          <a:latin typeface="Yu Gothic UI"/>
                          <a:cs typeface="Yu Gothic UI"/>
                        </a:rPr>
                        <a:t>れ</a:t>
                      </a:r>
                      <a:r>
                        <a:rPr sz="1500" spc="-37" baseline="2777" dirty="0">
                          <a:latin typeface="Yu Gothic UI"/>
                          <a:cs typeface="Yu Gothic UI"/>
                        </a:rPr>
                        <a:t>かを</a:t>
                      </a:r>
                      <a:r>
                        <a:rPr sz="1500" baseline="2777" dirty="0">
                          <a:latin typeface="Yu Gothic UI"/>
                          <a:cs typeface="Yu Gothic UI"/>
                        </a:rPr>
                        <a:t>算定</a:t>
                      </a:r>
                      <a:r>
                        <a:rPr sz="1500" spc="-44" baseline="2777" dirty="0">
                          <a:latin typeface="Yu Gothic UI"/>
                          <a:cs typeface="Yu Gothic UI"/>
                        </a:rPr>
                        <a:t>した</a:t>
                      </a:r>
                      <a:r>
                        <a:rPr sz="1500" baseline="2777" dirty="0">
                          <a:latin typeface="Yu Gothic UI"/>
                          <a:cs typeface="Yu Gothic UI"/>
                        </a:rPr>
                        <a:t>患者</a:t>
                      </a:r>
                      <a:r>
                        <a:rPr sz="1500" spc="-44" baseline="2777" dirty="0">
                          <a:latin typeface="Yu Gothic UI"/>
                          <a:cs typeface="Yu Gothic UI"/>
                        </a:rPr>
                        <a:t>に</a:t>
                      </a:r>
                      <a:r>
                        <a:rPr sz="1500" baseline="2777" dirty="0">
                          <a:latin typeface="Yu Gothic UI"/>
                          <a:cs typeface="Yu Gothic UI"/>
                        </a:rPr>
                        <a:t>限</a:t>
                      </a:r>
                      <a:r>
                        <a:rPr sz="1500" spc="-44" baseline="2777" dirty="0">
                          <a:latin typeface="Yu Gothic UI"/>
                          <a:cs typeface="Yu Gothic UI"/>
                        </a:rPr>
                        <a:t>る</a:t>
                      </a:r>
                      <a:r>
                        <a:rPr sz="1500" spc="22" baseline="2777" dirty="0">
                          <a:latin typeface="Yu Gothic UI"/>
                          <a:cs typeface="Yu Gothic UI"/>
                        </a:rPr>
                        <a:t>。</a:t>
                      </a:r>
                      <a:r>
                        <a:rPr sz="1500" baseline="2777" dirty="0">
                          <a:latin typeface="Yu Gothic UI"/>
                          <a:cs typeface="Yu Gothic UI"/>
                        </a:rPr>
                        <a:t>	</a:t>
                      </a:r>
                      <a:r>
                        <a:rPr sz="950" spc="-60" dirty="0">
                          <a:latin typeface="Yu Gothic UI"/>
                          <a:cs typeface="Yu Gothic UI"/>
                        </a:rPr>
                        <a:t>咀嚼能力検査</a:t>
                      </a:r>
                      <a:r>
                        <a:rPr sz="950" spc="-75" dirty="0">
                          <a:latin typeface="Yu Gothic UI"/>
                          <a:cs typeface="Yu Gothic UI"/>
                        </a:rPr>
                        <a:t>、</a:t>
                      </a:r>
                      <a:r>
                        <a:rPr sz="950" spc="-60" dirty="0">
                          <a:latin typeface="Yu Gothic UI"/>
                          <a:cs typeface="Yu Gothic UI"/>
                        </a:rPr>
                        <a:t>咬合圧検査</a:t>
                      </a:r>
                      <a:r>
                        <a:rPr sz="950" spc="-75" dirty="0">
                          <a:latin typeface="Yu Gothic UI"/>
                          <a:cs typeface="Yu Gothic UI"/>
                        </a:rPr>
                        <a:t>、</a:t>
                      </a:r>
                      <a:r>
                        <a:rPr sz="950" b="1" u="sng" spc="-114" dirty="0">
                          <a:solidFill>
                            <a:srgbClr val="006FC0"/>
                          </a:solidFill>
                          <a:uFill>
                            <a:solidFill>
                              <a:srgbClr val="006FC0"/>
                            </a:solidFill>
                          </a:uFill>
                          <a:latin typeface="Yu Gothic UI"/>
                          <a:cs typeface="Yu Gothic UI"/>
                        </a:rPr>
                        <a:t>口腔粘膜</a:t>
                      </a:r>
                      <a:r>
                        <a:rPr sz="950" b="1" u="sng" spc="1565" dirty="0">
                          <a:solidFill>
                            <a:srgbClr val="006FC0"/>
                          </a:solidFill>
                          <a:uFill>
                            <a:solidFill>
                              <a:srgbClr val="006FC0"/>
                            </a:solidFill>
                          </a:uFill>
                          <a:latin typeface="Yu Gothic UI"/>
                          <a:cs typeface="Yu Gothic UI"/>
                        </a:rPr>
                        <a:t>🗎</a:t>
                      </a:r>
                      <a:r>
                        <a:rPr sz="950" b="1" u="sng" spc="-114" dirty="0">
                          <a:solidFill>
                            <a:srgbClr val="006FC0"/>
                          </a:solidFill>
                          <a:uFill>
                            <a:solidFill>
                              <a:srgbClr val="006FC0"/>
                            </a:solidFill>
                          </a:uFill>
                          <a:latin typeface="Yu Gothic UI"/>
                          <a:cs typeface="Yu Gothic UI"/>
                        </a:rPr>
                        <a:t>潤度検</a:t>
                      </a:r>
                      <a:r>
                        <a:rPr sz="950" b="1" u="sng" spc="60" dirty="0">
                          <a:solidFill>
                            <a:srgbClr val="006FC0"/>
                          </a:solidFill>
                          <a:uFill>
                            <a:solidFill>
                              <a:srgbClr val="006FC0"/>
                            </a:solidFill>
                          </a:uFill>
                          <a:latin typeface="Yu Gothic UI"/>
                          <a:cs typeface="Yu Gothic UI"/>
                        </a:rPr>
                        <a:t>査</a:t>
                      </a:r>
                      <a:r>
                        <a:rPr sz="950" spc="-90" dirty="0">
                          <a:latin typeface="Yu Gothic UI"/>
                          <a:cs typeface="Yu Gothic UI"/>
                        </a:rPr>
                        <a:t>、</a:t>
                      </a:r>
                      <a:r>
                        <a:rPr sz="950" spc="-80" dirty="0">
                          <a:latin typeface="Yu Gothic UI"/>
                          <a:cs typeface="Yu Gothic UI"/>
                        </a:rPr>
                        <a:t>舌圧検査又</a:t>
                      </a:r>
                      <a:r>
                        <a:rPr sz="950" spc="-85" dirty="0">
                          <a:latin typeface="Yu Gothic UI"/>
                          <a:cs typeface="Yu Gothic UI"/>
                        </a:rPr>
                        <a:t>は</a:t>
                      </a:r>
                      <a:r>
                        <a:rPr sz="950" spc="-80" dirty="0">
                          <a:latin typeface="Yu Gothic UI"/>
                          <a:cs typeface="Yu Gothic UI"/>
                        </a:rPr>
                        <a:t>口腔細菌定量検</a:t>
                      </a:r>
                      <a:r>
                        <a:rPr sz="950" spc="-50" dirty="0">
                          <a:latin typeface="Yu Gothic UI"/>
                          <a:cs typeface="Yu Gothic UI"/>
                        </a:rPr>
                        <a:t>査</a:t>
                      </a:r>
                      <a:endParaRPr sz="950">
                        <a:latin typeface="Yu Gothic UI"/>
                        <a:cs typeface="Yu Gothic UI"/>
                      </a:endParaRPr>
                    </a:p>
                    <a:p>
                      <a:pPr marL="3780790" marR="21590">
                        <a:lnSpc>
                          <a:spcPts val="1135"/>
                        </a:lnSpc>
                      </a:pPr>
                      <a:r>
                        <a:rPr sz="950" dirty="0">
                          <a:latin typeface="Yu Gothic UI"/>
                          <a:cs typeface="Yu Gothic UI"/>
                        </a:rPr>
                        <a:t>のいずれかを算定した患者。</a:t>
                      </a:r>
                      <a:r>
                        <a:rPr sz="950" b="1" u="sng" spc="-20" dirty="0">
                          <a:solidFill>
                            <a:srgbClr val="006FC0"/>
                          </a:solidFill>
                          <a:uFill>
                            <a:solidFill>
                              <a:srgbClr val="006FC0"/>
                            </a:solidFill>
                          </a:uFill>
                          <a:latin typeface="Yu Gothic UI"/>
                          <a:cs typeface="Yu Gothic UI"/>
                        </a:rPr>
                        <a:t>２については、１に該当しない患者</a:t>
                      </a:r>
                      <a:endParaRPr sz="950">
                        <a:latin typeface="Yu Gothic UI"/>
                        <a:cs typeface="Yu Gothic UI"/>
                      </a:endParaRPr>
                    </a:p>
                    <a:p>
                      <a:pPr marL="144780" marR="21590">
                        <a:lnSpc>
                          <a:spcPts val="1310"/>
                        </a:lnSpc>
                        <a:spcBef>
                          <a:spcPts val="560"/>
                        </a:spcBef>
                      </a:pPr>
                      <a:r>
                        <a:rPr sz="1100" spc="-1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507365" marR="300990" indent="-363220" algn="just">
                        <a:lnSpc>
                          <a:spcPct val="98600"/>
                        </a:lnSpc>
                        <a:spcBef>
                          <a:spcPts val="5"/>
                        </a:spcBef>
                      </a:pPr>
                      <a:r>
                        <a:rPr sz="1100" spc="-25" dirty="0">
                          <a:latin typeface="Yu Gothic UI"/>
                          <a:cs typeface="Yu Gothic UI"/>
                        </a:rPr>
                        <a:t>注１   区分番号Ｂ０００－４に掲げる歯科疾患管理料又は区分番号Ｂ００２に掲げる歯科特定疾患療養管理料を算定した患者であって、</a:t>
                      </a:r>
                      <a:r>
                        <a:rPr sz="1100" b="1" spc="-10" dirty="0">
                          <a:solidFill>
                            <a:srgbClr val="007EDE"/>
                          </a:solidFill>
                          <a:latin typeface="Yu Gothic UI"/>
                          <a:cs typeface="Yu Gothic UI"/>
                        </a:rPr>
                        <a:t>口腔機能低下症</a:t>
                      </a:r>
                      <a:r>
                        <a:rPr sz="1100" b="1" spc="55" dirty="0">
                          <a:solidFill>
                            <a:srgbClr val="007EDE"/>
                          </a:solidFill>
                          <a:latin typeface="Yu Gothic UI"/>
                          <a:cs typeface="Yu Gothic UI"/>
                        </a:rPr>
                        <a:t>の患者</a:t>
                      </a:r>
                      <a:r>
                        <a:rPr sz="1100" spc="245" dirty="0">
                          <a:latin typeface="Yu Gothic UI"/>
                          <a:cs typeface="Yu Gothic UI"/>
                        </a:rPr>
                        <a:t>に対して、</a:t>
                      </a:r>
                      <a:r>
                        <a:rPr sz="1100" b="1" spc="30" dirty="0">
                          <a:latin typeface="Yu Gothic UI"/>
                          <a:cs typeface="Yu Gothic UI"/>
                        </a:rPr>
                        <a:t>口腔機能の回復又は維持を目的</a:t>
                      </a:r>
                      <a:r>
                        <a:rPr sz="1100" spc="55" dirty="0">
                          <a:latin typeface="Yu Gothic UI"/>
                          <a:cs typeface="Yu Gothic UI"/>
                        </a:rPr>
                        <a:t>として、当該患者等の同意を得て、当該患者の口腔機能評価に基づく管理計画を作成し、当</a:t>
                      </a:r>
                      <a:r>
                        <a:rPr sz="1100" spc="75" dirty="0">
                          <a:latin typeface="Yu Gothic UI"/>
                          <a:cs typeface="Yu Gothic UI"/>
                        </a:rPr>
                        <a:t>該管理計画に基づき、口腔機能の管理を行った場合に、月１回に限り算定する。</a:t>
                      </a:r>
                      <a:endParaRPr sz="1100">
                        <a:latin typeface="Yu Gothic UI"/>
                        <a:cs typeface="Yu Gothic UI"/>
                      </a:endParaRPr>
                    </a:p>
                    <a:p>
                      <a:pPr marL="507365" marR="302895" indent="-220979">
                        <a:lnSpc>
                          <a:spcPts val="1300"/>
                        </a:lnSpc>
                        <a:spcBef>
                          <a:spcPts val="40"/>
                        </a:spcBef>
                        <a:tabLst>
                          <a:tab pos="569595" algn="l"/>
                        </a:tabLst>
                      </a:pPr>
                      <a:r>
                        <a:rPr sz="1100" spc="-50" dirty="0">
                          <a:latin typeface="Yu Gothic UI"/>
                          <a:cs typeface="Yu Gothic UI"/>
                        </a:rPr>
                        <a:t>２</a:t>
                      </a:r>
                      <a:r>
                        <a:rPr sz="1100" dirty="0">
                          <a:latin typeface="Yu Gothic UI"/>
                          <a:cs typeface="Yu Gothic UI"/>
                        </a:rPr>
                        <a:t>		</a:t>
                      </a:r>
                      <a:r>
                        <a:rPr sz="1100" b="1" dirty="0">
                          <a:solidFill>
                            <a:srgbClr val="007EDE"/>
                          </a:solidFill>
                          <a:latin typeface="Yu Gothic UI"/>
                          <a:cs typeface="Yu Gothic UI"/>
                        </a:rPr>
                        <a:t>１</a:t>
                      </a:r>
                      <a:r>
                        <a:rPr sz="1100" spc="20" dirty="0">
                          <a:latin typeface="Yu Gothic UI"/>
                          <a:cs typeface="Yu Gothic UI"/>
                        </a:rPr>
                        <a:t>については、Ｄ００２－６に掲げる</a:t>
                      </a:r>
                      <a:r>
                        <a:rPr sz="1100" b="1" dirty="0">
                          <a:latin typeface="Yu Gothic UI"/>
                          <a:cs typeface="Yu Gothic UI"/>
                        </a:rPr>
                        <a:t>口腔細菌定量検査</a:t>
                      </a:r>
                      <a:r>
                        <a:rPr sz="1100" spc="-140" dirty="0">
                          <a:latin typeface="Yu Gothic UI"/>
                          <a:cs typeface="Yu Gothic UI"/>
                        </a:rPr>
                        <a:t>（</a:t>
                      </a:r>
                      <a:r>
                        <a:rPr sz="1100" spc="-95" dirty="0">
                          <a:latin typeface="Yu Gothic UI"/>
                          <a:cs typeface="Yu Gothic UI"/>
                        </a:rPr>
                        <a:t>２に限る。</a:t>
                      </a:r>
                      <a:r>
                        <a:rPr sz="1100" dirty="0">
                          <a:latin typeface="Yu Gothic UI"/>
                          <a:cs typeface="Yu Gothic UI"/>
                        </a:rPr>
                        <a:t>）</a:t>
                      </a:r>
                      <a:r>
                        <a:rPr sz="1100" spc="-70" dirty="0">
                          <a:latin typeface="Yu Gothic UI"/>
                          <a:cs typeface="Yu Gothic UI"/>
                        </a:rPr>
                        <a:t>、Ｄ０１１－２に掲げる</a:t>
                      </a:r>
                      <a:r>
                        <a:rPr sz="1100" b="1" dirty="0">
                          <a:latin typeface="Yu Gothic UI"/>
                          <a:cs typeface="Yu Gothic UI"/>
                        </a:rPr>
                        <a:t>咀嚼能力検査</a:t>
                      </a:r>
                      <a:r>
                        <a:rPr sz="1100" spc="-140" dirty="0">
                          <a:latin typeface="Yu Gothic UI"/>
                          <a:cs typeface="Yu Gothic UI"/>
                        </a:rPr>
                        <a:t>（</a:t>
                      </a:r>
                      <a:r>
                        <a:rPr sz="1100" spc="-95" dirty="0">
                          <a:latin typeface="Yu Gothic UI"/>
                          <a:cs typeface="Yu Gothic UI"/>
                        </a:rPr>
                        <a:t>１に限る。</a:t>
                      </a:r>
                      <a:r>
                        <a:rPr sz="1100" dirty="0">
                          <a:latin typeface="Yu Gothic UI"/>
                          <a:cs typeface="Yu Gothic UI"/>
                        </a:rPr>
                        <a:t>）</a:t>
                      </a:r>
                      <a:r>
                        <a:rPr sz="1100" spc="-70" dirty="0">
                          <a:latin typeface="Yu Gothic UI"/>
                          <a:cs typeface="Yu Gothic UI"/>
                        </a:rPr>
                        <a:t>、Ｄ０１１－３に掲げる</a:t>
                      </a:r>
                      <a:r>
                        <a:rPr sz="1100" b="1" spc="-20" dirty="0">
                          <a:latin typeface="Yu Gothic UI"/>
                          <a:cs typeface="Yu Gothic UI"/>
                        </a:rPr>
                        <a:t>咬合圧</a:t>
                      </a:r>
                      <a:r>
                        <a:rPr sz="1100" b="1" dirty="0">
                          <a:latin typeface="Yu Gothic UI"/>
                          <a:cs typeface="Yu Gothic UI"/>
                        </a:rPr>
                        <a:t>検査</a:t>
                      </a:r>
                      <a:r>
                        <a:rPr sz="1100" spc="70" dirty="0">
                          <a:latin typeface="Yu Gothic UI"/>
                          <a:cs typeface="Yu Gothic UI"/>
                        </a:rPr>
                        <a:t>（</a:t>
                      </a:r>
                      <a:r>
                        <a:rPr sz="1100" spc="155" dirty="0">
                          <a:latin typeface="Yu Gothic UI"/>
                          <a:cs typeface="Yu Gothic UI"/>
                        </a:rPr>
                        <a:t>１に限る。</a:t>
                      </a:r>
                      <a:r>
                        <a:rPr sz="1100" dirty="0">
                          <a:latin typeface="Yu Gothic UI"/>
                          <a:cs typeface="Yu Gothic UI"/>
                        </a:rPr>
                        <a:t>）</a:t>
                      </a:r>
                      <a:r>
                        <a:rPr sz="1100" spc="375" dirty="0">
                          <a:latin typeface="Yu Gothic UI"/>
                          <a:cs typeface="Yu Gothic UI"/>
                        </a:rPr>
                        <a:t>、</a:t>
                      </a:r>
                      <a:r>
                        <a:rPr sz="1100" b="1" u="sng" spc="-90" dirty="0">
                          <a:solidFill>
                            <a:srgbClr val="007EDE"/>
                          </a:solidFill>
                          <a:uFill>
                            <a:solidFill>
                              <a:srgbClr val="007EDE"/>
                            </a:solidFill>
                          </a:uFill>
                          <a:latin typeface="Yu Gothic UI"/>
                          <a:cs typeface="Yu Gothic UI"/>
                        </a:rPr>
                        <a:t>Ｄ０１１－５に掲げる口腔粘膜</a:t>
                      </a:r>
                      <a:r>
                        <a:rPr sz="1100" b="1" u="sng" spc="130" dirty="0">
                          <a:solidFill>
                            <a:srgbClr val="007EDE"/>
                          </a:solidFill>
                          <a:uFill>
                            <a:solidFill>
                              <a:srgbClr val="007EDE"/>
                            </a:solidFill>
                          </a:uFill>
                          <a:latin typeface="Yu Gothic UI"/>
                          <a:cs typeface="Yu Gothic UI"/>
                        </a:rPr>
                        <a:t>🗎潤度検査</a:t>
                      </a:r>
                      <a:r>
                        <a:rPr sz="1100" spc="-45" dirty="0">
                          <a:latin typeface="Yu Gothic UI"/>
                          <a:cs typeface="Yu Gothic UI"/>
                        </a:rPr>
                        <a:t>又はＤ０１２に掲げる舌圧検査の</a:t>
                      </a:r>
                      <a:r>
                        <a:rPr sz="1100" b="1" spc="75" dirty="0">
                          <a:latin typeface="Yu Gothic UI"/>
                          <a:cs typeface="Yu Gothic UI"/>
                        </a:rPr>
                        <a:t>いずれかを実施した口腔機能低下症の患者に対</a:t>
                      </a:r>
                      <a:r>
                        <a:rPr sz="1100" b="1" spc="-755" dirty="0">
                          <a:latin typeface="Yu Gothic UI"/>
                          <a:cs typeface="Yu Gothic UI"/>
                        </a:rPr>
                        <a:t>し</a:t>
                      </a:r>
                      <a:endParaRPr sz="1100">
                        <a:latin typeface="Yu Gothic UI"/>
                        <a:cs typeface="Yu Gothic UI"/>
                      </a:endParaRPr>
                    </a:p>
                    <a:p>
                      <a:pPr marL="507365" marR="21590">
                        <a:lnSpc>
                          <a:spcPts val="900"/>
                        </a:lnSpc>
                      </a:pPr>
                      <a:r>
                        <a:rPr sz="1100" b="1" spc="75" dirty="0">
                          <a:latin typeface="Yu Gothic UI"/>
                          <a:cs typeface="Yu Gothic UI"/>
                        </a:rPr>
                        <a:t>て注１に規定する管理をする場合</a:t>
                      </a:r>
                      <a:r>
                        <a:rPr sz="1100" spc="85" dirty="0">
                          <a:latin typeface="Yu Gothic UI"/>
                          <a:cs typeface="Yu Gothic UI"/>
                        </a:rPr>
                        <a:t>に当該管理料を算定する。</a:t>
                      </a:r>
                      <a:endParaRPr sz="1100">
                        <a:latin typeface="Yu Gothic UI"/>
                        <a:cs typeface="Yu Gothic UI"/>
                      </a:endParaRPr>
                    </a:p>
                    <a:p>
                      <a:pPr marL="285115">
                        <a:lnSpc>
                          <a:spcPts val="1800"/>
                        </a:lnSpc>
                        <a:tabLst>
                          <a:tab pos="563880" algn="l"/>
                          <a:tab pos="9470390" algn="l"/>
                        </a:tabLst>
                      </a:pPr>
                      <a:r>
                        <a:rPr sz="1100" spc="-50" dirty="0">
                          <a:latin typeface="Yu Gothic UI"/>
                          <a:cs typeface="Yu Gothic UI"/>
                        </a:rPr>
                        <a:t>３</a:t>
                      </a:r>
                      <a:r>
                        <a:rPr sz="1100" dirty="0">
                          <a:latin typeface="Yu Gothic UI"/>
                          <a:cs typeface="Yu Gothic UI"/>
                        </a:rPr>
                        <a:t>	</a:t>
                      </a:r>
                      <a:r>
                        <a:rPr sz="1100" b="1" dirty="0">
                          <a:solidFill>
                            <a:srgbClr val="007EDE"/>
                          </a:solidFill>
                          <a:latin typeface="Yu Gothic UI"/>
                          <a:cs typeface="Yu Gothic UI"/>
                        </a:rPr>
                        <a:t>２</a:t>
                      </a:r>
                      <a:r>
                        <a:rPr sz="1100" spc="215" dirty="0">
                          <a:latin typeface="Yu Gothic UI"/>
                          <a:cs typeface="Yu Gothic UI"/>
                        </a:rPr>
                        <a:t>につ</a:t>
                      </a:r>
                      <a:r>
                        <a:rPr sz="1100" spc="225" dirty="0">
                          <a:latin typeface="Yu Gothic UI"/>
                          <a:cs typeface="Yu Gothic UI"/>
                        </a:rPr>
                        <a:t>い</a:t>
                      </a:r>
                      <a:r>
                        <a:rPr sz="1100" spc="204" dirty="0">
                          <a:latin typeface="Yu Gothic UI"/>
                          <a:cs typeface="Yu Gothic UI"/>
                        </a:rPr>
                        <a:t>て</a:t>
                      </a:r>
                      <a:r>
                        <a:rPr sz="1100" spc="229" dirty="0">
                          <a:latin typeface="Yu Gothic UI"/>
                          <a:cs typeface="Yu Gothic UI"/>
                        </a:rPr>
                        <a:t>は</a:t>
                      </a:r>
                      <a:r>
                        <a:rPr sz="1100" spc="375" dirty="0">
                          <a:latin typeface="Yu Gothic UI"/>
                          <a:cs typeface="Yu Gothic UI"/>
                        </a:rPr>
                        <a:t>、</a:t>
                      </a:r>
                      <a:r>
                        <a:rPr sz="1100" b="1" dirty="0">
                          <a:solidFill>
                            <a:srgbClr val="007EDE"/>
                          </a:solidFill>
                          <a:latin typeface="Yu Gothic UI"/>
                          <a:cs typeface="Yu Gothic UI"/>
                        </a:rPr>
                        <a:t>口腔機</a:t>
                      </a:r>
                      <a:r>
                        <a:rPr sz="1100" b="1" spc="-15" dirty="0">
                          <a:solidFill>
                            <a:srgbClr val="007EDE"/>
                          </a:solidFill>
                          <a:latin typeface="Yu Gothic UI"/>
                          <a:cs typeface="Yu Gothic UI"/>
                        </a:rPr>
                        <a:t>能</a:t>
                      </a:r>
                      <a:r>
                        <a:rPr sz="1100" b="1" dirty="0">
                          <a:solidFill>
                            <a:srgbClr val="007EDE"/>
                          </a:solidFill>
                          <a:latin typeface="Yu Gothic UI"/>
                          <a:cs typeface="Yu Gothic UI"/>
                        </a:rPr>
                        <a:t>低下</a:t>
                      </a:r>
                      <a:r>
                        <a:rPr sz="1100" b="1" spc="-15" dirty="0">
                          <a:solidFill>
                            <a:srgbClr val="007EDE"/>
                          </a:solidFill>
                          <a:latin typeface="Yu Gothic UI"/>
                          <a:cs typeface="Yu Gothic UI"/>
                        </a:rPr>
                        <a:t>症</a:t>
                      </a:r>
                      <a:r>
                        <a:rPr sz="1100" b="1" dirty="0">
                          <a:solidFill>
                            <a:srgbClr val="007EDE"/>
                          </a:solidFill>
                          <a:latin typeface="Yu Gothic UI"/>
                          <a:cs typeface="Yu Gothic UI"/>
                        </a:rPr>
                        <a:t>の</a:t>
                      </a:r>
                      <a:r>
                        <a:rPr sz="1100" b="1" spc="55" dirty="0">
                          <a:solidFill>
                            <a:srgbClr val="007EDE"/>
                          </a:solidFill>
                          <a:latin typeface="Yu Gothic UI"/>
                          <a:cs typeface="Yu Gothic UI"/>
                        </a:rPr>
                        <a:t>患</a:t>
                      </a:r>
                      <a:r>
                        <a:rPr sz="1100" b="1" dirty="0">
                          <a:solidFill>
                            <a:srgbClr val="007EDE"/>
                          </a:solidFill>
                          <a:latin typeface="Yu Gothic UI"/>
                          <a:cs typeface="Yu Gothic UI"/>
                        </a:rPr>
                        <a:t>者（</a:t>
                      </a:r>
                      <a:r>
                        <a:rPr sz="1100" b="1" spc="-45" dirty="0">
                          <a:solidFill>
                            <a:srgbClr val="007EDE"/>
                          </a:solidFill>
                          <a:latin typeface="Yu Gothic UI"/>
                          <a:cs typeface="Yu Gothic UI"/>
                        </a:rPr>
                        <a:t>注２</a:t>
                      </a:r>
                      <a:r>
                        <a:rPr sz="1100" b="1" spc="-70" dirty="0">
                          <a:solidFill>
                            <a:srgbClr val="007EDE"/>
                          </a:solidFill>
                          <a:latin typeface="Yu Gothic UI"/>
                          <a:cs typeface="Yu Gothic UI"/>
                        </a:rPr>
                        <a:t>に</a:t>
                      </a:r>
                      <a:r>
                        <a:rPr sz="1100" b="1" spc="-45" dirty="0">
                          <a:solidFill>
                            <a:srgbClr val="007EDE"/>
                          </a:solidFill>
                          <a:latin typeface="Yu Gothic UI"/>
                          <a:cs typeface="Yu Gothic UI"/>
                        </a:rPr>
                        <a:t>規定</a:t>
                      </a:r>
                      <a:r>
                        <a:rPr sz="1100" b="1" spc="-65" dirty="0">
                          <a:solidFill>
                            <a:srgbClr val="007EDE"/>
                          </a:solidFill>
                          <a:latin typeface="Yu Gothic UI"/>
                          <a:cs typeface="Yu Gothic UI"/>
                        </a:rPr>
                        <a:t>す</a:t>
                      </a:r>
                      <a:r>
                        <a:rPr sz="1100" b="1" spc="-75" dirty="0">
                          <a:solidFill>
                            <a:srgbClr val="007EDE"/>
                          </a:solidFill>
                          <a:latin typeface="Yu Gothic UI"/>
                          <a:cs typeface="Yu Gothic UI"/>
                        </a:rPr>
                        <a:t>る</a:t>
                      </a:r>
                      <a:r>
                        <a:rPr sz="1100" b="1" spc="-45" dirty="0">
                          <a:solidFill>
                            <a:srgbClr val="007EDE"/>
                          </a:solidFill>
                          <a:latin typeface="Yu Gothic UI"/>
                          <a:cs typeface="Yu Gothic UI"/>
                        </a:rPr>
                        <a:t>患者</a:t>
                      </a:r>
                      <a:r>
                        <a:rPr sz="1100" b="1" spc="-75" dirty="0">
                          <a:solidFill>
                            <a:srgbClr val="007EDE"/>
                          </a:solidFill>
                          <a:latin typeface="Yu Gothic UI"/>
                          <a:cs typeface="Yu Gothic UI"/>
                        </a:rPr>
                        <a:t>を</a:t>
                      </a:r>
                      <a:r>
                        <a:rPr sz="1100" b="1" spc="-45" dirty="0">
                          <a:solidFill>
                            <a:srgbClr val="007EDE"/>
                          </a:solidFill>
                          <a:latin typeface="Yu Gothic UI"/>
                          <a:cs typeface="Yu Gothic UI"/>
                        </a:rPr>
                        <a:t>除</a:t>
                      </a:r>
                      <a:r>
                        <a:rPr sz="1100" b="1" spc="-95" dirty="0">
                          <a:solidFill>
                            <a:srgbClr val="007EDE"/>
                          </a:solidFill>
                          <a:latin typeface="Yu Gothic UI"/>
                          <a:cs typeface="Yu Gothic UI"/>
                        </a:rPr>
                        <a:t>く</a:t>
                      </a:r>
                      <a:r>
                        <a:rPr sz="1100" b="1" spc="215" dirty="0">
                          <a:solidFill>
                            <a:srgbClr val="007EDE"/>
                          </a:solidFill>
                          <a:latin typeface="Yu Gothic UI"/>
                          <a:cs typeface="Yu Gothic UI"/>
                        </a:rPr>
                        <a:t>。</a:t>
                      </a:r>
                      <a:r>
                        <a:rPr sz="1100" b="1" spc="170" dirty="0">
                          <a:solidFill>
                            <a:srgbClr val="007EDE"/>
                          </a:solidFill>
                          <a:latin typeface="Yu Gothic UI"/>
                          <a:cs typeface="Yu Gothic UI"/>
                        </a:rPr>
                        <a:t>)</a:t>
                      </a:r>
                      <a:r>
                        <a:rPr sz="1100" b="1" spc="110" dirty="0">
                          <a:solidFill>
                            <a:srgbClr val="007EDE"/>
                          </a:solidFill>
                          <a:latin typeface="Yu Gothic UI"/>
                          <a:cs typeface="Yu Gothic UI"/>
                        </a:rPr>
                        <a:t>に</a:t>
                      </a:r>
                      <a:r>
                        <a:rPr sz="1100" b="1" spc="140" dirty="0">
                          <a:solidFill>
                            <a:srgbClr val="007EDE"/>
                          </a:solidFill>
                          <a:latin typeface="Yu Gothic UI"/>
                          <a:cs typeface="Yu Gothic UI"/>
                        </a:rPr>
                        <a:t>対</a:t>
                      </a:r>
                      <a:r>
                        <a:rPr sz="1100" b="1" spc="100" dirty="0">
                          <a:solidFill>
                            <a:srgbClr val="007EDE"/>
                          </a:solidFill>
                          <a:latin typeface="Yu Gothic UI"/>
                          <a:cs typeface="Yu Gothic UI"/>
                        </a:rPr>
                        <a:t>し</a:t>
                      </a:r>
                      <a:r>
                        <a:rPr sz="1100" b="1" spc="110" dirty="0">
                          <a:solidFill>
                            <a:srgbClr val="007EDE"/>
                          </a:solidFill>
                          <a:latin typeface="Yu Gothic UI"/>
                          <a:cs typeface="Yu Gothic UI"/>
                        </a:rPr>
                        <a:t>て</a:t>
                      </a:r>
                      <a:r>
                        <a:rPr sz="1100" b="1" spc="140" dirty="0">
                          <a:solidFill>
                            <a:srgbClr val="007EDE"/>
                          </a:solidFill>
                          <a:latin typeface="Yu Gothic UI"/>
                          <a:cs typeface="Yu Gothic UI"/>
                        </a:rPr>
                        <a:t>注１</a:t>
                      </a:r>
                      <a:r>
                        <a:rPr sz="1100" b="1" spc="110" dirty="0">
                          <a:solidFill>
                            <a:srgbClr val="007EDE"/>
                          </a:solidFill>
                          <a:latin typeface="Yu Gothic UI"/>
                          <a:cs typeface="Yu Gothic UI"/>
                        </a:rPr>
                        <a:t>に</a:t>
                      </a:r>
                      <a:r>
                        <a:rPr sz="1100" b="1" spc="130" dirty="0">
                          <a:solidFill>
                            <a:srgbClr val="007EDE"/>
                          </a:solidFill>
                          <a:latin typeface="Yu Gothic UI"/>
                          <a:cs typeface="Yu Gothic UI"/>
                        </a:rPr>
                        <a:t>規</a:t>
                      </a:r>
                      <a:r>
                        <a:rPr sz="1100" b="1" spc="165" dirty="0">
                          <a:solidFill>
                            <a:srgbClr val="007EDE"/>
                          </a:solidFill>
                          <a:latin typeface="Yu Gothic UI"/>
                          <a:cs typeface="Yu Gothic UI"/>
                        </a:rPr>
                        <a:t>定</a:t>
                      </a:r>
                      <a:r>
                        <a:rPr sz="1100" b="1" spc="135" dirty="0">
                          <a:solidFill>
                            <a:srgbClr val="007EDE"/>
                          </a:solidFill>
                          <a:latin typeface="Yu Gothic UI"/>
                          <a:cs typeface="Yu Gothic UI"/>
                        </a:rPr>
                        <a:t>す</a:t>
                      </a:r>
                      <a:r>
                        <a:rPr sz="1100" b="1" spc="114" dirty="0">
                          <a:solidFill>
                            <a:srgbClr val="007EDE"/>
                          </a:solidFill>
                          <a:latin typeface="Yu Gothic UI"/>
                          <a:cs typeface="Yu Gothic UI"/>
                        </a:rPr>
                        <a:t>る</a:t>
                      </a:r>
                      <a:r>
                        <a:rPr sz="1100" b="1" spc="85" dirty="0">
                          <a:solidFill>
                            <a:srgbClr val="007EDE"/>
                          </a:solidFill>
                          <a:latin typeface="Yu Gothic UI"/>
                          <a:cs typeface="Yu Gothic UI"/>
                        </a:rPr>
                        <a:t>管理</a:t>
                      </a:r>
                      <a:r>
                        <a:rPr sz="1100" b="1" spc="55" dirty="0">
                          <a:solidFill>
                            <a:srgbClr val="007EDE"/>
                          </a:solidFill>
                          <a:latin typeface="Yu Gothic UI"/>
                          <a:cs typeface="Yu Gothic UI"/>
                        </a:rPr>
                        <a:t>を</a:t>
                      </a:r>
                      <a:r>
                        <a:rPr sz="1100" b="1" spc="135" dirty="0">
                          <a:solidFill>
                            <a:srgbClr val="007EDE"/>
                          </a:solidFill>
                          <a:latin typeface="Yu Gothic UI"/>
                          <a:cs typeface="Yu Gothic UI"/>
                        </a:rPr>
                        <a:t>す</a:t>
                      </a:r>
                      <a:r>
                        <a:rPr sz="1100" b="1" spc="125" dirty="0">
                          <a:solidFill>
                            <a:srgbClr val="007EDE"/>
                          </a:solidFill>
                          <a:latin typeface="Yu Gothic UI"/>
                          <a:cs typeface="Yu Gothic UI"/>
                        </a:rPr>
                        <a:t>る</a:t>
                      </a:r>
                      <a:r>
                        <a:rPr sz="1100" b="1" spc="155" dirty="0">
                          <a:solidFill>
                            <a:srgbClr val="007EDE"/>
                          </a:solidFill>
                          <a:latin typeface="Yu Gothic UI"/>
                          <a:cs typeface="Yu Gothic UI"/>
                        </a:rPr>
                        <a:t>場</a:t>
                      </a:r>
                      <a:r>
                        <a:rPr sz="1100" b="1" spc="-40" dirty="0">
                          <a:solidFill>
                            <a:srgbClr val="007EDE"/>
                          </a:solidFill>
                          <a:latin typeface="Yu Gothic UI"/>
                          <a:cs typeface="Yu Gothic UI"/>
                        </a:rPr>
                        <a:t>合</a:t>
                      </a:r>
                      <a:r>
                        <a:rPr sz="1100" spc="100" dirty="0">
                          <a:latin typeface="Yu Gothic UI"/>
                          <a:cs typeface="Yu Gothic UI"/>
                        </a:rPr>
                        <a:t>に</a:t>
                      </a:r>
                      <a:r>
                        <a:rPr sz="1100" spc="114" dirty="0">
                          <a:latin typeface="Yu Gothic UI"/>
                          <a:cs typeface="Yu Gothic UI"/>
                        </a:rPr>
                        <a:t>当</a:t>
                      </a:r>
                      <a:r>
                        <a:rPr sz="1100" dirty="0">
                          <a:latin typeface="Yu Gothic UI"/>
                          <a:cs typeface="Yu Gothic UI"/>
                        </a:rPr>
                        <a:t>該管</a:t>
                      </a:r>
                      <a:r>
                        <a:rPr sz="1100" spc="-15" dirty="0">
                          <a:latin typeface="Yu Gothic UI"/>
                          <a:cs typeface="Yu Gothic UI"/>
                        </a:rPr>
                        <a:t>理</a:t>
                      </a:r>
                      <a:r>
                        <a:rPr sz="1100" spc="95" dirty="0">
                          <a:latin typeface="Yu Gothic UI"/>
                          <a:cs typeface="Yu Gothic UI"/>
                        </a:rPr>
                        <a:t>料</a:t>
                      </a:r>
                      <a:r>
                        <a:rPr sz="1100" spc="70" dirty="0">
                          <a:latin typeface="Yu Gothic UI"/>
                          <a:cs typeface="Yu Gothic UI"/>
                        </a:rPr>
                        <a:t>を</a:t>
                      </a:r>
                      <a:r>
                        <a:rPr sz="1100" spc="80" dirty="0">
                          <a:latin typeface="Yu Gothic UI"/>
                          <a:cs typeface="Yu Gothic UI"/>
                        </a:rPr>
                        <a:t>算</a:t>
                      </a:r>
                      <a:r>
                        <a:rPr sz="1100" spc="175" dirty="0">
                          <a:latin typeface="Yu Gothic UI"/>
                          <a:cs typeface="Yu Gothic UI"/>
                        </a:rPr>
                        <a:t>定</a:t>
                      </a:r>
                      <a:r>
                        <a:rPr sz="1100" spc="140" dirty="0">
                          <a:latin typeface="Yu Gothic UI"/>
                          <a:cs typeface="Yu Gothic UI"/>
                        </a:rPr>
                        <a:t>す</a:t>
                      </a:r>
                      <a:r>
                        <a:rPr sz="1100" spc="120" dirty="0">
                          <a:latin typeface="Yu Gothic UI"/>
                          <a:cs typeface="Yu Gothic UI"/>
                        </a:rPr>
                        <a:t>る</a:t>
                      </a:r>
                      <a:r>
                        <a:rPr sz="1100" spc="325" dirty="0">
                          <a:latin typeface="Yu Gothic UI"/>
                          <a:cs typeface="Yu Gothic UI"/>
                        </a:rPr>
                        <a:t>。</a:t>
                      </a:r>
                      <a:r>
                        <a:rPr sz="1100" dirty="0">
                          <a:latin typeface="Yu Gothic UI"/>
                          <a:cs typeface="Yu Gothic UI"/>
                        </a:rPr>
                        <a:t>	</a:t>
                      </a:r>
                      <a:r>
                        <a:rPr sz="2700" b="1" spc="-37" baseline="-12345" dirty="0">
                          <a:latin typeface="Calibri"/>
                          <a:cs typeface="Calibri"/>
                        </a:rPr>
                        <a:t>24</a:t>
                      </a:r>
                      <a:endParaRPr sz="2700" baseline="-12345">
                        <a:latin typeface="Calibri"/>
                        <a:cs typeface="Calibri"/>
                      </a:endParaRPr>
                    </a:p>
                  </a:txBody>
                  <a:tcPr marL="0" marR="0" marT="7048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25" name="object 25"/>
          <p:cNvPicPr/>
          <p:nvPr/>
        </p:nvPicPr>
        <p:blipFill>
          <a:blip r:embed="rId3" cstate="print"/>
          <a:stretch>
            <a:fillRect/>
          </a:stretch>
        </p:blipFill>
        <p:spPr>
          <a:xfrm>
            <a:off x="8153781" y="1498244"/>
            <a:ext cx="1457325" cy="971397"/>
          </a:xfrm>
          <a:prstGeom prst="rect">
            <a:avLst/>
          </a:prstGeom>
        </p:spPr>
      </p:pic>
      <p:sp>
        <p:nvSpPr>
          <p:cNvPr id="26" name="object 26"/>
          <p:cNvSpPr/>
          <p:nvPr/>
        </p:nvSpPr>
        <p:spPr>
          <a:xfrm>
            <a:off x="3455415" y="1588516"/>
            <a:ext cx="299085" cy="864235"/>
          </a:xfrm>
          <a:custGeom>
            <a:avLst/>
            <a:gdLst/>
            <a:ahLst/>
            <a:cxnLst/>
            <a:rect l="l" t="t" r="r" b="b"/>
            <a:pathLst>
              <a:path w="299085" h="864235">
                <a:moveTo>
                  <a:pt x="0" y="216026"/>
                </a:moveTo>
                <a:lnTo>
                  <a:pt x="149351" y="216026"/>
                </a:lnTo>
                <a:lnTo>
                  <a:pt x="149351" y="0"/>
                </a:lnTo>
                <a:lnTo>
                  <a:pt x="298576" y="431926"/>
                </a:lnTo>
                <a:lnTo>
                  <a:pt x="149351" y="863981"/>
                </a:lnTo>
                <a:lnTo>
                  <a:pt x="149351" y="647954"/>
                </a:lnTo>
                <a:lnTo>
                  <a:pt x="0" y="647954"/>
                </a:lnTo>
                <a:lnTo>
                  <a:pt x="0" y="216026"/>
                </a:lnTo>
                <a:close/>
              </a:path>
            </a:pathLst>
          </a:custGeom>
          <a:ln w="9525">
            <a:solidFill>
              <a:srgbClr val="00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3325748" y="4152976"/>
            <a:ext cx="6309360" cy="452120"/>
          </a:xfrm>
          <a:prstGeom prst="rect">
            <a:avLst/>
          </a:prstGeom>
        </p:spPr>
        <p:txBody>
          <a:bodyPr vert="horz" wrap="square" lIns="0" tIns="12065" rIns="0" bIns="0" rtlCol="0">
            <a:spAutoFit/>
          </a:bodyPr>
          <a:lstStyle/>
          <a:p>
            <a:pPr marL="12700">
              <a:lnSpc>
                <a:spcPct val="100000"/>
              </a:lnSpc>
              <a:spcBef>
                <a:spcPts val="95"/>
              </a:spcBef>
            </a:pPr>
            <a:r>
              <a:rPr sz="2800" spc="180" dirty="0"/>
              <a:t>7</a:t>
            </a:r>
            <a:r>
              <a:rPr sz="2800" spc="100" dirty="0"/>
              <a:t>．継続的・効果的な歯周病治療の推進</a:t>
            </a:r>
            <a:endParaRPr sz="2800"/>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25</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926720"/>
            <a:ext cx="9519920" cy="5909310"/>
          </a:xfrm>
          <a:custGeom>
            <a:avLst/>
            <a:gdLst/>
            <a:ahLst/>
            <a:cxnLst/>
            <a:rect l="l" t="t" r="r" b="b"/>
            <a:pathLst>
              <a:path w="9519920" h="5909309">
                <a:moveTo>
                  <a:pt x="0" y="5909310"/>
                </a:moveTo>
                <a:lnTo>
                  <a:pt x="9519793" y="5909310"/>
                </a:lnTo>
                <a:lnTo>
                  <a:pt x="9519793" y="0"/>
                </a:lnTo>
                <a:lnTo>
                  <a:pt x="0" y="0"/>
                </a:lnTo>
                <a:lnTo>
                  <a:pt x="0" y="590931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284683" y="3922481"/>
            <a:ext cx="891540" cy="231140"/>
          </a:xfrm>
          <a:prstGeom prst="rect">
            <a:avLst/>
          </a:prstGeom>
        </p:spPr>
        <p:txBody>
          <a:bodyPr vert="horz" wrap="square" lIns="0" tIns="10795" rIns="0" bIns="0" rtlCol="0">
            <a:spAutoFit/>
          </a:bodyPr>
          <a:lstStyle/>
          <a:p>
            <a:pPr>
              <a:lnSpc>
                <a:spcPct val="100000"/>
              </a:lnSpc>
              <a:spcBef>
                <a:spcPts val="85"/>
              </a:spcBef>
            </a:pPr>
            <a:r>
              <a:rPr sz="1400" dirty="0">
                <a:latin typeface="Yu Gothic UI"/>
                <a:cs typeface="Yu Gothic UI"/>
              </a:rPr>
              <a:t>［</a:t>
            </a:r>
            <a:r>
              <a:rPr sz="1400" spc="-15" dirty="0">
                <a:latin typeface="Yu Gothic UI"/>
                <a:cs typeface="Yu Gothic UI"/>
              </a:rPr>
              <a:t>算定要件</a:t>
            </a:r>
            <a:endParaRPr sz="1400">
              <a:latin typeface="Yu Gothic UI"/>
              <a:cs typeface="Yu Gothic UI"/>
            </a:endParaRPr>
          </a:p>
        </p:txBody>
      </p:sp>
      <p:grpSp>
        <p:nvGrpSpPr>
          <p:cNvPr id="4" name="object 4"/>
          <p:cNvGrpSpPr/>
          <p:nvPr/>
        </p:nvGrpSpPr>
        <p:grpSpPr>
          <a:xfrm>
            <a:off x="315455" y="1665643"/>
            <a:ext cx="4320540" cy="5113020"/>
            <a:chOff x="315455" y="1665643"/>
            <a:chExt cx="4320540" cy="5113020"/>
          </a:xfrm>
        </p:grpSpPr>
        <p:sp>
          <p:nvSpPr>
            <p:cNvPr id="5" name="object 5"/>
            <p:cNvSpPr/>
            <p:nvPr/>
          </p:nvSpPr>
          <p:spPr>
            <a:xfrm>
              <a:off x="315455" y="1665643"/>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6" name="object 6"/>
            <p:cNvSpPr/>
            <p:nvPr/>
          </p:nvSpPr>
          <p:spPr>
            <a:xfrm>
              <a:off x="315455" y="1953543"/>
              <a:ext cx="4320540" cy="4825365"/>
            </a:xfrm>
            <a:custGeom>
              <a:avLst/>
              <a:gdLst/>
              <a:ahLst/>
              <a:cxnLst/>
              <a:rect l="l" t="t" r="r" b="b"/>
              <a:pathLst>
                <a:path w="4320540" h="4825365">
                  <a:moveTo>
                    <a:pt x="4320032" y="0"/>
                  </a:moveTo>
                  <a:lnTo>
                    <a:pt x="0" y="0"/>
                  </a:lnTo>
                  <a:lnTo>
                    <a:pt x="0" y="4825111"/>
                  </a:lnTo>
                  <a:lnTo>
                    <a:pt x="4320032" y="4825111"/>
                  </a:lnTo>
                  <a:lnTo>
                    <a:pt x="4320032" y="0"/>
                  </a:lnTo>
                  <a:close/>
                </a:path>
              </a:pathLst>
            </a:custGeom>
            <a:solidFill>
              <a:srgbClr val="E7EDF8"/>
            </a:solidFill>
          </p:spPr>
          <p:txBody>
            <a:bodyPr wrap="square" lIns="0" tIns="0" rIns="0" bIns="0" rtlCol="0"/>
            <a:lstStyle/>
            <a:p>
              <a:endParaRPr/>
            </a:p>
          </p:txBody>
        </p:sp>
      </p:grpSp>
      <p:sp>
        <p:nvSpPr>
          <p:cNvPr id="7" name="object 7"/>
          <p:cNvSpPr txBox="1"/>
          <p:nvPr/>
        </p:nvSpPr>
        <p:spPr>
          <a:xfrm>
            <a:off x="394208" y="1990471"/>
            <a:ext cx="1623060" cy="757555"/>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Yu Gothic UI"/>
                <a:cs typeface="Yu Gothic UI"/>
              </a:rPr>
              <a:t>【歯周病</a:t>
            </a:r>
            <a:r>
              <a:rPr sz="1200" u="sng" spc="-5" dirty="0">
                <a:uFill>
                  <a:solidFill>
                    <a:srgbClr val="000000"/>
                  </a:solidFill>
                </a:uFill>
                <a:latin typeface="Yu Gothic UI"/>
                <a:cs typeface="Yu Gothic UI"/>
              </a:rPr>
              <a:t>安定期</a:t>
            </a:r>
            <a:r>
              <a:rPr sz="1200" spc="180" dirty="0">
                <a:latin typeface="Yu Gothic UI"/>
                <a:cs typeface="Yu Gothic UI"/>
              </a:rPr>
              <a:t>治療】</a:t>
            </a:r>
            <a:endParaRPr sz="1200">
              <a:latin typeface="Yu Gothic UI"/>
              <a:cs typeface="Yu Gothic UI"/>
            </a:endParaRPr>
          </a:p>
          <a:p>
            <a:pPr marL="12700">
              <a:lnSpc>
                <a:spcPct val="100000"/>
              </a:lnSpc>
              <a:tabLst>
                <a:tab pos="316865" algn="l"/>
              </a:tabLst>
            </a:pPr>
            <a:r>
              <a:rPr sz="1200" spc="-50" dirty="0">
                <a:latin typeface="Yu Gothic UI"/>
                <a:cs typeface="Yu Gothic UI"/>
              </a:rPr>
              <a:t>１</a:t>
            </a:r>
            <a:r>
              <a:rPr sz="1200" dirty="0">
                <a:latin typeface="Yu Gothic UI"/>
                <a:cs typeface="Yu Gothic UI"/>
              </a:rPr>
              <a:t>	</a:t>
            </a:r>
            <a:r>
              <a:rPr sz="1200" spc="-10" dirty="0">
                <a:latin typeface="Yu Gothic UI"/>
                <a:cs typeface="Yu Gothic UI"/>
              </a:rPr>
              <a:t>１歯以上</a:t>
            </a:r>
            <a:r>
              <a:rPr sz="1200" spc="85" dirty="0">
                <a:latin typeface="Yu Gothic UI"/>
                <a:cs typeface="Yu Gothic UI"/>
              </a:rPr>
              <a:t>10</a:t>
            </a:r>
            <a:r>
              <a:rPr sz="1200" spc="-25" dirty="0">
                <a:latin typeface="Yu Gothic UI"/>
                <a:cs typeface="Yu Gothic UI"/>
              </a:rPr>
              <a:t>歯未満</a:t>
            </a:r>
            <a:endParaRPr sz="1200">
              <a:latin typeface="Yu Gothic UI"/>
              <a:cs typeface="Yu Gothic UI"/>
            </a:endParaRPr>
          </a:p>
          <a:p>
            <a:pPr marL="12700">
              <a:lnSpc>
                <a:spcPct val="100000"/>
              </a:lnSpc>
              <a:tabLst>
                <a:tab pos="316865" algn="l"/>
              </a:tabLst>
            </a:pPr>
            <a:r>
              <a:rPr sz="1200" spc="-50" dirty="0">
                <a:latin typeface="Yu Gothic UI"/>
                <a:cs typeface="Yu Gothic UI"/>
              </a:rPr>
              <a:t>２</a:t>
            </a:r>
            <a:r>
              <a:rPr sz="1200" dirty="0">
                <a:latin typeface="Yu Gothic UI"/>
                <a:cs typeface="Yu Gothic UI"/>
              </a:rPr>
              <a:t>	</a:t>
            </a:r>
            <a:r>
              <a:rPr sz="1200" spc="85" dirty="0">
                <a:latin typeface="Yu Gothic UI"/>
                <a:cs typeface="Yu Gothic UI"/>
              </a:rPr>
              <a:t>10</a:t>
            </a:r>
            <a:r>
              <a:rPr sz="1200" spc="-5" dirty="0">
                <a:latin typeface="Yu Gothic UI"/>
                <a:cs typeface="Yu Gothic UI"/>
              </a:rPr>
              <a:t>歯以上</a:t>
            </a:r>
            <a:r>
              <a:rPr sz="1200" spc="85" dirty="0">
                <a:latin typeface="Yu Gothic UI"/>
                <a:cs typeface="Yu Gothic UI"/>
              </a:rPr>
              <a:t>20</a:t>
            </a:r>
            <a:r>
              <a:rPr sz="1200" spc="-20" dirty="0">
                <a:latin typeface="Yu Gothic UI"/>
                <a:cs typeface="Yu Gothic UI"/>
              </a:rPr>
              <a:t>歯未満</a:t>
            </a:r>
            <a:endParaRPr sz="1200">
              <a:latin typeface="Yu Gothic UI"/>
              <a:cs typeface="Yu Gothic UI"/>
            </a:endParaRPr>
          </a:p>
          <a:p>
            <a:pPr marL="12700">
              <a:lnSpc>
                <a:spcPct val="100000"/>
              </a:lnSpc>
              <a:tabLst>
                <a:tab pos="316865" algn="l"/>
              </a:tabLst>
            </a:pPr>
            <a:r>
              <a:rPr sz="1200" spc="-50" dirty="0">
                <a:latin typeface="Yu Gothic UI"/>
                <a:cs typeface="Yu Gothic UI"/>
              </a:rPr>
              <a:t>３</a:t>
            </a:r>
            <a:r>
              <a:rPr sz="1200" dirty="0">
                <a:latin typeface="Yu Gothic UI"/>
                <a:cs typeface="Yu Gothic UI"/>
              </a:rPr>
              <a:t>	</a:t>
            </a:r>
            <a:r>
              <a:rPr sz="1200" spc="85" dirty="0">
                <a:latin typeface="Yu Gothic UI"/>
                <a:cs typeface="Yu Gothic UI"/>
              </a:rPr>
              <a:t>20</a:t>
            </a:r>
            <a:r>
              <a:rPr sz="1200" spc="-20" dirty="0">
                <a:latin typeface="Yu Gothic UI"/>
                <a:cs typeface="Yu Gothic UI"/>
              </a:rPr>
              <a:t>歯以上</a:t>
            </a:r>
            <a:endParaRPr sz="1200">
              <a:latin typeface="Yu Gothic UI"/>
              <a:cs typeface="Yu Gothic UI"/>
            </a:endParaRPr>
          </a:p>
        </p:txBody>
      </p:sp>
      <p:sp>
        <p:nvSpPr>
          <p:cNvPr id="8" name="object 8"/>
          <p:cNvSpPr txBox="1"/>
          <p:nvPr/>
        </p:nvSpPr>
        <p:spPr>
          <a:xfrm>
            <a:off x="3624198" y="2173046"/>
            <a:ext cx="471170" cy="574675"/>
          </a:xfrm>
          <a:prstGeom prst="rect">
            <a:avLst/>
          </a:prstGeom>
        </p:spPr>
        <p:txBody>
          <a:bodyPr vert="horz" wrap="square" lIns="0" tIns="12700" rIns="0" bIns="0" rtlCol="0">
            <a:spAutoFit/>
          </a:bodyPr>
          <a:lstStyle/>
          <a:p>
            <a:pPr marL="21590">
              <a:lnSpc>
                <a:spcPct val="100000"/>
              </a:lnSpc>
              <a:spcBef>
                <a:spcPts val="100"/>
              </a:spcBef>
            </a:pPr>
            <a:r>
              <a:rPr sz="1200" u="sng" spc="85" dirty="0">
                <a:uFill>
                  <a:solidFill>
                    <a:srgbClr val="000000"/>
                  </a:solidFill>
                </a:uFill>
                <a:latin typeface="Yu Gothic UI"/>
                <a:cs typeface="Yu Gothic UI"/>
              </a:rPr>
              <a:t>200</a:t>
            </a:r>
            <a:r>
              <a:rPr sz="1200" u="sng" spc="-50" dirty="0">
                <a:uFill>
                  <a:solidFill>
                    <a:srgbClr val="000000"/>
                  </a:solidFill>
                </a:uFill>
                <a:latin typeface="Yu Gothic UI"/>
                <a:cs typeface="Yu Gothic UI"/>
              </a:rPr>
              <a:t>点</a:t>
            </a:r>
            <a:endParaRPr sz="1200">
              <a:latin typeface="Yu Gothic UI"/>
              <a:cs typeface="Yu Gothic UI"/>
            </a:endParaRPr>
          </a:p>
          <a:p>
            <a:pPr marL="12700">
              <a:lnSpc>
                <a:spcPct val="100000"/>
              </a:lnSpc>
              <a:spcBef>
                <a:spcPts val="5"/>
              </a:spcBef>
            </a:pPr>
            <a:r>
              <a:rPr sz="1200" u="sng" spc="85" dirty="0">
                <a:uFill>
                  <a:solidFill>
                    <a:srgbClr val="000000"/>
                  </a:solidFill>
                </a:uFill>
                <a:latin typeface="Yu Gothic UI"/>
                <a:cs typeface="Yu Gothic UI"/>
              </a:rPr>
              <a:t>250</a:t>
            </a:r>
            <a:r>
              <a:rPr sz="1200" u="sng" spc="-50" dirty="0">
                <a:uFill>
                  <a:solidFill>
                    <a:srgbClr val="000000"/>
                  </a:solidFill>
                </a:uFill>
                <a:latin typeface="Yu Gothic UI"/>
                <a:cs typeface="Yu Gothic UI"/>
              </a:rPr>
              <a:t>点</a:t>
            </a:r>
            <a:endParaRPr sz="1200">
              <a:latin typeface="Yu Gothic UI"/>
              <a:cs typeface="Yu Gothic UI"/>
            </a:endParaRPr>
          </a:p>
          <a:p>
            <a:pPr marL="21590">
              <a:lnSpc>
                <a:spcPct val="100000"/>
              </a:lnSpc>
            </a:pPr>
            <a:r>
              <a:rPr sz="1200" u="sng" spc="85" dirty="0">
                <a:uFill>
                  <a:solidFill>
                    <a:srgbClr val="000000"/>
                  </a:solidFill>
                </a:uFill>
                <a:latin typeface="Yu Gothic UI"/>
                <a:cs typeface="Yu Gothic UI"/>
              </a:rPr>
              <a:t>350</a:t>
            </a:r>
            <a:r>
              <a:rPr sz="1200" u="sng" spc="-50" dirty="0">
                <a:uFill>
                  <a:solidFill>
                    <a:srgbClr val="000000"/>
                  </a:solidFill>
                </a:uFill>
                <a:latin typeface="Yu Gothic UI"/>
                <a:cs typeface="Yu Gothic UI"/>
              </a:rPr>
              <a:t>点</a:t>
            </a:r>
            <a:endParaRPr sz="1200">
              <a:latin typeface="Yu Gothic UI"/>
              <a:cs typeface="Yu Gothic UI"/>
            </a:endParaRPr>
          </a:p>
        </p:txBody>
      </p:sp>
      <p:sp>
        <p:nvSpPr>
          <p:cNvPr id="9" name="object 9"/>
          <p:cNvSpPr txBox="1"/>
          <p:nvPr/>
        </p:nvSpPr>
        <p:spPr>
          <a:xfrm>
            <a:off x="394208" y="2905125"/>
            <a:ext cx="4140200" cy="94043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Yu Gothic UI"/>
                <a:cs typeface="Yu Gothic UI"/>
              </a:rPr>
              <a:t>[算定要件]</a:t>
            </a:r>
            <a:endParaRPr sz="1200">
              <a:latin typeface="Yu Gothic UI"/>
              <a:cs typeface="Yu Gothic UI"/>
            </a:endParaRPr>
          </a:p>
          <a:p>
            <a:pPr marL="104139" marR="5080" indent="-91440">
              <a:lnSpc>
                <a:spcPct val="100000"/>
              </a:lnSpc>
            </a:pPr>
            <a:r>
              <a:rPr sz="1200" spc="45" dirty="0">
                <a:latin typeface="Yu Gothic UI"/>
                <a:cs typeface="Yu Gothic UI"/>
              </a:rPr>
              <a:t>○次の場合は、３月以内の間隔で実施した歯周病安定期治療</a:t>
            </a:r>
            <a:r>
              <a:rPr sz="1200" spc="114" dirty="0">
                <a:latin typeface="Yu Gothic UI"/>
                <a:cs typeface="Yu Gothic UI"/>
              </a:rPr>
              <a:t>は月１回に限り算定する。</a:t>
            </a:r>
            <a:endParaRPr sz="1200">
              <a:latin typeface="Yu Gothic UI"/>
              <a:cs typeface="Yu Gothic UI"/>
            </a:endParaRPr>
          </a:p>
          <a:p>
            <a:pPr marL="194945">
              <a:lnSpc>
                <a:spcPct val="100000"/>
              </a:lnSpc>
            </a:pPr>
            <a:r>
              <a:rPr sz="1200" spc="155" dirty="0">
                <a:latin typeface="Yu Gothic UI"/>
                <a:cs typeface="Yu Gothic UI"/>
              </a:rPr>
              <a:t>イ</a:t>
            </a:r>
            <a:r>
              <a:rPr sz="1200" spc="220" dirty="0">
                <a:latin typeface="Yu Gothic UI"/>
                <a:cs typeface="Yu Gothic UI"/>
              </a:rPr>
              <a:t>～</a:t>
            </a:r>
            <a:r>
              <a:rPr sz="1200" spc="130" dirty="0">
                <a:latin typeface="Yu Gothic UI"/>
                <a:cs typeface="Yu Gothic UI"/>
              </a:rPr>
              <a:t>ホ</a:t>
            </a:r>
            <a:endParaRPr sz="1200">
              <a:latin typeface="Yu Gothic UI"/>
              <a:cs typeface="Yu Gothic UI"/>
            </a:endParaRPr>
          </a:p>
          <a:p>
            <a:pPr marL="194945">
              <a:lnSpc>
                <a:spcPct val="100000"/>
              </a:lnSpc>
            </a:pPr>
            <a:r>
              <a:rPr sz="1200" dirty="0">
                <a:latin typeface="Yu Gothic UI"/>
                <a:cs typeface="Yu Gothic UI"/>
              </a:rPr>
              <a:t>（追加</a:t>
            </a:r>
            <a:r>
              <a:rPr sz="1200" spc="-50" dirty="0">
                <a:latin typeface="Yu Gothic UI"/>
                <a:cs typeface="Yu Gothic UI"/>
              </a:rPr>
              <a:t>）</a:t>
            </a:r>
            <a:endParaRPr sz="1200">
              <a:latin typeface="Yu Gothic UI"/>
              <a:cs typeface="Yu Gothic UI"/>
            </a:endParaRPr>
          </a:p>
        </p:txBody>
      </p:sp>
      <p:sp>
        <p:nvSpPr>
          <p:cNvPr id="10" name="object 10"/>
          <p:cNvSpPr txBox="1"/>
          <p:nvPr/>
        </p:nvSpPr>
        <p:spPr>
          <a:xfrm>
            <a:off x="394208" y="4551426"/>
            <a:ext cx="4140200" cy="391160"/>
          </a:xfrm>
          <a:prstGeom prst="rect">
            <a:avLst/>
          </a:prstGeom>
        </p:spPr>
        <p:txBody>
          <a:bodyPr vert="horz" wrap="square" lIns="0" tIns="12700" rIns="0" bIns="0" rtlCol="0">
            <a:spAutoFit/>
          </a:bodyPr>
          <a:lstStyle/>
          <a:p>
            <a:pPr marL="104139" marR="5080" indent="-91440">
              <a:lnSpc>
                <a:spcPct val="100000"/>
              </a:lnSpc>
              <a:spcBef>
                <a:spcPts val="100"/>
              </a:spcBef>
            </a:pPr>
            <a:r>
              <a:rPr sz="1200" spc="30" dirty="0">
                <a:latin typeface="Yu Gothic UI"/>
                <a:cs typeface="Yu Gothic UI"/>
              </a:rPr>
              <a:t>○歯周病安定期治療の実施後に行う歯周外科手術は、所定点</a:t>
            </a:r>
            <a:r>
              <a:rPr sz="1200" spc="105" dirty="0">
                <a:latin typeface="Yu Gothic UI"/>
                <a:cs typeface="Yu Gothic UI"/>
              </a:rPr>
              <a:t>数の</a:t>
            </a:r>
            <a:r>
              <a:rPr sz="1200" spc="85" dirty="0">
                <a:latin typeface="Yu Gothic UI"/>
                <a:cs typeface="Yu Gothic UI"/>
              </a:rPr>
              <a:t>100</a:t>
            </a:r>
            <a:r>
              <a:rPr sz="1200" spc="105" dirty="0">
                <a:latin typeface="Yu Gothic UI"/>
                <a:cs typeface="Yu Gothic UI"/>
              </a:rPr>
              <a:t>分の</a:t>
            </a:r>
            <a:r>
              <a:rPr sz="1200" spc="85" dirty="0">
                <a:latin typeface="Yu Gothic UI"/>
                <a:cs typeface="Yu Gothic UI"/>
              </a:rPr>
              <a:t>50</a:t>
            </a:r>
            <a:r>
              <a:rPr sz="1200" spc="210" dirty="0">
                <a:latin typeface="Yu Gothic UI"/>
                <a:cs typeface="Yu Gothic UI"/>
              </a:rPr>
              <a:t>により算定する。</a:t>
            </a:r>
            <a:endParaRPr sz="1200">
              <a:latin typeface="Yu Gothic UI"/>
              <a:cs typeface="Yu Gothic UI"/>
            </a:endParaRPr>
          </a:p>
        </p:txBody>
      </p:sp>
      <p:sp>
        <p:nvSpPr>
          <p:cNvPr id="11" name="object 11"/>
          <p:cNvSpPr txBox="1"/>
          <p:nvPr/>
        </p:nvSpPr>
        <p:spPr>
          <a:xfrm>
            <a:off x="394208" y="6014720"/>
            <a:ext cx="1854835" cy="757555"/>
          </a:xfrm>
          <a:prstGeom prst="rect">
            <a:avLst/>
          </a:prstGeom>
        </p:spPr>
        <p:txBody>
          <a:bodyPr vert="horz" wrap="square" lIns="0" tIns="12700" rIns="0" bIns="0" rtlCol="0">
            <a:spAutoFit/>
          </a:bodyPr>
          <a:lstStyle/>
          <a:p>
            <a:pPr marL="12700">
              <a:lnSpc>
                <a:spcPct val="100000"/>
              </a:lnSpc>
              <a:spcBef>
                <a:spcPts val="100"/>
              </a:spcBef>
            </a:pPr>
            <a:r>
              <a:rPr sz="1200" spc="600" dirty="0">
                <a:latin typeface="Yu Gothic UI"/>
                <a:cs typeface="Yu Gothic UI"/>
              </a:rPr>
              <a:t>【</a:t>
            </a:r>
            <a:r>
              <a:rPr sz="1200" u="sng" dirty="0">
                <a:uFill>
                  <a:solidFill>
                    <a:srgbClr val="000000"/>
                  </a:solidFill>
                </a:uFill>
                <a:latin typeface="Yu Gothic UI"/>
                <a:cs typeface="Yu Gothic UI"/>
              </a:rPr>
              <a:t>歯周病重症化予防治療</a:t>
            </a:r>
            <a:r>
              <a:rPr sz="1200" spc="550" dirty="0">
                <a:latin typeface="Yu Gothic UI"/>
                <a:cs typeface="Yu Gothic UI"/>
              </a:rPr>
              <a:t>】</a:t>
            </a:r>
            <a:endParaRPr sz="1200">
              <a:latin typeface="Yu Gothic UI"/>
              <a:cs typeface="Yu Gothic UI"/>
            </a:endParaRPr>
          </a:p>
          <a:p>
            <a:pPr marL="12700">
              <a:lnSpc>
                <a:spcPct val="100000"/>
              </a:lnSpc>
              <a:tabLst>
                <a:tab pos="316865" algn="l"/>
              </a:tabLst>
            </a:pPr>
            <a:r>
              <a:rPr sz="1200" u="sng" spc="-50" dirty="0">
                <a:uFill>
                  <a:solidFill>
                    <a:srgbClr val="000000"/>
                  </a:solidFill>
                </a:uFill>
                <a:latin typeface="Yu Gothic UI"/>
                <a:cs typeface="Yu Gothic UI"/>
              </a:rPr>
              <a:t>１</a:t>
            </a:r>
            <a:r>
              <a:rPr sz="1200" dirty="0">
                <a:latin typeface="Yu Gothic UI"/>
                <a:cs typeface="Yu Gothic UI"/>
              </a:rPr>
              <a:t>	</a:t>
            </a:r>
            <a:r>
              <a:rPr sz="1200" u="sng" spc="-10" dirty="0">
                <a:uFill>
                  <a:solidFill>
                    <a:srgbClr val="000000"/>
                  </a:solidFill>
                </a:uFill>
                <a:latin typeface="Yu Gothic UI"/>
                <a:cs typeface="Yu Gothic UI"/>
              </a:rPr>
              <a:t>１歯以上</a:t>
            </a:r>
            <a:r>
              <a:rPr sz="1200" u="sng" spc="85" dirty="0">
                <a:uFill>
                  <a:solidFill>
                    <a:srgbClr val="000000"/>
                  </a:solidFill>
                </a:uFill>
                <a:latin typeface="Yu Gothic UI"/>
                <a:cs typeface="Yu Gothic UI"/>
              </a:rPr>
              <a:t>10</a:t>
            </a:r>
            <a:r>
              <a:rPr sz="1200" u="sng" spc="-25" dirty="0">
                <a:uFill>
                  <a:solidFill>
                    <a:srgbClr val="000000"/>
                  </a:solidFill>
                </a:uFill>
                <a:latin typeface="Yu Gothic UI"/>
                <a:cs typeface="Yu Gothic UI"/>
              </a:rPr>
              <a:t>歯未満</a:t>
            </a:r>
            <a:endParaRPr sz="1200">
              <a:latin typeface="Yu Gothic UI"/>
              <a:cs typeface="Yu Gothic UI"/>
            </a:endParaRPr>
          </a:p>
          <a:p>
            <a:pPr marL="12700">
              <a:lnSpc>
                <a:spcPct val="100000"/>
              </a:lnSpc>
              <a:tabLst>
                <a:tab pos="316865" algn="l"/>
              </a:tabLst>
            </a:pPr>
            <a:r>
              <a:rPr sz="1200" u="sng" spc="-50" dirty="0">
                <a:uFill>
                  <a:solidFill>
                    <a:srgbClr val="000000"/>
                  </a:solidFill>
                </a:uFill>
                <a:latin typeface="Yu Gothic UI"/>
                <a:cs typeface="Yu Gothic UI"/>
              </a:rPr>
              <a:t>２</a:t>
            </a:r>
            <a:r>
              <a:rPr sz="1200" dirty="0">
                <a:latin typeface="Yu Gothic UI"/>
                <a:cs typeface="Yu Gothic UI"/>
              </a:rPr>
              <a:t>	</a:t>
            </a:r>
            <a:r>
              <a:rPr sz="1200" u="sng" spc="85" dirty="0">
                <a:uFill>
                  <a:solidFill>
                    <a:srgbClr val="000000"/>
                  </a:solidFill>
                </a:uFill>
                <a:latin typeface="Yu Gothic UI"/>
                <a:cs typeface="Yu Gothic UI"/>
              </a:rPr>
              <a:t>10</a:t>
            </a:r>
            <a:r>
              <a:rPr sz="1200" u="sng" spc="-5" dirty="0">
                <a:uFill>
                  <a:solidFill>
                    <a:srgbClr val="000000"/>
                  </a:solidFill>
                </a:uFill>
                <a:latin typeface="Yu Gothic UI"/>
                <a:cs typeface="Yu Gothic UI"/>
              </a:rPr>
              <a:t>歯以上</a:t>
            </a:r>
            <a:r>
              <a:rPr sz="1200" u="sng" spc="85" dirty="0">
                <a:uFill>
                  <a:solidFill>
                    <a:srgbClr val="000000"/>
                  </a:solidFill>
                </a:uFill>
                <a:latin typeface="Yu Gothic UI"/>
                <a:cs typeface="Yu Gothic UI"/>
              </a:rPr>
              <a:t>20</a:t>
            </a:r>
            <a:r>
              <a:rPr sz="1200" u="sng" spc="-20" dirty="0">
                <a:uFill>
                  <a:solidFill>
                    <a:srgbClr val="000000"/>
                  </a:solidFill>
                </a:uFill>
                <a:latin typeface="Yu Gothic UI"/>
                <a:cs typeface="Yu Gothic UI"/>
              </a:rPr>
              <a:t>歯未満</a:t>
            </a:r>
            <a:endParaRPr sz="1200">
              <a:latin typeface="Yu Gothic UI"/>
              <a:cs typeface="Yu Gothic UI"/>
            </a:endParaRPr>
          </a:p>
          <a:p>
            <a:pPr marL="12700">
              <a:lnSpc>
                <a:spcPct val="100000"/>
              </a:lnSpc>
              <a:tabLst>
                <a:tab pos="316865" algn="l"/>
              </a:tabLst>
            </a:pPr>
            <a:r>
              <a:rPr sz="1200" u="sng" spc="-50" dirty="0">
                <a:uFill>
                  <a:solidFill>
                    <a:srgbClr val="000000"/>
                  </a:solidFill>
                </a:uFill>
                <a:latin typeface="Yu Gothic UI"/>
                <a:cs typeface="Yu Gothic UI"/>
              </a:rPr>
              <a:t>３</a:t>
            </a:r>
            <a:r>
              <a:rPr sz="1200" dirty="0">
                <a:latin typeface="Yu Gothic UI"/>
                <a:cs typeface="Yu Gothic UI"/>
              </a:rPr>
              <a:t>	</a:t>
            </a:r>
            <a:r>
              <a:rPr sz="1200" u="sng" spc="85" dirty="0">
                <a:uFill>
                  <a:solidFill>
                    <a:srgbClr val="000000"/>
                  </a:solidFill>
                </a:uFill>
                <a:latin typeface="Yu Gothic UI"/>
                <a:cs typeface="Yu Gothic UI"/>
              </a:rPr>
              <a:t>20</a:t>
            </a:r>
            <a:r>
              <a:rPr sz="1200" u="sng" spc="-20" dirty="0">
                <a:uFill>
                  <a:solidFill>
                    <a:srgbClr val="000000"/>
                  </a:solidFill>
                </a:uFill>
                <a:latin typeface="Yu Gothic UI"/>
                <a:cs typeface="Yu Gothic UI"/>
              </a:rPr>
              <a:t>歯以上</a:t>
            </a:r>
            <a:endParaRPr sz="1200">
              <a:latin typeface="Yu Gothic UI"/>
              <a:cs typeface="Yu Gothic UI"/>
            </a:endParaRPr>
          </a:p>
        </p:txBody>
      </p:sp>
      <p:sp>
        <p:nvSpPr>
          <p:cNvPr id="12" name="object 12"/>
          <p:cNvSpPr txBox="1"/>
          <p:nvPr/>
        </p:nvSpPr>
        <p:spPr>
          <a:xfrm>
            <a:off x="3676015" y="6197295"/>
            <a:ext cx="471170" cy="574675"/>
          </a:xfrm>
          <a:prstGeom prst="rect">
            <a:avLst/>
          </a:prstGeom>
        </p:spPr>
        <p:txBody>
          <a:bodyPr vert="horz" wrap="square" lIns="0" tIns="12700" rIns="0" bIns="0" rtlCol="0">
            <a:spAutoFit/>
          </a:bodyPr>
          <a:lstStyle/>
          <a:p>
            <a:pPr marL="21590">
              <a:lnSpc>
                <a:spcPct val="100000"/>
              </a:lnSpc>
              <a:spcBef>
                <a:spcPts val="100"/>
              </a:spcBef>
            </a:pPr>
            <a:r>
              <a:rPr sz="1200" u="sng" spc="85" dirty="0">
                <a:uFill>
                  <a:solidFill>
                    <a:srgbClr val="000000"/>
                  </a:solidFill>
                </a:uFill>
                <a:latin typeface="Yu Gothic UI"/>
                <a:cs typeface="Yu Gothic UI"/>
              </a:rPr>
              <a:t>150</a:t>
            </a:r>
            <a:r>
              <a:rPr sz="1200" u="sng" spc="-50" dirty="0">
                <a:uFill>
                  <a:solidFill>
                    <a:srgbClr val="000000"/>
                  </a:solidFill>
                </a:uFill>
                <a:latin typeface="Yu Gothic UI"/>
                <a:cs typeface="Yu Gothic UI"/>
              </a:rPr>
              <a:t>点</a:t>
            </a:r>
            <a:endParaRPr sz="1200">
              <a:latin typeface="Yu Gothic UI"/>
              <a:cs typeface="Yu Gothic UI"/>
            </a:endParaRPr>
          </a:p>
          <a:p>
            <a:pPr marL="12700">
              <a:lnSpc>
                <a:spcPct val="100000"/>
              </a:lnSpc>
              <a:spcBef>
                <a:spcPts val="5"/>
              </a:spcBef>
            </a:pPr>
            <a:r>
              <a:rPr sz="1200" u="sng" spc="85" dirty="0">
                <a:uFill>
                  <a:solidFill>
                    <a:srgbClr val="000000"/>
                  </a:solidFill>
                </a:uFill>
                <a:latin typeface="Yu Gothic UI"/>
                <a:cs typeface="Yu Gothic UI"/>
              </a:rPr>
              <a:t>200</a:t>
            </a:r>
            <a:r>
              <a:rPr sz="1200" u="sng" spc="-50" dirty="0">
                <a:uFill>
                  <a:solidFill>
                    <a:srgbClr val="000000"/>
                  </a:solidFill>
                </a:uFill>
                <a:latin typeface="Yu Gothic UI"/>
                <a:cs typeface="Yu Gothic UI"/>
              </a:rPr>
              <a:t>点</a:t>
            </a:r>
            <a:endParaRPr sz="1200">
              <a:latin typeface="Yu Gothic UI"/>
              <a:cs typeface="Yu Gothic UI"/>
            </a:endParaRPr>
          </a:p>
          <a:p>
            <a:pPr marL="21590">
              <a:lnSpc>
                <a:spcPct val="100000"/>
              </a:lnSpc>
            </a:pPr>
            <a:r>
              <a:rPr sz="1200" u="sng" spc="85" dirty="0">
                <a:uFill>
                  <a:solidFill>
                    <a:srgbClr val="000000"/>
                  </a:solidFill>
                </a:uFill>
                <a:latin typeface="Yu Gothic UI"/>
                <a:cs typeface="Yu Gothic UI"/>
              </a:rPr>
              <a:t>300</a:t>
            </a:r>
            <a:r>
              <a:rPr sz="1200" u="sng" spc="-50" dirty="0">
                <a:uFill>
                  <a:solidFill>
                    <a:srgbClr val="000000"/>
                  </a:solidFill>
                </a:uFill>
                <a:latin typeface="Yu Gothic UI"/>
                <a:cs typeface="Yu Gothic UI"/>
              </a:rPr>
              <a:t>点</a:t>
            </a:r>
            <a:endParaRPr sz="1200">
              <a:latin typeface="Yu Gothic UI"/>
              <a:cs typeface="Yu Gothic UI"/>
            </a:endParaRPr>
          </a:p>
        </p:txBody>
      </p:sp>
      <p:grpSp>
        <p:nvGrpSpPr>
          <p:cNvPr id="13" name="object 13"/>
          <p:cNvGrpSpPr/>
          <p:nvPr/>
        </p:nvGrpSpPr>
        <p:grpSpPr>
          <a:xfrm>
            <a:off x="4766690" y="1665643"/>
            <a:ext cx="4830445" cy="5110480"/>
            <a:chOff x="4766690" y="1665643"/>
            <a:chExt cx="4830445" cy="5110480"/>
          </a:xfrm>
        </p:grpSpPr>
        <p:sp>
          <p:nvSpPr>
            <p:cNvPr id="14" name="object 14"/>
            <p:cNvSpPr/>
            <p:nvPr/>
          </p:nvSpPr>
          <p:spPr>
            <a:xfrm>
              <a:off x="4773040" y="3529076"/>
              <a:ext cx="360045" cy="864235"/>
            </a:xfrm>
            <a:custGeom>
              <a:avLst/>
              <a:gdLst/>
              <a:ahLst/>
              <a:cxnLst/>
              <a:rect l="l" t="t" r="r" b="b"/>
              <a:pathLst>
                <a:path w="360045" h="864235">
                  <a:moveTo>
                    <a:pt x="0" y="216026"/>
                  </a:moveTo>
                  <a:lnTo>
                    <a:pt x="179959" y="216026"/>
                  </a:lnTo>
                  <a:lnTo>
                    <a:pt x="179959" y="0"/>
                  </a:lnTo>
                  <a:lnTo>
                    <a:pt x="359918" y="432054"/>
                  </a:lnTo>
                  <a:lnTo>
                    <a:pt x="179959" y="863981"/>
                  </a:lnTo>
                  <a:lnTo>
                    <a:pt x="179959" y="648081"/>
                  </a:lnTo>
                  <a:lnTo>
                    <a:pt x="0" y="648081"/>
                  </a:lnTo>
                  <a:lnTo>
                    <a:pt x="0" y="216026"/>
                  </a:lnTo>
                  <a:close/>
                </a:path>
              </a:pathLst>
            </a:custGeom>
            <a:ln w="12700">
              <a:solidFill>
                <a:srgbClr val="000000"/>
              </a:solidFill>
            </a:ln>
          </p:spPr>
          <p:txBody>
            <a:bodyPr wrap="square" lIns="0" tIns="0" rIns="0" bIns="0" rtlCol="0"/>
            <a:lstStyle/>
            <a:p>
              <a:endParaRPr/>
            </a:p>
          </p:txBody>
        </p:sp>
        <p:sp>
          <p:nvSpPr>
            <p:cNvPr id="15" name="object 15"/>
            <p:cNvSpPr/>
            <p:nvPr/>
          </p:nvSpPr>
          <p:spPr>
            <a:xfrm>
              <a:off x="5270499" y="1665643"/>
              <a:ext cx="4320540" cy="278765"/>
            </a:xfrm>
            <a:custGeom>
              <a:avLst/>
              <a:gdLst/>
              <a:ahLst/>
              <a:cxnLst/>
              <a:rect l="l" t="t" r="r" b="b"/>
              <a:pathLst>
                <a:path w="4320540" h="278764">
                  <a:moveTo>
                    <a:pt x="0" y="278589"/>
                  </a:moveTo>
                  <a:lnTo>
                    <a:pt x="4320032" y="278589"/>
                  </a:lnTo>
                  <a:lnTo>
                    <a:pt x="4320032" y="0"/>
                  </a:lnTo>
                  <a:lnTo>
                    <a:pt x="0" y="0"/>
                  </a:lnTo>
                  <a:lnTo>
                    <a:pt x="0" y="278589"/>
                  </a:lnTo>
                  <a:close/>
                </a:path>
              </a:pathLst>
            </a:custGeom>
            <a:solidFill>
              <a:srgbClr val="91FFB3"/>
            </a:solidFill>
          </p:spPr>
          <p:txBody>
            <a:bodyPr wrap="square" lIns="0" tIns="0" rIns="0" bIns="0" rtlCol="0"/>
            <a:lstStyle/>
            <a:p>
              <a:endParaRPr/>
            </a:p>
          </p:txBody>
        </p:sp>
        <p:sp>
          <p:nvSpPr>
            <p:cNvPr id="16" name="object 16"/>
            <p:cNvSpPr/>
            <p:nvPr/>
          </p:nvSpPr>
          <p:spPr>
            <a:xfrm>
              <a:off x="5270499" y="1944232"/>
              <a:ext cx="4320540" cy="4825365"/>
            </a:xfrm>
            <a:custGeom>
              <a:avLst/>
              <a:gdLst/>
              <a:ahLst/>
              <a:cxnLst/>
              <a:rect l="l" t="t" r="r" b="b"/>
              <a:pathLst>
                <a:path w="4320540" h="4825365">
                  <a:moveTo>
                    <a:pt x="4320032" y="0"/>
                  </a:moveTo>
                  <a:lnTo>
                    <a:pt x="0" y="0"/>
                  </a:lnTo>
                  <a:lnTo>
                    <a:pt x="0" y="4825111"/>
                  </a:lnTo>
                  <a:lnTo>
                    <a:pt x="4320032" y="4825111"/>
                  </a:lnTo>
                  <a:lnTo>
                    <a:pt x="4320032" y="0"/>
                  </a:lnTo>
                  <a:close/>
                </a:path>
              </a:pathLst>
            </a:custGeom>
            <a:solidFill>
              <a:srgbClr val="E0FFEA"/>
            </a:solidFill>
          </p:spPr>
          <p:txBody>
            <a:bodyPr wrap="square" lIns="0" tIns="0" rIns="0" bIns="0" rtlCol="0"/>
            <a:lstStyle/>
            <a:p>
              <a:endParaRPr/>
            </a:p>
          </p:txBody>
        </p:sp>
        <p:sp>
          <p:nvSpPr>
            <p:cNvPr id="17" name="object 17"/>
            <p:cNvSpPr/>
            <p:nvPr/>
          </p:nvSpPr>
          <p:spPr>
            <a:xfrm>
              <a:off x="5270499" y="1944232"/>
              <a:ext cx="4320540" cy="4825365"/>
            </a:xfrm>
            <a:custGeom>
              <a:avLst/>
              <a:gdLst/>
              <a:ahLst/>
              <a:cxnLst/>
              <a:rect l="l" t="t" r="r" b="b"/>
              <a:pathLst>
                <a:path w="4320540" h="4825365">
                  <a:moveTo>
                    <a:pt x="0" y="4825111"/>
                  </a:moveTo>
                  <a:lnTo>
                    <a:pt x="4320032" y="4825111"/>
                  </a:lnTo>
                  <a:lnTo>
                    <a:pt x="4320032" y="0"/>
                  </a:lnTo>
                  <a:lnTo>
                    <a:pt x="0" y="0"/>
                  </a:lnTo>
                  <a:lnTo>
                    <a:pt x="0" y="4825111"/>
                  </a:lnTo>
                  <a:close/>
                </a:path>
              </a:pathLst>
            </a:custGeom>
            <a:ln w="12700">
              <a:solidFill>
                <a:srgbClr val="00AF50"/>
              </a:solidFill>
            </a:ln>
          </p:spPr>
          <p:txBody>
            <a:bodyPr wrap="square" lIns="0" tIns="0" rIns="0" bIns="0" rtlCol="0"/>
            <a:lstStyle/>
            <a:p>
              <a:endParaRPr/>
            </a:p>
          </p:txBody>
        </p:sp>
      </p:grpSp>
      <p:sp>
        <p:nvSpPr>
          <p:cNvPr id="18" name="object 18"/>
          <p:cNvSpPr txBox="1"/>
          <p:nvPr/>
        </p:nvSpPr>
        <p:spPr>
          <a:xfrm>
            <a:off x="5350255" y="1981327"/>
            <a:ext cx="1702435" cy="756920"/>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Yu Gothic UI"/>
                <a:cs typeface="Yu Gothic UI"/>
              </a:rPr>
              <a:t>【歯周病</a:t>
            </a:r>
            <a:r>
              <a:rPr sz="1200" b="1" u="sng" dirty="0">
                <a:solidFill>
                  <a:srgbClr val="006FC0"/>
                </a:solidFill>
                <a:uFill>
                  <a:solidFill>
                    <a:srgbClr val="006FC0"/>
                  </a:solidFill>
                </a:uFill>
                <a:latin typeface="Yu Gothic UI"/>
                <a:cs typeface="Yu Gothic UI"/>
              </a:rPr>
              <a:t>継続支援</a:t>
            </a:r>
            <a:r>
              <a:rPr sz="1200" spc="180" dirty="0">
                <a:latin typeface="Yu Gothic UI"/>
                <a:cs typeface="Yu Gothic UI"/>
              </a:rPr>
              <a:t>治療】</a:t>
            </a:r>
            <a:endParaRPr sz="1200">
              <a:latin typeface="Yu Gothic UI"/>
              <a:cs typeface="Yu Gothic UI"/>
            </a:endParaRPr>
          </a:p>
          <a:p>
            <a:pPr marL="12700">
              <a:lnSpc>
                <a:spcPct val="100000"/>
              </a:lnSpc>
              <a:tabLst>
                <a:tab pos="316865" algn="l"/>
              </a:tabLst>
            </a:pPr>
            <a:r>
              <a:rPr sz="1200" spc="-50" dirty="0">
                <a:latin typeface="Yu Gothic UI"/>
                <a:cs typeface="Yu Gothic UI"/>
              </a:rPr>
              <a:t>１</a:t>
            </a:r>
            <a:r>
              <a:rPr sz="1200" dirty="0">
                <a:latin typeface="Yu Gothic UI"/>
                <a:cs typeface="Yu Gothic UI"/>
              </a:rPr>
              <a:t>	１歯以上</a:t>
            </a:r>
            <a:r>
              <a:rPr sz="1200" spc="85" dirty="0">
                <a:latin typeface="Yu Gothic UI"/>
                <a:cs typeface="Yu Gothic UI"/>
              </a:rPr>
              <a:t>10</a:t>
            </a:r>
            <a:r>
              <a:rPr sz="1200" spc="-20" dirty="0">
                <a:latin typeface="Yu Gothic UI"/>
                <a:cs typeface="Yu Gothic UI"/>
              </a:rPr>
              <a:t>歯未満</a:t>
            </a:r>
            <a:endParaRPr sz="1200">
              <a:latin typeface="Yu Gothic UI"/>
              <a:cs typeface="Yu Gothic UI"/>
            </a:endParaRPr>
          </a:p>
          <a:p>
            <a:pPr marL="12700">
              <a:lnSpc>
                <a:spcPct val="100000"/>
              </a:lnSpc>
              <a:tabLst>
                <a:tab pos="316865" algn="l"/>
              </a:tabLst>
            </a:pPr>
            <a:r>
              <a:rPr sz="1200" spc="-50" dirty="0">
                <a:latin typeface="Yu Gothic UI"/>
                <a:cs typeface="Yu Gothic UI"/>
              </a:rPr>
              <a:t>２</a:t>
            </a:r>
            <a:r>
              <a:rPr sz="1200" dirty="0">
                <a:latin typeface="Yu Gothic UI"/>
                <a:cs typeface="Yu Gothic UI"/>
              </a:rPr>
              <a:t>	</a:t>
            </a:r>
            <a:r>
              <a:rPr sz="1200" spc="85" dirty="0">
                <a:latin typeface="Yu Gothic UI"/>
                <a:cs typeface="Yu Gothic UI"/>
              </a:rPr>
              <a:t>10</a:t>
            </a:r>
            <a:r>
              <a:rPr sz="1200" dirty="0">
                <a:latin typeface="Yu Gothic UI"/>
                <a:cs typeface="Yu Gothic UI"/>
              </a:rPr>
              <a:t>歯以上</a:t>
            </a:r>
            <a:r>
              <a:rPr sz="1200" spc="85" dirty="0">
                <a:latin typeface="Yu Gothic UI"/>
                <a:cs typeface="Yu Gothic UI"/>
              </a:rPr>
              <a:t>20</a:t>
            </a:r>
            <a:r>
              <a:rPr sz="1200" spc="-20" dirty="0">
                <a:latin typeface="Yu Gothic UI"/>
                <a:cs typeface="Yu Gothic UI"/>
              </a:rPr>
              <a:t>歯未満</a:t>
            </a:r>
            <a:endParaRPr sz="1200">
              <a:latin typeface="Yu Gothic UI"/>
              <a:cs typeface="Yu Gothic UI"/>
            </a:endParaRPr>
          </a:p>
          <a:p>
            <a:pPr marL="12700">
              <a:lnSpc>
                <a:spcPct val="100000"/>
              </a:lnSpc>
              <a:tabLst>
                <a:tab pos="316865" algn="l"/>
              </a:tabLst>
            </a:pPr>
            <a:r>
              <a:rPr sz="1200" spc="-50" dirty="0">
                <a:latin typeface="Yu Gothic UI"/>
                <a:cs typeface="Yu Gothic UI"/>
              </a:rPr>
              <a:t>３</a:t>
            </a:r>
            <a:r>
              <a:rPr sz="1200" dirty="0">
                <a:latin typeface="Yu Gothic UI"/>
                <a:cs typeface="Yu Gothic UI"/>
              </a:rPr>
              <a:t>	</a:t>
            </a:r>
            <a:r>
              <a:rPr sz="1200" spc="85" dirty="0">
                <a:latin typeface="Yu Gothic UI"/>
                <a:cs typeface="Yu Gothic UI"/>
              </a:rPr>
              <a:t>20</a:t>
            </a:r>
            <a:r>
              <a:rPr sz="1200" spc="-20" dirty="0">
                <a:latin typeface="Yu Gothic UI"/>
                <a:cs typeface="Yu Gothic UI"/>
              </a:rPr>
              <a:t>歯以上</a:t>
            </a:r>
            <a:endParaRPr sz="1200">
              <a:latin typeface="Yu Gothic UI"/>
              <a:cs typeface="Yu Gothic UI"/>
            </a:endParaRPr>
          </a:p>
        </p:txBody>
      </p:sp>
      <p:sp>
        <p:nvSpPr>
          <p:cNvPr id="19" name="object 19"/>
          <p:cNvSpPr txBox="1"/>
          <p:nvPr/>
        </p:nvSpPr>
        <p:spPr>
          <a:xfrm>
            <a:off x="8580246" y="2164207"/>
            <a:ext cx="497840" cy="574040"/>
          </a:xfrm>
          <a:prstGeom prst="rect">
            <a:avLst/>
          </a:prstGeom>
        </p:spPr>
        <p:txBody>
          <a:bodyPr vert="horz" wrap="square" lIns="0" tIns="12700" rIns="0" bIns="0" rtlCol="0">
            <a:spAutoFit/>
          </a:bodyPr>
          <a:lstStyle/>
          <a:p>
            <a:pPr marL="21590">
              <a:lnSpc>
                <a:spcPct val="100000"/>
              </a:lnSpc>
              <a:spcBef>
                <a:spcPts val="100"/>
              </a:spcBef>
            </a:pPr>
            <a:r>
              <a:rPr sz="1200" b="1" u="sng" spc="210" dirty="0">
                <a:solidFill>
                  <a:srgbClr val="006FC0"/>
                </a:solidFill>
                <a:uFill>
                  <a:solidFill>
                    <a:srgbClr val="006FC0"/>
                  </a:solidFill>
                </a:uFill>
                <a:latin typeface="Yu Gothic UI"/>
                <a:cs typeface="Yu Gothic UI"/>
              </a:rPr>
              <a:t>170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12700">
              <a:lnSpc>
                <a:spcPct val="100000"/>
              </a:lnSpc>
            </a:pPr>
            <a:r>
              <a:rPr sz="1200" b="1" u="sng" spc="145" dirty="0">
                <a:solidFill>
                  <a:srgbClr val="006FC0"/>
                </a:solidFill>
                <a:uFill>
                  <a:solidFill>
                    <a:srgbClr val="006FC0"/>
                  </a:solidFill>
                </a:uFill>
                <a:latin typeface="Yu Gothic UI"/>
                <a:cs typeface="Yu Gothic UI"/>
              </a:rPr>
              <a:t>200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21590">
              <a:lnSpc>
                <a:spcPct val="100000"/>
              </a:lnSpc>
            </a:pPr>
            <a:r>
              <a:rPr sz="1200" b="1" u="sng" spc="145" dirty="0">
                <a:solidFill>
                  <a:srgbClr val="006FC0"/>
                </a:solidFill>
                <a:uFill>
                  <a:solidFill>
                    <a:srgbClr val="006FC0"/>
                  </a:solidFill>
                </a:uFill>
                <a:latin typeface="Yu Gothic UI"/>
                <a:cs typeface="Yu Gothic UI"/>
              </a:rPr>
              <a:t>350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20" name="object 20"/>
          <p:cNvSpPr txBox="1"/>
          <p:nvPr/>
        </p:nvSpPr>
        <p:spPr>
          <a:xfrm>
            <a:off x="5350255" y="2895422"/>
            <a:ext cx="4120515" cy="760095"/>
          </a:xfrm>
          <a:prstGeom prst="rect">
            <a:avLst/>
          </a:prstGeom>
        </p:spPr>
        <p:txBody>
          <a:bodyPr vert="horz" wrap="square" lIns="0" tIns="12700" rIns="0" bIns="0" rtlCol="0">
            <a:spAutoFit/>
          </a:bodyPr>
          <a:lstStyle/>
          <a:p>
            <a:pPr marL="12700">
              <a:lnSpc>
                <a:spcPts val="1425"/>
              </a:lnSpc>
              <a:spcBef>
                <a:spcPts val="100"/>
              </a:spcBef>
            </a:pPr>
            <a:r>
              <a:rPr sz="1200" spc="30" dirty="0">
                <a:latin typeface="Yu Gothic UI"/>
                <a:cs typeface="Yu Gothic UI"/>
              </a:rPr>
              <a:t>[算定要件]</a:t>
            </a:r>
            <a:endParaRPr sz="1200">
              <a:latin typeface="Yu Gothic UI"/>
              <a:cs typeface="Yu Gothic UI"/>
            </a:endParaRPr>
          </a:p>
          <a:p>
            <a:pPr marL="190500" indent="-177800">
              <a:lnSpc>
                <a:spcPts val="1664"/>
              </a:lnSpc>
              <a:buSzPct val="118181"/>
              <a:buChar char="○"/>
              <a:tabLst>
                <a:tab pos="190500" algn="l"/>
              </a:tabLst>
            </a:pPr>
            <a:r>
              <a:rPr sz="1100" spc="30" dirty="0">
                <a:latin typeface="Yu Gothic UI"/>
                <a:cs typeface="Yu Gothic UI"/>
              </a:rPr>
              <a:t>次の場合は、３月以内の間隔で実施した歯周病継続支援治療は</a:t>
            </a:r>
            <a:endParaRPr sz="1100">
              <a:latin typeface="Yu Gothic UI"/>
              <a:cs typeface="Yu Gothic UI"/>
            </a:endParaRPr>
          </a:p>
          <a:p>
            <a:pPr marL="195580" marR="2557145" indent="-182880">
              <a:lnSpc>
                <a:spcPct val="100000"/>
              </a:lnSpc>
              <a:spcBef>
                <a:spcPts val="50"/>
              </a:spcBef>
            </a:pPr>
            <a:r>
              <a:rPr sz="1100" spc="100" dirty="0">
                <a:latin typeface="Yu Gothic UI"/>
                <a:cs typeface="Yu Gothic UI"/>
              </a:rPr>
              <a:t>月１回に限り算定する。</a:t>
            </a:r>
            <a:r>
              <a:rPr sz="1100" spc="145" dirty="0">
                <a:latin typeface="Yu Gothic UI"/>
                <a:cs typeface="Yu Gothic UI"/>
              </a:rPr>
              <a:t>イ</a:t>
            </a:r>
            <a:r>
              <a:rPr sz="1100" spc="204" dirty="0">
                <a:latin typeface="Yu Gothic UI"/>
                <a:cs typeface="Yu Gothic UI"/>
              </a:rPr>
              <a:t>～</a:t>
            </a:r>
            <a:r>
              <a:rPr sz="1100" spc="120" dirty="0">
                <a:latin typeface="Yu Gothic UI"/>
                <a:cs typeface="Yu Gothic UI"/>
              </a:rPr>
              <a:t>ホ</a:t>
            </a:r>
            <a:endParaRPr sz="1100">
              <a:latin typeface="Yu Gothic UI"/>
              <a:cs typeface="Yu Gothic UI"/>
            </a:endParaRPr>
          </a:p>
        </p:txBody>
      </p:sp>
      <p:sp>
        <p:nvSpPr>
          <p:cNvPr id="21" name="object 21"/>
          <p:cNvSpPr txBox="1"/>
          <p:nvPr/>
        </p:nvSpPr>
        <p:spPr>
          <a:xfrm>
            <a:off x="5533135" y="3629025"/>
            <a:ext cx="2125980" cy="193675"/>
          </a:xfrm>
          <a:prstGeom prst="rect">
            <a:avLst/>
          </a:prstGeom>
        </p:spPr>
        <p:txBody>
          <a:bodyPr vert="horz" wrap="square" lIns="0" tIns="12700" rIns="0" bIns="0" rtlCol="0">
            <a:spAutoFit/>
          </a:bodyPr>
          <a:lstStyle/>
          <a:p>
            <a:pPr marL="12700">
              <a:lnSpc>
                <a:spcPct val="100000"/>
              </a:lnSpc>
              <a:spcBef>
                <a:spcPts val="100"/>
              </a:spcBef>
              <a:tabLst>
                <a:tab pos="291465" algn="l"/>
              </a:tabLst>
            </a:pPr>
            <a:r>
              <a:rPr sz="1100" b="1" u="sng" spc="125" dirty="0">
                <a:solidFill>
                  <a:srgbClr val="006FC0"/>
                </a:solidFill>
                <a:uFill>
                  <a:solidFill>
                    <a:srgbClr val="006FC0"/>
                  </a:solidFill>
                </a:uFill>
                <a:latin typeface="Yu Gothic UI"/>
                <a:cs typeface="Yu Gothic UI"/>
              </a:rPr>
              <a:t>ヘ</a:t>
            </a:r>
            <a:r>
              <a:rPr sz="1100" b="1" u="sng" dirty="0">
                <a:solidFill>
                  <a:srgbClr val="006FC0"/>
                </a:solidFill>
                <a:uFill>
                  <a:solidFill>
                    <a:srgbClr val="006FC0"/>
                  </a:solidFill>
                </a:uFill>
                <a:latin typeface="Yu Gothic UI"/>
                <a:cs typeface="Yu Gothic UI"/>
              </a:rPr>
              <a:t>	</a:t>
            </a:r>
            <a:r>
              <a:rPr sz="1100" b="1" u="sng" spc="65" dirty="0">
                <a:solidFill>
                  <a:srgbClr val="006FC0"/>
                </a:solidFill>
                <a:uFill>
                  <a:solidFill>
                    <a:srgbClr val="006FC0"/>
                  </a:solidFill>
                </a:uFill>
                <a:latin typeface="Yu Gothic UI"/>
                <a:cs typeface="Yu Gothic UI"/>
              </a:rPr>
              <a:t>特別管理加算</a:t>
            </a:r>
            <a:r>
              <a:rPr sz="1100" b="1" u="sng" spc="50" dirty="0">
                <a:solidFill>
                  <a:srgbClr val="006FC0"/>
                </a:solidFill>
                <a:uFill>
                  <a:solidFill>
                    <a:srgbClr val="006FC0"/>
                  </a:solidFill>
                </a:uFill>
                <a:latin typeface="Yu Gothic UI"/>
                <a:cs typeface="Yu Gothic UI"/>
              </a:rPr>
              <a:t>を</a:t>
            </a:r>
            <a:r>
              <a:rPr sz="1100" b="1" u="sng" spc="65" dirty="0">
                <a:solidFill>
                  <a:srgbClr val="006FC0"/>
                </a:solidFill>
                <a:uFill>
                  <a:solidFill>
                    <a:srgbClr val="006FC0"/>
                  </a:solidFill>
                </a:uFill>
                <a:latin typeface="Yu Gothic UI"/>
                <a:cs typeface="Yu Gothic UI"/>
              </a:rPr>
              <a:t>算定</a:t>
            </a:r>
            <a:r>
              <a:rPr sz="1100" b="1" u="sng" dirty="0">
                <a:solidFill>
                  <a:srgbClr val="006FC0"/>
                </a:solidFill>
                <a:uFill>
                  <a:solidFill>
                    <a:srgbClr val="006FC0"/>
                  </a:solidFill>
                </a:uFill>
                <a:latin typeface="Yu Gothic UI"/>
                <a:cs typeface="Yu Gothic UI"/>
              </a:rPr>
              <a:t>し</a:t>
            </a:r>
            <a:r>
              <a:rPr sz="1100" b="1" u="sng" spc="50" dirty="0">
                <a:solidFill>
                  <a:srgbClr val="006FC0"/>
                </a:solidFill>
                <a:uFill>
                  <a:solidFill>
                    <a:srgbClr val="006FC0"/>
                  </a:solidFill>
                </a:uFill>
                <a:latin typeface="Yu Gothic UI"/>
                <a:cs typeface="Yu Gothic UI"/>
              </a:rPr>
              <a:t>た場</a:t>
            </a:r>
            <a:r>
              <a:rPr sz="1100" b="1" u="sng" spc="-50" dirty="0">
                <a:solidFill>
                  <a:srgbClr val="006FC0"/>
                </a:solidFill>
                <a:uFill>
                  <a:solidFill>
                    <a:srgbClr val="006FC0"/>
                  </a:solidFill>
                </a:uFill>
                <a:latin typeface="Yu Gothic UI"/>
                <a:cs typeface="Yu Gothic UI"/>
              </a:rPr>
              <a:t>合</a:t>
            </a:r>
            <a:endParaRPr sz="1100">
              <a:latin typeface="Yu Gothic UI"/>
              <a:cs typeface="Yu Gothic UI"/>
            </a:endParaRPr>
          </a:p>
        </p:txBody>
      </p:sp>
      <p:sp>
        <p:nvSpPr>
          <p:cNvPr id="22" name="object 22"/>
          <p:cNvSpPr/>
          <p:nvPr/>
        </p:nvSpPr>
        <p:spPr>
          <a:xfrm>
            <a:off x="5544820" y="3962400"/>
            <a:ext cx="4051300" cy="7620"/>
          </a:xfrm>
          <a:custGeom>
            <a:avLst/>
            <a:gdLst/>
            <a:ahLst/>
            <a:cxnLst/>
            <a:rect l="l" t="t" r="r" b="b"/>
            <a:pathLst>
              <a:path w="4051300" h="7620">
                <a:moveTo>
                  <a:pt x="4050791" y="0"/>
                </a:moveTo>
                <a:lnTo>
                  <a:pt x="0" y="0"/>
                </a:lnTo>
                <a:lnTo>
                  <a:pt x="0" y="7619"/>
                </a:lnTo>
                <a:lnTo>
                  <a:pt x="4050791" y="7619"/>
                </a:lnTo>
                <a:lnTo>
                  <a:pt x="4050791" y="0"/>
                </a:lnTo>
                <a:close/>
              </a:path>
            </a:pathLst>
          </a:custGeom>
          <a:solidFill>
            <a:srgbClr val="006FC0"/>
          </a:solidFill>
        </p:spPr>
        <p:txBody>
          <a:bodyPr wrap="square" lIns="0" tIns="0" rIns="0" bIns="0" rtlCol="0"/>
          <a:lstStyle/>
          <a:p>
            <a:endParaRPr/>
          </a:p>
        </p:txBody>
      </p:sp>
      <p:sp>
        <p:nvSpPr>
          <p:cNvPr id="23" name="object 23"/>
          <p:cNvSpPr txBox="1"/>
          <p:nvPr/>
        </p:nvSpPr>
        <p:spPr>
          <a:xfrm>
            <a:off x="5533135" y="3796665"/>
            <a:ext cx="4077970" cy="528955"/>
          </a:xfrm>
          <a:prstGeom prst="rect">
            <a:avLst/>
          </a:prstGeom>
        </p:spPr>
        <p:txBody>
          <a:bodyPr vert="horz" wrap="square" lIns="0" tIns="12700" rIns="0" bIns="0" rtlCol="0">
            <a:spAutoFit/>
          </a:bodyPr>
          <a:lstStyle/>
          <a:p>
            <a:pPr marL="187960" marR="5080" indent="-175260">
              <a:lnSpc>
                <a:spcPct val="100000"/>
              </a:lnSpc>
              <a:spcBef>
                <a:spcPts val="100"/>
              </a:spcBef>
              <a:tabLst>
                <a:tab pos="292735" algn="l"/>
              </a:tabLst>
            </a:pPr>
            <a:r>
              <a:rPr sz="1100" b="1" spc="275" dirty="0">
                <a:solidFill>
                  <a:srgbClr val="006FC0"/>
                </a:solidFill>
                <a:latin typeface="Yu Gothic UI"/>
                <a:cs typeface="Yu Gothic UI"/>
              </a:rPr>
              <a:t>ト</a:t>
            </a:r>
            <a:r>
              <a:rPr sz="1100" b="1" dirty="0">
                <a:solidFill>
                  <a:srgbClr val="006FC0"/>
                </a:solidFill>
                <a:latin typeface="Yu Gothic UI"/>
                <a:cs typeface="Yu Gothic UI"/>
              </a:rPr>
              <a:t>		地</a:t>
            </a:r>
            <a:r>
              <a:rPr sz="1100" b="1" spc="-15" dirty="0">
                <a:solidFill>
                  <a:srgbClr val="006FC0"/>
                </a:solidFill>
                <a:latin typeface="Yu Gothic UI"/>
                <a:cs typeface="Yu Gothic UI"/>
              </a:rPr>
              <a:t>域</a:t>
            </a:r>
            <a:r>
              <a:rPr sz="1100" b="1" dirty="0">
                <a:solidFill>
                  <a:srgbClr val="006FC0"/>
                </a:solidFill>
                <a:latin typeface="Yu Gothic UI"/>
                <a:cs typeface="Yu Gothic UI"/>
              </a:rPr>
              <a:t>歯科</a:t>
            </a:r>
            <a:r>
              <a:rPr sz="1100" b="1" spc="-15" dirty="0">
                <a:solidFill>
                  <a:srgbClr val="006FC0"/>
                </a:solidFill>
                <a:latin typeface="Yu Gothic UI"/>
                <a:cs typeface="Yu Gothic UI"/>
              </a:rPr>
              <a:t>診</a:t>
            </a:r>
            <a:r>
              <a:rPr sz="1100" b="1" dirty="0">
                <a:solidFill>
                  <a:srgbClr val="006FC0"/>
                </a:solidFill>
                <a:latin typeface="Yu Gothic UI"/>
                <a:cs typeface="Yu Gothic UI"/>
              </a:rPr>
              <a:t>療支</a:t>
            </a:r>
            <a:r>
              <a:rPr sz="1100" b="1" spc="-15" dirty="0">
                <a:solidFill>
                  <a:srgbClr val="006FC0"/>
                </a:solidFill>
                <a:latin typeface="Yu Gothic UI"/>
                <a:cs typeface="Yu Gothic UI"/>
              </a:rPr>
              <a:t>援病</a:t>
            </a:r>
            <a:r>
              <a:rPr sz="1100" b="1" dirty="0">
                <a:solidFill>
                  <a:srgbClr val="006FC0"/>
                </a:solidFill>
                <a:latin typeface="Yu Gothic UI"/>
                <a:cs typeface="Yu Gothic UI"/>
              </a:rPr>
              <a:t>院歯科</a:t>
            </a:r>
            <a:r>
              <a:rPr sz="1100" b="1" spc="-15" dirty="0">
                <a:solidFill>
                  <a:srgbClr val="006FC0"/>
                </a:solidFill>
                <a:latin typeface="Yu Gothic UI"/>
                <a:cs typeface="Yu Gothic UI"/>
              </a:rPr>
              <a:t>再</a:t>
            </a:r>
            <a:r>
              <a:rPr sz="1100" b="1" spc="85" dirty="0">
                <a:solidFill>
                  <a:srgbClr val="006FC0"/>
                </a:solidFill>
                <a:latin typeface="Yu Gothic UI"/>
                <a:cs typeface="Yu Gothic UI"/>
              </a:rPr>
              <a:t>診料</a:t>
            </a:r>
            <a:r>
              <a:rPr sz="1100" b="1" spc="50" dirty="0">
                <a:solidFill>
                  <a:srgbClr val="006FC0"/>
                </a:solidFill>
                <a:latin typeface="Yu Gothic UI"/>
                <a:cs typeface="Yu Gothic UI"/>
              </a:rPr>
              <a:t>を</a:t>
            </a:r>
            <a:r>
              <a:rPr sz="1100" b="1" spc="110" dirty="0">
                <a:solidFill>
                  <a:srgbClr val="006FC0"/>
                </a:solidFill>
                <a:latin typeface="Yu Gothic UI"/>
                <a:cs typeface="Yu Gothic UI"/>
              </a:rPr>
              <a:t>算定</a:t>
            </a:r>
            <a:r>
              <a:rPr sz="1100" b="1" spc="60" dirty="0">
                <a:solidFill>
                  <a:srgbClr val="006FC0"/>
                </a:solidFill>
                <a:latin typeface="Yu Gothic UI"/>
                <a:cs typeface="Yu Gothic UI"/>
              </a:rPr>
              <a:t>し</a:t>
            </a:r>
            <a:r>
              <a:rPr sz="1100" b="1" spc="195" dirty="0">
                <a:solidFill>
                  <a:srgbClr val="006FC0"/>
                </a:solidFill>
                <a:latin typeface="Yu Gothic UI"/>
                <a:cs typeface="Yu Gothic UI"/>
              </a:rPr>
              <a:t>た</a:t>
            </a:r>
            <a:r>
              <a:rPr sz="1100" b="1" spc="95" dirty="0">
                <a:solidFill>
                  <a:srgbClr val="006FC0"/>
                </a:solidFill>
                <a:latin typeface="Yu Gothic UI"/>
                <a:cs typeface="Yu Gothic UI"/>
              </a:rPr>
              <a:t>患者</a:t>
            </a:r>
            <a:r>
              <a:rPr sz="1100" b="1" spc="80" dirty="0">
                <a:solidFill>
                  <a:srgbClr val="006FC0"/>
                </a:solidFill>
                <a:latin typeface="Yu Gothic UI"/>
                <a:cs typeface="Yu Gothic UI"/>
              </a:rPr>
              <a:t>で</a:t>
            </a:r>
            <a:r>
              <a:rPr sz="1100" b="1" spc="65" dirty="0">
                <a:solidFill>
                  <a:srgbClr val="006FC0"/>
                </a:solidFill>
                <a:latin typeface="Yu Gothic UI"/>
                <a:cs typeface="Yu Gothic UI"/>
              </a:rPr>
              <a:t>あ</a:t>
            </a:r>
            <a:r>
              <a:rPr sz="1100" b="1" spc="315" dirty="0">
                <a:solidFill>
                  <a:srgbClr val="006FC0"/>
                </a:solidFill>
                <a:latin typeface="Yu Gothic UI"/>
                <a:cs typeface="Yu Gothic UI"/>
              </a:rPr>
              <a:t>っ</a:t>
            </a:r>
            <a:r>
              <a:rPr sz="1100" b="1" spc="365" dirty="0">
                <a:solidFill>
                  <a:srgbClr val="006FC0"/>
                </a:solidFill>
                <a:latin typeface="Yu Gothic UI"/>
                <a:cs typeface="Yu Gothic UI"/>
              </a:rPr>
              <a:t>て</a:t>
            </a:r>
            <a:r>
              <a:rPr sz="1100" b="1" spc="260" dirty="0">
                <a:solidFill>
                  <a:srgbClr val="006FC0"/>
                </a:solidFill>
                <a:latin typeface="Yu Gothic UI"/>
                <a:cs typeface="Yu Gothic UI"/>
              </a:rPr>
              <a:t>、</a:t>
            </a:r>
            <a:r>
              <a:rPr sz="1100" b="1" u="sng" spc="130" dirty="0">
                <a:solidFill>
                  <a:srgbClr val="006FC0"/>
                </a:solidFill>
                <a:uFill>
                  <a:solidFill>
                    <a:srgbClr val="006FC0"/>
                  </a:solidFill>
                </a:uFill>
                <a:latin typeface="Yu Gothic UI"/>
                <a:cs typeface="Yu Gothic UI"/>
              </a:rPr>
              <a:t>遺伝疾患</a:t>
            </a:r>
            <a:r>
              <a:rPr sz="1100" b="1" u="sng" spc="110" dirty="0">
                <a:solidFill>
                  <a:srgbClr val="006FC0"/>
                </a:solidFill>
                <a:uFill>
                  <a:solidFill>
                    <a:srgbClr val="006FC0"/>
                  </a:solidFill>
                </a:uFill>
                <a:latin typeface="Yu Gothic UI"/>
                <a:cs typeface="Yu Gothic UI"/>
              </a:rPr>
              <a:t>の</a:t>
            </a:r>
            <a:r>
              <a:rPr sz="1100" b="1" u="sng" spc="130" dirty="0">
                <a:solidFill>
                  <a:srgbClr val="006FC0"/>
                </a:solidFill>
                <a:uFill>
                  <a:solidFill>
                    <a:srgbClr val="006FC0"/>
                  </a:solidFill>
                </a:uFill>
                <a:latin typeface="Yu Gothic UI"/>
                <a:cs typeface="Yu Gothic UI"/>
              </a:rPr>
              <a:t>状態</a:t>
            </a:r>
            <a:r>
              <a:rPr sz="1100" b="1" u="sng" spc="105" dirty="0">
                <a:solidFill>
                  <a:srgbClr val="006FC0"/>
                </a:solidFill>
                <a:uFill>
                  <a:solidFill>
                    <a:srgbClr val="006FC0"/>
                  </a:solidFill>
                </a:uFill>
                <a:latin typeface="Yu Gothic UI"/>
                <a:cs typeface="Yu Gothic UI"/>
              </a:rPr>
              <a:t>に</a:t>
            </a:r>
            <a:r>
              <a:rPr sz="1100" b="1" u="sng" spc="100" dirty="0">
                <a:solidFill>
                  <a:srgbClr val="006FC0"/>
                </a:solidFill>
                <a:uFill>
                  <a:solidFill>
                    <a:srgbClr val="006FC0"/>
                  </a:solidFill>
                </a:uFill>
                <a:latin typeface="Yu Gothic UI"/>
                <a:cs typeface="Yu Gothic UI"/>
              </a:rPr>
              <a:t>よ</a:t>
            </a:r>
            <a:r>
              <a:rPr sz="1100" b="1" u="sng" spc="90" dirty="0">
                <a:solidFill>
                  <a:srgbClr val="006FC0"/>
                </a:solidFill>
                <a:uFill>
                  <a:solidFill>
                    <a:srgbClr val="006FC0"/>
                  </a:solidFill>
                </a:uFill>
                <a:latin typeface="Yu Gothic UI"/>
                <a:cs typeface="Yu Gothic UI"/>
              </a:rPr>
              <a:t>り</a:t>
            </a:r>
            <a:r>
              <a:rPr sz="1100" b="1" u="sng" spc="70" dirty="0">
                <a:solidFill>
                  <a:srgbClr val="006FC0"/>
                </a:solidFill>
                <a:uFill>
                  <a:solidFill>
                    <a:srgbClr val="006FC0"/>
                  </a:solidFill>
                </a:uFill>
                <a:latin typeface="Yu Gothic UI"/>
                <a:cs typeface="Yu Gothic UI"/>
              </a:rPr>
              <a:t>、</a:t>
            </a:r>
            <a:r>
              <a:rPr sz="1100" b="1" u="sng" dirty="0">
                <a:solidFill>
                  <a:srgbClr val="006FC0"/>
                </a:solidFill>
                <a:uFill>
                  <a:solidFill>
                    <a:srgbClr val="006FC0"/>
                  </a:solidFill>
                </a:uFill>
                <a:latin typeface="Yu Gothic UI"/>
                <a:cs typeface="Yu Gothic UI"/>
              </a:rPr>
              <a:t>歯周</a:t>
            </a:r>
            <a:r>
              <a:rPr sz="1100" b="1" u="sng" spc="-15" dirty="0">
                <a:solidFill>
                  <a:srgbClr val="006FC0"/>
                </a:solidFill>
                <a:uFill>
                  <a:solidFill>
                    <a:srgbClr val="006FC0"/>
                  </a:solidFill>
                </a:uFill>
                <a:latin typeface="Yu Gothic UI"/>
                <a:cs typeface="Yu Gothic UI"/>
              </a:rPr>
              <a:t>病</a:t>
            </a:r>
            <a:r>
              <a:rPr sz="1100" b="1" u="sng" dirty="0">
                <a:solidFill>
                  <a:srgbClr val="006FC0"/>
                </a:solidFill>
                <a:uFill>
                  <a:solidFill>
                    <a:srgbClr val="006FC0"/>
                  </a:solidFill>
                </a:uFill>
                <a:latin typeface="Yu Gothic UI"/>
                <a:cs typeface="Yu Gothic UI"/>
              </a:rPr>
              <a:t>が</a:t>
            </a:r>
            <a:r>
              <a:rPr sz="1100" b="1" u="sng" spc="55" dirty="0">
                <a:solidFill>
                  <a:srgbClr val="006FC0"/>
                </a:solidFill>
                <a:uFill>
                  <a:solidFill>
                    <a:srgbClr val="006FC0"/>
                  </a:solidFill>
                </a:uFill>
                <a:latin typeface="Yu Gothic UI"/>
                <a:cs typeface="Yu Gothic UI"/>
              </a:rPr>
              <a:t>重</a:t>
            </a:r>
            <a:r>
              <a:rPr sz="1100" b="1" u="sng" dirty="0">
                <a:solidFill>
                  <a:srgbClr val="006FC0"/>
                </a:solidFill>
                <a:uFill>
                  <a:solidFill>
                    <a:srgbClr val="006FC0"/>
                  </a:solidFill>
                </a:uFill>
                <a:latin typeface="Yu Gothic UI"/>
                <a:cs typeface="Yu Gothic UI"/>
              </a:rPr>
              <a:t>症</a:t>
            </a:r>
            <a:r>
              <a:rPr sz="1100" b="1" u="sng" spc="165" dirty="0">
                <a:solidFill>
                  <a:srgbClr val="006FC0"/>
                </a:solidFill>
                <a:uFill>
                  <a:solidFill>
                    <a:srgbClr val="006FC0"/>
                  </a:solidFill>
                </a:uFill>
                <a:latin typeface="Yu Gothic UI"/>
                <a:cs typeface="Yu Gothic UI"/>
              </a:rPr>
              <a:t>化</a:t>
            </a:r>
            <a:r>
              <a:rPr sz="1100" b="1" u="sng" spc="135" dirty="0">
                <a:solidFill>
                  <a:srgbClr val="006FC0"/>
                </a:solidFill>
                <a:uFill>
                  <a:solidFill>
                    <a:srgbClr val="006FC0"/>
                  </a:solidFill>
                </a:uFill>
                <a:latin typeface="Yu Gothic UI"/>
                <a:cs typeface="Yu Gothic UI"/>
              </a:rPr>
              <a:t>す</a:t>
            </a:r>
            <a:r>
              <a:rPr sz="1100" b="1" u="sng" spc="110" dirty="0">
                <a:solidFill>
                  <a:srgbClr val="006FC0"/>
                </a:solidFill>
                <a:uFill>
                  <a:solidFill>
                    <a:srgbClr val="006FC0"/>
                  </a:solidFill>
                </a:uFill>
                <a:latin typeface="Yu Gothic UI"/>
                <a:cs typeface="Yu Gothic UI"/>
              </a:rPr>
              <a:t>る</a:t>
            </a:r>
            <a:r>
              <a:rPr sz="1100" b="1" u="sng" spc="180" dirty="0">
                <a:solidFill>
                  <a:srgbClr val="006FC0"/>
                </a:solidFill>
                <a:uFill>
                  <a:solidFill>
                    <a:srgbClr val="006FC0"/>
                  </a:solidFill>
                </a:uFill>
                <a:latin typeface="Yu Gothic UI"/>
                <a:cs typeface="Yu Gothic UI"/>
              </a:rPr>
              <a:t>お</a:t>
            </a:r>
            <a:r>
              <a:rPr sz="1100" b="1" u="sng" spc="165" dirty="0">
                <a:solidFill>
                  <a:srgbClr val="006FC0"/>
                </a:solidFill>
                <a:uFill>
                  <a:solidFill>
                    <a:srgbClr val="006FC0"/>
                  </a:solidFill>
                </a:uFill>
                <a:latin typeface="Yu Gothic UI"/>
                <a:cs typeface="Yu Gothic UI"/>
              </a:rPr>
              <a:t>そ</a:t>
            </a:r>
            <a:r>
              <a:rPr sz="1100" b="1" u="sng" spc="185" dirty="0">
                <a:solidFill>
                  <a:srgbClr val="006FC0"/>
                </a:solidFill>
                <a:uFill>
                  <a:solidFill>
                    <a:srgbClr val="006FC0"/>
                  </a:solidFill>
                </a:uFill>
                <a:latin typeface="Yu Gothic UI"/>
                <a:cs typeface="Yu Gothic UI"/>
              </a:rPr>
              <a:t>れ</a:t>
            </a:r>
            <a:r>
              <a:rPr sz="1100" b="1" u="sng" spc="200" dirty="0">
                <a:solidFill>
                  <a:srgbClr val="006FC0"/>
                </a:solidFill>
                <a:uFill>
                  <a:solidFill>
                    <a:srgbClr val="006FC0"/>
                  </a:solidFill>
                </a:uFill>
                <a:latin typeface="Yu Gothic UI"/>
                <a:cs typeface="Yu Gothic UI"/>
              </a:rPr>
              <a:t>のあ</a:t>
            </a:r>
            <a:r>
              <a:rPr sz="1100" b="1" u="sng" spc="170" dirty="0">
                <a:solidFill>
                  <a:srgbClr val="006FC0"/>
                </a:solidFill>
                <a:uFill>
                  <a:solidFill>
                    <a:srgbClr val="006FC0"/>
                  </a:solidFill>
                </a:uFill>
                <a:latin typeface="Yu Gothic UI"/>
                <a:cs typeface="Yu Gothic UI"/>
              </a:rPr>
              <a:t>る</a:t>
            </a:r>
            <a:r>
              <a:rPr sz="1100" b="1" u="sng" spc="-50" dirty="0">
                <a:solidFill>
                  <a:srgbClr val="006FC0"/>
                </a:solidFill>
                <a:uFill>
                  <a:solidFill>
                    <a:srgbClr val="006FC0"/>
                  </a:solidFill>
                </a:uFill>
                <a:latin typeface="Yu Gothic UI"/>
                <a:cs typeface="Yu Gothic UI"/>
              </a:rPr>
              <a:t>場</a:t>
            </a:r>
            <a:r>
              <a:rPr sz="1100" b="1" u="sng" spc="500" dirty="0">
                <a:solidFill>
                  <a:srgbClr val="006FC0"/>
                </a:solidFill>
                <a:uFill>
                  <a:solidFill>
                    <a:srgbClr val="006FC0"/>
                  </a:solidFill>
                </a:uFill>
                <a:latin typeface="Yu Gothic UI"/>
                <a:cs typeface="Yu Gothic UI"/>
              </a:rPr>
              <a:t>                         </a:t>
            </a:r>
            <a:r>
              <a:rPr sz="1100" b="1" u="sng" spc="-50" dirty="0">
                <a:solidFill>
                  <a:srgbClr val="006FC0"/>
                </a:solidFill>
                <a:uFill>
                  <a:solidFill>
                    <a:srgbClr val="006FC0"/>
                  </a:solidFill>
                </a:uFill>
                <a:latin typeface="Yu Gothic UI"/>
                <a:cs typeface="Yu Gothic UI"/>
              </a:rPr>
              <a:t>合</a:t>
            </a:r>
            <a:endParaRPr sz="1100">
              <a:latin typeface="Yu Gothic UI"/>
              <a:cs typeface="Yu Gothic UI"/>
            </a:endParaRPr>
          </a:p>
        </p:txBody>
      </p:sp>
      <p:sp>
        <p:nvSpPr>
          <p:cNvPr id="24" name="object 24"/>
          <p:cNvSpPr txBox="1"/>
          <p:nvPr/>
        </p:nvSpPr>
        <p:spPr>
          <a:xfrm>
            <a:off x="5350255" y="4513326"/>
            <a:ext cx="4146550" cy="1367155"/>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Yu Gothic UI"/>
                <a:cs typeface="Yu Gothic UI"/>
              </a:rPr>
              <a:t>○歯周病継続支援治療の実施後に行う歯周外科手術は、所定点数</a:t>
            </a:r>
            <a:r>
              <a:rPr sz="1100" spc="195" dirty="0">
                <a:latin typeface="Yu Gothic UI"/>
                <a:cs typeface="Yu Gothic UI"/>
              </a:rPr>
              <a:t>の</a:t>
            </a:r>
            <a:r>
              <a:rPr sz="1100" spc="85" dirty="0">
                <a:latin typeface="Yu Gothic UI"/>
                <a:cs typeface="Yu Gothic UI"/>
              </a:rPr>
              <a:t>100</a:t>
            </a:r>
            <a:r>
              <a:rPr sz="1100" spc="100" dirty="0">
                <a:latin typeface="Yu Gothic UI"/>
                <a:cs typeface="Yu Gothic UI"/>
              </a:rPr>
              <a:t>分の</a:t>
            </a:r>
            <a:r>
              <a:rPr sz="1100" spc="85" dirty="0">
                <a:latin typeface="Yu Gothic UI"/>
                <a:cs typeface="Yu Gothic UI"/>
              </a:rPr>
              <a:t>50</a:t>
            </a:r>
            <a:r>
              <a:rPr sz="1100" spc="195" dirty="0">
                <a:latin typeface="Yu Gothic UI"/>
                <a:cs typeface="Yu Gothic UI"/>
              </a:rPr>
              <a:t>により算定する。 </a:t>
            </a:r>
            <a:r>
              <a:rPr sz="1100" b="1" u="sng" spc="145" dirty="0">
                <a:solidFill>
                  <a:srgbClr val="006FC0"/>
                </a:solidFill>
                <a:uFill>
                  <a:solidFill>
                    <a:srgbClr val="006FC0"/>
                  </a:solidFill>
                </a:uFill>
                <a:latin typeface="Yu Gothic UI"/>
                <a:cs typeface="Yu Gothic UI"/>
              </a:rPr>
              <a:t>ただし、以下の場合は、この限り</a:t>
            </a:r>
            <a:r>
              <a:rPr sz="1100" b="1" u="sng" spc="500" dirty="0">
                <a:solidFill>
                  <a:srgbClr val="006FC0"/>
                </a:solidFill>
                <a:uFill>
                  <a:solidFill>
                    <a:srgbClr val="006FC0"/>
                  </a:solidFill>
                </a:uFill>
                <a:latin typeface="Yu Gothic UI"/>
                <a:cs typeface="Yu Gothic UI"/>
              </a:rPr>
              <a:t>                           </a:t>
            </a:r>
            <a:r>
              <a:rPr sz="1100" b="1" u="sng" spc="190" dirty="0">
                <a:solidFill>
                  <a:srgbClr val="006FC0"/>
                </a:solidFill>
                <a:uFill>
                  <a:solidFill>
                    <a:srgbClr val="006FC0"/>
                  </a:solidFill>
                </a:uFill>
                <a:latin typeface="Yu Gothic UI"/>
                <a:cs typeface="Yu Gothic UI"/>
              </a:rPr>
              <a:t>ではない。</a:t>
            </a:r>
            <a:endParaRPr sz="1100">
              <a:latin typeface="Yu Gothic UI"/>
              <a:cs typeface="Yu Gothic UI"/>
            </a:endParaRPr>
          </a:p>
          <a:p>
            <a:pPr marL="190500" marR="69215" indent="-178435">
              <a:lnSpc>
                <a:spcPct val="100000"/>
              </a:lnSpc>
              <a:spcBef>
                <a:spcPts val="5"/>
              </a:spcBef>
            </a:pPr>
            <a:r>
              <a:rPr sz="1100" b="1" spc="550" dirty="0">
                <a:solidFill>
                  <a:srgbClr val="006FC0"/>
                </a:solidFill>
                <a:latin typeface="Yu Gothic UI"/>
                <a:cs typeface="Yu Gothic UI"/>
              </a:rPr>
              <a:t>・</a:t>
            </a:r>
            <a:r>
              <a:rPr sz="1100" b="1" u="sng" spc="55" dirty="0">
                <a:solidFill>
                  <a:srgbClr val="006FC0"/>
                </a:solidFill>
                <a:uFill>
                  <a:solidFill>
                    <a:srgbClr val="006FC0"/>
                  </a:solidFill>
                </a:uFill>
                <a:latin typeface="Yu Gothic UI"/>
                <a:cs typeface="Yu Gothic UI"/>
              </a:rPr>
              <a:t>全身的な疾患の状態により歯周病の病状に大きく影響を与える</a:t>
            </a:r>
            <a:r>
              <a:rPr sz="1100" b="1" u="sng" spc="500" dirty="0">
                <a:solidFill>
                  <a:srgbClr val="006FC0"/>
                </a:solidFill>
                <a:uFill>
                  <a:solidFill>
                    <a:srgbClr val="006FC0"/>
                  </a:solidFill>
                </a:uFill>
                <a:latin typeface="Yu Gothic UI"/>
                <a:cs typeface="Yu Gothic UI"/>
              </a:rPr>
              <a:t>                         </a:t>
            </a:r>
            <a:r>
              <a:rPr sz="1100" b="1" u="sng" spc="-25" dirty="0">
                <a:solidFill>
                  <a:srgbClr val="006FC0"/>
                </a:solidFill>
                <a:uFill>
                  <a:solidFill>
                    <a:srgbClr val="006FC0"/>
                  </a:solidFill>
                </a:uFill>
                <a:latin typeface="Yu Gothic UI"/>
                <a:cs typeface="Yu Gothic UI"/>
              </a:rPr>
              <a:t>場合</a:t>
            </a:r>
            <a:endParaRPr sz="1100">
              <a:latin typeface="Yu Gothic UI"/>
              <a:cs typeface="Yu Gothic UI"/>
            </a:endParaRPr>
          </a:p>
          <a:p>
            <a:pPr marL="12700">
              <a:lnSpc>
                <a:spcPct val="100000"/>
              </a:lnSpc>
            </a:pPr>
            <a:r>
              <a:rPr sz="1100" b="1" spc="550" dirty="0">
                <a:solidFill>
                  <a:srgbClr val="006FC0"/>
                </a:solidFill>
                <a:latin typeface="Yu Gothic UI"/>
                <a:cs typeface="Yu Gothic UI"/>
              </a:rPr>
              <a:t>・</a:t>
            </a:r>
            <a:r>
              <a:rPr sz="1100" b="1" u="sng" spc="75" dirty="0">
                <a:solidFill>
                  <a:srgbClr val="006FC0"/>
                </a:solidFill>
                <a:uFill>
                  <a:solidFill>
                    <a:srgbClr val="006FC0"/>
                  </a:solidFill>
                </a:uFill>
                <a:latin typeface="Yu Gothic UI"/>
                <a:cs typeface="Yu Gothic UI"/>
              </a:rPr>
              <a:t>糖尿病の状態により、歯周病が重症化するおそれのある場合</a:t>
            </a:r>
            <a:endParaRPr sz="1100">
              <a:latin typeface="Yu Gothic UI"/>
              <a:cs typeface="Yu Gothic UI"/>
            </a:endParaRPr>
          </a:p>
          <a:p>
            <a:pPr marL="12700">
              <a:lnSpc>
                <a:spcPct val="100000"/>
              </a:lnSpc>
            </a:pPr>
            <a:r>
              <a:rPr sz="1100" b="1" spc="550" dirty="0">
                <a:solidFill>
                  <a:srgbClr val="006FC0"/>
                </a:solidFill>
                <a:latin typeface="Yu Gothic UI"/>
                <a:cs typeface="Yu Gothic UI"/>
              </a:rPr>
              <a:t>・</a:t>
            </a:r>
            <a:r>
              <a:rPr sz="1100" b="1" u="sng" spc="45" dirty="0">
                <a:solidFill>
                  <a:srgbClr val="006FC0"/>
                </a:solidFill>
                <a:uFill>
                  <a:solidFill>
                    <a:srgbClr val="006FC0"/>
                  </a:solidFill>
                </a:uFill>
                <a:latin typeface="Yu Gothic UI"/>
                <a:cs typeface="Yu Gothic UI"/>
              </a:rPr>
              <a:t>地域歯科診療支援病院歯科再診料を算定した患者であって、遺</a:t>
            </a:r>
            <a:endParaRPr sz="1100">
              <a:latin typeface="Yu Gothic UI"/>
              <a:cs typeface="Yu Gothic UI"/>
            </a:endParaRPr>
          </a:p>
          <a:p>
            <a:pPr marL="152400">
              <a:lnSpc>
                <a:spcPct val="100000"/>
              </a:lnSpc>
            </a:pPr>
            <a:r>
              <a:rPr sz="1100" b="1" u="sng" spc="70" dirty="0">
                <a:solidFill>
                  <a:srgbClr val="006FC0"/>
                </a:solidFill>
                <a:uFill>
                  <a:solidFill>
                    <a:srgbClr val="006FC0"/>
                  </a:solidFill>
                </a:uFill>
                <a:latin typeface="Yu Gothic UI"/>
                <a:cs typeface="Yu Gothic UI"/>
              </a:rPr>
              <a:t>伝疾患の状態により、歯周病が重症化するおそれのある場合</a:t>
            </a:r>
            <a:endParaRPr sz="1100">
              <a:latin typeface="Yu Gothic UI"/>
              <a:cs typeface="Yu Gothic UI"/>
            </a:endParaRPr>
          </a:p>
        </p:txBody>
      </p:sp>
      <p:sp>
        <p:nvSpPr>
          <p:cNvPr id="25" name="object 25"/>
          <p:cNvSpPr txBox="1"/>
          <p:nvPr/>
        </p:nvSpPr>
        <p:spPr>
          <a:xfrm>
            <a:off x="5350255" y="6036055"/>
            <a:ext cx="635000" cy="208279"/>
          </a:xfrm>
          <a:prstGeom prst="rect">
            <a:avLst/>
          </a:prstGeom>
        </p:spPr>
        <p:txBody>
          <a:bodyPr vert="horz" wrap="square" lIns="0" tIns="12700" rIns="0" bIns="0" rtlCol="0">
            <a:spAutoFit/>
          </a:bodyPr>
          <a:lstStyle/>
          <a:p>
            <a:pPr marL="12700">
              <a:lnSpc>
                <a:spcPct val="100000"/>
              </a:lnSpc>
              <a:spcBef>
                <a:spcPts val="10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p:txBody>
      </p:sp>
      <p:sp>
        <p:nvSpPr>
          <p:cNvPr id="26" name="object 26"/>
          <p:cNvSpPr/>
          <p:nvPr/>
        </p:nvSpPr>
        <p:spPr>
          <a:xfrm>
            <a:off x="0" y="29733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27" name="object 27"/>
          <p:cNvSpPr txBox="1">
            <a:spLocks noGrp="1"/>
          </p:cNvSpPr>
          <p:nvPr>
            <p:ph type="title"/>
          </p:nvPr>
        </p:nvSpPr>
        <p:spPr>
          <a:xfrm>
            <a:off x="2348864" y="313435"/>
            <a:ext cx="5212715" cy="391160"/>
          </a:xfrm>
          <a:prstGeom prst="rect">
            <a:avLst/>
          </a:prstGeom>
        </p:spPr>
        <p:txBody>
          <a:bodyPr vert="horz" wrap="square" lIns="0" tIns="12700" rIns="0" bIns="0" rtlCol="0">
            <a:spAutoFit/>
          </a:bodyPr>
          <a:lstStyle/>
          <a:p>
            <a:pPr marL="12700">
              <a:lnSpc>
                <a:spcPct val="100000"/>
              </a:lnSpc>
              <a:spcBef>
                <a:spcPts val="100"/>
              </a:spcBef>
            </a:pPr>
            <a:r>
              <a:rPr spc="70" dirty="0"/>
              <a:t>継続的・効果的な歯周病治療の推進①</a:t>
            </a:r>
          </a:p>
        </p:txBody>
      </p:sp>
      <p:sp>
        <p:nvSpPr>
          <p:cNvPr id="28" name="object 28"/>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29" name="object 29"/>
          <p:cNvSpPr txBox="1"/>
          <p:nvPr/>
        </p:nvSpPr>
        <p:spPr>
          <a:xfrm>
            <a:off x="1907794" y="64134"/>
            <a:ext cx="5868670" cy="208279"/>
          </a:xfrm>
          <a:prstGeom prst="rect">
            <a:avLst/>
          </a:prstGeom>
        </p:spPr>
        <p:txBody>
          <a:bodyPr vert="horz" wrap="square" lIns="0" tIns="12700" rIns="0" bIns="0" rtlCol="0">
            <a:spAutoFit/>
          </a:bodyPr>
          <a:lstStyle/>
          <a:p>
            <a:pPr marL="12700">
              <a:lnSpc>
                <a:spcPct val="100000"/>
              </a:lnSpc>
              <a:spcBef>
                <a:spcPts val="100"/>
              </a:spcBef>
            </a:pPr>
            <a:r>
              <a:rPr sz="1200" spc="85" dirty="0">
                <a:latin typeface="Yu Gothic UI"/>
                <a:cs typeface="Yu Gothic UI"/>
              </a:rPr>
              <a:t>Ⅱ－３ かかりつけ医機能、かかりつけ歯科医機能、かかりつけ薬剤師機能の評価－⑦</a:t>
            </a:r>
            <a:endParaRPr sz="1200">
              <a:latin typeface="Yu Gothic UI"/>
              <a:cs typeface="Yu Gothic UI"/>
            </a:endParaRPr>
          </a:p>
        </p:txBody>
      </p:sp>
      <p:sp>
        <p:nvSpPr>
          <p:cNvPr id="30" name="object 30"/>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26</a:t>
            </a:r>
            <a:endParaRPr sz="1800">
              <a:latin typeface="Calibri"/>
              <a:cs typeface="Calibri"/>
            </a:endParaRPr>
          </a:p>
        </p:txBody>
      </p:sp>
      <p:sp>
        <p:nvSpPr>
          <p:cNvPr id="31" name="object 31"/>
          <p:cNvSpPr/>
          <p:nvPr/>
        </p:nvSpPr>
        <p:spPr>
          <a:xfrm>
            <a:off x="315455" y="857275"/>
            <a:ext cx="4018279" cy="294005"/>
          </a:xfrm>
          <a:custGeom>
            <a:avLst/>
            <a:gdLst/>
            <a:ahLst/>
            <a:cxnLst/>
            <a:rect l="l" t="t" r="r" b="b"/>
            <a:pathLst>
              <a:path w="4018279" h="294005">
                <a:moveTo>
                  <a:pt x="4018026" y="0"/>
                </a:moveTo>
                <a:lnTo>
                  <a:pt x="0" y="0"/>
                </a:lnTo>
                <a:lnTo>
                  <a:pt x="0" y="293725"/>
                </a:lnTo>
                <a:lnTo>
                  <a:pt x="4018026" y="293725"/>
                </a:lnTo>
                <a:lnTo>
                  <a:pt x="4018026" y="0"/>
                </a:lnTo>
                <a:close/>
              </a:path>
            </a:pathLst>
          </a:custGeom>
          <a:solidFill>
            <a:srgbClr val="CDFFDC"/>
          </a:solidFill>
        </p:spPr>
        <p:txBody>
          <a:bodyPr wrap="square" lIns="0" tIns="0" rIns="0" bIns="0" rtlCol="0"/>
          <a:lstStyle/>
          <a:p>
            <a:endParaRPr/>
          </a:p>
        </p:txBody>
      </p:sp>
      <p:sp>
        <p:nvSpPr>
          <p:cNvPr id="32" name="object 32"/>
          <p:cNvSpPr txBox="1"/>
          <p:nvPr/>
        </p:nvSpPr>
        <p:spPr>
          <a:xfrm>
            <a:off x="271983" y="837594"/>
            <a:ext cx="9361170" cy="1083310"/>
          </a:xfrm>
          <a:prstGeom prst="rect">
            <a:avLst/>
          </a:prstGeom>
        </p:spPr>
        <p:txBody>
          <a:bodyPr vert="horz" wrap="square" lIns="0" tIns="70485" rIns="0" bIns="0" rtlCol="0">
            <a:spAutoFit/>
          </a:bodyPr>
          <a:lstStyle/>
          <a:p>
            <a:pPr marL="300355">
              <a:lnSpc>
                <a:spcPct val="100000"/>
              </a:lnSpc>
              <a:spcBef>
                <a:spcPts val="555"/>
              </a:spcBef>
            </a:pPr>
            <a:r>
              <a:rPr sz="1200" b="1" spc="-5" dirty="0">
                <a:latin typeface="Yu Gothic UI"/>
                <a:cs typeface="Yu Gothic UI"/>
              </a:rPr>
              <a:t>歯周病安定期治療及び歯周病重症化予防治療の統合</a:t>
            </a:r>
            <a:endParaRPr sz="1200">
              <a:latin typeface="Yu Gothic UI"/>
              <a:cs typeface="Yu Gothic UI"/>
            </a:endParaRPr>
          </a:p>
          <a:p>
            <a:pPr marL="299085" indent="-286385">
              <a:lnSpc>
                <a:spcPct val="100000"/>
              </a:lnSpc>
              <a:spcBef>
                <a:spcPts val="535"/>
              </a:spcBef>
              <a:buFont typeface="Wingdings"/>
              <a:buChar char=""/>
              <a:tabLst>
                <a:tab pos="299085" algn="l"/>
              </a:tabLst>
            </a:pPr>
            <a:r>
              <a:rPr sz="1400" spc="165" dirty="0">
                <a:latin typeface="Yu Gothic UI"/>
                <a:cs typeface="Yu Gothic UI"/>
              </a:rPr>
              <a:t>ライフコースを通じた継続的・効果的な歯周病治療を推進する観点から、</a:t>
            </a:r>
            <a:r>
              <a:rPr sz="1400" b="1" u="sng" spc="-5" dirty="0">
                <a:solidFill>
                  <a:srgbClr val="006FC0"/>
                </a:solidFill>
                <a:uFill>
                  <a:solidFill>
                    <a:srgbClr val="006FC0"/>
                  </a:solidFill>
                </a:uFill>
                <a:latin typeface="Yu Gothic UI"/>
                <a:cs typeface="Yu Gothic UI"/>
              </a:rPr>
              <a:t>歯周病安定期治療及び歯周病重症化予</a:t>
            </a:r>
            <a:endParaRPr sz="1400">
              <a:latin typeface="Yu Gothic UI"/>
              <a:cs typeface="Yu Gothic UI"/>
            </a:endParaRPr>
          </a:p>
          <a:p>
            <a:pPr marL="299085">
              <a:lnSpc>
                <a:spcPct val="100000"/>
              </a:lnSpc>
            </a:pPr>
            <a:r>
              <a:rPr sz="1400" b="1" u="sng" spc="45" dirty="0">
                <a:solidFill>
                  <a:srgbClr val="006FC0"/>
                </a:solidFill>
                <a:uFill>
                  <a:solidFill>
                    <a:srgbClr val="006FC0"/>
                  </a:solidFill>
                </a:uFill>
                <a:latin typeface="Yu Gothic UI"/>
                <a:cs typeface="Yu Gothic UI"/>
              </a:rPr>
              <a:t>防治療を統合し、歯周病継続支援治療に改称</a:t>
            </a:r>
            <a:r>
              <a:rPr sz="1400" spc="229" dirty="0">
                <a:latin typeface="Yu Gothic UI"/>
                <a:cs typeface="Yu Gothic UI"/>
              </a:rPr>
              <a:t>するとともに、評価を見直す。</a:t>
            </a:r>
            <a:endParaRPr sz="1400">
              <a:latin typeface="Yu Gothic UI"/>
              <a:cs typeface="Yu Gothic UI"/>
            </a:endParaRPr>
          </a:p>
          <a:p>
            <a:pPr marL="91440" algn="ctr">
              <a:lnSpc>
                <a:spcPct val="100000"/>
              </a:lnSpc>
              <a:spcBef>
                <a:spcPts val="855"/>
              </a:spcBef>
              <a:tabLst>
                <a:tab pos="495935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a:t>
            </a:r>
            <a:r>
              <a:rPr sz="1400" b="1" spc="-10" dirty="0">
                <a:latin typeface="Yu Gothic UI"/>
                <a:cs typeface="Yu Gothic UI"/>
              </a:rPr>
              <a:t>改定</a:t>
            </a:r>
            <a:r>
              <a:rPr sz="1400" b="1" spc="-50" dirty="0">
                <a:latin typeface="Yu Gothic UI"/>
                <a:cs typeface="Yu Gothic UI"/>
              </a:rPr>
              <a:t>後</a:t>
            </a:r>
            <a:endParaRPr sz="1400">
              <a:latin typeface="Yu Gothic UI"/>
              <a:cs typeface="Yu Gothic U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0002"/>
            <a:ext cx="9519920" cy="3293745"/>
          </a:xfrm>
          <a:custGeom>
            <a:avLst/>
            <a:gdLst/>
            <a:ahLst/>
            <a:cxnLst/>
            <a:rect l="l" t="t" r="r" b="b"/>
            <a:pathLst>
              <a:path w="9519920" h="3293745">
                <a:moveTo>
                  <a:pt x="0" y="3293237"/>
                </a:moveTo>
                <a:lnTo>
                  <a:pt x="9519793" y="3293237"/>
                </a:lnTo>
                <a:lnTo>
                  <a:pt x="9519793" y="0"/>
                </a:lnTo>
                <a:lnTo>
                  <a:pt x="0" y="0"/>
                </a:lnTo>
                <a:lnTo>
                  <a:pt x="0" y="3293237"/>
                </a:lnTo>
                <a:close/>
              </a:path>
            </a:pathLst>
          </a:custGeom>
          <a:ln w="9524">
            <a:solidFill>
              <a:srgbClr val="000000"/>
            </a:solidFill>
          </a:ln>
        </p:spPr>
        <p:txBody>
          <a:bodyPr wrap="square" lIns="0" tIns="0" rIns="0" bIns="0" rtlCol="0"/>
          <a:lstStyle/>
          <a:p>
            <a:endParaRPr/>
          </a:p>
        </p:txBody>
      </p:sp>
      <p:sp>
        <p:nvSpPr>
          <p:cNvPr id="3" name="object 3"/>
          <p:cNvSpPr txBox="1"/>
          <p:nvPr/>
        </p:nvSpPr>
        <p:spPr>
          <a:xfrm>
            <a:off x="315468" y="1924342"/>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txBox="1"/>
          <p:nvPr/>
        </p:nvSpPr>
        <p:spPr>
          <a:xfrm>
            <a:off x="315468" y="2284095"/>
            <a:ext cx="4320540" cy="1923414"/>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150" dirty="0">
                <a:latin typeface="Yu Gothic UI"/>
                <a:cs typeface="Yu Gothic UI"/>
              </a:rPr>
              <a:t>【歯周病</a:t>
            </a:r>
            <a:r>
              <a:rPr sz="1200" u="sng" spc="-5" dirty="0">
                <a:uFill>
                  <a:solidFill>
                    <a:srgbClr val="000000"/>
                  </a:solidFill>
                </a:uFill>
                <a:latin typeface="Yu Gothic UI"/>
                <a:cs typeface="Yu Gothic UI"/>
              </a:rPr>
              <a:t>安定期</a:t>
            </a:r>
            <a:r>
              <a:rPr sz="1200" spc="180" dirty="0">
                <a:latin typeface="Yu Gothic UI"/>
                <a:cs typeface="Yu Gothic UI"/>
              </a:rPr>
              <a:t>治療】</a:t>
            </a:r>
            <a:endParaRPr sz="1200">
              <a:latin typeface="Yu Gothic UI"/>
              <a:cs typeface="Yu Gothic UI"/>
            </a:endParaRPr>
          </a:p>
          <a:p>
            <a:pPr marL="90805">
              <a:lnSpc>
                <a:spcPct val="100000"/>
              </a:lnSpc>
              <a:spcBef>
                <a:spcPts val="1440"/>
              </a:spcBef>
            </a:pPr>
            <a:r>
              <a:rPr sz="1200" spc="35" dirty="0">
                <a:latin typeface="Yu Gothic UI"/>
                <a:cs typeface="Yu Gothic UI"/>
              </a:rPr>
              <a:t>[算定要件]</a:t>
            </a:r>
            <a:endParaRPr sz="1200">
              <a:latin typeface="Yu Gothic UI"/>
              <a:cs typeface="Yu Gothic UI"/>
            </a:endParaRPr>
          </a:p>
          <a:p>
            <a:pPr marL="242570" indent="-152400">
              <a:lnSpc>
                <a:spcPct val="100000"/>
              </a:lnSpc>
              <a:buSzPct val="91666"/>
              <a:buChar char="○"/>
              <a:tabLst>
                <a:tab pos="242570" algn="l"/>
              </a:tabLst>
            </a:pPr>
            <a:r>
              <a:rPr sz="1200" u="sng" spc="95" dirty="0">
                <a:uFill>
                  <a:solidFill>
                    <a:srgbClr val="000000"/>
                  </a:solidFill>
                </a:uFill>
                <a:latin typeface="Yu Gothic UI"/>
                <a:cs typeface="Yu Gothic UI"/>
              </a:rPr>
              <a:t>歯周病ハイリスク患者加算</a:t>
            </a:r>
            <a:endParaRPr sz="1200">
              <a:latin typeface="Yu Gothic UI"/>
              <a:cs typeface="Yu Gothic UI"/>
            </a:endParaRPr>
          </a:p>
          <a:p>
            <a:pPr marL="273685" marR="227329" algn="just">
              <a:lnSpc>
                <a:spcPct val="100000"/>
              </a:lnSpc>
              <a:spcBef>
                <a:spcPts val="5"/>
              </a:spcBef>
            </a:pPr>
            <a:r>
              <a:rPr sz="1200" spc="105" dirty="0">
                <a:latin typeface="Yu Gothic UI"/>
                <a:cs typeface="Yu Gothic UI"/>
              </a:rPr>
              <a:t>糖尿病の病態によって歯周病の重症化を引き起こすおそ</a:t>
            </a:r>
            <a:r>
              <a:rPr sz="1200" spc="190" dirty="0">
                <a:latin typeface="Yu Gothic UI"/>
                <a:cs typeface="Yu Gothic UI"/>
              </a:rPr>
              <a:t>れのある患者に対して、</a:t>
            </a:r>
            <a:r>
              <a:rPr sz="1200" u="sng" spc="50" dirty="0">
                <a:uFill>
                  <a:solidFill>
                    <a:srgbClr val="000000"/>
                  </a:solidFill>
                </a:uFill>
                <a:latin typeface="Yu Gothic UI"/>
                <a:cs typeface="Yu Gothic UI"/>
              </a:rPr>
              <a:t>歯周病安定期治療を行った場合</a:t>
            </a:r>
            <a:r>
              <a:rPr sz="1200" u="sng" spc="325" dirty="0">
                <a:uFill>
                  <a:solidFill>
                    <a:srgbClr val="000000"/>
                  </a:solidFill>
                </a:uFill>
                <a:latin typeface="Yu Gothic UI"/>
                <a:cs typeface="Yu Gothic UI"/>
              </a:rPr>
              <a:t>に、</a:t>
            </a:r>
            <a:r>
              <a:rPr sz="1200" u="sng" spc="85" dirty="0">
                <a:uFill>
                  <a:solidFill>
                    <a:srgbClr val="000000"/>
                  </a:solidFill>
                </a:uFill>
                <a:latin typeface="Yu Gothic UI"/>
                <a:cs typeface="Yu Gothic UI"/>
              </a:rPr>
              <a:t>80</a:t>
            </a:r>
            <a:r>
              <a:rPr sz="1200" u="sng" spc="70" dirty="0">
                <a:uFill>
                  <a:solidFill>
                    <a:srgbClr val="000000"/>
                  </a:solidFill>
                </a:uFill>
                <a:latin typeface="Yu Gothic UI"/>
                <a:cs typeface="Yu Gothic UI"/>
              </a:rPr>
              <a:t>点を所定点数に加算する</a:t>
            </a:r>
            <a:r>
              <a:rPr sz="1200" spc="350" dirty="0">
                <a:latin typeface="Yu Gothic UI"/>
                <a:cs typeface="Yu Gothic UI"/>
              </a:rPr>
              <a:t>。</a:t>
            </a:r>
            <a:endParaRPr sz="1200">
              <a:latin typeface="Yu Gothic UI"/>
              <a:cs typeface="Yu Gothic UI"/>
            </a:endParaRPr>
          </a:p>
        </p:txBody>
      </p:sp>
      <p:grpSp>
        <p:nvGrpSpPr>
          <p:cNvPr id="5" name="object 5"/>
          <p:cNvGrpSpPr/>
          <p:nvPr/>
        </p:nvGrpSpPr>
        <p:grpSpPr>
          <a:xfrm>
            <a:off x="315468" y="932459"/>
            <a:ext cx="4824095" cy="2330450"/>
            <a:chOff x="315468" y="932459"/>
            <a:chExt cx="4824095" cy="2330450"/>
          </a:xfrm>
        </p:grpSpPr>
        <p:sp>
          <p:nvSpPr>
            <p:cNvPr id="6" name="object 6"/>
            <p:cNvSpPr/>
            <p:nvPr/>
          </p:nvSpPr>
          <p:spPr>
            <a:xfrm>
              <a:off x="4773040" y="239217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sp>
          <p:nvSpPr>
            <p:cNvPr id="7" name="object 7"/>
            <p:cNvSpPr/>
            <p:nvPr/>
          </p:nvSpPr>
          <p:spPr>
            <a:xfrm>
              <a:off x="315468" y="932459"/>
              <a:ext cx="2509520" cy="294005"/>
            </a:xfrm>
            <a:custGeom>
              <a:avLst/>
              <a:gdLst/>
              <a:ahLst/>
              <a:cxnLst/>
              <a:rect l="l" t="t" r="r" b="b"/>
              <a:pathLst>
                <a:path w="2509520" h="294005">
                  <a:moveTo>
                    <a:pt x="2509012" y="0"/>
                  </a:moveTo>
                  <a:lnTo>
                    <a:pt x="0" y="0"/>
                  </a:lnTo>
                  <a:lnTo>
                    <a:pt x="0" y="293725"/>
                  </a:lnTo>
                  <a:lnTo>
                    <a:pt x="2509012" y="293725"/>
                  </a:lnTo>
                  <a:lnTo>
                    <a:pt x="2509012" y="0"/>
                  </a:lnTo>
                  <a:close/>
                </a:path>
              </a:pathLst>
            </a:custGeom>
            <a:solidFill>
              <a:srgbClr val="CDFFDC"/>
            </a:solidFill>
          </p:spPr>
          <p:txBody>
            <a:bodyPr wrap="square" lIns="0" tIns="0" rIns="0" bIns="0" rtlCol="0"/>
            <a:lstStyle/>
            <a:p>
              <a:endParaRPr/>
            </a:p>
          </p:txBody>
        </p:sp>
      </p:grpSp>
      <p:sp>
        <p:nvSpPr>
          <p:cNvPr id="8" name="object 8"/>
          <p:cNvSpPr txBox="1"/>
          <p:nvPr/>
        </p:nvSpPr>
        <p:spPr>
          <a:xfrm>
            <a:off x="5270500" y="1924342"/>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5" dirty="0">
                <a:latin typeface="Yu Gothic UI"/>
                <a:cs typeface="Yu Gothic UI"/>
              </a:rPr>
              <a:t>改定後</a:t>
            </a:r>
            <a:endParaRPr sz="1400">
              <a:latin typeface="Yu Gothic UI"/>
              <a:cs typeface="Yu Gothic UI"/>
            </a:endParaRPr>
          </a:p>
        </p:txBody>
      </p:sp>
      <p:sp>
        <p:nvSpPr>
          <p:cNvPr id="9" name="object 9"/>
          <p:cNvSpPr txBox="1"/>
          <p:nvPr/>
        </p:nvSpPr>
        <p:spPr>
          <a:xfrm>
            <a:off x="5270500" y="2284095"/>
            <a:ext cx="4320540" cy="1923414"/>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150" dirty="0">
                <a:latin typeface="Yu Gothic UI"/>
                <a:cs typeface="Yu Gothic UI"/>
              </a:rPr>
              <a:t>【歯周病</a:t>
            </a:r>
            <a:r>
              <a:rPr sz="1200" b="1" u="sng" dirty="0">
                <a:solidFill>
                  <a:srgbClr val="006FC0"/>
                </a:solidFill>
                <a:uFill>
                  <a:solidFill>
                    <a:srgbClr val="006FC0"/>
                  </a:solidFill>
                </a:uFill>
                <a:latin typeface="Yu Gothic UI"/>
                <a:cs typeface="Yu Gothic UI"/>
              </a:rPr>
              <a:t>継続支援</a:t>
            </a:r>
            <a:r>
              <a:rPr sz="1200" spc="180" dirty="0">
                <a:latin typeface="Yu Gothic UI"/>
                <a:cs typeface="Yu Gothic UI"/>
              </a:rPr>
              <a:t>治療】</a:t>
            </a:r>
            <a:endParaRPr sz="1200">
              <a:latin typeface="Yu Gothic UI"/>
              <a:cs typeface="Yu Gothic UI"/>
            </a:endParaRPr>
          </a:p>
          <a:p>
            <a:pPr marL="92075">
              <a:lnSpc>
                <a:spcPct val="100000"/>
              </a:lnSpc>
              <a:spcBef>
                <a:spcPts val="1440"/>
              </a:spcBef>
            </a:pPr>
            <a:r>
              <a:rPr sz="1200" spc="35" dirty="0">
                <a:latin typeface="Yu Gothic UI"/>
                <a:cs typeface="Yu Gothic UI"/>
              </a:rPr>
              <a:t>[算定要件]</a:t>
            </a:r>
            <a:endParaRPr sz="1200">
              <a:latin typeface="Yu Gothic UI"/>
              <a:cs typeface="Yu Gothic UI"/>
            </a:endParaRPr>
          </a:p>
          <a:p>
            <a:pPr marL="243840" indent="-152400">
              <a:lnSpc>
                <a:spcPct val="100000"/>
              </a:lnSpc>
              <a:buClr>
                <a:srgbClr val="000000"/>
              </a:buClr>
              <a:buSzPct val="91666"/>
              <a:buFont typeface="Yu Gothic UI"/>
              <a:buChar char="○"/>
              <a:tabLst>
                <a:tab pos="243840" algn="l"/>
              </a:tabLst>
            </a:pPr>
            <a:r>
              <a:rPr sz="1200" b="1" u="sng" spc="-15" dirty="0">
                <a:solidFill>
                  <a:srgbClr val="006FC0"/>
                </a:solidFill>
                <a:uFill>
                  <a:solidFill>
                    <a:srgbClr val="006FC0"/>
                  </a:solidFill>
                </a:uFill>
                <a:latin typeface="Yu Gothic UI"/>
                <a:cs typeface="Yu Gothic UI"/>
              </a:rPr>
              <a:t>重症化予防連携強化加算</a:t>
            </a:r>
            <a:endParaRPr sz="1200">
              <a:latin typeface="Yu Gothic UI"/>
              <a:cs typeface="Yu Gothic UI"/>
            </a:endParaRPr>
          </a:p>
          <a:p>
            <a:pPr marL="360045" marR="134620" algn="just">
              <a:lnSpc>
                <a:spcPct val="100000"/>
              </a:lnSpc>
              <a:spcBef>
                <a:spcPts val="5"/>
              </a:spcBef>
            </a:pPr>
            <a:r>
              <a:rPr sz="1200" spc="105" dirty="0">
                <a:latin typeface="Yu Gothic UI"/>
                <a:cs typeface="Yu Gothic UI"/>
              </a:rPr>
              <a:t>糖尿病の病態によって歯周病の重症化を引き起こすおそ</a:t>
            </a:r>
            <a:r>
              <a:rPr sz="1200" spc="190" dirty="0">
                <a:latin typeface="Yu Gothic UI"/>
                <a:cs typeface="Yu Gothic UI"/>
              </a:rPr>
              <a:t>れのある患者に対して、</a:t>
            </a:r>
            <a:r>
              <a:rPr sz="1200" b="1" u="sng" dirty="0">
                <a:solidFill>
                  <a:srgbClr val="006FC0"/>
                </a:solidFill>
                <a:uFill>
                  <a:solidFill>
                    <a:srgbClr val="006FC0"/>
                  </a:solidFill>
                </a:uFill>
                <a:latin typeface="Yu Gothic UI"/>
                <a:cs typeface="Yu Gothic UI"/>
              </a:rPr>
              <a:t>他の保険医療機関（</a:t>
            </a:r>
            <a:r>
              <a:rPr sz="1200" b="1" u="sng" spc="-10" dirty="0">
                <a:solidFill>
                  <a:srgbClr val="006FC0"/>
                </a:solidFill>
                <a:uFill>
                  <a:solidFill>
                    <a:srgbClr val="006FC0"/>
                  </a:solidFill>
                </a:uFill>
                <a:latin typeface="Yu Gothic UI"/>
                <a:cs typeface="Yu Gothic UI"/>
              </a:rPr>
              <a:t>歯科診療の</a:t>
            </a:r>
            <a:r>
              <a:rPr sz="1200" b="1" u="sng" spc="500" dirty="0">
                <a:solidFill>
                  <a:srgbClr val="006FC0"/>
                </a:solidFill>
                <a:uFill>
                  <a:solidFill>
                    <a:srgbClr val="006FC0"/>
                  </a:solidFill>
                </a:uFill>
                <a:latin typeface="Yu Gothic UI"/>
                <a:cs typeface="Yu Gothic UI"/>
              </a:rPr>
              <a:t> </a:t>
            </a:r>
            <a:r>
              <a:rPr sz="1200" b="1" u="sng" spc="105" dirty="0">
                <a:solidFill>
                  <a:srgbClr val="006FC0"/>
                </a:solidFill>
                <a:uFill>
                  <a:solidFill>
                    <a:srgbClr val="006FC0"/>
                  </a:solidFill>
                </a:uFill>
                <a:latin typeface="Yu Gothic UI"/>
                <a:cs typeface="Yu Gothic UI"/>
              </a:rPr>
              <a:t>みを行う保険医療機関を除く。</a:t>
            </a:r>
            <a:r>
              <a:rPr sz="1200" b="1" u="sng" spc="140" dirty="0">
                <a:solidFill>
                  <a:srgbClr val="006FC0"/>
                </a:solidFill>
                <a:uFill>
                  <a:solidFill>
                    <a:srgbClr val="006FC0"/>
                  </a:solidFill>
                </a:uFill>
                <a:latin typeface="Yu Gothic UI"/>
                <a:cs typeface="Yu Gothic UI"/>
              </a:rPr>
              <a:t>）</a:t>
            </a:r>
            <a:r>
              <a:rPr sz="1200" b="1" u="sng" spc="105" dirty="0">
                <a:solidFill>
                  <a:srgbClr val="006FC0"/>
                </a:solidFill>
                <a:uFill>
                  <a:solidFill>
                    <a:srgbClr val="006FC0"/>
                  </a:solidFill>
                </a:uFill>
                <a:latin typeface="Yu Gothic UI"/>
                <a:cs typeface="Yu Gothic UI"/>
              </a:rPr>
              <a:t>からの情報に基づき歯</a:t>
            </a:r>
            <a:r>
              <a:rPr sz="1200" b="1" u="sng" spc="55" dirty="0">
                <a:solidFill>
                  <a:srgbClr val="006FC0"/>
                </a:solidFill>
                <a:uFill>
                  <a:solidFill>
                    <a:srgbClr val="006FC0"/>
                  </a:solidFill>
                </a:uFill>
                <a:latin typeface="Yu Gothic UI"/>
                <a:cs typeface="Yu Gothic UI"/>
              </a:rPr>
              <a:t>周病継続支援治療を実施し、治療した内容と今後の治療</a:t>
            </a:r>
            <a:r>
              <a:rPr sz="1200" b="1" u="sng" spc="85" dirty="0">
                <a:solidFill>
                  <a:srgbClr val="006FC0"/>
                </a:solidFill>
                <a:uFill>
                  <a:solidFill>
                    <a:srgbClr val="006FC0"/>
                  </a:solidFill>
                </a:uFill>
                <a:latin typeface="Yu Gothic UI"/>
                <a:cs typeface="Yu Gothic UI"/>
              </a:rPr>
              <a:t>方針等について情報提供を行った場合に</a:t>
            </a:r>
            <a:r>
              <a:rPr sz="1200" b="1" u="sng" spc="204" dirty="0">
                <a:solidFill>
                  <a:srgbClr val="006FC0"/>
                </a:solidFill>
                <a:uFill>
                  <a:solidFill>
                    <a:srgbClr val="006FC0"/>
                  </a:solidFill>
                </a:uFill>
                <a:latin typeface="Yu Gothic UI"/>
                <a:cs typeface="Yu Gothic UI"/>
              </a:rPr>
              <a:t>100</a:t>
            </a:r>
            <a:r>
              <a:rPr sz="1200" b="1" u="sng" spc="70" dirty="0">
                <a:solidFill>
                  <a:srgbClr val="006FC0"/>
                </a:solidFill>
                <a:uFill>
                  <a:solidFill>
                    <a:srgbClr val="006FC0"/>
                  </a:solidFill>
                </a:uFill>
                <a:latin typeface="Yu Gothic UI"/>
                <a:cs typeface="Yu Gothic UI"/>
              </a:rPr>
              <a:t>点を加算す</a:t>
            </a:r>
            <a:r>
              <a:rPr sz="1200" b="1" u="sng" spc="300" dirty="0">
                <a:solidFill>
                  <a:srgbClr val="006FC0"/>
                </a:solidFill>
                <a:uFill>
                  <a:solidFill>
                    <a:srgbClr val="006FC0"/>
                  </a:solidFill>
                </a:uFill>
                <a:latin typeface="Yu Gothic UI"/>
                <a:cs typeface="Yu Gothic UI"/>
              </a:rPr>
              <a:t>る。</a:t>
            </a:r>
            <a:endParaRPr sz="1200">
              <a:latin typeface="Yu Gothic UI"/>
              <a:cs typeface="Yu Gothic UI"/>
            </a:endParaRPr>
          </a:p>
        </p:txBody>
      </p:sp>
      <p:sp>
        <p:nvSpPr>
          <p:cNvPr id="10" name="object 10"/>
          <p:cNvSpPr txBox="1"/>
          <p:nvPr/>
        </p:nvSpPr>
        <p:spPr>
          <a:xfrm>
            <a:off x="271983" y="880114"/>
            <a:ext cx="9361170" cy="832485"/>
          </a:xfrm>
          <a:prstGeom prst="rect">
            <a:avLst/>
          </a:prstGeom>
        </p:spPr>
        <p:txBody>
          <a:bodyPr vert="horz" wrap="square" lIns="0" tIns="102870" rIns="0" bIns="0" rtlCol="0">
            <a:spAutoFit/>
          </a:bodyPr>
          <a:lstStyle/>
          <a:p>
            <a:pPr marL="231140">
              <a:lnSpc>
                <a:spcPct val="100000"/>
              </a:lnSpc>
              <a:spcBef>
                <a:spcPts val="810"/>
              </a:spcBef>
            </a:pPr>
            <a:r>
              <a:rPr sz="1200" b="1" spc="-5" dirty="0">
                <a:latin typeface="Yu Gothic UI"/>
                <a:cs typeface="Yu Gothic UI"/>
              </a:rPr>
              <a:t>糖尿病患者の歯周病治療の推進</a:t>
            </a:r>
            <a:endParaRPr sz="1200">
              <a:latin typeface="Yu Gothic UI"/>
              <a:cs typeface="Yu Gothic UI"/>
            </a:endParaRPr>
          </a:p>
          <a:p>
            <a:pPr marL="299085" indent="-286385">
              <a:lnSpc>
                <a:spcPct val="100000"/>
              </a:lnSpc>
              <a:spcBef>
                <a:spcPts val="835"/>
              </a:spcBef>
              <a:buFont typeface="Wingdings"/>
              <a:buChar char=""/>
              <a:tabLst>
                <a:tab pos="299085" algn="l"/>
              </a:tabLst>
            </a:pPr>
            <a:r>
              <a:rPr sz="1400" spc="90" dirty="0">
                <a:latin typeface="Yu Gothic UI"/>
                <a:cs typeface="Yu Gothic UI"/>
              </a:rPr>
              <a:t>糖尿病患者に対して効果的な歯周病の継続治療を行う観点から、歯周病ハイリスク患者加算について名称を見直</a:t>
            </a:r>
            <a:endParaRPr sz="1400">
              <a:latin typeface="Yu Gothic UI"/>
              <a:cs typeface="Yu Gothic UI"/>
            </a:endParaRPr>
          </a:p>
          <a:p>
            <a:pPr marL="299085">
              <a:lnSpc>
                <a:spcPct val="100000"/>
              </a:lnSpc>
            </a:pPr>
            <a:r>
              <a:rPr sz="1400" spc="350" dirty="0">
                <a:latin typeface="Yu Gothic UI"/>
                <a:cs typeface="Yu Gothic UI"/>
              </a:rPr>
              <a:t>すとともに、</a:t>
            </a:r>
            <a:r>
              <a:rPr sz="1400" b="1" u="sng" spc="100" dirty="0">
                <a:solidFill>
                  <a:srgbClr val="006FC0"/>
                </a:solidFill>
                <a:uFill>
                  <a:solidFill>
                    <a:srgbClr val="006FC0"/>
                  </a:solidFill>
                </a:uFill>
                <a:latin typeface="Yu Gothic UI"/>
                <a:cs typeface="Yu Gothic UI"/>
              </a:rPr>
              <a:t>主治医に対して歯科診療の情報提供を行うことを要件に追加する</a:t>
            </a:r>
            <a:r>
              <a:rPr sz="1400" spc="430" dirty="0">
                <a:latin typeface="Yu Gothic UI"/>
                <a:cs typeface="Yu Gothic UI"/>
              </a:rPr>
              <a:t>。</a:t>
            </a:r>
            <a:endParaRPr sz="1400">
              <a:latin typeface="Yu Gothic UI"/>
              <a:cs typeface="Yu Gothic UI"/>
            </a:endParaRPr>
          </a:p>
        </p:txBody>
      </p:sp>
      <p:sp>
        <p:nvSpPr>
          <p:cNvPr id="11" name="object 11"/>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a:spLocks noGrp="1"/>
          </p:cNvSpPr>
          <p:nvPr>
            <p:ph type="title"/>
          </p:nvPr>
        </p:nvSpPr>
        <p:spPr>
          <a:xfrm>
            <a:off x="2348864" y="402716"/>
            <a:ext cx="5212715" cy="391160"/>
          </a:xfrm>
          <a:prstGeom prst="rect">
            <a:avLst/>
          </a:prstGeom>
        </p:spPr>
        <p:txBody>
          <a:bodyPr vert="horz" wrap="square" lIns="0" tIns="12700" rIns="0" bIns="0" rtlCol="0">
            <a:spAutoFit/>
          </a:bodyPr>
          <a:lstStyle/>
          <a:p>
            <a:pPr marL="12700">
              <a:lnSpc>
                <a:spcPct val="100000"/>
              </a:lnSpc>
              <a:spcBef>
                <a:spcPts val="100"/>
              </a:spcBef>
            </a:pPr>
            <a:r>
              <a:rPr spc="70" dirty="0"/>
              <a:t>継続的・効果的な歯周病治療の推進②</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27</a:t>
            </a:r>
          </a:p>
        </p:txBody>
      </p:sp>
      <p:sp>
        <p:nvSpPr>
          <p:cNvPr id="13" name="object 13"/>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14" name="object 14"/>
          <p:cNvSpPr txBox="1"/>
          <p:nvPr/>
        </p:nvSpPr>
        <p:spPr>
          <a:xfrm>
            <a:off x="1907794" y="64134"/>
            <a:ext cx="5868670" cy="208279"/>
          </a:xfrm>
          <a:prstGeom prst="rect">
            <a:avLst/>
          </a:prstGeom>
        </p:spPr>
        <p:txBody>
          <a:bodyPr vert="horz" wrap="square" lIns="0" tIns="12700" rIns="0" bIns="0" rtlCol="0">
            <a:spAutoFit/>
          </a:bodyPr>
          <a:lstStyle/>
          <a:p>
            <a:pPr marL="12700">
              <a:lnSpc>
                <a:spcPct val="100000"/>
              </a:lnSpc>
              <a:spcBef>
                <a:spcPts val="100"/>
              </a:spcBef>
            </a:pPr>
            <a:r>
              <a:rPr sz="1200" spc="85" dirty="0">
                <a:latin typeface="Yu Gothic UI"/>
                <a:cs typeface="Yu Gothic UI"/>
              </a:rPr>
              <a:t>Ⅱ－３ かかりつけ医機能、かかりつけ歯科医機能、かかりつけ薬剤師機能の評価－⑦</a:t>
            </a:r>
            <a:endParaRPr sz="1200">
              <a:latin typeface="Yu Gothic UI"/>
              <a:cs typeface="Yu Gothic UI"/>
            </a:endParaRPr>
          </a:p>
        </p:txBody>
      </p:sp>
      <p:graphicFrame>
        <p:nvGraphicFramePr>
          <p:cNvPr id="15" name="object 15"/>
          <p:cNvGraphicFramePr>
            <a:graphicFrameLocks noGrp="1"/>
          </p:cNvGraphicFramePr>
          <p:nvPr/>
        </p:nvGraphicFramePr>
        <p:xfrm>
          <a:off x="188366" y="4389716"/>
          <a:ext cx="9520555" cy="2312669"/>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468370">
                  <a:extLst>
                    <a:ext uri="{9D8B030D-6E8A-4147-A177-3AD203B41FA5}">
                      <a16:colId xmlns:a16="http://schemas.microsoft.com/office/drawing/2014/main" val="20001"/>
                    </a:ext>
                  </a:extLst>
                </a:gridCol>
                <a:gridCol w="5929630">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208915">
                        <a:lnSpc>
                          <a:spcPct val="100000"/>
                        </a:lnSpc>
                        <a:spcBef>
                          <a:spcPts val="405"/>
                        </a:spcBef>
                      </a:pPr>
                      <a:r>
                        <a:rPr sz="1200" b="1" dirty="0">
                          <a:latin typeface="Yu Gothic UI"/>
                          <a:cs typeface="Yu Gothic UI"/>
                        </a:rPr>
                        <a:t>生活習慣病管理料（Ⅰ）及び（Ⅱ）</a:t>
                      </a:r>
                      <a:r>
                        <a:rPr sz="1200" b="1" spc="75" dirty="0">
                          <a:latin typeface="Yu Gothic UI"/>
                          <a:cs typeface="Yu Gothic UI"/>
                        </a:rPr>
                        <a:t>の見直し</a:t>
                      </a:r>
                      <a:endParaRPr sz="1200">
                        <a:latin typeface="Yu Gothic UI"/>
                        <a:cs typeface="Yu Gothic UI"/>
                      </a:endParaRPr>
                    </a:p>
                  </a:txBody>
                  <a:tcPr marL="0" marR="0" marT="51435"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1435"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019300">
                <a:tc gridSpan="3">
                  <a:txBody>
                    <a:bodyPr/>
                    <a:lstStyle/>
                    <a:p>
                      <a:pPr>
                        <a:lnSpc>
                          <a:spcPct val="100000"/>
                        </a:lnSpc>
                        <a:spcBef>
                          <a:spcPts val="440"/>
                        </a:spcBef>
                      </a:pPr>
                      <a:endParaRPr sz="1400">
                        <a:latin typeface="Times New Roman"/>
                        <a:cs typeface="Times New Roman"/>
                      </a:endParaRPr>
                    </a:p>
                    <a:p>
                      <a:pPr marL="91440">
                        <a:lnSpc>
                          <a:spcPct val="100000"/>
                        </a:lnSpc>
                      </a:pPr>
                      <a:r>
                        <a:rPr sz="1400" spc="-10" dirty="0">
                          <a:latin typeface="Yu Gothic UI"/>
                          <a:cs typeface="Yu Gothic UI"/>
                        </a:rPr>
                        <a:t>＜医科点数表＞</a:t>
                      </a:r>
                      <a:endParaRPr sz="1400">
                        <a:latin typeface="Yu Gothic UI"/>
                        <a:cs typeface="Yu Gothic UI"/>
                      </a:endParaRPr>
                    </a:p>
                    <a:p>
                      <a:pPr marL="359410">
                        <a:lnSpc>
                          <a:spcPct val="100000"/>
                        </a:lnSpc>
                        <a:spcBef>
                          <a:spcPts val="365"/>
                        </a:spcBef>
                        <a:tabLst>
                          <a:tab pos="1171575" algn="l"/>
                          <a:tab pos="4220210" algn="l"/>
                        </a:tabLst>
                      </a:pPr>
                      <a:r>
                        <a:rPr sz="1600" b="1" u="sng" spc="-25" dirty="0">
                          <a:solidFill>
                            <a:srgbClr val="006FC0"/>
                          </a:solidFill>
                          <a:uFill>
                            <a:solidFill>
                              <a:srgbClr val="006FC0"/>
                            </a:solidFill>
                          </a:uFill>
                          <a:latin typeface="Yu Gothic UI"/>
                          <a:cs typeface="Yu Gothic UI"/>
                        </a:rPr>
                        <a:t>（新</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25" dirty="0">
                          <a:solidFill>
                            <a:srgbClr val="006FC0"/>
                          </a:solidFill>
                          <a:uFill>
                            <a:solidFill>
                              <a:srgbClr val="006FC0"/>
                            </a:solidFill>
                          </a:uFill>
                          <a:latin typeface="Yu Gothic UI"/>
                          <a:cs typeface="Yu Gothic UI"/>
                        </a:rPr>
                        <a:t>歯科医療機関連携強化加</a:t>
                      </a:r>
                      <a:r>
                        <a:rPr sz="1600" b="1" u="sng" spc="-50" dirty="0">
                          <a:solidFill>
                            <a:srgbClr val="006FC0"/>
                          </a:solidFill>
                          <a:uFill>
                            <a:solidFill>
                              <a:srgbClr val="006FC0"/>
                            </a:solidFill>
                          </a:uFill>
                          <a:latin typeface="Yu Gothic UI"/>
                          <a:cs typeface="Yu Gothic UI"/>
                        </a:rPr>
                        <a:t>算</a:t>
                      </a:r>
                      <a:r>
                        <a:rPr sz="1600" b="1" u="sng" dirty="0">
                          <a:solidFill>
                            <a:srgbClr val="006FC0"/>
                          </a:solidFill>
                          <a:uFill>
                            <a:solidFill>
                              <a:srgbClr val="006FC0"/>
                            </a:solidFill>
                          </a:uFill>
                          <a:latin typeface="Yu Gothic UI"/>
                          <a:cs typeface="Yu Gothic UI"/>
                        </a:rPr>
                        <a:t>	</a:t>
                      </a:r>
                      <a:r>
                        <a:rPr sz="1600" b="1" u="sng" spc="180" dirty="0">
                          <a:solidFill>
                            <a:srgbClr val="006FC0"/>
                          </a:solidFill>
                          <a:uFill>
                            <a:solidFill>
                              <a:srgbClr val="006FC0"/>
                            </a:solidFill>
                          </a:uFill>
                          <a:latin typeface="Yu Gothic UI"/>
                          <a:cs typeface="Yu Gothic UI"/>
                        </a:rPr>
                        <a:t>60</a:t>
                      </a:r>
                      <a:r>
                        <a:rPr sz="1600" b="1" u="sng" spc="-25" dirty="0">
                          <a:solidFill>
                            <a:srgbClr val="006FC0"/>
                          </a:solidFill>
                          <a:uFill>
                            <a:solidFill>
                              <a:srgbClr val="006FC0"/>
                            </a:solidFill>
                          </a:uFill>
                          <a:latin typeface="Yu Gothic UI"/>
                          <a:cs typeface="Yu Gothic UI"/>
                        </a:rPr>
                        <a:t>点（年１回</a:t>
                      </a:r>
                      <a:r>
                        <a:rPr sz="1600" b="1" u="sng" spc="-50" dirty="0">
                          <a:solidFill>
                            <a:srgbClr val="006FC0"/>
                          </a:solidFill>
                          <a:uFill>
                            <a:solidFill>
                              <a:srgbClr val="006FC0"/>
                            </a:solidFill>
                          </a:uFill>
                          <a:latin typeface="Yu Gothic UI"/>
                          <a:cs typeface="Yu Gothic UI"/>
                        </a:rPr>
                        <a:t>）</a:t>
                      </a:r>
                      <a:endParaRPr sz="1600">
                        <a:latin typeface="Yu Gothic UI"/>
                        <a:cs typeface="Yu Gothic UI"/>
                      </a:endParaRPr>
                    </a:p>
                    <a:p>
                      <a:pPr>
                        <a:lnSpc>
                          <a:spcPct val="100000"/>
                        </a:lnSpc>
                        <a:spcBef>
                          <a:spcPts val="950"/>
                        </a:spcBef>
                      </a:pPr>
                      <a:endParaRPr sz="1600">
                        <a:latin typeface="Times New Roman"/>
                        <a:cs typeface="Times New Roman"/>
                      </a:endParaRPr>
                    </a:p>
                    <a:p>
                      <a:pPr marL="359410">
                        <a:lnSpc>
                          <a:spcPct val="100000"/>
                        </a:lnSpc>
                      </a:pPr>
                      <a:r>
                        <a:rPr sz="1200" dirty="0">
                          <a:latin typeface="Yu Gothic UI"/>
                          <a:cs typeface="Yu Gothic UI"/>
                        </a:rPr>
                        <a:t>［算定要件</a:t>
                      </a:r>
                      <a:r>
                        <a:rPr sz="1200" spc="-50" dirty="0">
                          <a:latin typeface="Yu Gothic UI"/>
                          <a:cs typeface="Yu Gothic UI"/>
                        </a:rPr>
                        <a:t>］</a:t>
                      </a:r>
                      <a:endParaRPr sz="1200">
                        <a:latin typeface="Yu Gothic UI"/>
                        <a:cs typeface="Yu Gothic UI"/>
                      </a:endParaRPr>
                    </a:p>
                    <a:p>
                      <a:pPr marL="359410" marR="160655" indent="152400">
                        <a:lnSpc>
                          <a:spcPct val="100000"/>
                        </a:lnSpc>
                        <a:spcBef>
                          <a:spcPts val="395"/>
                        </a:spcBef>
                      </a:pPr>
                      <a:r>
                        <a:rPr sz="1200" spc="80" dirty="0">
                          <a:latin typeface="Yu Gothic UI"/>
                          <a:cs typeface="Yu Gothic UI"/>
                        </a:rPr>
                        <a:t>糖尿病を主病とする患者に対して、診療に基づき、歯周病の予防、診断又は治療を目的とする歯科診療の必要を認め、患者の同意</a:t>
                      </a:r>
                      <a:r>
                        <a:rPr sz="1200" spc="85" dirty="0">
                          <a:latin typeface="Yu Gothic UI"/>
                          <a:cs typeface="Yu Gothic UI"/>
                        </a:rPr>
                        <a:t>を得て、患者が歯科を標榜する他の保険医療機関への受診を行うに当たり必要な連携を行った場合に算定する。</a:t>
                      </a:r>
                      <a:endParaRPr sz="1200">
                        <a:latin typeface="Yu Gothic UI"/>
                        <a:cs typeface="Yu Gothic UI"/>
                      </a:endParaRPr>
                    </a:p>
                  </a:txBody>
                  <a:tcPr marL="0" marR="0" marT="5588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28</a:t>
            </a:r>
          </a:p>
        </p:txBody>
      </p:sp>
      <p:sp>
        <p:nvSpPr>
          <p:cNvPr id="4" name="object 4"/>
          <p:cNvSpPr txBox="1">
            <a:spLocks noGrp="1"/>
          </p:cNvSpPr>
          <p:nvPr>
            <p:ph type="title"/>
          </p:nvPr>
        </p:nvSpPr>
        <p:spPr>
          <a:xfrm>
            <a:off x="3325748" y="4152976"/>
            <a:ext cx="6309360" cy="452120"/>
          </a:xfrm>
          <a:prstGeom prst="rect">
            <a:avLst/>
          </a:prstGeom>
        </p:spPr>
        <p:txBody>
          <a:bodyPr vert="horz" wrap="square" lIns="0" tIns="12065" rIns="0" bIns="0" rtlCol="0">
            <a:spAutoFit/>
          </a:bodyPr>
          <a:lstStyle/>
          <a:p>
            <a:pPr marL="12700">
              <a:lnSpc>
                <a:spcPct val="100000"/>
              </a:lnSpc>
              <a:spcBef>
                <a:spcPts val="95"/>
              </a:spcBef>
            </a:pPr>
            <a:r>
              <a:rPr sz="2800" spc="155" dirty="0"/>
              <a:t>8</a:t>
            </a:r>
            <a:r>
              <a:rPr sz="2800" spc="75" dirty="0"/>
              <a:t>．質の高い在宅歯科医療の提供の推進</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764" y="388218"/>
            <a:ext cx="9589135" cy="4414520"/>
          </a:xfrm>
          <a:prstGeom prst="rect">
            <a:avLst/>
          </a:prstGeom>
        </p:spPr>
        <p:txBody>
          <a:bodyPr vert="horz" wrap="square" lIns="0" tIns="140970" rIns="0" bIns="0" rtlCol="0">
            <a:spAutoFit/>
          </a:bodyPr>
          <a:lstStyle/>
          <a:p>
            <a:pPr marL="12700">
              <a:lnSpc>
                <a:spcPct val="100000"/>
              </a:lnSpc>
              <a:spcBef>
                <a:spcPts val="1110"/>
              </a:spcBef>
              <a:tabLst>
                <a:tab pos="1367790" algn="l"/>
              </a:tabLst>
            </a:pPr>
            <a:r>
              <a:rPr sz="1600" b="1" u="sng" spc="-25" dirty="0">
                <a:uFill>
                  <a:solidFill>
                    <a:srgbClr val="000000"/>
                  </a:solidFill>
                </a:uFill>
                <a:latin typeface="Microsoft YaHei UI"/>
                <a:cs typeface="Microsoft YaHei UI"/>
              </a:rPr>
              <a:t>１．診療報</a:t>
            </a:r>
            <a:r>
              <a:rPr sz="1600" b="1" u="sng" spc="-50" dirty="0">
                <a:uFill>
                  <a:solidFill>
                    <a:srgbClr val="000000"/>
                  </a:solidFill>
                </a:uFill>
                <a:latin typeface="Microsoft YaHei UI"/>
                <a:cs typeface="Microsoft YaHei UI"/>
              </a:rPr>
              <a:t>酬</a:t>
            </a:r>
            <a:r>
              <a:rPr sz="1600" b="1" dirty="0">
                <a:latin typeface="Microsoft YaHei UI"/>
                <a:cs typeface="Microsoft YaHei UI"/>
              </a:rPr>
              <a:t>	＋3.09％</a:t>
            </a:r>
            <a:r>
              <a:rPr sz="1200" dirty="0">
                <a:latin typeface="PMingLiU"/>
                <a:cs typeface="PMingLiU"/>
              </a:rPr>
              <a:t>（Ｒ８年度及</a:t>
            </a:r>
            <a:r>
              <a:rPr sz="1200" spc="-80" dirty="0">
                <a:latin typeface="PMingLiU"/>
                <a:cs typeface="PMingLiU"/>
              </a:rPr>
              <a:t>びＲ９</a:t>
            </a:r>
            <a:r>
              <a:rPr sz="1200" dirty="0">
                <a:latin typeface="PMingLiU"/>
                <a:cs typeface="PMingLiU"/>
              </a:rPr>
              <a:t>年度</a:t>
            </a:r>
            <a:r>
              <a:rPr sz="1200" spc="-229" dirty="0">
                <a:latin typeface="PMingLiU"/>
                <a:cs typeface="PMingLiU"/>
              </a:rPr>
              <a:t>の</a:t>
            </a:r>
            <a:r>
              <a:rPr sz="1200" dirty="0">
                <a:latin typeface="PMingLiU"/>
                <a:cs typeface="PMingLiU"/>
              </a:rPr>
              <a:t>２年度平</a:t>
            </a:r>
            <a:r>
              <a:rPr sz="1200" spc="-114" dirty="0">
                <a:latin typeface="PMingLiU"/>
                <a:cs typeface="PMingLiU"/>
              </a:rPr>
              <a:t>均。Ｒ８</a:t>
            </a:r>
            <a:r>
              <a:rPr sz="1200" dirty="0">
                <a:latin typeface="PMingLiU"/>
                <a:cs typeface="PMingLiU"/>
              </a:rPr>
              <a:t>年度</a:t>
            </a:r>
            <a:r>
              <a:rPr sz="1200" spc="65" dirty="0">
                <a:latin typeface="PMingLiU"/>
                <a:cs typeface="PMingLiU"/>
              </a:rPr>
              <a:t>＋2.41％</a:t>
            </a:r>
            <a:r>
              <a:rPr sz="1200" spc="-215" dirty="0">
                <a:latin typeface="PMingLiU"/>
                <a:cs typeface="PMingLiU"/>
              </a:rPr>
              <a:t>、</a:t>
            </a:r>
            <a:r>
              <a:rPr sz="1200" dirty="0">
                <a:latin typeface="PMingLiU"/>
                <a:cs typeface="PMingLiU"/>
              </a:rPr>
              <a:t>Ｒ９年度</a:t>
            </a:r>
            <a:r>
              <a:rPr sz="1200" spc="65" dirty="0">
                <a:latin typeface="PMingLiU"/>
                <a:cs typeface="PMingLiU"/>
              </a:rPr>
              <a:t>＋3.77％）（Ｒ８</a:t>
            </a:r>
            <a:r>
              <a:rPr sz="1200" dirty="0">
                <a:latin typeface="PMingLiU"/>
                <a:cs typeface="PMingLiU"/>
              </a:rPr>
              <a:t>年６月施行</a:t>
            </a:r>
            <a:r>
              <a:rPr sz="1200" spc="-50" dirty="0">
                <a:latin typeface="PMingLiU"/>
                <a:cs typeface="PMingLiU"/>
              </a:rPr>
              <a:t>）</a:t>
            </a:r>
            <a:endParaRPr sz="1200">
              <a:latin typeface="PMingLiU"/>
              <a:cs typeface="PMingLiU"/>
            </a:endParaRPr>
          </a:p>
          <a:p>
            <a:pPr marL="147320">
              <a:lnSpc>
                <a:spcPct val="100000"/>
              </a:lnSpc>
              <a:spcBef>
                <a:spcPts val="900"/>
              </a:spcBef>
            </a:pPr>
            <a:r>
              <a:rPr sz="1400" spc="-105" dirty="0">
                <a:latin typeface="PMingLiU"/>
                <a:cs typeface="PMingLiU"/>
              </a:rPr>
              <a:t>※１  うち、賃上げ分  </a:t>
            </a:r>
            <a:r>
              <a:rPr sz="1400" b="1" spc="50" dirty="0">
                <a:latin typeface="Microsoft YaHei UI"/>
                <a:cs typeface="Microsoft YaHei UI"/>
              </a:rPr>
              <a:t>＋1.70</a:t>
            </a:r>
            <a:r>
              <a:rPr sz="1400" b="1" spc="60" dirty="0">
                <a:latin typeface="Microsoft YaHei UI"/>
                <a:cs typeface="Microsoft YaHei UI"/>
              </a:rPr>
              <a:t>％ </a:t>
            </a:r>
            <a:r>
              <a:rPr sz="1050" spc="-65" dirty="0">
                <a:latin typeface="PMingLiU"/>
                <a:cs typeface="PMingLiU"/>
              </a:rPr>
              <a:t>（２</a:t>
            </a:r>
            <a:r>
              <a:rPr sz="1050" spc="-40" dirty="0">
                <a:latin typeface="PMingLiU"/>
                <a:cs typeface="PMingLiU"/>
              </a:rPr>
              <a:t>年度平均。Ｒ８年度＋</a:t>
            </a:r>
            <a:r>
              <a:rPr sz="1050" spc="95" dirty="0">
                <a:latin typeface="PMingLiU"/>
                <a:cs typeface="PMingLiU"/>
              </a:rPr>
              <a:t>1.23</a:t>
            </a:r>
            <a:r>
              <a:rPr sz="1050" spc="-45" dirty="0">
                <a:latin typeface="PMingLiU"/>
                <a:cs typeface="PMingLiU"/>
              </a:rPr>
              <a:t>％、Ｒ９年度＋</a:t>
            </a:r>
            <a:r>
              <a:rPr sz="1050" spc="65" dirty="0">
                <a:latin typeface="PMingLiU"/>
                <a:cs typeface="PMingLiU"/>
              </a:rPr>
              <a:t>2.18％）</a:t>
            </a:r>
            <a:endParaRPr sz="1050">
              <a:latin typeface="PMingLiU"/>
              <a:cs typeface="PMingLiU"/>
            </a:endParaRPr>
          </a:p>
          <a:p>
            <a:pPr marL="755015" indent="-161290">
              <a:lnSpc>
                <a:spcPct val="100000"/>
              </a:lnSpc>
              <a:spcBef>
                <a:spcPts val="600"/>
              </a:spcBef>
              <a:buChar char="•"/>
              <a:tabLst>
                <a:tab pos="755015" algn="l"/>
              </a:tabLst>
            </a:pPr>
            <a:r>
              <a:rPr sz="1100" spc="-145" dirty="0">
                <a:latin typeface="PMingLiU"/>
                <a:cs typeface="PMingLiU"/>
              </a:rPr>
              <a:t>医療現場での生産性向上の取組と併せ、Ｒ８・Ｒ９にそれぞれ</a:t>
            </a:r>
            <a:r>
              <a:rPr sz="1100" spc="85" dirty="0">
                <a:latin typeface="PMingLiU"/>
                <a:cs typeface="PMingLiU"/>
              </a:rPr>
              <a:t>3.2％（</a:t>
            </a:r>
            <a:r>
              <a:rPr sz="1100" spc="-70" dirty="0">
                <a:latin typeface="PMingLiU"/>
                <a:cs typeface="PMingLiU"/>
              </a:rPr>
              <a:t>看護補助者、事務職員は</a:t>
            </a:r>
            <a:r>
              <a:rPr sz="1100" dirty="0">
                <a:latin typeface="PMingLiU"/>
                <a:cs typeface="PMingLiU"/>
              </a:rPr>
              <a:t>5.7％）</a:t>
            </a:r>
            <a:r>
              <a:rPr sz="1100" spc="-150" dirty="0">
                <a:latin typeface="PMingLiU"/>
                <a:cs typeface="PMingLiU"/>
              </a:rPr>
              <a:t>のベアを実現するための措置</a:t>
            </a:r>
            <a:endParaRPr sz="1100">
              <a:latin typeface="PMingLiU"/>
              <a:cs typeface="PMingLiU"/>
            </a:endParaRPr>
          </a:p>
          <a:p>
            <a:pPr marL="755015" indent="-161290">
              <a:lnSpc>
                <a:spcPct val="100000"/>
              </a:lnSpc>
              <a:buChar char="•"/>
              <a:tabLst>
                <a:tab pos="755015" algn="l"/>
              </a:tabLst>
            </a:pPr>
            <a:r>
              <a:rPr sz="1100" spc="-190" dirty="0">
                <a:latin typeface="PMingLiU"/>
                <a:cs typeface="PMingLiU"/>
              </a:rPr>
              <a:t>うち、改定率の</a:t>
            </a:r>
            <a:r>
              <a:rPr sz="1100" spc="110" dirty="0">
                <a:latin typeface="PMingLiU"/>
                <a:cs typeface="PMingLiU"/>
              </a:rPr>
              <a:t>0.28</a:t>
            </a:r>
            <a:r>
              <a:rPr sz="1100" spc="-190" dirty="0">
                <a:latin typeface="PMingLiU"/>
                <a:cs typeface="PMingLiU"/>
              </a:rPr>
              <a:t>％分は、医療機関等における賃上げ余力の回復・確保を図りつつ幅広い職種での賃上げを確実にするための特例的な対応</a:t>
            </a:r>
            <a:endParaRPr sz="1100">
              <a:latin typeface="PMingLiU"/>
              <a:cs typeface="PMingLiU"/>
            </a:endParaRPr>
          </a:p>
          <a:p>
            <a:pPr marL="147320">
              <a:lnSpc>
                <a:spcPct val="100000"/>
              </a:lnSpc>
              <a:spcBef>
                <a:spcPts val="1200"/>
              </a:spcBef>
            </a:pPr>
            <a:r>
              <a:rPr sz="1400" spc="-80" dirty="0">
                <a:latin typeface="PMingLiU"/>
                <a:cs typeface="PMingLiU"/>
              </a:rPr>
              <a:t>※２  うち、物価対応分  </a:t>
            </a:r>
            <a:r>
              <a:rPr sz="1400" b="1" spc="50" dirty="0">
                <a:latin typeface="Microsoft YaHei UI"/>
                <a:cs typeface="Microsoft YaHei UI"/>
              </a:rPr>
              <a:t>＋0.76</a:t>
            </a:r>
            <a:r>
              <a:rPr sz="1400" b="1" spc="70" dirty="0">
                <a:latin typeface="Microsoft YaHei UI"/>
                <a:cs typeface="Microsoft YaHei UI"/>
              </a:rPr>
              <a:t>％ </a:t>
            </a:r>
            <a:r>
              <a:rPr sz="1050" spc="-65" dirty="0">
                <a:latin typeface="PMingLiU"/>
                <a:cs typeface="PMingLiU"/>
              </a:rPr>
              <a:t>（２</a:t>
            </a:r>
            <a:r>
              <a:rPr sz="1050" spc="-35" dirty="0">
                <a:latin typeface="PMingLiU"/>
                <a:cs typeface="PMingLiU"/>
              </a:rPr>
              <a:t>年度平均。Ｒ８年度＋</a:t>
            </a:r>
            <a:r>
              <a:rPr sz="1050" spc="60" dirty="0">
                <a:latin typeface="PMingLiU"/>
                <a:cs typeface="PMingLiU"/>
              </a:rPr>
              <a:t>0.55</a:t>
            </a:r>
            <a:r>
              <a:rPr sz="1050" spc="-20" dirty="0">
                <a:latin typeface="PMingLiU"/>
                <a:cs typeface="PMingLiU"/>
              </a:rPr>
              <a:t>％、Ｒ９年度＋</a:t>
            </a:r>
            <a:r>
              <a:rPr sz="1050" spc="70" dirty="0">
                <a:latin typeface="PMingLiU"/>
                <a:cs typeface="PMingLiU"/>
              </a:rPr>
              <a:t>0.97％）</a:t>
            </a:r>
            <a:endParaRPr sz="1050">
              <a:latin typeface="PMingLiU"/>
              <a:cs typeface="PMingLiU"/>
            </a:endParaRPr>
          </a:p>
          <a:p>
            <a:pPr marL="756285" indent="-162560">
              <a:lnSpc>
                <a:spcPct val="100000"/>
              </a:lnSpc>
              <a:spcBef>
                <a:spcPts val="600"/>
              </a:spcBef>
              <a:buChar char="•"/>
              <a:tabLst>
                <a:tab pos="756285" algn="l"/>
              </a:tabLst>
            </a:pPr>
            <a:r>
              <a:rPr sz="1100" spc="-135" dirty="0">
                <a:latin typeface="PMingLiU"/>
                <a:cs typeface="PMingLiU"/>
              </a:rPr>
              <a:t>特に、Ｒ８以降の物価上昇への対応として＋</a:t>
            </a:r>
            <a:r>
              <a:rPr sz="1100" spc="50" dirty="0">
                <a:latin typeface="PMingLiU"/>
                <a:cs typeface="PMingLiU"/>
              </a:rPr>
              <a:t>0.62％（Ｒ</a:t>
            </a:r>
            <a:r>
              <a:rPr sz="1100" spc="25" dirty="0">
                <a:latin typeface="PMingLiU"/>
                <a:cs typeface="PMingLiU"/>
              </a:rPr>
              <a:t>８年度＋</a:t>
            </a:r>
            <a:r>
              <a:rPr sz="1100" spc="65" dirty="0">
                <a:latin typeface="PMingLiU"/>
                <a:cs typeface="PMingLiU"/>
              </a:rPr>
              <a:t>0.41</a:t>
            </a:r>
            <a:r>
              <a:rPr sz="1100" spc="-25" dirty="0">
                <a:latin typeface="PMingLiU"/>
                <a:cs typeface="PMingLiU"/>
              </a:rPr>
              <a:t>％、Ｒ９年度＋</a:t>
            </a:r>
            <a:r>
              <a:rPr sz="1100" spc="60" dirty="0">
                <a:latin typeface="PMingLiU"/>
                <a:cs typeface="PMingLiU"/>
              </a:rPr>
              <a:t>0.82％）</a:t>
            </a:r>
            <a:r>
              <a:rPr sz="1100" spc="-170" dirty="0">
                <a:latin typeface="PMingLiU"/>
                <a:cs typeface="PMingLiU"/>
              </a:rPr>
              <a:t>を充て、施設類型ごとの費用関係データ等に基づき配分。</a:t>
            </a:r>
            <a:endParaRPr sz="1100">
              <a:latin typeface="PMingLiU"/>
              <a:cs typeface="PMingLiU"/>
            </a:endParaRPr>
          </a:p>
          <a:p>
            <a:pPr marL="593725">
              <a:lnSpc>
                <a:spcPct val="100000"/>
              </a:lnSpc>
            </a:pPr>
            <a:r>
              <a:rPr sz="1100" dirty="0">
                <a:latin typeface="PMingLiU"/>
                <a:cs typeface="PMingLiU"/>
              </a:rPr>
              <a:t>（</a:t>
            </a:r>
            <a:r>
              <a:rPr sz="1100" spc="30" dirty="0">
                <a:latin typeface="PMingLiU"/>
                <a:cs typeface="PMingLiU"/>
              </a:rPr>
              <a:t>病院＋</a:t>
            </a:r>
            <a:r>
              <a:rPr sz="1100" spc="90" dirty="0">
                <a:latin typeface="PMingLiU"/>
                <a:cs typeface="PMingLiU"/>
              </a:rPr>
              <a:t>0.49</a:t>
            </a:r>
            <a:r>
              <a:rPr sz="1100" spc="-30" dirty="0">
                <a:latin typeface="PMingLiU"/>
                <a:cs typeface="PMingLiU"/>
              </a:rPr>
              <a:t>％、医科診療所＋</a:t>
            </a:r>
            <a:r>
              <a:rPr sz="1100" spc="60" dirty="0">
                <a:latin typeface="PMingLiU"/>
                <a:cs typeface="PMingLiU"/>
              </a:rPr>
              <a:t>0.10</a:t>
            </a:r>
            <a:r>
              <a:rPr sz="1100" spc="-70" dirty="0">
                <a:latin typeface="PMingLiU"/>
                <a:cs typeface="PMingLiU"/>
              </a:rPr>
              <a:t>％、</a:t>
            </a:r>
            <a:r>
              <a:rPr sz="1100" b="1" spc="-5" dirty="0">
                <a:solidFill>
                  <a:srgbClr val="D63557"/>
                </a:solidFill>
                <a:latin typeface="Microsoft YaHei UI"/>
                <a:cs typeface="Microsoft YaHei UI"/>
              </a:rPr>
              <a:t>歯科診療所＋</a:t>
            </a:r>
            <a:r>
              <a:rPr sz="1100" b="1" dirty="0">
                <a:solidFill>
                  <a:srgbClr val="D63557"/>
                </a:solidFill>
                <a:latin typeface="Microsoft YaHei UI"/>
                <a:cs typeface="Microsoft YaHei UI"/>
              </a:rPr>
              <a:t>0.02％</a:t>
            </a:r>
            <a:r>
              <a:rPr sz="1100" spc="-55" dirty="0">
                <a:latin typeface="PMingLiU"/>
                <a:cs typeface="PMingLiU"/>
              </a:rPr>
              <a:t>、保険薬局＋</a:t>
            </a:r>
            <a:r>
              <a:rPr sz="1100" spc="65" dirty="0">
                <a:latin typeface="PMingLiU"/>
                <a:cs typeface="PMingLiU"/>
              </a:rPr>
              <a:t>0.01％）</a:t>
            </a:r>
            <a:endParaRPr sz="1100">
              <a:latin typeface="PMingLiU"/>
              <a:cs typeface="PMingLiU"/>
            </a:endParaRPr>
          </a:p>
          <a:p>
            <a:pPr marL="755015" indent="-161290">
              <a:lnSpc>
                <a:spcPct val="100000"/>
              </a:lnSpc>
              <a:buChar char="•"/>
              <a:tabLst>
                <a:tab pos="755015" algn="l"/>
              </a:tabLst>
            </a:pPr>
            <a:r>
              <a:rPr sz="1100" spc="-170" dirty="0">
                <a:latin typeface="PMingLiU"/>
                <a:cs typeface="PMingLiU"/>
              </a:rPr>
              <a:t>また、改定率の</a:t>
            </a:r>
            <a:r>
              <a:rPr sz="1100" spc="110" dirty="0">
                <a:latin typeface="PMingLiU"/>
                <a:cs typeface="PMingLiU"/>
              </a:rPr>
              <a:t>0.14</a:t>
            </a:r>
            <a:r>
              <a:rPr sz="1100" spc="-95" dirty="0">
                <a:latin typeface="PMingLiU"/>
                <a:cs typeface="PMingLiU"/>
              </a:rPr>
              <a:t>％分は、高度医療機能を担う病院</a:t>
            </a:r>
            <a:r>
              <a:rPr sz="1100" dirty="0">
                <a:latin typeface="PMingLiU"/>
                <a:cs typeface="PMingLiU"/>
              </a:rPr>
              <a:t>（</a:t>
            </a:r>
            <a:r>
              <a:rPr sz="1100" spc="-65" dirty="0">
                <a:latin typeface="PMingLiU"/>
                <a:cs typeface="PMingLiU"/>
              </a:rPr>
              <a:t>大学病院を含む</a:t>
            </a:r>
            <a:r>
              <a:rPr sz="1100" spc="-95" dirty="0">
                <a:latin typeface="PMingLiU"/>
                <a:cs typeface="PMingLiU"/>
              </a:rPr>
              <a:t>）</a:t>
            </a:r>
            <a:r>
              <a:rPr sz="1100" spc="-170" dirty="0">
                <a:latin typeface="PMingLiU"/>
                <a:cs typeface="PMingLiU"/>
              </a:rPr>
              <a:t>が物価高の影響を受けやすいこと等を踏まえた特例的な対応</a:t>
            </a:r>
            <a:endParaRPr sz="1100">
              <a:latin typeface="PMingLiU"/>
              <a:cs typeface="PMingLiU"/>
            </a:endParaRPr>
          </a:p>
          <a:p>
            <a:pPr marL="147320">
              <a:lnSpc>
                <a:spcPct val="100000"/>
              </a:lnSpc>
              <a:spcBef>
                <a:spcPts val="1200"/>
              </a:spcBef>
            </a:pPr>
            <a:r>
              <a:rPr sz="1400" spc="-110" dirty="0">
                <a:latin typeface="PMingLiU"/>
                <a:cs typeface="PMingLiU"/>
              </a:rPr>
              <a:t>※３  うち、食費・光熱水費分  </a:t>
            </a:r>
            <a:r>
              <a:rPr sz="1400" b="1" spc="50" dirty="0">
                <a:latin typeface="Microsoft YaHei UI"/>
                <a:cs typeface="Microsoft YaHei UI"/>
              </a:rPr>
              <a:t>＋0.09</a:t>
            </a:r>
            <a:r>
              <a:rPr sz="1400" b="1" spc="70" dirty="0">
                <a:latin typeface="Microsoft YaHei UI"/>
                <a:cs typeface="Microsoft YaHei UI"/>
              </a:rPr>
              <a:t>％ </a:t>
            </a:r>
            <a:r>
              <a:rPr sz="1050" spc="-30" dirty="0">
                <a:latin typeface="PMingLiU"/>
                <a:cs typeface="PMingLiU"/>
              </a:rPr>
              <a:t>（</a:t>
            </a:r>
            <a:r>
              <a:rPr sz="1050" spc="-55" dirty="0">
                <a:latin typeface="PMingLiU"/>
                <a:cs typeface="PMingLiU"/>
              </a:rPr>
              <a:t>入院時の食費基準額の引上げ</a:t>
            </a:r>
            <a:r>
              <a:rPr sz="1050" spc="70" dirty="0">
                <a:latin typeface="PMingLiU"/>
                <a:cs typeface="PMingLiU"/>
              </a:rPr>
              <a:t>（40</a:t>
            </a:r>
            <a:r>
              <a:rPr sz="1050" spc="60" dirty="0">
                <a:latin typeface="PMingLiU"/>
                <a:cs typeface="PMingLiU"/>
              </a:rPr>
              <a:t>円/食</a:t>
            </a:r>
            <a:r>
              <a:rPr sz="1050" spc="-15" dirty="0">
                <a:latin typeface="PMingLiU"/>
                <a:cs typeface="PMingLiU"/>
              </a:rPr>
              <a:t>）</a:t>
            </a:r>
            <a:r>
              <a:rPr sz="1050" spc="-70" dirty="0">
                <a:latin typeface="PMingLiU"/>
                <a:cs typeface="PMingLiU"/>
              </a:rPr>
              <a:t>、光熱水費基準額の引上げ</a:t>
            </a:r>
            <a:r>
              <a:rPr sz="1050" spc="80" dirty="0">
                <a:latin typeface="PMingLiU"/>
                <a:cs typeface="PMingLiU"/>
              </a:rPr>
              <a:t>（60</a:t>
            </a:r>
            <a:r>
              <a:rPr sz="1050" spc="55" dirty="0">
                <a:latin typeface="PMingLiU"/>
                <a:cs typeface="PMingLiU"/>
              </a:rPr>
              <a:t>円/日</a:t>
            </a:r>
            <a:r>
              <a:rPr sz="1050" spc="-25" dirty="0">
                <a:latin typeface="PMingLiU"/>
                <a:cs typeface="PMingLiU"/>
              </a:rPr>
              <a:t>））</a:t>
            </a:r>
            <a:endParaRPr sz="1050">
              <a:latin typeface="PMingLiU"/>
              <a:cs typeface="PMingLiU"/>
            </a:endParaRPr>
          </a:p>
          <a:p>
            <a:pPr marL="755650" indent="-161925">
              <a:lnSpc>
                <a:spcPct val="100000"/>
              </a:lnSpc>
              <a:spcBef>
                <a:spcPts val="600"/>
              </a:spcBef>
              <a:buChar char="•"/>
              <a:tabLst>
                <a:tab pos="755650" algn="l"/>
              </a:tabLst>
            </a:pPr>
            <a:r>
              <a:rPr sz="1100" spc="-60" dirty="0">
                <a:latin typeface="PMingLiU"/>
                <a:cs typeface="PMingLiU"/>
              </a:rPr>
              <a:t>患者負担の引上げ：食費は原則</a:t>
            </a:r>
            <a:r>
              <a:rPr sz="1100" spc="165" dirty="0">
                <a:latin typeface="PMingLiU"/>
                <a:cs typeface="PMingLiU"/>
              </a:rPr>
              <a:t>40</a:t>
            </a:r>
            <a:r>
              <a:rPr sz="1100" spc="60" dirty="0">
                <a:latin typeface="PMingLiU"/>
                <a:cs typeface="PMingLiU"/>
              </a:rPr>
              <a:t>円/食</a:t>
            </a:r>
            <a:r>
              <a:rPr sz="1100" spc="-10" dirty="0">
                <a:latin typeface="PMingLiU"/>
                <a:cs typeface="PMingLiU"/>
              </a:rPr>
              <a:t>（</a:t>
            </a:r>
            <a:r>
              <a:rPr sz="1100" spc="-90" dirty="0">
                <a:latin typeface="PMingLiU"/>
                <a:cs typeface="PMingLiU"/>
              </a:rPr>
              <a:t>低所得者は所得区分等に応じて</a:t>
            </a:r>
            <a:r>
              <a:rPr sz="1100" spc="130" dirty="0">
                <a:latin typeface="PMingLiU"/>
                <a:cs typeface="PMingLiU"/>
              </a:rPr>
              <a:t>20～30</a:t>
            </a:r>
            <a:r>
              <a:rPr sz="1100" spc="60" dirty="0">
                <a:latin typeface="PMingLiU"/>
                <a:cs typeface="PMingLiU"/>
              </a:rPr>
              <a:t>円/食</a:t>
            </a:r>
            <a:r>
              <a:rPr sz="1100" spc="-10" dirty="0">
                <a:latin typeface="PMingLiU"/>
                <a:cs typeface="PMingLiU"/>
              </a:rPr>
              <a:t>）</a:t>
            </a:r>
            <a:r>
              <a:rPr sz="1100" spc="-85" dirty="0">
                <a:latin typeface="PMingLiU"/>
                <a:cs typeface="PMingLiU"/>
              </a:rPr>
              <a:t>、光熱水費は原則</a:t>
            </a:r>
            <a:r>
              <a:rPr sz="1100" spc="165" dirty="0">
                <a:latin typeface="PMingLiU"/>
                <a:cs typeface="PMingLiU"/>
              </a:rPr>
              <a:t>60</a:t>
            </a:r>
            <a:r>
              <a:rPr sz="1100" dirty="0">
                <a:latin typeface="PMingLiU"/>
                <a:cs typeface="PMingLiU"/>
              </a:rPr>
              <a:t>円</a:t>
            </a:r>
            <a:r>
              <a:rPr sz="1100" spc="-10" dirty="0">
                <a:latin typeface="PMingLiU"/>
                <a:cs typeface="PMingLiU"/>
              </a:rPr>
              <a:t>（</a:t>
            </a:r>
            <a:r>
              <a:rPr sz="1100" spc="-80" dirty="0">
                <a:latin typeface="PMingLiU"/>
                <a:cs typeface="PMingLiU"/>
              </a:rPr>
              <a:t>指定難病患者等は据え置き</a:t>
            </a:r>
            <a:r>
              <a:rPr sz="1100" spc="-50" dirty="0">
                <a:latin typeface="PMingLiU"/>
                <a:cs typeface="PMingLiU"/>
              </a:rPr>
              <a:t>）</a:t>
            </a:r>
            <a:endParaRPr sz="1100">
              <a:latin typeface="PMingLiU"/>
              <a:cs typeface="PMingLiU"/>
            </a:endParaRPr>
          </a:p>
          <a:p>
            <a:pPr marL="147320">
              <a:lnSpc>
                <a:spcPct val="100000"/>
              </a:lnSpc>
              <a:spcBef>
                <a:spcPts val="1205"/>
              </a:spcBef>
            </a:pPr>
            <a:r>
              <a:rPr sz="1400" spc="-125" dirty="0">
                <a:latin typeface="PMingLiU"/>
                <a:cs typeface="PMingLiU"/>
              </a:rPr>
              <a:t>※４  うち、Ｒ６改定以降の経営環境の悪化を踏まえた緊急対応分  </a:t>
            </a:r>
            <a:r>
              <a:rPr sz="1400" b="1" spc="40" dirty="0">
                <a:latin typeface="Microsoft YaHei UI"/>
                <a:cs typeface="Microsoft YaHei UI"/>
              </a:rPr>
              <a:t>＋0.44％</a:t>
            </a:r>
            <a:endParaRPr sz="1400">
              <a:latin typeface="Microsoft YaHei UI"/>
              <a:cs typeface="Microsoft YaHei UI"/>
            </a:endParaRPr>
          </a:p>
          <a:p>
            <a:pPr marL="755015" indent="-161290">
              <a:lnSpc>
                <a:spcPct val="100000"/>
              </a:lnSpc>
              <a:spcBef>
                <a:spcPts val="600"/>
              </a:spcBef>
              <a:buChar char="•"/>
              <a:tabLst>
                <a:tab pos="755015" algn="l"/>
              </a:tabLst>
            </a:pPr>
            <a:r>
              <a:rPr sz="1100" spc="-240" dirty="0">
                <a:latin typeface="PMingLiU"/>
                <a:cs typeface="PMingLiU"/>
              </a:rPr>
              <a:t>配分に当たっては、Ｒ７補正予算の効果を減じることのないよう、施設類型ごとのメリハリを維持</a:t>
            </a:r>
            <a:endParaRPr sz="1100">
              <a:latin typeface="PMingLiU"/>
              <a:cs typeface="PMingLiU"/>
            </a:endParaRPr>
          </a:p>
          <a:p>
            <a:pPr marL="593725">
              <a:lnSpc>
                <a:spcPct val="100000"/>
              </a:lnSpc>
            </a:pPr>
            <a:r>
              <a:rPr sz="1100" dirty="0">
                <a:latin typeface="PMingLiU"/>
                <a:cs typeface="PMingLiU"/>
              </a:rPr>
              <a:t>（</a:t>
            </a:r>
            <a:r>
              <a:rPr sz="1100" spc="30" dirty="0">
                <a:latin typeface="PMingLiU"/>
                <a:cs typeface="PMingLiU"/>
              </a:rPr>
              <a:t>病院＋</a:t>
            </a:r>
            <a:r>
              <a:rPr sz="1100" spc="90" dirty="0">
                <a:latin typeface="PMingLiU"/>
                <a:cs typeface="PMingLiU"/>
              </a:rPr>
              <a:t>0.40</a:t>
            </a:r>
            <a:r>
              <a:rPr sz="1100" spc="-30" dirty="0">
                <a:latin typeface="PMingLiU"/>
                <a:cs typeface="PMingLiU"/>
              </a:rPr>
              <a:t>％、医科診療所＋</a:t>
            </a:r>
            <a:r>
              <a:rPr sz="1100" spc="60" dirty="0">
                <a:latin typeface="PMingLiU"/>
                <a:cs typeface="PMingLiU"/>
              </a:rPr>
              <a:t>0.02</a:t>
            </a:r>
            <a:r>
              <a:rPr sz="1100" spc="-70" dirty="0">
                <a:latin typeface="PMingLiU"/>
                <a:cs typeface="PMingLiU"/>
              </a:rPr>
              <a:t>％、</a:t>
            </a:r>
            <a:r>
              <a:rPr sz="1100" b="1" spc="-5" dirty="0">
                <a:solidFill>
                  <a:srgbClr val="D63557"/>
                </a:solidFill>
                <a:latin typeface="Microsoft YaHei UI"/>
                <a:cs typeface="Microsoft YaHei UI"/>
              </a:rPr>
              <a:t>歯科診療所＋</a:t>
            </a:r>
            <a:r>
              <a:rPr sz="1100" b="1" dirty="0">
                <a:solidFill>
                  <a:srgbClr val="D63557"/>
                </a:solidFill>
                <a:latin typeface="Microsoft YaHei UI"/>
                <a:cs typeface="Microsoft YaHei UI"/>
              </a:rPr>
              <a:t>0.01％</a:t>
            </a:r>
            <a:r>
              <a:rPr sz="1100" spc="-55" dirty="0">
                <a:latin typeface="PMingLiU"/>
                <a:cs typeface="PMingLiU"/>
              </a:rPr>
              <a:t>、保険薬局＋</a:t>
            </a:r>
            <a:r>
              <a:rPr sz="1100" spc="65" dirty="0">
                <a:latin typeface="PMingLiU"/>
                <a:cs typeface="PMingLiU"/>
              </a:rPr>
              <a:t>0.01％）</a:t>
            </a:r>
            <a:endParaRPr sz="1100">
              <a:latin typeface="PMingLiU"/>
              <a:cs typeface="PMingLiU"/>
            </a:endParaRPr>
          </a:p>
          <a:p>
            <a:pPr marL="147320">
              <a:lnSpc>
                <a:spcPct val="100000"/>
              </a:lnSpc>
              <a:spcBef>
                <a:spcPts val="1200"/>
              </a:spcBef>
            </a:pPr>
            <a:r>
              <a:rPr sz="1400" spc="-195" dirty="0">
                <a:latin typeface="PMingLiU"/>
                <a:cs typeface="PMingLiU"/>
              </a:rPr>
              <a:t>※５  うち、後発医薬品への置換えの進展を踏まえた処方や調剤に係る評価の適正化、実態を踏まえた在宅医療・訪問看護関係の</a:t>
            </a:r>
            <a:endParaRPr sz="1400">
              <a:latin typeface="PMingLiU"/>
              <a:cs typeface="PMingLiU"/>
            </a:endParaRPr>
          </a:p>
          <a:p>
            <a:pPr marL="508634">
              <a:lnSpc>
                <a:spcPct val="100000"/>
              </a:lnSpc>
            </a:pPr>
            <a:r>
              <a:rPr sz="1400" spc="-185" dirty="0">
                <a:latin typeface="PMingLiU"/>
                <a:cs typeface="PMingLiU"/>
              </a:rPr>
              <a:t>評価の適正化、長期処方・リフィル処方の取組強化等による効率化  </a:t>
            </a:r>
            <a:r>
              <a:rPr sz="1400" b="1" spc="45" dirty="0">
                <a:latin typeface="Microsoft YaHei UI"/>
                <a:cs typeface="Microsoft YaHei UI"/>
              </a:rPr>
              <a:t>▲0.15％</a:t>
            </a:r>
            <a:endParaRPr sz="1400">
              <a:latin typeface="Microsoft YaHei UI"/>
              <a:cs typeface="Microsoft YaHei UI"/>
            </a:endParaRPr>
          </a:p>
          <a:p>
            <a:pPr marL="147320">
              <a:lnSpc>
                <a:spcPct val="100000"/>
              </a:lnSpc>
              <a:spcBef>
                <a:spcPts val="1200"/>
              </a:spcBef>
              <a:tabLst>
                <a:tab pos="3509645" algn="l"/>
              </a:tabLst>
            </a:pPr>
            <a:r>
              <a:rPr sz="1400" dirty="0">
                <a:latin typeface="PMingLiU"/>
                <a:cs typeface="PMingLiU"/>
              </a:rPr>
              <a:t>※６</a:t>
            </a:r>
            <a:r>
              <a:rPr sz="1400" spc="105" dirty="0">
                <a:latin typeface="PMingLiU"/>
                <a:cs typeface="PMingLiU"/>
              </a:rPr>
              <a:t>  </a:t>
            </a:r>
            <a:r>
              <a:rPr sz="1400" spc="-440" dirty="0">
                <a:latin typeface="PMingLiU"/>
                <a:cs typeface="PMingLiU"/>
              </a:rPr>
              <a:t>うち</a:t>
            </a:r>
            <a:r>
              <a:rPr sz="1400" spc="-430" dirty="0">
                <a:latin typeface="PMingLiU"/>
                <a:cs typeface="PMingLiU"/>
              </a:rPr>
              <a:t>、</a:t>
            </a:r>
            <a:r>
              <a:rPr sz="1400" spc="-45" dirty="0">
                <a:latin typeface="PMingLiU"/>
                <a:cs typeface="PMingLiU"/>
              </a:rPr>
              <a:t>※１～５</a:t>
            </a:r>
            <a:r>
              <a:rPr sz="1400" spc="-55" dirty="0">
                <a:latin typeface="PMingLiU"/>
                <a:cs typeface="PMingLiU"/>
              </a:rPr>
              <a:t>以外</a:t>
            </a:r>
            <a:r>
              <a:rPr sz="1400" spc="-60" dirty="0">
                <a:latin typeface="PMingLiU"/>
                <a:cs typeface="PMingLiU"/>
              </a:rPr>
              <a:t>の</a:t>
            </a:r>
            <a:r>
              <a:rPr sz="1400" dirty="0">
                <a:latin typeface="PMingLiU"/>
                <a:cs typeface="PMingLiU"/>
              </a:rPr>
              <a:t>分</a:t>
            </a:r>
            <a:r>
              <a:rPr sz="1400" spc="100" dirty="0">
                <a:latin typeface="PMingLiU"/>
                <a:cs typeface="PMingLiU"/>
              </a:rPr>
              <a:t>  </a:t>
            </a:r>
            <a:r>
              <a:rPr sz="1400" b="1" spc="40" dirty="0">
                <a:latin typeface="Microsoft YaHei UI"/>
                <a:cs typeface="Microsoft YaHei UI"/>
              </a:rPr>
              <a:t>＋0.25％</a:t>
            </a:r>
            <a:r>
              <a:rPr sz="1400" b="1" dirty="0">
                <a:latin typeface="Microsoft YaHei UI"/>
                <a:cs typeface="Microsoft YaHei UI"/>
              </a:rPr>
              <a:t>	</a:t>
            </a:r>
            <a:r>
              <a:rPr sz="1400" dirty="0">
                <a:latin typeface="PMingLiU"/>
                <a:cs typeface="PMingLiU"/>
              </a:rPr>
              <a:t>各科改定率：医科</a:t>
            </a:r>
            <a:r>
              <a:rPr sz="1400" spc="85" dirty="0">
                <a:latin typeface="PMingLiU"/>
                <a:cs typeface="PMingLiU"/>
              </a:rPr>
              <a:t>＋0.28％</a:t>
            </a:r>
            <a:r>
              <a:rPr sz="1400" spc="-254" dirty="0">
                <a:latin typeface="PMingLiU"/>
                <a:cs typeface="PMingLiU"/>
              </a:rPr>
              <a:t>、</a:t>
            </a:r>
            <a:r>
              <a:rPr sz="1400" b="1" dirty="0">
                <a:solidFill>
                  <a:srgbClr val="D63557"/>
                </a:solidFill>
                <a:latin typeface="Microsoft YaHei UI"/>
                <a:cs typeface="Microsoft YaHei UI"/>
              </a:rPr>
              <a:t>歯科</a:t>
            </a:r>
            <a:r>
              <a:rPr sz="1400" b="1" spc="50" dirty="0">
                <a:solidFill>
                  <a:srgbClr val="D63557"/>
                </a:solidFill>
                <a:latin typeface="Microsoft YaHei UI"/>
                <a:cs typeface="Microsoft YaHei UI"/>
              </a:rPr>
              <a:t>＋0.31％</a:t>
            </a:r>
            <a:r>
              <a:rPr sz="1400" spc="-490" dirty="0">
                <a:latin typeface="PMingLiU"/>
                <a:cs typeface="PMingLiU"/>
              </a:rPr>
              <a:t>、</a:t>
            </a:r>
            <a:r>
              <a:rPr sz="1400" dirty="0">
                <a:latin typeface="PMingLiU"/>
                <a:cs typeface="PMingLiU"/>
              </a:rPr>
              <a:t>調剤</a:t>
            </a:r>
            <a:r>
              <a:rPr sz="1400" spc="114" dirty="0">
                <a:latin typeface="PMingLiU"/>
                <a:cs typeface="PMingLiU"/>
              </a:rPr>
              <a:t>＋0.08％</a:t>
            </a:r>
            <a:endParaRPr sz="1400">
              <a:latin typeface="PMingLiU"/>
              <a:cs typeface="PMingLiU"/>
            </a:endParaRPr>
          </a:p>
        </p:txBody>
      </p:sp>
      <p:sp>
        <p:nvSpPr>
          <p:cNvPr id="3" name="object 3"/>
          <p:cNvSpPr txBox="1"/>
          <p:nvPr/>
        </p:nvSpPr>
        <p:spPr>
          <a:xfrm>
            <a:off x="121716" y="5106415"/>
            <a:ext cx="1038860" cy="269240"/>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Microsoft YaHei UI"/>
                <a:cs typeface="Microsoft YaHei UI"/>
              </a:rPr>
              <a:t>２．薬価等</a:t>
            </a:r>
            <a:endParaRPr sz="1600">
              <a:latin typeface="Microsoft YaHei UI"/>
              <a:cs typeface="Microsoft YaHei UI"/>
            </a:endParaRPr>
          </a:p>
        </p:txBody>
      </p:sp>
      <p:sp>
        <p:nvSpPr>
          <p:cNvPr id="4" name="object 4"/>
          <p:cNvSpPr txBox="1"/>
          <p:nvPr/>
        </p:nvSpPr>
        <p:spPr>
          <a:xfrm>
            <a:off x="259486" y="5447791"/>
            <a:ext cx="2877820" cy="239395"/>
          </a:xfrm>
          <a:prstGeom prst="rect">
            <a:avLst/>
          </a:prstGeom>
        </p:spPr>
        <p:txBody>
          <a:bodyPr vert="horz" wrap="square" lIns="0" tIns="12700" rIns="0" bIns="0" rtlCol="0">
            <a:spAutoFit/>
          </a:bodyPr>
          <a:lstStyle/>
          <a:p>
            <a:pPr marL="12700">
              <a:lnSpc>
                <a:spcPct val="100000"/>
              </a:lnSpc>
              <a:spcBef>
                <a:spcPts val="100"/>
              </a:spcBef>
              <a:tabLst>
                <a:tab pos="908685" algn="l"/>
              </a:tabLst>
            </a:pPr>
            <a:r>
              <a:rPr sz="1400" dirty="0">
                <a:latin typeface="PMingLiU"/>
                <a:cs typeface="PMingLiU"/>
              </a:rPr>
              <a:t>薬価</a:t>
            </a:r>
            <a:r>
              <a:rPr sz="1400" spc="-50" dirty="0">
                <a:latin typeface="PMingLiU"/>
                <a:cs typeface="PMingLiU"/>
              </a:rPr>
              <a:t>：</a:t>
            </a:r>
            <a:r>
              <a:rPr sz="1400" dirty="0">
                <a:latin typeface="PMingLiU"/>
                <a:cs typeface="PMingLiU"/>
              </a:rPr>
              <a:t>	</a:t>
            </a:r>
            <a:r>
              <a:rPr sz="1400" spc="85" dirty="0">
                <a:latin typeface="PMingLiU"/>
                <a:cs typeface="PMingLiU"/>
              </a:rPr>
              <a:t>▲0.86％</a:t>
            </a:r>
            <a:r>
              <a:rPr sz="1050" spc="85" dirty="0">
                <a:latin typeface="PMingLiU"/>
                <a:cs typeface="PMingLiU"/>
              </a:rPr>
              <a:t>（Ｒ８</a:t>
            </a:r>
            <a:r>
              <a:rPr sz="1050" spc="-15" dirty="0">
                <a:latin typeface="PMingLiU"/>
                <a:cs typeface="PMingLiU"/>
              </a:rPr>
              <a:t>年</a:t>
            </a:r>
            <a:r>
              <a:rPr sz="1050" dirty="0">
                <a:latin typeface="PMingLiU"/>
                <a:cs typeface="PMingLiU"/>
              </a:rPr>
              <a:t>４</a:t>
            </a:r>
            <a:r>
              <a:rPr sz="1050" spc="-15" dirty="0">
                <a:latin typeface="PMingLiU"/>
                <a:cs typeface="PMingLiU"/>
              </a:rPr>
              <a:t>月</a:t>
            </a:r>
            <a:r>
              <a:rPr sz="1050" dirty="0">
                <a:latin typeface="PMingLiU"/>
                <a:cs typeface="PMingLiU"/>
              </a:rPr>
              <a:t>施</a:t>
            </a:r>
            <a:r>
              <a:rPr sz="1050" spc="-15" dirty="0">
                <a:latin typeface="PMingLiU"/>
                <a:cs typeface="PMingLiU"/>
              </a:rPr>
              <a:t>行</a:t>
            </a:r>
            <a:r>
              <a:rPr sz="1050" spc="-50" dirty="0">
                <a:latin typeface="PMingLiU"/>
                <a:cs typeface="PMingLiU"/>
              </a:rPr>
              <a:t>）</a:t>
            </a:r>
            <a:endParaRPr sz="1050">
              <a:latin typeface="PMingLiU"/>
              <a:cs typeface="PMingLiU"/>
            </a:endParaRPr>
          </a:p>
        </p:txBody>
      </p:sp>
      <p:sp>
        <p:nvSpPr>
          <p:cNvPr id="5" name="object 5"/>
          <p:cNvSpPr txBox="1"/>
          <p:nvPr/>
        </p:nvSpPr>
        <p:spPr>
          <a:xfrm>
            <a:off x="259486" y="5661152"/>
            <a:ext cx="287147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PMingLiU"/>
                <a:cs typeface="PMingLiU"/>
              </a:rPr>
              <a:t>材料価格：▲</a:t>
            </a:r>
            <a:r>
              <a:rPr sz="1400" spc="75" dirty="0">
                <a:latin typeface="PMingLiU"/>
                <a:cs typeface="PMingLiU"/>
              </a:rPr>
              <a:t>0.01％</a:t>
            </a:r>
            <a:r>
              <a:rPr sz="1050" spc="75" dirty="0">
                <a:latin typeface="PMingLiU"/>
                <a:cs typeface="PMingLiU"/>
              </a:rPr>
              <a:t>（</a:t>
            </a:r>
            <a:r>
              <a:rPr sz="1050" spc="10" dirty="0">
                <a:latin typeface="PMingLiU"/>
                <a:cs typeface="PMingLiU"/>
              </a:rPr>
              <a:t>Ｒ８年６月施行</a:t>
            </a:r>
            <a:r>
              <a:rPr sz="1050" spc="-50" dirty="0">
                <a:latin typeface="PMingLiU"/>
                <a:cs typeface="PMingLiU"/>
              </a:rPr>
              <a:t>）</a:t>
            </a:r>
            <a:endParaRPr sz="1050">
              <a:latin typeface="PMingLiU"/>
              <a:cs typeface="PMingLiU"/>
            </a:endParaRPr>
          </a:p>
        </p:txBody>
      </p:sp>
      <p:sp>
        <p:nvSpPr>
          <p:cNvPr id="6" name="object 6"/>
          <p:cNvSpPr txBox="1"/>
          <p:nvPr/>
        </p:nvSpPr>
        <p:spPr>
          <a:xfrm>
            <a:off x="259486" y="5874511"/>
            <a:ext cx="1675130" cy="239395"/>
          </a:xfrm>
          <a:prstGeom prst="rect">
            <a:avLst/>
          </a:prstGeom>
        </p:spPr>
        <p:txBody>
          <a:bodyPr vert="horz" wrap="square" lIns="0" tIns="12700" rIns="0" bIns="0" rtlCol="0">
            <a:spAutoFit/>
          </a:bodyPr>
          <a:lstStyle/>
          <a:p>
            <a:pPr marL="12700">
              <a:lnSpc>
                <a:spcPct val="100000"/>
              </a:lnSpc>
              <a:spcBef>
                <a:spcPts val="100"/>
              </a:spcBef>
              <a:tabLst>
                <a:tab pos="908685" algn="l"/>
              </a:tabLst>
            </a:pPr>
            <a:r>
              <a:rPr sz="1400" dirty="0">
                <a:latin typeface="PMingLiU"/>
                <a:cs typeface="PMingLiU"/>
              </a:rPr>
              <a:t>合計</a:t>
            </a:r>
            <a:r>
              <a:rPr sz="1400" spc="-50" dirty="0">
                <a:latin typeface="PMingLiU"/>
                <a:cs typeface="PMingLiU"/>
              </a:rPr>
              <a:t>：</a:t>
            </a:r>
            <a:r>
              <a:rPr sz="1400" dirty="0">
                <a:latin typeface="PMingLiU"/>
                <a:cs typeface="PMingLiU"/>
              </a:rPr>
              <a:t>	</a:t>
            </a:r>
            <a:r>
              <a:rPr sz="1400" spc="114" dirty="0">
                <a:latin typeface="PMingLiU"/>
                <a:cs typeface="PMingLiU"/>
              </a:rPr>
              <a:t>▲0.87％</a:t>
            </a:r>
            <a:endParaRPr sz="1400">
              <a:latin typeface="PMingLiU"/>
              <a:cs typeface="PMingLiU"/>
            </a:endParaRPr>
          </a:p>
        </p:txBody>
      </p:sp>
      <p:sp>
        <p:nvSpPr>
          <p:cNvPr id="7" name="object 7"/>
          <p:cNvSpPr txBox="1"/>
          <p:nvPr/>
        </p:nvSpPr>
        <p:spPr>
          <a:xfrm>
            <a:off x="3178301" y="5036773"/>
            <a:ext cx="3576954" cy="1696085"/>
          </a:xfrm>
          <a:prstGeom prst="rect">
            <a:avLst/>
          </a:prstGeom>
        </p:spPr>
        <p:txBody>
          <a:bodyPr vert="horz" wrap="square" lIns="0" tIns="81915" rIns="0" bIns="0" rtlCol="0">
            <a:spAutoFit/>
          </a:bodyPr>
          <a:lstStyle/>
          <a:p>
            <a:pPr marL="12700">
              <a:lnSpc>
                <a:spcPct val="100000"/>
              </a:lnSpc>
              <a:spcBef>
                <a:spcPts val="645"/>
              </a:spcBef>
            </a:pPr>
            <a:r>
              <a:rPr sz="1600" b="1" u="sng" spc="-30" dirty="0">
                <a:uFill>
                  <a:solidFill>
                    <a:srgbClr val="000000"/>
                  </a:solidFill>
                </a:uFill>
                <a:latin typeface="Microsoft YaHei UI"/>
                <a:cs typeface="Microsoft YaHei UI"/>
              </a:rPr>
              <a:t>３．診療報酬制度関連事項</a:t>
            </a:r>
            <a:endParaRPr sz="1600">
              <a:latin typeface="Microsoft YaHei UI"/>
              <a:cs typeface="Microsoft YaHei UI"/>
            </a:endParaRPr>
          </a:p>
          <a:p>
            <a:pPr marL="318135" marR="5080" indent="-175260">
              <a:lnSpc>
                <a:spcPct val="100000"/>
              </a:lnSpc>
              <a:spcBef>
                <a:spcPts val="484"/>
              </a:spcBef>
            </a:pPr>
            <a:r>
              <a:rPr sz="1400" spc="-125" dirty="0">
                <a:latin typeface="PMingLiU"/>
                <a:cs typeface="PMingLiU"/>
              </a:rPr>
              <a:t>①Ｒ９年度における更なる調整及びＲ</a:t>
            </a:r>
            <a:r>
              <a:rPr sz="1400" spc="155" dirty="0">
                <a:latin typeface="PMingLiU"/>
                <a:cs typeface="PMingLiU"/>
              </a:rPr>
              <a:t>10</a:t>
            </a:r>
            <a:r>
              <a:rPr sz="1400" spc="-25" dirty="0">
                <a:latin typeface="PMingLiU"/>
                <a:cs typeface="PMingLiU"/>
              </a:rPr>
              <a:t>年度</a:t>
            </a:r>
            <a:r>
              <a:rPr sz="1400" spc="-135" dirty="0">
                <a:latin typeface="PMingLiU"/>
                <a:cs typeface="PMingLiU"/>
              </a:rPr>
              <a:t>以降の経済・物価動向等への対応の検討</a:t>
            </a:r>
            <a:endParaRPr sz="1400">
              <a:latin typeface="PMingLiU"/>
              <a:cs typeface="PMingLiU"/>
            </a:endParaRPr>
          </a:p>
          <a:p>
            <a:pPr marL="142875">
              <a:lnSpc>
                <a:spcPct val="100000"/>
              </a:lnSpc>
              <a:spcBef>
                <a:spcPts val="600"/>
              </a:spcBef>
            </a:pPr>
            <a:r>
              <a:rPr sz="1400" spc="-130" dirty="0">
                <a:latin typeface="PMingLiU"/>
                <a:cs typeface="PMingLiU"/>
              </a:rPr>
              <a:t>②賃上げの実効性確保のための対応</a:t>
            </a:r>
            <a:endParaRPr sz="1400">
              <a:latin typeface="PMingLiU"/>
              <a:cs typeface="PMingLiU"/>
            </a:endParaRPr>
          </a:p>
          <a:p>
            <a:pPr marL="142875">
              <a:lnSpc>
                <a:spcPct val="100000"/>
              </a:lnSpc>
              <a:spcBef>
                <a:spcPts val="600"/>
              </a:spcBef>
            </a:pPr>
            <a:r>
              <a:rPr sz="1400" spc="-114" dirty="0">
                <a:latin typeface="PMingLiU"/>
                <a:cs typeface="PMingLiU"/>
              </a:rPr>
              <a:t>③医師偏在対策のための対応</a:t>
            </a:r>
            <a:endParaRPr sz="1400">
              <a:latin typeface="PMingLiU"/>
              <a:cs typeface="PMingLiU"/>
            </a:endParaRPr>
          </a:p>
          <a:p>
            <a:pPr marL="142875">
              <a:lnSpc>
                <a:spcPct val="100000"/>
              </a:lnSpc>
              <a:spcBef>
                <a:spcPts val="600"/>
              </a:spcBef>
            </a:pPr>
            <a:r>
              <a:rPr sz="1400" spc="-165" dirty="0">
                <a:latin typeface="PMingLiU"/>
                <a:cs typeface="PMingLiU"/>
              </a:rPr>
              <a:t>④更なる経営情報の見える化のための対応</a:t>
            </a:r>
            <a:endParaRPr sz="1400">
              <a:latin typeface="PMingLiU"/>
              <a:cs typeface="PMingLiU"/>
            </a:endParaRPr>
          </a:p>
        </p:txBody>
      </p:sp>
      <p:sp>
        <p:nvSpPr>
          <p:cNvPr id="8" name="object 8"/>
          <p:cNvSpPr txBox="1"/>
          <p:nvPr/>
        </p:nvSpPr>
        <p:spPr>
          <a:xfrm>
            <a:off x="7025385" y="5036773"/>
            <a:ext cx="2550160" cy="1330325"/>
          </a:xfrm>
          <a:prstGeom prst="rect">
            <a:avLst/>
          </a:prstGeom>
        </p:spPr>
        <p:txBody>
          <a:bodyPr vert="horz" wrap="square" lIns="0" tIns="81915" rIns="0" bIns="0" rtlCol="0">
            <a:spAutoFit/>
          </a:bodyPr>
          <a:lstStyle/>
          <a:p>
            <a:pPr marL="12700">
              <a:lnSpc>
                <a:spcPct val="100000"/>
              </a:lnSpc>
              <a:spcBef>
                <a:spcPts val="645"/>
              </a:spcBef>
            </a:pPr>
            <a:r>
              <a:rPr sz="1600" b="1" u="sng" spc="-30" dirty="0">
                <a:uFill>
                  <a:solidFill>
                    <a:srgbClr val="000000"/>
                  </a:solidFill>
                </a:uFill>
                <a:latin typeface="Microsoft YaHei UI"/>
                <a:cs typeface="Microsoft YaHei UI"/>
              </a:rPr>
              <a:t>４．薬価制度関連事項</a:t>
            </a:r>
            <a:endParaRPr sz="1600">
              <a:latin typeface="Microsoft YaHei UI"/>
              <a:cs typeface="Microsoft YaHei UI"/>
            </a:endParaRPr>
          </a:p>
          <a:p>
            <a:pPr marL="318770" marR="111125" indent="-175260">
              <a:lnSpc>
                <a:spcPct val="100000"/>
              </a:lnSpc>
              <a:spcBef>
                <a:spcPts val="484"/>
              </a:spcBef>
            </a:pPr>
            <a:r>
              <a:rPr sz="1400" spc="-30" dirty="0">
                <a:latin typeface="PMingLiU"/>
                <a:cs typeface="PMingLiU"/>
              </a:rPr>
              <a:t>①Ｒ８年度薬価制度改革及び</a:t>
            </a:r>
            <a:r>
              <a:rPr sz="1400" spc="-90" dirty="0">
                <a:latin typeface="PMingLiU"/>
                <a:cs typeface="PMingLiU"/>
              </a:rPr>
              <a:t> </a:t>
            </a:r>
            <a:r>
              <a:rPr sz="1400" spc="-65" dirty="0">
                <a:latin typeface="PMingLiU"/>
                <a:cs typeface="PMingLiU"/>
              </a:rPr>
              <a:t>Ｒ９年度の薬価改定の実施</a:t>
            </a:r>
            <a:endParaRPr sz="1400">
              <a:latin typeface="PMingLiU"/>
              <a:cs typeface="PMingLiU"/>
            </a:endParaRPr>
          </a:p>
          <a:p>
            <a:pPr marL="318770" marR="5080" indent="-175260">
              <a:lnSpc>
                <a:spcPct val="100000"/>
              </a:lnSpc>
              <a:spcBef>
                <a:spcPts val="600"/>
              </a:spcBef>
            </a:pPr>
            <a:r>
              <a:rPr sz="1400" spc="-70" dirty="0">
                <a:latin typeface="PMingLiU"/>
                <a:cs typeface="PMingLiU"/>
              </a:rPr>
              <a:t>②費用対効果評価制度の更なる</a:t>
            </a:r>
            <a:r>
              <a:rPr sz="1400" spc="-25" dirty="0">
                <a:latin typeface="PMingLiU"/>
                <a:cs typeface="PMingLiU"/>
              </a:rPr>
              <a:t>活用</a:t>
            </a:r>
            <a:endParaRPr sz="1400">
              <a:latin typeface="PMingLiU"/>
              <a:cs typeface="PMingLiU"/>
            </a:endParaRPr>
          </a:p>
        </p:txBody>
      </p:sp>
      <p:sp>
        <p:nvSpPr>
          <p:cNvPr id="9" name="object 9"/>
          <p:cNvSpPr/>
          <p:nvPr/>
        </p:nvSpPr>
        <p:spPr>
          <a:xfrm>
            <a:off x="0" y="0"/>
            <a:ext cx="9906000" cy="467995"/>
          </a:xfrm>
          <a:custGeom>
            <a:avLst/>
            <a:gdLst/>
            <a:ahLst/>
            <a:cxnLst/>
            <a:rect l="l" t="t" r="r" b="b"/>
            <a:pathLst>
              <a:path w="9906000" h="467995">
                <a:moveTo>
                  <a:pt x="0" y="467867"/>
                </a:moveTo>
                <a:lnTo>
                  <a:pt x="9906000" y="467867"/>
                </a:lnTo>
                <a:lnTo>
                  <a:pt x="9906000" y="0"/>
                </a:lnTo>
                <a:lnTo>
                  <a:pt x="0" y="0"/>
                </a:lnTo>
                <a:lnTo>
                  <a:pt x="0" y="467867"/>
                </a:lnTo>
                <a:close/>
              </a:path>
            </a:pathLst>
          </a:custGeom>
          <a:solidFill>
            <a:srgbClr val="CDFFDC"/>
          </a:solidFill>
        </p:spPr>
        <p:txBody>
          <a:bodyPr wrap="square" lIns="0" tIns="0" rIns="0" bIns="0" rtlCol="0"/>
          <a:lstStyle/>
          <a:p>
            <a:endParaRPr/>
          </a:p>
        </p:txBody>
      </p:sp>
      <p:sp>
        <p:nvSpPr>
          <p:cNvPr id="10" name="object 10"/>
          <p:cNvSpPr txBox="1">
            <a:spLocks noGrp="1"/>
          </p:cNvSpPr>
          <p:nvPr>
            <p:ph type="title"/>
          </p:nvPr>
        </p:nvSpPr>
        <p:spPr>
          <a:xfrm>
            <a:off x="252780" y="54686"/>
            <a:ext cx="6178550" cy="331470"/>
          </a:xfrm>
          <a:prstGeom prst="rect">
            <a:avLst/>
          </a:prstGeom>
        </p:spPr>
        <p:txBody>
          <a:bodyPr vert="horz" wrap="square" lIns="0" tIns="13335" rIns="0" bIns="0" rtlCol="0">
            <a:spAutoFit/>
          </a:bodyPr>
          <a:lstStyle/>
          <a:p>
            <a:pPr marL="12700">
              <a:lnSpc>
                <a:spcPct val="100000"/>
              </a:lnSpc>
              <a:spcBef>
                <a:spcPts val="105"/>
              </a:spcBef>
            </a:pPr>
            <a:r>
              <a:rPr sz="2000" spc="-110" dirty="0">
                <a:latin typeface="Microsoft YaHei UI"/>
                <a:cs typeface="Microsoft YaHei UI"/>
              </a:rPr>
              <a:t>令和８年度診療報酬改定について</a:t>
            </a:r>
            <a:r>
              <a:rPr sz="1200" b="0" spc="-10" dirty="0">
                <a:latin typeface="PMingLiU"/>
                <a:cs typeface="PMingLiU"/>
              </a:rPr>
              <a:t>（令和７年</a:t>
            </a:r>
            <a:r>
              <a:rPr sz="1200" b="0" spc="175" dirty="0">
                <a:latin typeface="PMingLiU"/>
                <a:cs typeface="PMingLiU"/>
              </a:rPr>
              <a:t>12</a:t>
            </a:r>
            <a:r>
              <a:rPr sz="1200" b="0" spc="-10" dirty="0">
                <a:latin typeface="PMingLiU"/>
                <a:cs typeface="PMingLiU"/>
              </a:rPr>
              <a:t>月</a:t>
            </a:r>
            <a:r>
              <a:rPr sz="1200" b="0" spc="175" dirty="0">
                <a:latin typeface="PMingLiU"/>
                <a:cs typeface="PMingLiU"/>
              </a:rPr>
              <a:t>24</a:t>
            </a:r>
            <a:r>
              <a:rPr sz="1200" b="0" spc="-10" dirty="0">
                <a:latin typeface="PMingLiU"/>
                <a:cs typeface="PMingLiU"/>
              </a:rPr>
              <a:t>日大臣折衝事項</a:t>
            </a:r>
            <a:r>
              <a:rPr sz="1200" b="0" spc="-50" dirty="0">
                <a:latin typeface="PMingLiU"/>
                <a:cs typeface="PMingLiU"/>
              </a:rPr>
              <a:t>）</a:t>
            </a:r>
            <a:endParaRPr sz="1200">
              <a:latin typeface="PMingLiU"/>
              <a:cs typeface="PMingLiU"/>
            </a:endParaRPr>
          </a:p>
        </p:txBody>
      </p:sp>
      <p:sp>
        <p:nvSpPr>
          <p:cNvPr id="11" name="object 11"/>
          <p:cNvSpPr txBox="1"/>
          <p:nvPr/>
        </p:nvSpPr>
        <p:spPr>
          <a:xfrm>
            <a:off x="9686670" y="6525869"/>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latin typeface="Calibri"/>
                <a:cs typeface="Calibri"/>
              </a:rPr>
              <a:t>2</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5455" y="1578381"/>
            <a:ext cx="9281795" cy="2674620"/>
            <a:chOff x="315455" y="1578381"/>
            <a:chExt cx="9281795" cy="2674620"/>
          </a:xfrm>
        </p:grpSpPr>
        <p:sp>
          <p:nvSpPr>
            <p:cNvPr id="3" name="object 3"/>
            <p:cNvSpPr/>
            <p:nvPr/>
          </p:nvSpPr>
          <p:spPr>
            <a:xfrm>
              <a:off x="315455" y="1578394"/>
              <a:ext cx="3780154" cy="285115"/>
            </a:xfrm>
            <a:custGeom>
              <a:avLst/>
              <a:gdLst/>
              <a:ahLst/>
              <a:cxnLst/>
              <a:rect l="l" t="t" r="r" b="b"/>
              <a:pathLst>
                <a:path w="3780154" h="285114">
                  <a:moveTo>
                    <a:pt x="0" y="284822"/>
                  </a:moveTo>
                  <a:lnTo>
                    <a:pt x="3780028" y="284822"/>
                  </a:lnTo>
                  <a:lnTo>
                    <a:pt x="3780028" y="0"/>
                  </a:lnTo>
                  <a:lnTo>
                    <a:pt x="0" y="0"/>
                  </a:lnTo>
                  <a:lnTo>
                    <a:pt x="0" y="284822"/>
                  </a:lnTo>
                  <a:close/>
                </a:path>
              </a:pathLst>
            </a:custGeom>
            <a:solidFill>
              <a:srgbClr val="A9C2E7"/>
            </a:solidFill>
          </p:spPr>
          <p:txBody>
            <a:bodyPr wrap="square" lIns="0" tIns="0" rIns="0" bIns="0" rtlCol="0"/>
            <a:lstStyle/>
            <a:p>
              <a:endParaRPr/>
            </a:p>
          </p:txBody>
        </p:sp>
        <p:sp>
          <p:nvSpPr>
            <p:cNvPr id="4" name="object 4"/>
            <p:cNvSpPr/>
            <p:nvPr/>
          </p:nvSpPr>
          <p:spPr>
            <a:xfrm>
              <a:off x="315455" y="1863216"/>
              <a:ext cx="3780154" cy="2386965"/>
            </a:xfrm>
            <a:custGeom>
              <a:avLst/>
              <a:gdLst/>
              <a:ahLst/>
              <a:cxnLst/>
              <a:rect l="l" t="t" r="r" b="b"/>
              <a:pathLst>
                <a:path w="3780154" h="2386965">
                  <a:moveTo>
                    <a:pt x="3780028" y="0"/>
                  </a:moveTo>
                  <a:lnTo>
                    <a:pt x="0" y="0"/>
                  </a:lnTo>
                  <a:lnTo>
                    <a:pt x="0" y="2386456"/>
                  </a:lnTo>
                  <a:lnTo>
                    <a:pt x="3780028" y="2386456"/>
                  </a:lnTo>
                  <a:lnTo>
                    <a:pt x="3780028" y="0"/>
                  </a:lnTo>
                  <a:close/>
                </a:path>
              </a:pathLst>
            </a:custGeom>
            <a:solidFill>
              <a:srgbClr val="E7EDF8"/>
            </a:solidFill>
          </p:spPr>
          <p:txBody>
            <a:bodyPr wrap="square" lIns="0" tIns="0" rIns="0" bIns="0" rtlCol="0"/>
            <a:lstStyle/>
            <a:p>
              <a:endParaRPr/>
            </a:p>
          </p:txBody>
        </p:sp>
        <p:sp>
          <p:nvSpPr>
            <p:cNvPr id="5" name="object 5"/>
            <p:cNvSpPr/>
            <p:nvPr/>
          </p:nvSpPr>
          <p:spPr>
            <a:xfrm>
              <a:off x="4116958" y="2347086"/>
              <a:ext cx="222885" cy="864235"/>
            </a:xfrm>
            <a:custGeom>
              <a:avLst/>
              <a:gdLst/>
              <a:ahLst/>
              <a:cxnLst/>
              <a:rect l="l" t="t" r="r" b="b"/>
              <a:pathLst>
                <a:path w="222885" h="864235">
                  <a:moveTo>
                    <a:pt x="0" y="215900"/>
                  </a:moveTo>
                  <a:lnTo>
                    <a:pt x="111251" y="215900"/>
                  </a:lnTo>
                  <a:lnTo>
                    <a:pt x="111251" y="0"/>
                  </a:lnTo>
                  <a:lnTo>
                    <a:pt x="222630" y="431926"/>
                  </a:lnTo>
                  <a:lnTo>
                    <a:pt x="111251" y="863980"/>
                  </a:lnTo>
                  <a:lnTo>
                    <a:pt x="111251" y="647953"/>
                  </a:lnTo>
                  <a:lnTo>
                    <a:pt x="0" y="647953"/>
                  </a:lnTo>
                  <a:lnTo>
                    <a:pt x="0" y="215900"/>
                  </a:lnTo>
                  <a:close/>
                </a:path>
              </a:pathLst>
            </a:custGeom>
            <a:ln w="12700">
              <a:solidFill>
                <a:srgbClr val="000000"/>
              </a:solidFill>
            </a:ln>
          </p:spPr>
          <p:txBody>
            <a:bodyPr wrap="square" lIns="0" tIns="0" rIns="0" bIns="0" rtlCol="0"/>
            <a:lstStyle/>
            <a:p>
              <a:endParaRPr/>
            </a:p>
          </p:txBody>
        </p:sp>
        <p:sp>
          <p:nvSpPr>
            <p:cNvPr id="6" name="object 6"/>
            <p:cNvSpPr/>
            <p:nvPr/>
          </p:nvSpPr>
          <p:spPr>
            <a:xfrm>
              <a:off x="4360925" y="1578381"/>
              <a:ext cx="5229860" cy="285115"/>
            </a:xfrm>
            <a:custGeom>
              <a:avLst/>
              <a:gdLst/>
              <a:ahLst/>
              <a:cxnLst/>
              <a:rect l="l" t="t" r="r" b="b"/>
              <a:pathLst>
                <a:path w="5229859" h="285114">
                  <a:moveTo>
                    <a:pt x="5229606" y="0"/>
                  </a:moveTo>
                  <a:lnTo>
                    <a:pt x="0" y="0"/>
                  </a:lnTo>
                  <a:lnTo>
                    <a:pt x="0" y="284835"/>
                  </a:lnTo>
                  <a:lnTo>
                    <a:pt x="5229606" y="284835"/>
                  </a:lnTo>
                  <a:lnTo>
                    <a:pt x="5229606" y="0"/>
                  </a:lnTo>
                  <a:close/>
                </a:path>
              </a:pathLst>
            </a:custGeom>
            <a:solidFill>
              <a:srgbClr val="91FFB3"/>
            </a:solidFill>
          </p:spPr>
          <p:txBody>
            <a:bodyPr wrap="square" lIns="0" tIns="0" rIns="0" bIns="0" rtlCol="0"/>
            <a:lstStyle/>
            <a:p>
              <a:endParaRPr/>
            </a:p>
          </p:txBody>
        </p:sp>
        <p:sp>
          <p:nvSpPr>
            <p:cNvPr id="7" name="object 7"/>
            <p:cNvSpPr/>
            <p:nvPr/>
          </p:nvSpPr>
          <p:spPr>
            <a:xfrm>
              <a:off x="4360925" y="1863216"/>
              <a:ext cx="5229860" cy="2383790"/>
            </a:xfrm>
            <a:custGeom>
              <a:avLst/>
              <a:gdLst/>
              <a:ahLst/>
              <a:cxnLst/>
              <a:rect l="l" t="t" r="r" b="b"/>
              <a:pathLst>
                <a:path w="5229859" h="2383790">
                  <a:moveTo>
                    <a:pt x="5229606" y="0"/>
                  </a:moveTo>
                  <a:lnTo>
                    <a:pt x="0" y="0"/>
                  </a:lnTo>
                  <a:lnTo>
                    <a:pt x="0" y="2383281"/>
                  </a:lnTo>
                  <a:lnTo>
                    <a:pt x="5229606" y="2383281"/>
                  </a:lnTo>
                  <a:lnTo>
                    <a:pt x="5229606" y="0"/>
                  </a:lnTo>
                  <a:close/>
                </a:path>
              </a:pathLst>
            </a:custGeom>
            <a:solidFill>
              <a:srgbClr val="E0FFEA"/>
            </a:solidFill>
          </p:spPr>
          <p:txBody>
            <a:bodyPr wrap="square" lIns="0" tIns="0" rIns="0" bIns="0" rtlCol="0"/>
            <a:lstStyle/>
            <a:p>
              <a:endParaRPr/>
            </a:p>
          </p:txBody>
        </p:sp>
        <p:sp>
          <p:nvSpPr>
            <p:cNvPr id="8" name="object 8"/>
            <p:cNvSpPr/>
            <p:nvPr/>
          </p:nvSpPr>
          <p:spPr>
            <a:xfrm>
              <a:off x="4360925" y="1863216"/>
              <a:ext cx="5229860" cy="2383790"/>
            </a:xfrm>
            <a:custGeom>
              <a:avLst/>
              <a:gdLst/>
              <a:ahLst/>
              <a:cxnLst/>
              <a:rect l="l" t="t" r="r" b="b"/>
              <a:pathLst>
                <a:path w="5229859" h="2383790">
                  <a:moveTo>
                    <a:pt x="0" y="2383281"/>
                  </a:moveTo>
                  <a:lnTo>
                    <a:pt x="5229606" y="2383281"/>
                  </a:lnTo>
                  <a:lnTo>
                    <a:pt x="5229606" y="0"/>
                  </a:lnTo>
                  <a:lnTo>
                    <a:pt x="0" y="0"/>
                  </a:lnTo>
                  <a:lnTo>
                    <a:pt x="0" y="2383281"/>
                  </a:lnTo>
                  <a:close/>
                </a:path>
              </a:pathLst>
            </a:custGeom>
            <a:ln w="12700">
              <a:solidFill>
                <a:srgbClr val="00AF50"/>
              </a:solidFill>
            </a:ln>
          </p:spPr>
          <p:txBody>
            <a:bodyPr wrap="square" lIns="0" tIns="0" rIns="0" bIns="0" rtlCol="0"/>
            <a:lstStyle/>
            <a:p>
              <a:endParaRPr/>
            </a:p>
          </p:txBody>
        </p:sp>
      </p:grpSp>
      <p:sp>
        <p:nvSpPr>
          <p:cNvPr id="9" name="object 9"/>
          <p:cNvSpPr/>
          <p:nvPr/>
        </p:nvSpPr>
        <p:spPr>
          <a:xfrm>
            <a:off x="0" y="21833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質の高い在宅歯科医療の提供の推進①</a:t>
            </a:r>
          </a:p>
        </p:txBody>
      </p:sp>
      <p:sp>
        <p:nvSpPr>
          <p:cNvPr id="11" name="object 11"/>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grpSp>
        <p:nvGrpSpPr>
          <p:cNvPr id="12" name="object 12"/>
          <p:cNvGrpSpPr/>
          <p:nvPr/>
        </p:nvGrpSpPr>
        <p:grpSpPr>
          <a:xfrm>
            <a:off x="310261" y="4798986"/>
            <a:ext cx="9303385" cy="1924050"/>
            <a:chOff x="310261" y="4798986"/>
            <a:chExt cx="9303385" cy="1924050"/>
          </a:xfrm>
        </p:grpSpPr>
        <p:sp>
          <p:nvSpPr>
            <p:cNvPr id="13" name="object 13"/>
            <p:cNvSpPr/>
            <p:nvPr/>
          </p:nvSpPr>
          <p:spPr>
            <a:xfrm>
              <a:off x="310261" y="4798986"/>
              <a:ext cx="3780154" cy="285115"/>
            </a:xfrm>
            <a:custGeom>
              <a:avLst/>
              <a:gdLst/>
              <a:ahLst/>
              <a:cxnLst/>
              <a:rect l="l" t="t" r="r" b="b"/>
              <a:pathLst>
                <a:path w="3780154" h="285114">
                  <a:moveTo>
                    <a:pt x="0" y="284759"/>
                  </a:moveTo>
                  <a:lnTo>
                    <a:pt x="3780028" y="284759"/>
                  </a:lnTo>
                  <a:lnTo>
                    <a:pt x="3780028" y="0"/>
                  </a:lnTo>
                  <a:lnTo>
                    <a:pt x="0" y="0"/>
                  </a:lnTo>
                  <a:lnTo>
                    <a:pt x="0" y="284759"/>
                  </a:lnTo>
                  <a:close/>
                </a:path>
              </a:pathLst>
            </a:custGeom>
            <a:solidFill>
              <a:srgbClr val="A9C2E7"/>
            </a:solidFill>
          </p:spPr>
          <p:txBody>
            <a:bodyPr wrap="square" lIns="0" tIns="0" rIns="0" bIns="0" rtlCol="0"/>
            <a:lstStyle/>
            <a:p>
              <a:endParaRPr/>
            </a:p>
          </p:txBody>
        </p:sp>
        <p:sp>
          <p:nvSpPr>
            <p:cNvPr id="14" name="object 14"/>
            <p:cNvSpPr/>
            <p:nvPr/>
          </p:nvSpPr>
          <p:spPr>
            <a:xfrm>
              <a:off x="310261" y="5083746"/>
              <a:ext cx="3780154" cy="1620520"/>
            </a:xfrm>
            <a:custGeom>
              <a:avLst/>
              <a:gdLst/>
              <a:ahLst/>
              <a:cxnLst/>
              <a:rect l="l" t="t" r="r" b="b"/>
              <a:pathLst>
                <a:path w="3780154" h="1620520">
                  <a:moveTo>
                    <a:pt x="3780028" y="0"/>
                  </a:moveTo>
                  <a:lnTo>
                    <a:pt x="0" y="0"/>
                  </a:lnTo>
                  <a:lnTo>
                    <a:pt x="0" y="1620012"/>
                  </a:lnTo>
                  <a:lnTo>
                    <a:pt x="3780028" y="1620012"/>
                  </a:lnTo>
                  <a:lnTo>
                    <a:pt x="3780028" y="0"/>
                  </a:lnTo>
                  <a:close/>
                </a:path>
              </a:pathLst>
            </a:custGeom>
            <a:solidFill>
              <a:srgbClr val="E7EDF8"/>
            </a:solidFill>
          </p:spPr>
          <p:txBody>
            <a:bodyPr wrap="square" lIns="0" tIns="0" rIns="0" bIns="0" rtlCol="0"/>
            <a:lstStyle/>
            <a:p>
              <a:endParaRPr/>
            </a:p>
          </p:txBody>
        </p:sp>
        <p:sp>
          <p:nvSpPr>
            <p:cNvPr id="15" name="object 15"/>
            <p:cNvSpPr/>
            <p:nvPr/>
          </p:nvSpPr>
          <p:spPr>
            <a:xfrm>
              <a:off x="4116958" y="5420359"/>
              <a:ext cx="222885" cy="864235"/>
            </a:xfrm>
            <a:custGeom>
              <a:avLst/>
              <a:gdLst/>
              <a:ahLst/>
              <a:cxnLst/>
              <a:rect l="l" t="t" r="r" b="b"/>
              <a:pathLst>
                <a:path w="222885" h="864235">
                  <a:moveTo>
                    <a:pt x="0" y="216026"/>
                  </a:moveTo>
                  <a:lnTo>
                    <a:pt x="111251" y="216026"/>
                  </a:lnTo>
                  <a:lnTo>
                    <a:pt x="111251" y="0"/>
                  </a:lnTo>
                  <a:lnTo>
                    <a:pt x="222630" y="432028"/>
                  </a:lnTo>
                  <a:lnTo>
                    <a:pt x="111251" y="864019"/>
                  </a:lnTo>
                  <a:lnTo>
                    <a:pt x="111251" y="648017"/>
                  </a:lnTo>
                  <a:lnTo>
                    <a:pt x="0" y="648017"/>
                  </a:lnTo>
                  <a:lnTo>
                    <a:pt x="0" y="216026"/>
                  </a:lnTo>
                  <a:close/>
                </a:path>
              </a:pathLst>
            </a:custGeom>
            <a:ln w="12700">
              <a:solidFill>
                <a:srgbClr val="000000"/>
              </a:solidFill>
            </a:ln>
          </p:spPr>
          <p:txBody>
            <a:bodyPr wrap="square" lIns="0" tIns="0" rIns="0" bIns="0" rtlCol="0"/>
            <a:lstStyle/>
            <a:p>
              <a:endParaRPr/>
            </a:p>
          </p:txBody>
        </p:sp>
        <p:sp>
          <p:nvSpPr>
            <p:cNvPr id="16" name="object 16"/>
            <p:cNvSpPr/>
            <p:nvPr/>
          </p:nvSpPr>
          <p:spPr>
            <a:xfrm>
              <a:off x="4377182" y="4811420"/>
              <a:ext cx="5229860" cy="285115"/>
            </a:xfrm>
            <a:custGeom>
              <a:avLst/>
              <a:gdLst/>
              <a:ahLst/>
              <a:cxnLst/>
              <a:rect l="l" t="t" r="r" b="b"/>
              <a:pathLst>
                <a:path w="5229859" h="285114">
                  <a:moveTo>
                    <a:pt x="5229606" y="0"/>
                  </a:moveTo>
                  <a:lnTo>
                    <a:pt x="0" y="0"/>
                  </a:lnTo>
                  <a:lnTo>
                    <a:pt x="0" y="284835"/>
                  </a:lnTo>
                  <a:lnTo>
                    <a:pt x="5229606" y="284835"/>
                  </a:lnTo>
                  <a:lnTo>
                    <a:pt x="5229606" y="0"/>
                  </a:lnTo>
                  <a:close/>
                </a:path>
              </a:pathLst>
            </a:custGeom>
            <a:solidFill>
              <a:srgbClr val="91FFB3"/>
            </a:solidFill>
          </p:spPr>
          <p:txBody>
            <a:bodyPr wrap="square" lIns="0" tIns="0" rIns="0" bIns="0" rtlCol="0"/>
            <a:lstStyle/>
            <a:p>
              <a:endParaRPr/>
            </a:p>
          </p:txBody>
        </p:sp>
        <p:sp>
          <p:nvSpPr>
            <p:cNvPr id="17" name="object 17"/>
            <p:cNvSpPr/>
            <p:nvPr/>
          </p:nvSpPr>
          <p:spPr>
            <a:xfrm>
              <a:off x="4377182" y="5096192"/>
              <a:ext cx="5229860" cy="1620520"/>
            </a:xfrm>
            <a:custGeom>
              <a:avLst/>
              <a:gdLst/>
              <a:ahLst/>
              <a:cxnLst/>
              <a:rect l="l" t="t" r="r" b="b"/>
              <a:pathLst>
                <a:path w="5229859" h="1620520">
                  <a:moveTo>
                    <a:pt x="5229606" y="0"/>
                  </a:moveTo>
                  <a:lnTo>
                    <a:pt x="0" y="0"/>
                  </a:lnTo>
                  <a:lnTo>
                    <a:pt x="0" y="1620012"/>
                  </a:lnTo>
                  <a:lnTo>
                    <a:pt x="5229606" y="1620012"/>
                  </a:lnTo>
                  <a:lnTo>
                    <a:pt x="5229606" y="0"/>
                  </a:lnTo>
                  <a:close/>
                </a:path>
              </a:pathLst>
            </a:custGeom>
            <a:solidFill>
              <a:srgbClr val="E0FFEA"/>
            </a:solidFill>
          </p:spPr>
          <p:txBody>
            <a:bodyPr wrap="square" lIns="0" tIns="0" rIns="0" bIns="0" rtlCol="0"/>
            <a:lstStyle/>
            <a:p>
              <a:endParaRPr/>
            </a:p>
          </p:txBody>
        </p:sp>
        <p:sp>
          <p:nvSpPr>
            <p:cNvPr id="18" name="object 18"/>
            <p:cNvSpPr/>
            <p:nvPr/>
          </p:nvSpPr>
          <p:spPr>
            <a:xfrm>
              <a:off x="4377182" y="5096192"/>
              <a:ext cx="5229860" cy="1620520"/>
            </a:xfrm>
            <a:custGeom>
              <a:avLst/>
              <a:gdLst/>
              <a:ahLst/>
              <a:cxnLst/>
              <a:rect l="l" t="t" r="r" b="b"/>
              <a:pathLst>
                <a:path w="5229859" h="1620520">
                  <a:moveTo>
                    <a:pt x="0" y="1620012"/>
                  </a:moveTo>
                  <a:lnTo>
                    <a:pt x="5229606" y="1620012"/>
                  </a:lnTo>
                  <a:lnTo>
                    <a:pt x="5229606" y="0"/>
                  </a:lnTo>
                  <a:lnTo>
                    <a:pt x="0" y="0"/>
                  </a:lnTo>
                  <a:lnTo>
                    <a:pt x="0" y="1620012"/>
                  </a:lnTo>
                  <a:close/>
                </a:path>
              </a:pathLst>
            </a:custGeom>
            <a:ln w="12700">
              <a:solidFill>
                <a:srgbClr val="00AF50"/>
              </a:solidFill>
            </a:ln>
          </p:spPr>
          <p:txBody>
            <a:bodyPr wrap="square" lIns="0" tIns="0" rIns="0" bIns="0" rtlCol="0"/>
            <a:lstStyle/>
            <a:p>
              <a:endParaRPr/>
            </a:p>
          </p:txBody>
        </p:sp>
      </p:grpSp>
      <p:graphicFrame>
        <p:nvGraphicFramePr>
          <p:cNvPr id="19" name="object 19"/>
          <p:cNvGraphicFramePr>
            <a:graphicFrameLocks noGrp="1"/>
          </p:cNvGraphicFramePr>
          <p:nvPr/>
        </p:nvGraphicFramePr>
        <p:xfrm>
          <a:off x="188366" y="751801"/>
          <a:ext cx="9631045" cy="607885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790190">
                  <a:extLst>
                    <a:ext uri="{9D8B030D-6E8A-4147-A177-3AD203B41FA5}">
                      <a16:colId xmlns:a16="http://schemas.microsoft.com/office/drawing/2014/main" val="20001"/>
                    </a:ext>
                  </a:extLst>
                </a:gridCol>
                <a:gridCol w="6718300">
                  <a:extLst>
                    <a:ext uri="{9D8B030D-6E8A-4147-A177-3AD203B41FA5}">
                      <a16:colId xmlns:a16="http://schemas.microsoft.com/office/drawing/2014/main" val="20002"/>
                    </a:ext>
                  </a:extLst>
                </a:gridCol>
              </a:tblGrid>
              <a:tr h="146685">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rowSpan="2">
                  <a:txBody>
                    <a:bodyPr/>
                    <a:lstStyle/>
                    <a:p>
                      <a:pPr marL="480059">
                        <a:lnSpc>
                          <a:spcPct val="100000"/>
                        </a:lnSpc>
                        <a:spcBef>
                          <a:spcPts val="400"/>
                        </a:spcBef>
                      </a:pPr>
                      <a:r>
                        <a:rPr sz="1200" b="1" spc="-5" dirty="0">
                          <a:latin typeface="Yu Gothic UI"/>
                          <a:cs typeface="Yu Gothic UI"/>
                        </a:rPr>
                        <a:t>歯科訪問診療料の見直し①</a:t>
                      </a:r>
                      <a:endParaRPr sz="1200">
                        <a:latin typeface="Yu Gothic UI"/>
                        <a:cs typeface="Yu Gothic UI"/>
                      </a:endParaRPr>
                    </a:p>
                  </a:txBody>
                  <a:tcPr marL="0" marR="0" marT="50800" marB="0">
                    <a:solidFill>
                      <a:srgbClr val="CDFFDC"/>
                    </a:solidFill>
                  </a:tcPr>
                </a:tc>
                <a:tc>
                  <a:txBody>
                    <a:bodyPr/>
                    <a:lstStyle/>
                    <a:p>
                      <a:pPr marR="103505">
                        <a:lnSpc>
                          <a:spcPct val="100000"/>
                        </a:lnSpc>
                      </a:pPr>
                      <a:endParaRPr sz="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46685">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marR="103505">
                        <a:lnSpc>
                          <a:spcPct val="100000"/>
                        </a:lnSpc>
                      </a:pPr>
                      <a:endParaRPr sz="8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761990">
                <a:tc gridSpan="3">
                  <a:txBody>
                    <a:bodyPr/>
                    <a:lstStyle/>
                    <a:p>
                      <a:pPr marL="377825" marR="194310" indent="-287020">
                        <a:lnSpc>
                          <a:spcPct val="100000"/>
                        </a:lnSpc>
                        <a:spcBef>
                          <a:spcPts val="675"/>
                        </a:spcBef>
                        <a:buFont typeface="Wingdings"/>
                        <a:buChar char=""/>
                        <a:tabLst>
                          <a:tab pos="377825" algn="l"/>
                        </a:tabLst>
                      </a:pPr>
                      <a:r>
                        <a:rPr sz="1400" spc="114" dirty="0">
                          <a:latin typeface="Yu Gothic UI"/>
                          <a:cs typeface="Yu Gothic UI"/>
                        </a:rPr>
                        <a:t>在宅で療養する患者に対する歯科訪問診療の内容を充実させる観点から、</a:t>
                      </a:r>
                      <a:r>
                        <a:rPr sz="1400" b="1" u="sng" spc="-5" dirty="0">
                          <a:solidFill>
                            <a:srgbClr val="006FC0"/>
                          </a:solidFill>
                          <a:uFill>
                            <a:solidFill>
                              <a:srgbClr val="006FC0"/>
                            </a:solidFill>
                          </a:uFill>
                          <a:latin typeface="Yu Gothic UI"/>
                          <a:cs typeface="Yu Gothic UI"/>
                        </a:rPr>
                        <a:t>在宅療養支援歯科診療所及び在宅療養</a:t>
                      </a:r>
                      <a:r>
                        <a:rPr sz="1400" b="1" u="sng" spc="500" dirty="0">
                          <a:solidFill>
                            <a:srgbClr val="006FC0"/>
                          </a:solidFill>
                          <a:uFill>
                            <a:solidFill>
                              <a:srgbClr val="006FC0"/>
                            </a:solidFill>
                          </a:uFill>
                          <a:latin typeface="Yu Gothic UI"/>
                          <a:cs typeface="Yu Gothic UI"/>
                        </a:rPr>
                        <a:t>                                                    </a:t>
                      </a:r>
                      <a:r>
                        <a:rPr sz="1400" b="1" u="sng" spc="45" dirty="0">
                          <a:solidFill>
                            <a:srgbClr val="006FC0"/>
                          </a:solidFill>
                          <a:uFill>
                            <a:solidFill>
                              <a:srgbClr val="006FC0"/>
                            </a:solidFill>
                          </a:uFill>
                          <a:latin typeface="Yu Gothic UI"/>
                          <a:cs typeface="Yu Gothic UI"/>
                        </a:rPr>
                        <a:t>支援歯科病院における歯科訪問診療１を実施した場合の加算を新設</a:t>
                      </a:r>
                      <a:r>
                        <a:rPr sz="1400" spc="330" dirty="0">
                          <a:latin typeface="Yu Gothic UI"/>
                          <a:cs typeface="Yu Gothic UI"/>
                        </a:rPr>
                        <a:t>する。</a:t>
                      </a:r>
                      <a:endParaRPr sz="1400">
                        <a:latin typeface="Yu Gothic UI"/>
                        <a:cs typeface="Yu Gothic UI"/>
                      </a:endParaRPr>
                    </a:p>
                    <a:p>
                      <a:pPr marL="1833245" marR="103505">
                        <a:lnSpc>
                          <a:spcPct val="100000"/>
                        </a:lnSpc>
                        <a:spcBef>
                          <a:spcPts val="350"/>
                        </a:spcBef>
                        <a:tabLst>
                          <a:tab pos="651510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marR="103505">
                        <a:lnSpc>
                          <a:spcPct val="100000"/>
                        </a:lnSpc>
                        <a:spcBef>
                          <a:spcPts val="725"/>
                        </a:spcBef>
                        <a:tabLst>
                          <a:tab pos="4259580" algn="l"/>
                        </a:tabLst>
                      </a:pPr>
                      <a:r>
                        <a:rPr sz="1200" spc="600" dirty="0">
                          <a:latin typeface="Yu Gothic UI"/>
                          <a:cs typeface="Yu Gothic UI"/>
                        </a:rPr>
                        <a:t>【</a:t>
                      </a:r>
                      <a:r>
                        <a:rPr sz="1200" dirty="0">
                          <a:latin typeface="Yu Gothic UI"/>
                          <a:cs typeface="Yu Gothic UI"/>
                        </a:rPr>
                        <a:t>歯科訪問診療料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歯科訪問診療料</a:t>
                      </a:r>
                      <a:r>
                        <a:rPr sz="1200" spc="550" dirty="0">
                          <a:latin typeface="Yu Gothic UI"/>
                          <a:cs typeface="Yu Gothic UI"/>
                        </a:rPr>
                        <a:t>】</a:t>
                      </a:r>
                      <a:endParaRPr sz="1200">
                        <a:latin typeface="Yu Gothic UI"/>
                        <a:cs typeface="Yu Gothic UI"/>
                      </a:endParaRPr>
                    </a:p>
                    <a:p>
                      <a:pPr marL="213360" marR="103505">
                        <a:lnSpc>
                          <a:spcPct val="100000"/>
                        </a:lnSpc>
                        <a:tabLst>
                          <a:tab pos="4259580" algn="l"/>
                        </a:tabLst>
                      </a:pPr>
                      <a:r>
                        <a:rPr sz="1200" dirty="0">
                          <a:latin typeface="Yu Gothic UI"/>
                          <a:cs typeface="Yu Gothic UI"/>
                        </a:rPr>
                        <a:t>［算定要件</a:t>
                      </a:r>
                      <a:r>
                        <a:rPr sz="1200" spc="-50"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213360" marR="103505">
                        <a:lnSpc>
                          <a:spcPct val="100000"/>
                        </a:lnSpc>
                        <a:tabLst>
                          <a:tab pos="4259580" algn="l"/>
                          <a:tab pos="4602480"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spc="50" dirty="0">
                          <a:solidFill>
                            <a:srgbClr val="006FC0"/>
                          </a:solidFill>
                          <a:latin typeface="Yu Gothic UI"/>
                          <a:cs typeface="Yu Gothic UI"/>
                        </a:rPr>
                        <a:t>14</a:t>
                      </a:r>
                      <a:r>
                        <a:rPr sz="1200" dirty="0">
                          <a:solidFill>
                            <a:srgbClr val="006FC0"/>
                          </a:solidFill>
                          <a:latin typeface="Yu Gothic UI"/>
                          <a:cs typeface="Yu Gothic UI"/>
                        </a:rPr>
                        <a:t>	</a:t>
                      </a:r>
                      <a:r>
                        <a:rPr sz="1200" u="sng" spc="300" dirty="0">
                          <a:solidFill>
                            <a:srgbClr val="007EDE"/>
                          </a:solidFill>
                          <a:uFill>
                            <a:solidFill>
                              <a:srgbClr val="007EDE"/>
                            </a:solidFill>
                          </a:uFill>
                          <a:latin typeface="Yu Gothic UI"/>
                          <a:cs typeface="Yu Gothic UI"/>
                        </a:rPr>
                        <a:t>１</a:t>
                      </a:r>
                      <a:r>
                        <a:rPr sz="1200" u="sng" spc="229" dirty="0">
                          <a:solidFill>
                            <a:srgbClr val="007EDE"/>
                          </a:solidFill>
                          <a:uFill>
                            <a:solidFill>
                              <a:srgbClr val="007EDE"/>
                            </a:solidFill>
                          </a:uFill>
                          <a:latin typeface="Yu Gothic UI"/>
                          <a:cs typeface="Yu Gothic UI"/>
                        </a:rPr>
                        <a:t>につ</a:t>
                      </a:r>
                      <a:r>
                        <a:rPr sz="1200" u="sng" spc="240" dirty="0">
                          <a:solidFill>
                            <a:srgbClr val="007EDE"/>
                          </a:solidFill>
                          <a:uFill>
                            <a:solidFill>
                              <a:srgbClr val="007EDE"/>
                            </a:solidFill>
                          </a:uFill>
                          <a:latin typeface="Yu Gothic UI"/>
                          <a:cs typeface="Yu Gothic UI"/>
                        </a:rPr>
                        <a:t>い</a:t>
                      </a:r>
                      <a:r>
                        <a:rPr sz="1200" u="sng" spc="225" dirty="0">
                          <a:solidFill>
                            <a:srgbClr val="007EDE"/>
                          </a:solidFill>
                          <a:uFill>
                            <a:solidFill>
                              <a:srgbClr val="007EDE"/>
                            </a:solidFill>
                          </a:uFill>
                          <a:latin typeface="Yu Gothic UI"/>
                          <a:cs typeface="Yu Gothic UI"/>
                        </a:rPr>
                        <a:t>て</a:t>
                      </a:r>
                      <a:r>
                        <a:rPr sz="1200" u="sng" spc="200" dirty="0">
                          <a:solidFill>
                            <a:srgbClr val="007EDE"/>
                          </a:solidFill>
                          <a:uFill>
                            <a:solidFill>
                              <a:srgbClr val="007EDE"/>
                            </a:solidFill>
                          </a:uFill>
                          <a:latin typeface="Yu Gothic UI"/>
                          <a:cs typeface="Yu Gothic UI"/>
                        </a:rPr>
                        <a:t>、</a:t>
                      </a:r>
                      <a:r>
                        <a:rPr sz="1200" b="1" u="sng" dirty="0">
                          <a:solidFill>
                            <a:srgbClr val="007EDE"/>
                          </a:solidFill>
                          <a:uFill>
                            <a:solidFill>
                              <a:srgbClr val="007EDE"/>
                            </a:solidFill>
                          </a:uFill>
                          <a:latin typeface="Yu Gothic UI"/>
                          <a:cs typeface="Yu Gothic UI"/>
                        </a:rPr>
                        <a:t>在宅療養支援歯科診療所１、在宅療養支援歯科診療</a:t>
                      </a:r>
                      <a:r>
                        <a:rPr sz="1200" b="1" u="sng" spc="-50" dirty="0">
                          <a:solidFill>
                            <a:srgbClr val="007EDE"/>
                          </a:solidFill>
                          <a:uFill>
                            <a:solidFill>
                              <a:srgbClr val="007EDE"/>
                            </a:solidFill>
                          </a:uFill>
                          <a:latin typeface="Yu Gothic UI"/>
                          <a:cs typeface="Yu Gothic UI"/>
                        </a:rPr>
                        <a:t>所</a:t>
                      </a:r>
                      <a:endParaRPr sz="1200">
                        <a:latin typeface="Yu Gothic UI"/>
                        <a:cs typeface="Yu Gothic UI"/>
                      </a:endParaRPr>
                    </a:p>
                    <a:p>
                      <a:pPr marL="4441190" marR="448945" algn="just">
                        <a:lnSpc>
                          <a:spcPct val="100000"/>
                        </a:lnSpc>
                      </a:pPr>
                      <a:r>
                        <a:rPr sz="1200" b="1" u="sng" dirty="0">
                          <a:solidFill>
                            <a:srgbClr val="007EDE"/>
                          </a:solidFill>
                          <a:uFill>
                            <a:solidFill>
                              <a:srgbClr val="007EDE"/>
                            </a:solidFill>
                          </a:uFill>
                          <a:latin typeface="Yu Gothic UI"/>
                          <a:cs typeface="Yu Gothic UI"/>
                        </a:rPr>
                        <a:t>２又は在宅療養支援歯科病院</a:t>
                      </a:r>
                      <a:r>
                        <a:rPr sz="1200" u="sng" spc="130" dirty="0">
                          <a:solidFill>
                            <a:srgbClr val="007EDE"/>
                          </a:solidFill>
                          <a:uFill>
                            <a:solidFill>
                              <a:srgbClr val="007EDE"/>
                            </a:solidFill>
                          </a:uFill>
                          <a:latin typeface="Yu Gothic UI"/>
                          <a:cs typeface="Yu Gothic UI"/>
                        </a:rPr>
                        <a:t>に係る施設基準に適合するものとして地 </a:t>
                      </a:r>
                      <a:r>
                        <a:rPr sz="1200" u="sng" spc="50" dirty="0">
                          <a:solidFill>
                            <a:srgbClr val="007EDE"/>
                          </a:solidFill>
                          <a:uFill>
                            <a:solidFill>
                              <a:srgbClr val="007EDE"/>
                            </a:solidFill>
                          </a:uFill>
                          <a:latin typeface="Yu Gothic UI"/>
                          <a:cs typeface="Yu Gothic UI"/>
                        </a:rPr>
                        <a:t>方厚生局長等に届け出た保険医療機関において、歯科訪問診療１を実</a:t>
                      </a:r>
                      <a:r>
                        <a:rPr sz="1200" u="sng" spc="155" dirty="0">
                          <a:solidFill>
                            <a:srgbClr val="007EDE"/>
                          </a:solidFill>
                          <a:uFill>
                            <a:solidFill>
                              <a:srgbClr val="007EDE"/>
                            </a:solidFill>
                          </a:uFill>
                          <a:latin typeface="Yu Gothic UI"/>
                          <a:cs typeface="Yu Gothic UI"/>
                        </a:rPr>
                        <a:t>施した場合は、</a:t>
                      </a:r>
                      <a:r>
                        <a:rPr sz="1200" b="1" u="sng" spc="-5" dirty="0">
                          <a:solidFill>
                            <a:srgbClr val="007EDE"/>
                          </a:solidFill>
                          <a:uFill>
                            <a:solidFill>
                              <a:srgbClr val="007EDE"/>
                            </a:solidFill>
                          </a:uFill>
                          <a:latin typeface="Yu Gothic UI"/>
                          <a:cs typeface="Yu Gothic UI"/>
                        </a:rPr>
                        <a:t>在宅療養支援歯科診療所加算１、在宅療養支援歯科診</a:t>
                      </a:r>
                      <a:r>
                        <a:rPr sz="1200" b="1" u="sng" spc="-10" dirty="0">
                          <a:solidFill>
                            <a:srgbClr val="007EDE"/>
                          </a:solidFill>
                          <a:uFill>
                            <a:solidFill>
                              <a:srgbClr val="007EDE"/>
                            </a:solidFill>
                          </a:uFill>
                          <a:latin typeface="Yu Gothic UI"/>
                          <a:cs typeface="Yu Gothic UI"/>
                        </a:rPr>
                        <a:t>療所加算２又は在宅療養支援歯科病院加算</a:t>
                      </a:r>
                      <a:r>
                        <a:rPr sz="1200" u="sng" spc="260" dirty="0">
                          <a:solidFill>
                            <a:srgbClr val="007EDE"/>
                          </a:solidFill>
                          <a:uFill>
                            <a:solidFill>
                              <a:srgbClr val="007EDE"/>
                            </a:solidFill>
                          </a:uFill>
                          <a:latin typeface="Yu Gothic UI"/>
                          <a:cs typeface="Yu Gothic UI"/>
                        </a:rPr>
                        <a:t>として、それぞれ</a:t>
                      </a:r>
                      <a:r>
                        <a:rPr sz="1200" b="1" u="sng" spc="200" dirty="0">
                          <a:solidFill>
                            <a:srgbClr val="007EDE"/>
                          </a:solidFill>
                          <a:uFill>
                            <a:solidFill>
                              <a:srgbClr val="007EDE"/>
                            </a:solidFill>
                          </a:uFill>
                          <a:latin typeface="Yu Gothic UI"/>
                          <a:cs typeface="Yu Gothic UI"/>
                        </a:rPr>
                        <a:t>100</a:t>
                      </a:r>
                      <a:r>
                        <a:rPr sz="1200" b="1" u="sng" spc="170" dirty="0">
                          <a:solidFill>
                            <a:srgbClr val="007EDE"/>
                          </a:solidFill>
                          <a:uFill>
                            <a:solidFill>
                              <a:srgbClr val="007EDE"/>
                            </a:solidFill>
                          </a:uFill>
                          <a:latin typeface="Yu Gothic UI"/>
                          <a:cs typeface="Yu Gothic UI"/>
                        </a:rPr>
                        <a:t>点、</a:t>
                      </a:r>
                      <a:r>
                        <a:rPr sz="1200" b="1" spc="105" dirty="0">
                          <a:solidFill>
                            <a:srgbClr val="007EDE"/>
                          </a:solidFill>
                          <a:latin typeface="Yu Gothic UI"/>
                          <a:cs typeface="Yu Gothic UI"/>
                        </a:rPr>
                        <a:t> </a:t>
                      </a:r>
                      <a:r>
                        <a:rPr sz="1200" b="1" u="sng" spc="145" dirty="0">
                          <a:solidFill>
                            <a:srgbClr val="007EDE"/>
                          </a:solidFill>
                          <a:uFill>
                            <a:solidFill>
                              <a:srgbClr val="007EDE"/>
                            </a:solidFill>
                          </a:uFill>
                          <a:latin typeface="Yu Gothic UI"/>
                          <a:cs typeface="Yu Gothic UI"/>
                        </a:rPr>
                        <a:t>50</a:t>
                      </a:r>
                      <a:r>
                        <a:rPr sz="1200" b="1" u="sng" dirty="0">
                          <a:solidFill>
                            <a:srgbClr val="007EDE"/>
                          </a:solidFill>
                          <a:uFill>
                            <a:solidFill>
                              <a:srgbClr val="007EDE"/>
                            </a:solidFill>
                          </a:uFill>
                          <a:latin typeface="Yu Gothic UI"/>
                          <a:cs typeface="Yu Gothic UI"/>
                        </a:rPr>
                        <a:t>点又は</a:t>
                      </a:r>
                      <a:r>
                        <a:rPr sz="1200" b="1" u="sng" spc="204" dirty="0">
                          <a:solidFill>
                            <a:srgbClr val="007EDE"/>
                          </a:solidFill>
                          <a:uFill>
                            <a:solidFill>
                              <a:srgbClr val="007EDE"/>
                            </a:solidFill>
                          </a:uFill>
                          <a:latin typeface="Yu Gothic UI"/>
                          <a:cs typeface="Yu Gothic UI"/>
                        </a:rPr>
                        <a:t>100</a:t>
                      </a:r>
                      <a:r>
                        <a:rPr sz="1200" b="1" u="sng" dirty="0">
                          <a:solidFill>
                            <a:srgbClr val="007EDE"/>
                          </a:solidFill>
                          <a:uFill>
                            <a:solidFill>
                              <a:srgbClr val="007EDE"/>
                            </a:solidFill>
                          </a:uFill>
                          <a:latin typeface="Yu Gothic UI"/>
                          <a:cs typeface="Yu Gothic UI"/>
                        </a:rPr>
                        <a:t>点</a:t>
                      </a:r>
                      <a:r>
                        <a:rPr sz="1200" u="sng" spc="100" dirty="0">
                          <a:solidFill>
                            <a:srgbClr val="007EDE"/>
                          </a:solidFill>
                          <a:uFill>
                            <a:solidFill>
                              <a:srgbClr val="007EDE"/>
                            </a:solidFill>
                          </a:uFill>
                          <a:latin typeface="Yu Gothic UI"/>
                          <a:cs typeface="Yu Gothic UI"/>
                        </a:rPr>
                        <a:t>を所定点数に加算する。</a:t>
                      </a:r>
                      <a:endParaRPr sz="1200">
                        <a:latin typeface="Yu Gothic UI"/>
                        <a:cs typeface="Yu Gothic UI"/>
                      </a:endParaRPr>
                    </a:p>
                    <a:p>
                      <a:pPr marL="213360" marR="103505" algn="just">
                        <a:lnSpc>
                          <a:spcPts val="1185"/>
                        </a:lnSpc>
                        <a:spcBef>
                          <a:spcPts val="20"/>
                        </a:spcBef>
                      </a:pPr>
                      <a:r>
                        <a:rPr sz="1050" spc="90" dirty="0">
                          <a:latin typeface="Yu Gothic UI"/>
                          <a:cs typeface="Yu Gothic UI"/>
                        </a:rPr>
                        <a:t>14</a:t>
                      </a:r>
                      <a:r>
                        <a:rPr sz="1050" spc="245" dirty="0">
                          <a:latin typeface="Yu Gothic UI"/>
                          <a:cs typeface="Yu Gothic UI"/>
                        </a:rPr>
                        <a:t>  </a:t>
                      </a:r>
                      <a:r>
                        <a:rPr sz="1050" u="sng" spc="65" dirty="0">
                          <a:uFill>
                            <a:solidFill>
                              <a:srgbClr val="000000"/>
                            </a:solidFill>
                          </a:uFill>
                          <a:latin typeface="Yu Gothic UI"/>
                          <a:cs typeface="Yu Gothic UI"/>
                        </a:rPr>
                        <a:t>１について、別に厚生労働大臣が定める施設基準に適</a:t>
                      </a:r>
                      <a:endParaRPr sz="1050">
                        <a:latin typeface="Yu Gothic UI"/>
                        <a:cs typeface="Yu Gothic UI"/>
                      </a:endParaRPr>
                    </a:p>
                    <a:p>
                      <a:pPr marL="213360" marR="103505">
                        <a:lnSpc>
                          <a:spcPts val="1350"/>
                        </a:lnSpc>
                        <a:tabLst>
                          <a:tab pos="4259580" algn="l"/>
                        </a:tabLst>
                      </a:pPr>
                      <a:r>
                        <a:rPr sz="1050" u="sng" spc="260" dirty="0">
                          <a:uFill>
                            <a:solidFill>
                              <a:srgbClr val="000000"/>
                            </a:solidFill>
                          </a:uFill>
                          <a:latin typeface="Yu Gothic UI"/>
                          <a:cs typeface="Yu Gothic UI"/>
                        </a:rPr>
                        <a:t>合</a:t>
                      </a:r>
                      <a:r>
                        <a:rPr sz="1050" u="sng" spc="180" dirty="0">
                          <a:uFill>
                            <a:solidFill>
                              <a:srgbClr val="000000"/>
                            </a:solidFill>
                          </a:uFill>
                          <a:latin typeface="Yu Gothic UI"/>
                          <a:cs typeface="Yu Gothic UI"/>
                        </a:rPr>
                        <a:t>し</a:t>
                      </a:r>
                      <a:r>
                        <a:rPr sz="1050" u="sng" spc="195" dirty="0">
                          <a:uFill>
                            <a:solidFill>
                              <a:srgbClr val="000000"/>
                            </a:solidFill>
                          </a:uFill>
                          <a:latin typeface="Yu Gothic UI"/>
                          <a:cs typeface="Yu Gothic UI"/>
                        </a:rPr>
                        <a:t>て</a:t>
                      </a:r>
                      <a:r>
                        <a:rPr sz="1050" u="sng" spc="215" dirty="0">
                          <a:uFill>
                            <a:solidFill>
                              <a:srgbClr val="000000"/>
                            </a:solidFill>
                          </a:uFill>
                          <a:latin typeface="Yu Gothic UI"/>
                          <a:cs typeface="Yu Gothic UI"/>
                        </a:rPr>
                        <a:t>い</a:t>
                      </a:r>
                      <a:r>
                        <a:rPr sz="1050" u="sng" spc="200" dirty="0">
                          <a:uFill>
                            <a:solidFill>
                              <a:srgbClr val="000000"/>
                            </a:solidFill>
                          </a:uFill>
                          <a:latin typeface="Yu Gothic UI"/>
                          <a:cs typeface="Yu Gothic UI"/>
                        </a:rPr>
                        <a:t>るもの</a:t>
                      </a:r>
                      <a:r>
                        <a:rPr sz="1050" u="sng" spc="305" dirty="0">
                          <a:uFill>
                            <a:solidFill>
                              <a:srgbClr val="000000"/>
                            </a:solidFill>
                          </a:uFill>
                          <a:latin typeface="Yu Gothic UI"/>
                          <a:cs typeface="Yu Gothic UI"/>
                        </a:rPr>
                        <a:t>と</a:t>
                      </a:r>
                      <a:r>
                        <a:rPr sz="1050" u="sng" spc="285" dirty="0">
                          <a:uFill>
                            <a:solidFill>
                              <a:srgbClr val="000000"/>
                            </a:solidFill>
                          </a:uFill>
                          <a:latin typeface="Yu Gothic UI"/>
                          <a:cs typeface="Yu Gothic UI"/>
                        </a:rPr>
                        <a:t>し</a:t>
                      </a:r>
                      <a:r>
                        <a:rPr sz="1050" u="sng" spc="110" dirty="0">
                          <a:uFill>
                            <a:solidFill>
                              <a:srgbClr val="000000"/>
                            </a:solidFill>
                          </a:uFill>
                          <a:latin typeface="Yu Gothic UI"/>
                          <a:cs typeface="Yu Gothic UI"/>
                        </a:rPr>
                        <a:t>て</a:t>
                      </a:r>
                      <a:r>
                        <a:rPr sz="1050" u="sng" spc="130" dirty="0">
                          <a:uFill>
                            <a:solidFill>
                              <a:srgbClr val="000000"/>
                            </a:solidFill>
                          </a:uFill>
                          <a:latin typeface="Yu Gothic UI"/>
                          <a:cs typeface="Yu Gothic UI"/>
                        </a:rPr>
                        <a:t>地</a:t>
                      </a:r>
                      <a:r>
                        <a:rPr sz="1050" u="sng" dirty="0">
                          <a:uFill>
                            <a:solidFill>
                              <a:srgbClr val="000000"/>
                            </a:solidFill>
                          </a:uFill>
                          <a:latin typeface="Yu Gothic UI"/>
                          <a:cs typeface="Yu Gothic UI"/>
                        </a:rPr>
                        <a:t>方厚</a:t>
                      </a:r>
                      <a:r>
                        <a:rPr sz="1050" u="sng" spc="-15" dirty="0">
                          <a:uFill>
                            <a:solidFill>
                              <a:srgbClr val="000000"/>
                            </a:solidFill>
                          </a:uFill>
                          <a:latin typeface="Yu Gothic UI"/>
                          <a:cs typeface="Yu Gothic UI"/>
                        </a:rPr>
                        <a:t>生</a:t>
                      </a:r>
                      <a:r>
                        <a:rPr sz="1050" u="sng" dirty="0">
                          <a:uFill>
                            <a:solidFill>
                              <a:srgbClr val="000000"/>
                            </a:solidFill>
                          </a:uFill>
                          <a:latin typeface="Yu Gothic UI"/>
                          <a:cs typeface="Yu Gothic UI"/>
                        </a:rPr>
                        <a:t>局</a:t>
                      </a:r>
                      <a:r>
                        <a:rPr sz="1050" u="sng" spc="-15" dirty="0">
                          <a:uFill>
                            <a:solidFill>
                              <a:srgbClr val="000000"/>
                            </a:solidFill>
                          </a:uFill>
                          <a:latin typeface="Yu Gothic UI"/>
                          <a:cs typeface="Yu Gothic UI"/>
                        </a:rPr>
                        <a:t>長</a:t>
                      </a:r>
                      <a:r>
                        <a:rPr sz="1050" u="sng" spc="125" dirty="0">
                          <a:uFill>
                            <a:solidFill>
                              <a:srgbClr val="000000"/>
                            </a:solidFill>
                          </a:uFill>
                          <a:latin typeface="Yu Gothic UI"/>
                          <a:cs typeface="Yu Gothic UI"/>
                        </a:rPr>
                        <a:t>等</a:t>
                      </a:r>
                      <a:r>
                        <a:rPr sz="1050" u="sng" spc="80" dirty="0">
                          <a:uFill>
                            <a:solidFill>
                              <a:srgbClr val="000000"/>
                            </a:solidFill>
                          </a:uFill>
                          <a:latin typeface="Yu Gothic UI"/>
                          <a:cs typeface="Yu Gothic UI"/>
                        </a:rPr>
                        <a:t>に</a:t>
                      </a:r>
                      <a:r>
                        <a:rPr sz="1050" u="sng" spc="125" dirty="0">
                          <a:uFill>
                            <a:solidFill>
                              <a:srgbClr val="000000"/>
                            </a:solidFill>
                          </a:uFill>
                          <a:latin typeface="Yu Gothic UI"/>
                          <a:cs typeface="Yu Gothic UI"/>
                        </a:rPr>
                        <a:t>届</a:t>
                      </a:r>
                      <a:r>
                        <a:rPr sz="1050" u="sng" spc="80" dirty="0">
                          <a:uFill>
                            <a:solidFill>
                              <a:srgbClr val="000000"/>
                            </a:solidFill>
                          </a:uFill>
                          <a:latin typeface="Yu Gothic UI"/>
                          <a:cs typeface="Yu Gothic UI"/>
                        </a:rPr>
                        <a:t>け</a:t>
                      </a:r>
                      <a:r>
                        <a:rPr sz="1050" u="sng" spc="125" dirty="0">
                          <a:uFill>
                            <a:solidFill>
                              <a:srgbClr val="000000"/>
                            </a:solidFill>
                          </a:uFill>
                          <a:latin typeface="Yu Gothic UI"/>
                          <a:cs typeface="Yu Gothic UI"/>
                        </a:rPr>
                        <a:t>出</a:t>
                      </a:r>
                      <a:r>
                        <a:rPr sz="1050" u="sng" spc="80" dirty="0">
                          <a:uFill>
                            <a:solidFill>
                              <a:srgbClr val="000000"/>
                            </a:solidFill>
                          </a:uFill>
                          <a:latin typeface="Yu Gothic UI"/>
                          <a:cs typeface="Yu Gothic UI"/>
                        </a:rPr>
                        <a:t>た</a:t>
                      </a:r>
                      <a:r>
                        <a:rPr sz="1050" u="sng" dirty="0">
                          <a:uFill>
                            <a:solidFill>
                              <a:srgbClr val="000000"/>
                            </a:solidFill>
                          </a:uFill>
                          <a:latin typeface="Yu Gothic UI"/>
                          <a:cs typeface="Yu Gothic UI"/>
                        </a:rPr>
                        <a:t>保</a:t>
                      </a:r>
                      <a:r>
                        <a:rPr sz="1050" u="sng" spc="-15" dirty="0">
                          <a:uFill>
                            <a:solidFill>
                              <a:srgbClr val="000000"/>
                            </a:solidFill>
                          </a:uFill>
                          <a:latin typeface="Yu Gothic UI"/>
                          <a:cs typeface="Yu Gothic UI"/>
                        </a:rPr>
                        <a:t>険</a:t>
                      </a:r>
                      <a:r>
                        <a:rPr sz="1050" u="sng" dirty="0">
                          <a:uFill>
                            <a:solidFill>
                              <a:srgbClr val="000000"/>
                            </a:solidFill>
                          </a:uFill>
                          <a:latin typeface="Yu Gothic UI"/>
                          <a:cs typeface="Yu Gothic UI"/>
                        </a:rPr>
                        <a:t>医</a:t>
                      </a:r>
                      <a:r>
                        <a:rPr sz="1050" u="sng" spc="-50" dirty="0">
                          <a:uFill>
                            <a:solidFill>
                              <a:srgbClr val="000000"/>
                            </a:solidFill>
                          </a:uFill>
                          <a:latin typeface="Yu Gothic UI"/>
                          <a:cs typeface="Yu Gothic UI"/>
                        </a:rPr>
                        <a:t>療</a:t>
                      </a:r>
                      <a:r>
                        <a:rPr sz="1050" dirty="0">
                          <a:latin typeface="Yu Gothic UI"/>
                          <a:cs typeface="Yu Gothic UI"/>
                        </a:rPr>
                        <a:t>	</a:t>
                      </a:r>
                      <a:r>
                        <a:rPr sz="1800" b="1" u="sng" baseline="-13888" dirty="0">
                          <a:solidFill>
                            <a:srgbClr val="007EDE"/>
                          </a:solidFill>
                          <a:uFill>
                            <a:solidFill>
                              <a:srgbClr val="007EDE"/>
                            </a:solidFill>
                          </a:uFill>
                          <a:latin typeface="Yu Gothic UI"/>
                          <a:cs typeface="Yu Gothic UI"/>
                        </a:rPr>
                        <a:t>（削除</a:t>
                      </a:r>
                      <a:r>
                        <a:rPr sz="1800" b="1" u="sng" spc="-75" baseline="-13888" dirty="0">
                          <a:solidFill>
                            <a:srgbClr val="007EDE"/>
                          </a:solidFill>
                          <a:uFill>
                            <a:solidFill>
                              <a:srgbClr val="007EDE"/>
                            </a:solidFill>
                          </a:uFill>
                          <a:latin typeface="Yu Gothic UI"/>
                          <a:cs typeface="Yu Gothic UI"/>
                        </a:rPr>
                        <a:t>）</a:t>
                      </a:r>
                      <a:endParaRPr sz="1800" baseline="-13888">
                        <a:latin typeface="Yu Gothic UI"/>
                        <a:cs typeface="Yu Gothic UI"/>
                      </a:endParaRPr>
                    </a:p>
                    <a:p>
                      <a:pPr marL="213360" marR="5934075" algn="just">
                        <a:lnSpc>
                          <a:spcPts val="1260"/>
                        </a:lnSpc>
                        <a:spcBef>
                          <a:spcPts val="30"/>
                        </a:spcBef>
                      </a:pPr>
                      <a:r>
                        <a:rPr sz="1050" u="sng" spc="114" dirty="0">
                          <a:uFill>
                            <a:solidFill>
                              <a:srgbClr val="000000"/>
                            </a:solidFill>
                          </a:uFill>
                          <a:latin typeface="Yu Gothic UI"/>
                          <a:cs typeface="Yu Gothic UI"/>
                        </a:rPr>
                        <a:t>機関において、在宅において療養を行っている患者に対し</a:t>
                      </a:r>
                      <a:r>
                        <a:rPr sz="1050" u="sng" spc="500" dirty="0">
                          <a:uFill>
                            <a:solidFill>
                              <a:srgbClr val="000000"/>
                            </a:solidFill>
                          </a:uFill>
                          <a:latin typeface="Yu Gothic UI"/>
                          <a:cs typeface="Yu Gothic UI"/>
                        </a:rPr>
                        <a:t> </a:t>
                      </a:r>
                      <a:r>
                        <a:rPr sz="1050" u="sng" spc="10" dirty="0">
                          <a:uFill>
                            <a:solidFill>
                              <a:srgbClr val="000000"/>
                            </a:solidFill>
                          </a:uFill>
                          <a:latin typeface="Yu Gothic UI"/>
                          <a:cs typeface="Yu Gothic UI"/>
                        </a:rPr>
                        <a:t>て歯科訪問診療を実施した場合は、在宅歯科医療推進加算</a:t>
                      </a:r>
                      <a:r>
                        <a:rPr sz="1050" u="sng" spc="300" dirty="0">
                          <a:uFill>
                            <a:solidFill>
                              <a:srgbClr val="000000"/>
                            </a:solidFill>
                          </a:uFill>
                          <a:latin typeface="Yu Gothic UI"/>
                          <a:cs typeface="Yu Gothic UI"/>
                        </a:rPr>
                        <a:t>として、</a:t>
                      </a:r>
                      <a:r>
                        <a:rPr sz="1050" u="sng" spc="80" dirty="0">
                          <a:uFill>
                            <a:solidFill>
                              <a:srgbClr val="000000"/>
                            </a:solidFill>
                          </a:uFill>
                          <a:latin typeface="Yu Gothic UI"/>
                          <a:cs typeface="Yu Gothic UI"/>
                        </a:rPr>
                        <a:t>100点を所定点数に加算する。</a:t>
                      </a:r>
                      <a:endParaRPr sz="1050">
                        <a:latin typeface="Yu Gothic UI"/>
                        <a:cs typeface="Yu Gothic UI"/>
                      </a:endParaRPr>
                    </a:p>
                    <a:p>
                      <a:pPr marR="103505">
                        <a:lnSpc>
                          <a:spcPct val="100000"/>
                        </a:lnSpc>
                        <a:spcBef>
                          <a:spcPts val="10"/>
                        </a:spcBef>
                      </a:pPr>
                      <a:endParaRPr sz="1050">
                        <a:latin typeface="Times New Roman"/>
                        <a:cs typeface="Times New Roman"/>
                      </a:endParaRPr>
                    </a:p>
                    <a:p>
                      <a:pPr marL="377825" marR="431800" indent="-287020">
                        <a:lnSpc>
                          <a:spcPct val="100000"/>
                        </a:lnSpc>
                        <a:buFont typeface="Wingdings"/>
                        <a:buChar char=""/>
                        <a:tabLst>
                          <a:tab pos="377825" algn="l"/>
                        </a:tabLst>
                      </a:pPr>
                      <a:r>
                        <a:rPr sz="1400" spc="105" dirty="0">
                          <a:latin typeface="Yu Gothic UI"/>
                          <a:cs typeface="Yu Gothic UI"/>
                        </a:rPr>
                        <a:t>訪問先の依頼により、診療を予定していなかった患者を急遽診療する必要性が生じた場合の歯科訪問診療１の</a:t>
                      </a:r>
                      <a:r>
                        <a:rPr sz="1400" spc="135" dirty="0">
                          <a:latin typeface="Yu Gothic UI"/>
                          <a:cs typeface="Yu Gothic UI"/>
                        </a:rPr>
                        <a:t>運用を明確化する。</a:t>
                      </a:r>
                      <a:endParaRPr sz="1400">
                        <a:latin typeface="Yu Gothic UI"/>
                        <a:cs typeface="Yu Gothic UI"/>
                      </a:endParaRPr>
                    </a:p>
                    <a:p>
                      <a:pPr marL="1828164" marR="103505">
                        <a:lnSpc>
                          <a:spcPct val="100000"/>
                        </a:lnSpc>
                        <a:spcBef>
                          <a:spcPts val="580"/>
                        </a:spcBef>
                        <a:tabLst>
                          <a:tab pos="6531609" algn="l"/>
                        </a:tabLst>
                      </a:pPr>
                      <a:r>
                        <a:rPr sz="2100" b="1" baseline="3968" dirty="0">
                          <a:latin typeface="Yu Gothic UI"/>
                          <a:cs typeface="Yu Gothic UI"/>
                        </a:rPr>
                        <a:t>現</a:t>
                      </a:r>
                      <a:r>
                        <a:rPr sz="2100" b="1" spc="-75" baseline="3968" dirty="0">
                          <a:latin typeface="Yu Gothic UI"/>
                          <a:cs typeface="Yu Gothic UI"/>
                        </a:rPr>
                        <a:t>行</a:t>
                      </a:r>
                      <a:r>
                        <a:rPr sz="2100" b="1" baseline="3968" dirty="0">
                          <a:latin typeface="Yu Gothic UI"/>
                          <a:cs typeface="Yu Gothic UI"/>
                        </a:rPr>
                        <a:t>	</a:t>
                      </a:r>
                      <a:r>
                        <a:rPr sz="1400" b="1" spc="-10" dirty="0">
                          <a:latin typeface="Yu Gothic UI"/>
                          <a:cs typeface="Yu Gothic UI"/>
                        </a:rPr>
                        <a:t>改定</a:t>
                      </a:r>
                      <a:r>
                        <a:rPr sz="1400" b="1" spc="-50" dirty="0">
                          <a:latin typeface="Yu Gothic UI"/>
                          <a:cs typeface="Yu Gothic UI"/>
                        </a:rPr>
                        <a:t>後</a:t>
                      </a:r>
                      <a:endParaRPr sz="1400">
                        <a:latin typeface="Yu Gothic UI"/>
                        <a:cs typeface="Yu Gothic UI"/>
                      </a:endParaRPr>
                    </a:p>
                    <a:p>
                      <a:pPr marL="208279" marR="103505">
                        <a:lnSpc>
                          <a:spcPct val="100000"/>
                        </a:lnSpc>
                        <a:spcBef>
                          <a:spcPts val="740"/>
                        </a:spcBef>
                        <a:tabLst>
                          <a:tab pos="4275455" algn="l"/>
                        </a:tabLst>
                      </a:pPr>
                      <a:r>
                        <a:rPr sz="1800" spc="900" baseline="4629" dirty="0">
                          <a:latin typeface="Yu Gothic UI"/>
                          <a:cs typeface="Yu Gothic UI"/>
                        </a:rPr>
                        <a:t>【</a:t>
                      </a:r>
                      <a:r>
                        <a:rPr sz="1800" baseline="4629" dirty="0">
                          <a:latin typeface="Yu Gothic UI"/>
                          <a:cs typeface="Yu Gothic UI"/>
                        </a:rPr>
                        <a:t>歯科訪問診療料</a:t>
                      </a:r>
                      <a:r>
                        <a:rPr sz="1800" spc="825" baseline="4629" dirty="0">
                          <a:latin typeface="Yu Gothic UI"/>
                          <a:cs typeface="Yu Gothic UI"/>
                        </a:rPr>
                        <a:t>】</a:t>
                      </a:r>
                      <a:r>
                        <a:rPr sz="1800" baseline="4629" dirty="0">
                          <a:latin typeface="Yu Gothic UI"/>
                          <a:cs typeface="Yu Gothic UI"/>
                        </a:rPr>
                        <a:t>	</a:t>
                      </a:r>
                      <a:r>
                        <a:rPr sz="1200" spc="600" dirty="0">
                          <a:latin typeface="Yu Gothic UI"/>
                          <a:cs typeface="Yu Gothic UI"/>
                        </a:rPr>
                        <a:t>【</a:t>
                      </a:r>
                      <a:r>
                        <a:rPr sz="1200" dirty="0">
                          <a:latin typeface="Yu Gothic UI"/>
                          <a:cs typeface="Yu Gothic UI"/>
                        </a:rPr>
                        <a:t>歯科訪問診療料</a:t>
                      </a:r>
                      <a:r>
                        <a:rPr sz="1200" spc="550" dirty="0">
                          <a:latin typeface="Yu Gothic UI"/>
                          <a:cs typeface="Yu Gothic UI"/>
                        </a:rPr>
                        <a:t>】</a:t>
                      </a:r>
                      <a:endParaRPr sz="1200">
                        <a:latin typeface="Yu Gothic UI"/>
                        <a:cs typeface="Yu Gothic UI"/>
                      </a:endParaRPr>
                    </a:p>
                    <a:p>
                      <a:pPr marL="208279" marR="103505">
                        <a:lnSpc>
                          <a:spcPct val="100000"/>
                        </a:lnSpc>
                        <a:tabLst>
                          <a:tab pos="4275455" algn="l"/>
                        </a:tabLst>
                      </a:pPr>
                      <a:r>
                        <a:rPr sz="1800" baseline="4629" dirty="0">
                          <a:latin typeface="Yu Gothic UI"/>
                          <a:cs typeface="Yu Gothic UI"/>
                        </a:rPr>
                        <a:t>［算定要件（通知</a:t>
                      </a:r>
                      <a:r>
                        <a:rPr sz="1800" spc="-37" baseline="4629" dirty="0">
                          <a:latin typeface="Yu Gothic UI"/>
                          <a:cs typeface="Yu Gothic UI"/>
                        </a:rPr>
                        <a:t>）］</a:t>
                      </a:r>
                      <a:r>
                        <a:rPr sz="1800" baseline="4629" dirty="0">
                          <a:latin typeface="Yu Gothic UI"/>
                          <a:cs typeface="Yu Gothic UI"/>
                        </a:rPr>
                        <a:t>	</a:t>
                      </a:r>
                      <a:r>
                        <a:rPr sz="1200" dirty="0">
                          <a:latin typeface="Yu Gothic UI"/>
                          <a:cs typeface="Yu Gothic UI"/>
                        </a:rPr>
                        <a:t>［算定要件（通知</a:t>
                      </a:r>
                      <a:r>
                        <a:rPr sz="1200" spc="-25" dirty="0">
                          <a:latin typeface="Yu Gothic UI"/>
                          <a:cs typeface="Yu Gothic UI"/>
                        </a:rPr>
                        <a:t>）］</a:t>
                      </a:r>
                      <a:endParaRPr sz="1200">
                        <a:latin typeface="Yu Gothic UI"/>
                        <a:cs typeface="Yu Gothic UI"/>
                      </a:endParaRPr>
                    </a:p>
                    <a:p>
                      <a:pPr marL="4457065" marR="335915" indent="-4249420">
                        <a:lnSpc>
                          <a:spcPct val="100000"/>
                        </a:lnSpc>
                        <a:tabLst>
                          <a:tab pos="4275455" algn="l"/>
                          <a:tab pos="4713605" algn="l"/>
                        </a:tabLst>
                      </a:pPr>
                      <a:r>
                        <a:rPr sz="1800" spc="-7" baseline="4629" dirty="0">
                          <a:latin typeface="Yu Gothic UI"/>
                          <a:cs typeface="Yu Gothic UI"/>
                        </a:rPr>
                        <a:t>（新設</a:t>
                      </a:r>
                      <a:r>
                        <a:rPr sz="1800" baseline="4629" dirty="0">
                          <a:latin typeface="Yu Gothic UI"/>
                          <a:cs typeface="Yu Gothic UI"/>
                        </a:rPr>
                        <a:t>）	</a:t>
                      </a:r>
                      <a:r>
                        <a:rPr sz="1200" spc="105" dirty="0">
                          <a:solidFill>
                            <a:srgbClr val="006FC0"/>
                          </a:solidFill>
                          <a:latin typeface="Yu Gothic UI"/>
                          <a:cs typeface="Yu Gothic UI"/>
                        </a:rPr>
                        <a:t>(９)</a:t>
                      </a:r>
                      <a:r>
                        <a:rPr sz="1200" dirty="0">
                          <a:solidFill>
                            <a:srgbClr val="006FC0"/>
                          </a:solidFill>
                          <a:latin typeface="Yu Gothic UI"/>
                          <a:cs typeface="Yu Gothic UI"/>
                        </a:rPr>
                        <a:t>	</a:t>
                      </a:r>
                      <a:r>
                        <a:rPr sz="1200" u="sng" spc="95" dirty="0">
                          <a:solidFill>
                            <a:srgbClr val="006FC0"/>
                          </a:solidFill>
                          <a:uFill>
                            <a:solidFill>
                              <a:srgbClr val="006FC0"/>
                            </a:solidFill>
                          </a:uFill>
                          <a:latin typeface="Yu Gothic UI"/>
                          <a:cs typeface="Yu Gothic UI"/>
                        </a:rPr>
                        <a:t>１人</a:t>
                      </a:r>
                      <a:r>
                        <a:rPr sz="1200" u="sng" spc="75" dirty="0">
                          <a:solidFill>
                            <a:srgbClr val="006FC0"/>
                          </a:solidFill>
                          <a:uFill>
                            <a:solidFill>
                              <a:srgbClr val="006FC0"/>
                            </a:solidFill>
                          </a:uFill>
                          <a:latin typeface="Yu Gothic UI"/>
                          <a:cs typeface="Yu Gothic UI"/>
                        </a:rPr>
                        <a:t>の</a:t>
                      </a:r>
                      <a:r>
                        <a:rPr sz="1200" u="sng" spc="95" dirty="0">
                          <a:solidFill>
                            <a:srgbClr val="006FC0"/>
                          </a:solidFill>
                          <a:uFill>
                            <a:solidFill>
                              <a:srgbClr val="006FC0"/>
                            </a:solidFill>
                          </a:uFill>
                          <a:latin typeface="Yu Gothic UI"/>
                          <a:cs typeface="Yu Gothic UI"/>
                        </a:rPr>
                        <a:t>同一建物居住者</a:t>
                      </a:r>
                      <a:r>
                        <a:rPr sz="1200" u="sng" spc="75" dirty="0">
                          <a:solidFill>
                            <a:srgbClr val="006FC0"/>
                          </a:solidFill>
                          <a:uFill>
                            <a:solidFill>
                              <a:srgbClr val="006FC0"/>
                            </a:solidFill>
                          </a:uFill>
                          <a:latin typeface="Yu Gothic UI"/>
                          <a:cs typeface="Yu Gothic UI"/>
                        </a:rPr>
                        <a:t>であ</a:t>
                      </a:r>
                      <a:r>
                        <a:rPr sz="1200" u="sng" spc="70" dirty="0">
                          <a:solidFill>
                            <a:srgbClr val="006FC0"/>
                          </a:solidFill>
                          <a:uFill>
                            <a:solidFill>
                              <a:srgbClr val="006FC0"/>
                            </a:solidFill>
                          </a:uFill>
                          <a:latin typeface="Yu Gothic UI"/>
                          <a:cs typeface="Yu Gothic UI"/>
                        </a:rPr>
                        <a:t>る</a:t>
                      </a:r>
                      <a:r>
                        <a:rPr sz="1200" u="sng" spc="95" dirty="0">
                          <a:solidFill>
                            <a:srgbClr val="006FC0"/>
                          </a:solidFill>
                          <a:uFill>
                            <a:solidFill>
                              <a:srgbClr val="006FC0"/>
                            </a:solidFill>
                          </a:uFill>
                          <a:latin typeface="Yu Gothic UI"/>
                          <a:cs typeface="Yu Gothic UI"/>
                        </a:rPr>
                        <a:t>患者</a:t>
                      </a:r>
                      <a:r>
                        <a:rPr sz="1200" u="sng" spc="75" dirty="0">
                          <a:solidFill>
                            <a:srgbClr val="006FC0"/>
                          </a:solidFill>
                          <a:uFill>
                            <a:solidFill>
                              <a:srgbClr val="006FC0"/>
                            </a:solidFill>
                          </a:uFill>
                          <a:latin typeface="Yu Gothic UI"/>
                          <a:cs typeface="Yu Gothic UI"/>
                        </a:rPr>
                        <a:t>に</a:t>
                      </a:r>
                      <a:r>
                        <a:rPr sz="1200" u="sng" spc="95" dirty="0">
                          <a:solidFill>
                            <a:srgbClr val="006FC0"/>
                          </a:solidFill>
                          <a:uFill>
                            <a:solidFill>
                              <a:srgbClr val="006FC0"/>
                            </a:solidFill>
                          </a:uFill>
                          <a:latin typeface="Yu Gothic UI"/>
                          <a:cs typeface="Yu Gothic UI"/>
                        </a:rPr>
                        <a:t>対</a:t>
                      </a:r>
                      <a:r>
                        <a:rPr sz="1200" u="sng" spc="65" dirty="0">
                          <a:solidFill>
                            <a:srgbClr val="006FC0"/>
                          </a:solidFill>
                          <a:uFill>
                            <a:solidFill>
                              <a:srgbClr val="006FC0"/>
                            </a:solidFill>
                          </a:uFill>
                          <a:latin typeface="Yu Gothic UI"/>
                          <a:cs typeface="Yu Gothic UI"/>
                        </a:rPr>
                        <a:t>し</a:t>
                      </a:r>
                      <a:r>
                        <a:rPr sz="1200" u="sng" spc="70" dirty="0">
                          <a:solidFill>
                            <a:srgbClr val="006FC0"/>
                          </a:solidFill>
                          <a:uFill>
                            <a:solidFill>
                              <a:srgbClr val="006FC0"/>
                            </a:solidFill>
                          </a:uFill>
                          <a:latin typeface="Yu Gothic UI"/>
                          <a:cs typeface="Yu Gothic UI"/>
                        </a:rPr>
                        <a:t>て</a:t>
                      </a:r>
                      <a:r>
                        <a:rPr sz="1200" u="sng" spc="95" dirty="0">
                          <a:solidFill>
                            <a:srgbClr val="006FC0"/>
                          </a:solidFill>
                          <a:uFill>
                            <a:solidFill>
                              <a:srgbClr val="006FC0"/>
                            </a:solidFill>
                          </a:uFill>
                          <a:latin typeface="Yu Gothic UI"/>
                          <a:cs typeface="Yu Gothic UI"/>
                        </a:rPr>
                        <a:t>歯科訪問診療</a:t>
                      </a:r>
                      <a:r>
                        <a:rPr sz="1200" u="sng" spc="70" dirty="0">
                          <a:solidFill>
                            <a:srgbClr val="006FC0"/>
                          </a:solidFill>
                          <a:uFill>
                            <a:solidFill>
                              <a:srgbClr val="006FC0"/>
                            </a:solidFill>
                          </a:uFill>
                          <a:latin typeface="Yu Gothic UI"/>
                          <a:cs typeface="Yu Gothic UI"/>
                        </a:rPr>
                        <a:t>を</a:t>
                      </a:r>
                      <a:r>
                        <a:rPr sz="1200" u="sng" spc="95" dirty="0">
                          <a:solidFill>
                            <a:srgbClr val="006FC0"/>
                          </a:solidFill>
                          <a:uFill>
                            <a:solidFill>
                              <a:srgbClr val="006FC0"/>
                            </a:solidFill>
                          </a:uFill>
                          <a:latin typeface="Yu Gothic UI"/>
                          <a:cs typeface="Yu Gothic UI"/>
                        </a:rPr>
                        <a:t>実施</a:t>
                      </a:r>
                      <a:r>
                        <a:rPr sz="1200" u="sng" spc="65" dirty="0">
                          <a:solidFill>
                            <a:srgbClr val="006FC0"/>
                          </a:solidFill>
                          <a:uFill>
                            <a:solidFill>
                              <a:srgbClr val="006FC0"/>
                            </a:solidFill>
                          </a:uFill>
                          <a:latin typeface="Yu Gothic UI"/>
                          <a:cs typeface="Yu Gothic UI"/>
                        </a:rPr>
                        <a:t>し</a:t>
                      </a:r>
                      <a:r>
                        <a:rPr sz="1200" u="sng" spc="75" dirty="0">
                          <a:solidFill>
                            <a:srgbClr val="006FC0"/>
                          </a:solidFill>
                          <a:uFill>
                            <a:solidFill>
                              <a:srgbClr val="006FC0"/>
                            </a:solidFill>
                          </a:uFill>
                          <a:latin typeface="Yu Gothic UI"/>
                          <a:cs typeface="Yu Gothic UI"/>
                        </a:rPr>
                        <a:t>た</a:t>
                      </a:r>
                      <a:r>
                        <a:rPr sz="1200" u="sng" spc="25" dirty="0">
                          <a:solidFill>
                            <a:srgbClr val="006FC0"/>
                          </a:solidFill>
                          <a:uFill>
                            <a:solidFill>
                              <a:srgbClr val="006FC0"/>
                            </a:solidFill>
                          </a:uFill>
                          <a:latin typeface="Yu Gothic UI"/>
                          <a:cs typeface="Yu Gothic UI"/>
                        </a:rPr>
                        <a:t>                                                                                                          </a:t>
                      </a:r>
                      <a:r>
                        <a:rPr sz="1200" u="sng" spc="125" dirty="0">
                          <a:solidFill>
                            <a:srgbClr val="006FC0"/>
                          </a:solidFill>
                          <a:uFill>
                            <a:solidFill>
                              <a:srgbClr val="006FC0"/>
                            </a:solidFill>
                          </a:uFill>
                          <a:latin typeface="Yu Gothic UI"/>
                          <a:cs typeface="Yu Gothic UI"/>
                        </a:rPr>
                        <a:t>際</a:t>
                      </a:r>
                      <a:r>
                        <a:rPr sz="1200" u="sng" spc="95" dirty="0">
                          <a:solidFill>
                            <a:srgbClr val="006FC0"/>
                          </a:solidFill>
                          <a:uFill>
                            <a:solidFill>
                              <a:srgbClr val="006FC0"/>
                            </a:solidFill>
                          </a:uFill>
                          <a:latin typeface="Yu Gothic UI"/>
                          <a:cs typeface="Yu Gothic UI"/>
                        </a:rPr>
                        <a:t>に</a:t>
                      </a:r>
                      <a:r>
                        <a:rPr sz="1200" u="sng" spc="80" dirty="0">
                          <a:solidFill>
                            <a:srgbClr val="006FC0"/>
                          </a:solidFill>
                          <a:uFill>
                            <a:solidFill>
                              <a:srgbClr val="006FC0"/>
                            </a:solidFill>
                          </a:uFill>
                          <a:latin typeface="Yu Gothic UI"/>
                          <a:cs typeface="Yu Gothic UI"/>
                        </a:rPr>
                        <a:t>、</a:t>
                      </a:r>
                      <a:r>
                        <a:rPr sz="1200" u="sng" spc="125" dirty="0">
                          <a:solidFill>
                            <a:srgbClr val="006FC0"/>
                          </a:solidFill>
                          <a:uFill>
                            <a:solidFill>
                              <a:srgbClr val="006FC0"/>
                            </a:solidFill>
                          </a:uFill>
                          <a:latin typeface="Yu Gothic UI"/>
                          <a:cs typeface="Yu Gothic UI"/>
                        </a:rPr>
                        <a:t>当該患者</a:t>
                      </a:r>
                      <a:r>
                        <a:rPr sz="1200" u="sng" spc="85" dirty="0">
                          <a:solidFill>
                            <a:srgbClr val="006FC0"/>
                          </a:solidFill>
                          <a:uFill>
                            <a:solidFill>
                              <a:srgbClr val="006FC0"/>
                            </a:solidFill>
                          </a:uFill>
                          <a:latin typeface="Yu Gothic UI"/>
                          <a:cs typeface="Yu Gothic UI"/>
                        </a:rPr>
                        <a:t>と</a:t>
                      </a:r>
                      <a:r>
                        <a:rPr sz="1200" u="sng" spc="125" dirty="0">
                          <a:solidFill>
                            <a:srgbClr val="006FC0"/>
                          </a:solidFill>
                          <a:uFill>
                            <a:solidFill>
                              <a:srgbClr val="006FC0"/>
                            </a:solidFill>
                          </a:uFill>
                          <a:latin typeface="Yu Gothic UI"/>
                          <a:cs typeface="Yu Gothic UI"/>
                        </a:rPr>
                        <a:t>同一</a:t>
                      </a:r>
                      <a:r>
                        <a:rPr sz="1200" u="sng" spc="100" dirty="0">
                          <a:solidFill>
                            <a:srgbClr val="006FC0"/>
                          </a:solidFill>
                          <a:uFill>
                            <a:solidFill>
                              <a:srgbClr val="006FC0"/>
                            </a:solidFill>
                          </a:uFill>
                          <a:latin typeface="Yu Gothic UI"/>
                          <a:cs typeface="Yu Gothic UI"/>
                        </a:rPr>
                        <a:t>の</a:t>
                      </a:r>
                      <a:r>
                        <a:rPr sz="1200" u="sng" spc="125" dirty="0">
                          <a:solidFill>
                            <a:srgbClr val="006FC0"/>
                          </a:solidFill>
                          <a:uFill>
                            <a:solidFill>
                              <a:srgbClr val="006FC0"/>
                            </a:solidFill>
                          </a:uFill>
                          <a:latin typeface="Yu Gothic UI"/>
                          <a:cs typeface="Yu Gothic UI"/>
                        </a:rPr>
                        <a:t>建物</a:t>
                      </a:r>
                      <a:r>
                        <a:rPr sz="1200" u="sng" spc="95" dirty="0">
                          <a:solidFill>
                            <a:srgbClr val="006FC0"/>
                          </a:solidFill>
                          <a:uFill>
                            <a:solidFill>
                              <a:srgbClr val="006FC0"/>
                            </a:solidFill>
                          </a:uFill>
                          <a:latin typeface="Yu Gothic UI"/>
                          <a:cs typeface="Yu Gothic UI"/>
                        </a:rPr>
                        <a:t>に</a:t>
                      </a:r>
                      <a:r>
                        <a:rPr sz="1200" u="sng" spc="125" dirty="0">
                          <a:solidFill>
                            <a:srgbClr val="006FC0"/>
                          </a:solidFill>
                          <a:uFill>
                            <a:solidFill>
                              <a:srgbClr val="006FC0"/>
                            </a:solidFill>
                          </a:uFill>
                          <a:latin typeface="Yu Gothic UI"/>
                          <a:cs typeface="Yu Gothic UI"/>
                        </a:rPr>
                        <a:t>居住</a:t>
                      </a:r>
                      <a:r>
                        <a:rPr sz="1200" u="sng" spc="100" dirty="0">
                          <a:solidFill>
                            <a:srgbClr val="006FC0"/>
                          </a:solidFill>
                          <a:uFill>
                            <a:solidFill>
                              <a:srgbClr val="006FC0"/>
                            </a:solidFill>
                          </a:uFill>
                          <a:latin typeface="Yu Gothic UI"/>
                          <a:cs typeface="Yu Gothic UI"/>
                        </a:rPr>
                        <a:t>す</a:t>
                      </a:r>
                      <a:r>
                        <a:rPr sz="1200" u="sng" spc="95" dirty="0">
                          <a:solidFill>
                            <a:srgbClr val="006FC0"/>
                          </a:solidFill>
                          <a:uFill>
                            <a:solidFill>
                              <a:srgbClr val="006FC0"/>
                            </a:solidFill>
                          </a:uFill>
                          <a:latin typeface="Yu Gothic UI"/>
                          <a:cs typeface="Yu Gothic UI"/>
                        </a:rPr>
                        <a:t>る</a:t>
                      </a:r>
                      <a:r>
                        <a:rPr sz="1200" u="sng" spc="125" dirty="0">
                          <a:solidFill>
                            <a:srgbClr val="006FC0"/>
                          </a:solidFill>
                          <a:uFill>
                            <a:solidFill>
                              <a:srgbClr val="006FC0"/>
                            </a:solidFill>
                          </a:uFill>
                          <a:latin typeface="Yu Gothic UI"/>
                          <a:cs typeface="Yu Gothic UI"/>
                        </a:rPr>
                        <a:t>他</a:t>
                      </a:r>
                      <a:r>
                        <a:rPr sz="1200" u="sng" spc="100" dirty="0">
                          <a:solidFill>
                            <a:srgbClr val="006FC0"/>
                          </a:solidFill>
                          <a:uFill>
                            <a:solidFill>
                              <a:srgbClr val="006FC0"/>
                            </a:solidFill>
                          </a:uFill>
                          <a:latin typeface="Yu Gothic UI"/>
                          <a:cs typeface="Yu Gothic UI"/>
                        </a:rPr>
                        <a:t>の</a:t>
                      </a:r>
                      <a:r>
                        <a:rPr sz="1200" u="sng" spc="125" dirty="0">
                          <a:solidFill>
                            <a:srgbClr val="006FC0"/>
                          </a:solidFill>
                          <a:uFill>
                            <a:solidFill>
                              <a:srgbClr val="006FC0"/>
                            </a:solidFill>
                          </a:uFill>
                          <a:latin typeface="Yu Gothic UI"/>
                          <a:cs typeface="Yu Gothic UI"/>
                        </a:rPr>
                        <a:t>患者</a:t>
                      </a:r>
                      <a:r>
                        <a:rPr sz="1200" u="sng" spc="95" dirty="0">
                          <a:solidFill>
                            <a:srgbClr val="006FC0"/>
                          </a:solidFill>
                          <a:uFill>
                            <a:solidFill>
                              <a:srgbClr val="006FC0"/>
                            </a:solidFill>
                          </a:uFill>
                          <a:latin typeface="Yu Gothic UI"/>
                          <a:cs typeface="Yu Gothic UI"/>
                        </a:rPr>
                        <a:t>に</a:t>
                      </a:r>
                      <a:r>
                        <a:rPr sz="1200" u="sng" spc="125" dirty="0">
                          <a:solidFill>
                            <a:srgbClr val="006FC0"/>
                          </a:solidFill>
                          <a:uFill>
                            <a:solidFill>
                              <a:srgbClr val="006FC0"/>
                            </a:solidFill>
                          </a:uFill>
                          <a:latin typeface="Yu Gothic UI"/>
                          <a:cs typeface="Yu Gothic UI"/>
                        </a:rPr>
                        <a:t>対</a:t>
                      </a:r>
                      <a:r>
                        <a:rPr sz="1200" u="sng" spc="85" dirty="0">
                          <a:solidFill>
                            <a:srgbClr val="006FC0"/>
                          </a:solidFill>
                          <a:uFill>
                            <a:solidFill>
                              <a:srgbClr val="006FC0"/>
                            </a:solidFill>
                          </a:uFill>
                          <a:latin typeface="Yu Gothic UI"/>
                          <a:cs typeface="Yu Gothic UI"/>
                        </a:rPr>
                        <a:t>し</a:t>
                      </a:r>
                      <a:r>
                        <a:rPr sz="1200" u="sng" spc="90" dirty="0">
                          <a:solidFill>
                            <a:srgbClr val="006FC0"/>
                          </a:solidFill>
                          <a:uFill>
                            <a:solidFill>
                              <a:srgbClr val="006FC0"/>
                            </a:solidFill>
                          </a:uFill>
                          <a:latin typeface="Yu Gothic UI"/>
                          <a:cs typeface="Yu Gothic UI"/>
                        </a:rPr>
                        <a:t>て</a:t>
                      </a:r>
                      <a:r>
                        <a:rPr sz="1200" u="sng" spc="80" dirty="0">
                          <a:solidFill>
                            <a:srgbClr val="006FC0"/>
                          </a:solidFill>
                          <a:uFill>
                            <a:solidFill>
                              <a:srgbClr val="006FC0"/>
                            </a:solidFill>
                          </a:uFill>
                          <a:latin typeface="Yu Gothic UI"/>
                          <a:cs typeface="Yu Gothic UI"/>
                        </a:rPr>
                        <a:t>、</a:t>
                      </a:r>
                      <a:r>
                        <a:rPr sz="1200" u="sng" spc="125" dirty="0">
                          <a:solidFill>
                            <a:srgbClr val="006FC0"/>
                          </a:solidFill>
                          <a:uFill>
                            <a:solidFill>
                              <a:srgbClr val="006FC0"/>
                            </a:solidFill>
                          </a:uFill>
                          <a:latin typeface="Yu Gothic UI"/>
                          <a:cs typeface="Yu Gothic UI"/>
                        </a:rPr>
                        <a:t>患者等</a:t>
                      </a:r>
                      <a:r>
                        <a:rPr sz="1200" u="sng" spc="100" dirty="0">
                          <a:solidFill>
                            <a:srgbClr val="006FC0"/>
                          </a:solidFill>
                          <a:uFill>
                            <a:solidFill>
                              <a:srgbClr val="006FC0"/>
                            </a:solidFill>
                          </a:uFill>
                          <a:latin typeface="Yu Gothic UI"/>
                          <a:cs typeface="Yu Gothic UI"/>
                        </a:rPr>
                        <a:t>の</a:t>
                      </a:r>
                      <a:r>
                        <a:rPr sz="1200" u="sng" spc="130" dirty="0">
                          <a:solidFill>
                            <a:srgbClr val="006FC0"/>
                          </a:solidFill>
                          <a:uFill>
                            <a:solidFill>
                              <a:srgbClr val="006FC0"/>
                            </a:solidFill>
                          </a:uFill>
                          <a:latin typeface="Yu Gothic UI"/>
                          <a:cs typeface="Yu Gothic UI"/>
                        </a:rPr>
                        <a:t>求</a:t>
                      </a:r>
                      <a:r>
                        <a:rPr sz="1200" u="sng" spc="105" dirty="0">
                          <a:solidFill>
                            <a:srgbClr val="006FC0"/>
                          </a:solidFill>
                          <a:uFill>
                            <a:solidFill>
                              <a:srgbClr val="006FC0"/>
                            </a:solidFill>
                          </a:uFill>
                          <a:latin typeface="Yu Gothic UI"/>
                          <a:cs typeface="Yu Gothic UI"/>
                        </a:rPr>
                        <a:t>め</a:t>
                      </a:r>
                      <a:r>
                        <a:rPr sz="1200" u="sng" spc="100" dirty="0">
                          <a:solidFill>
                            <a:srgbClr val="006FC0"/>
                          </a:solidFill>
                          <a:uFill>
                            <a:solidFill>
                              <a:srgbClr val="006FC0"/>
                            </a:solidFill>
                          </a:uFill>
                          <a:latin typeface="Yu Gothic UI"/>
                          <a:cs typeface="Yu Gothic UI"/>
                        </a:rPr>
                        <a:t>に</a:t>
                      </a:r>
                      <a:r>
                        <a:rPr sz="1200" u="sng" spc="130" dirty="0">
                          <a:solidFill>
                            <a:srgbClr val="006FC0"/>
                          </a:solidFill>
                          <a:uFill>
                            <a:solidFill>
                              <a:srgbClr val="006FC0"/>
                            </a:solidFill>
                          </a:uFill>
                          <a:latin typeface="Yu Gothic UI"/>
                          <a:cs typeface="Yu Gothic UI"/>
                        </a:rPr>
                        <a:t>応</a:t>
                      </a:r>
                      <a:r>
                        <a:rPr sz="1200" u="sng" spc="90" dirty="0">
                          <a:solidFill>
                            <a:srgbClr val="006FC0"/>
                          </a:solidFill>
                          <a:uFill>
                            <a:solidFill>
                              <a:srgbClr val="006FC0"/>
                            </a:solidFill>
                          </a:uFill>
                          <a:latin typeface="Yu Gothic UI"/>
                          <a:cs typeface="Yu Gothic UI"/>
                        </a:rPr>
                        <a:t>じ</a:t>
                      </a:r>
                      <a:r>
                        <a:rPr sz="1200" u="sng" spc="95" dirty="0">
                          <a:solidFill>
                            <a:srgbClr val="006FC0"/>
                          </a:solidFill>
                          <a:uFill>
                            <a:solidFill>
                              <a:srgbClr val="006FC0"/>
                            </a:solidFill>
                          </a:uFill>
                          <a:latin typeface="Yu Gothic UI"/>
                          <a:cs typeface="Yu Gothic UI"/>
                        </a:rPr>
                        <a:t>て</a:t>
                      </a:r>
                      <a:r>
                        <a:rPr sz="1200" u="sng" spc="130" dirty="0">
                          <a:solidFill>
                            <a:srgbClr val="006FC0"/>
                          </a:solidFill>
                          <a:uFill>
                            <a:solidFill>
                              <a:srgbClr val="006FC0"/>
                            </a:solidFill>
                          </a:uFill>
                          <a:latin typeface="Yu Gothic UI"/>
                          <a:cs typeface="Yu Gothic UI"/>
                        </a:rPr>
                        <a:t>緊急</a:t>
                      </a:r>
                      <a:r>
                        <a:rPr sz="1200" u="sng" spc="100" dirty="0">
                          <a:solidFill>
                            <a:srgbClr val="006FC0"/>
                          </a:solidFill>
                          <a:uFill>
                            <a:solidFill>
                              <a:srgbClr val="006FC0"/>
                            </a:solidFill>
                          </a:uFill>
                          <a:latin typeface="Yu Gothic UI"/>
                          <a:cs typeface="Yu Gothic UI"/>
                        </a:rPr>
                        <a:t>に</a:t>
                      </a:r>
                      <a:r>
                        <a:rPr sz="1200" u="sng" spc="130" dirty="0">
                          <a:solidFill>
                            <a:srgbClr val="006FC0"/>
                          </a:solidFill>
                          <a:uFill>
                            <a:solidFill>
                              <a:srgbClr val="006FC0"/>
                            </a:solidFill>
                          </a:uFill>
                          <a:latin typeface="Yu Gothic UI"/>
                          <a:cs typeface="Yu Gothic UI"/>
                        </a:rPr>
                        <a:t>歯科訪問診療</a:t>
                      </a:r>
                      <a:r>
                        <a:rPr sz="1200" u="sng" spc="95" dirty="0">
                          <a:solidFill>
                            <a:srgbClr val="006FC0"/>
                          </a:solidFill>
                          <a:uFill>
                            <a:solidFill>
                              <a:srgbClr val="006FC0"/>
                            </a:solidFill>
                          </a:uFill>
                          <a:latin typeface="Yu Gothic UI"/>
                          <a:cs typeface="Yu Gothic UI"/>
                        </a:rPr>
                        <a:t>を</a:t>
                      </a:r>
                      <a:r>
                        <a:rPr sz="1200" u="sng" spc="130" dirty="0">
                          <a:solidFill>
                            <a:srgbClr val="006FC0"/>
                          </a:solidFill>
                          <a:uFill>
                            <a:solidFill>
                              <a:srgbClr val="006FC0"/>
                            </a:solidFill>
                          </a:uFill>
                          <a:latin typeface="Yu Gothic UI"/>
                          <a:cs typeface="Yu Gothic UI"/>
                        </a:rPr>
                        <a:t>実施</a:t>
                      </a:r>
                      <a:r>
                        <a:rPr sz="1200" u="sng" spc="105" dirty="0">
                          <a:solidFill>
                            <a:srgbClr val="006FC0"/>
                          </a:solidFill>
                          <a:uFill>
                            <a:solidFill>
                              <a:srgbClr val="006FC0"/>
                            </a:solidFill>
                          </a:uFill>
                          <a:latin typeface="Yu Gothic UI"/>
                          <a:cs typeface="Yu Gothic UI"/>
                        </a:rPr>
                        <a:t>す</a:t>
                      </a:r>
                      <a:r>
                        <a:rPr sz="1200" u="sng" spc="100" dirty="0">
                          <a:solidFill>
                            <a:srgbClr val="006FC0"/>
                          </a:solidFill>
                          <a:uFill>
                            <a:solidFill>
                              <a:srgbClr val="006FC0"/>
                            </a:solidFill>
                          </a:uFill>
                          <a:latin typeface="Yu Gothic UI"/>
                          <a:cs typeface="Yu Gothic UI"/>
                        </a:rPr>
                        <a:t>る</a:t>
                      </a:r>
                      <a:r>
                        <a:rPr sz="1200" u="sng" spc="130" dirty="0">
                          <a:solidFill>
                            <a:srgbClr val="006FC0"/>
                          </a:solidFill>
                          <a:uFill>
                            <a:solidFill>
                              <a:srgbClr val="006FC0"/>
                            </a:solidFill>
                          </a:uFill>
                          <a:latin typeface="Yu Gothic UI"/>
                          <a:cs typeface="Yu Gothic UI"/>
                        </a:rPr>
                        <a:t>必要性</a:t>
                      </a:r>
                      <a:r>
                        <a:rPr sz="1200" u="sng" spc="95" dirty="0">
                          <a:solidFill>
                            <a:srgbClr val="006FC0"/>
                          </a:solidFill>
                          <a:uFill>
                            <a:solidFill>
                              <a:srgbClr val="006FC0"/>
                            </a:solidFill>
                          </a:uFill>
                          <a:latin typeface="Yu Gothic UI"/>
                          <a:cs typeface="Yu Gothic UI"/>
                        </a:rPr>
                        <a:t>を</a:t>
                      </a:r>
                      <a:r>
                        <a:rPr sz="1200" u="sng" spc="130" dirty="0">
                          <a:solidFill>
                            <a:srgbClr val="006FC0"/>
                          </a:solidFill>
                          <a:uFill>
                            <a:solidFill>
                              <a:srgbClr val="006FC0"/>
                            </a:solidFill>
                          </a:uFill>
                          <a:latin typeface="Yu Gothic UI"/>
                          <a:cs typeface="Yu Gothic UI"/>
                        </a:rPr>
                        <a:t>認</a:t>
                      </a:r>
                      <a:r>
                        <a:rPr sz="1200" u="sng" spc="105" dirty="0">
                          <a:solidFill>
                            <a:srgbClr val="006FC0"/>
                          </a:solidFill>
                          <a:uFill>
                            <a:solidFill>
                              <a:srgbClr val="006FC0"/>
                            </a:solidFill>
                          </a:uFill>
                          <a:latin typeface="Yu Gothic UI"/>
                          <a:cs typeface="Yu Gothic UI"/>
                        </a:rPr>
                        <a:t>め</a:t>
                      </a:r>
                      <a:r>
                        <a:rPr sz="1200" u="sng" spc="85" dirty="0">
                          <a:solidFill>
                            <a:srgbClr val="006FC0"/>
                          </a:solidFill>
                          <a:uFill>
                            <a:solidFill>
                              <a:srgbClr val="006FC0"/>
                            </a:solidFill>
                          </a:uFill>
                          <a:latin typeface="Yu Gothic UI"/>
                          <a:cs typeface="Yu Gothic UI"/>
                        </a:rPr>
                        <a:t>、</a:t>
                      </a:r>
                      <a:r>
                        <a:rPr sz="1200" u="sng" spc="130" dirty="0">
                          <a:solidFill>
                            <a:srgbClr val="006FC0"/>
                          </a:solidFill>
                          <a:uFill>
                            <a:solidFill>
                              <a:srgbClr val="006FC0"/>
                            </a:solidFill>
                          </a:uFill>
                          <a:latin typeface="Yu Gothic UI"/>
                          <a:cs typeface="Yu Gothic UI"/>
                        </a:rPr>
                        <a:t>結果</a:t>
                      </a:r>
                      <a:r>
                        <a:rPr sz="1200" u="sng" spc="90" dirty="0">
                          <a:solidFill>
                            <a:srgbClr val="006FC0"/>
                          </a:solidFill>
                          <a:uFill>
                            <a:solidFill>
                              <a:srgbClr val="006FC0"/>
                            </a:solidFill>
                          </a:uFill>
                          <a:latin typeface="Yu Gothic UI"/>
                          <a:cs typeface="Yu Gothic UI"/>
                        </a:rPr>
                        <a:t>とし</a:t>
                      </a:r>
                      <a:r>
                        <a:rPr sz="1200" u="sng" spc="80" dirty="0">
                          <a:solidFill>
                            <a:srgbClr val="006FC0"/>
                          </a:solidFill>
                          <a:uFill>
                            <a:solidFill>
                              <a:srgbClr val="006FC0"/>
                            </a:solidFill>
                          </a:uFill>
                          <a:latin typeface="Yu Gothic UI"/>
                          <a:cs typeface="Yu Gothic UI"/>
                        </a:rPr>
                        <a:t>て</a:t>
                      </a:r>
                      <a:r>
                        <a:rPr sz="1200" u="sng" spc="105" dirty="0">
                          <a:solidFill>
                            <a:srgbClr val="006FC0"/>
                          </a:solidFill>
                          <a:uFill>
                            <a:solidFill>
                              <a:srgbClr val="006FC0"/>
                            </a:solidFill>
                          </a:uFill>
                          <a:latin typeface="Yu Gothic UI"/>
                          <a:cs typeface="Yu Gothic UI"/>
                        </a:rPr>
                        <a:t>２人</a:t>
                      </a:r>
                      <a:r>
                        <a:rPr sz="1200" u="sng" spc="85" dirty="0">
                          <a:solidFill>
                            <a:srgbClr val="006FC0"/>
                          </a:solidFill>
                          <a:uFill>
                            <a:solidFill>
                              <a:srgbClr val="006FC0"/>
                            </a:solidFill>
                          </a:uFill>
                          <a:latin typeface="Yu Gothic UI"/>
                          <a:cs typeface="Yu Gothic UI"/>
                        </a:rPr>
                        <a:t>の</a:t>
                      </a:r>
                      <a:r>
                        <a:rPr sz="1200" u="sng" spc="105" dirty="0">
                          <a:solidFill>
                            <a:srgbClr val="006FC0"/>
                          </a:solidFill>
                          <a:uFill>
                            <a:solidFill>
                              <a:srgbClr val="006FC0"/>
                            </a:solidFill>
                          </a:uFill>
                          <a:latin typeface="Yu Gothic UI"/>
                          <a:cs typeface="Yu Gothic UI"/>
                        </a:rPr>
                        <a:t>同一建物居住者</a:t>
                      </a:r>
                      <a:r>
                        <a:rPr sz="1200" u="sng" spc="85" dirty="0">
                          <a:solidFill>
                            <a:srgbClr val="006FC0"/>
                          </a:solidFill>
                          <a:uFill>
                            <a:solidFill>
                              <a:srgbClr val="006FC0"/>
                            </a:solidFill>
                          </a:uFill>
                          <a:latin typeface="Yu Gothic UI"/>
                          <a:cs typeface="Yu Gothic UI"/>
                        </a:rPr>
                        <a:t>への</a:t>
                      </a:r>
                      <a:r>
                        <a:rPr sz="1200" u="sng" spc="105" dirty="0">
                          <a:solidFill>
                            <a:srgbClr val="006FC0"/>
                          </a:solidFill>
                          <a:uFill>
                            <a:solidFill>
                              <a:srgbClr val="006FC0"/>
                            </a:solidFill>
                          </a:uFill>
                          <a:latin typeface="Yu Gothic UI"/>
                          <a:cs typeface="Yu Gothic UI"/>
                        </a:rPr>
                        <a:t>歯科訪問診療</a:t>
                      </a:r>
                      <a:r>
                        <a:rPr sz="1200" u="sng" spc="75" dirty="0">
                          <a:solidFill>
                            <a:srgbClr val="006FC0"/>
                          </a:solidFill>
                          <a:uFill>
                            <a:solidFill>
                              <a:srgbClr val="006FC0"/>
                            </a:solidFill>
                          </a:uFill>
                          <a:latin typeface="Yu Gothic UI"/>
                          <a:cs typeface="Yu Gothic UI"/>
                        </a:rPr>
                        <a:t>と</a:t>
                      </a:r>
                      <a:r>
                        <a:rPr sz="1200" u="sng" spc="90" dirty="0">
                          <a:solidFill>
                            <a:srgbClr val="006FC0"/>
                          </a:solidFill>
                          <a:uFill>
                            <a:solidFill>
                              <a:srgbClr val="006FC0"/>
                            </a:solidFill>
                          </a:uFill>
                          <a:latin typeface="Yu Gothic UI"/>
                          <a:cs typeface="Yu Gothic UI"/>
                        </a:rPr>
                        <a:t>な</a:t>
                      </a:r>
                      <a:r>
                        <a:rPr sz="1200" u="sng" spc="65" dirty="0">
                          <a:solidFill>
                            <a:srgbClr val="006FC0"/>
                          </a:solidFill>
                          <a:uFill>
                            <a:solidFill>
                              <a:srgbClr val="006FC0"/>
                            </a:solidFill>
                          </a:uFill>
                          <a:latin typeface="Yu Gothic UI"/>
                          <a:cs typeface="Yu Gothic UI"/>
                        </a:rPr>
                        <a:t>っ</a:t>
                      </a:r>
                      <a:r>
                        <a:rPr sz="1200" u="sng" spc="80" dirty="0">
                          <a:solidFill>
                            <a:srgbClr val="006FC0"/>
                          </a:solidFill>
                          <a:uFill>
                            <a:solidFill>
                              <a:srgbClr val="006FC0"/>
                            </a:solidFill>
                          </a:uFill>
                          <a:latin typeface="Yu Gothic UI"/>
                          <a:cs typeface="Yu Gothic UI"/>
                        </a:rPr>
                        <a:t>た</a:t>
                      </a:r>
                      <a:r>
                        <a:rPr sz="1200" u="sng" spc="105" dirty="0">
                          <a:solidFill>
                            <a:srgbClr val="006FC0"/>
                          </a:solidFill>
                          <a:uFill>
                            <a:solidFill>
                              <a:srgbClr val="006FC0"/>
                            </a:solidFill>
                          </a:uFill>
                          <a:latin typeface="Yu Gothic UI"/>
                          <a:cs typeface="Yu Gothic UI"/>
                        </a:rPr>
                        <a:t>場合</a:t>
                      </a:r>
                      <a:r>
                        <a:rPr sz="1200" u="sng" spc="75" dirty="0">
                          <a:solidFill>
                            <a:srgbClr val="006FC0"/>
                          </a:solidFill>
                          <a:uFill>
                            <a:solidFill>
                              <a:srgbClr val="006FC0"/>
                            </a:solidFill>
                          </a:uFill>
                          <a:latin typeface="Yu Gothic UI"/>
                          <a:cs typeface="Yu Gothic UI"/>
                        </a:rPr>
                        <a:t>、</a:t>
                      </a:r>
                      <a:r>
                        <a:rPr sz="1200" b="1" u="sng" spc="130" dirty="0">
                          <a:solidFill>
                            <a:srgbClr val="006FC0"/>
                          </a:solidFill>
                          <a:uFill>
                            <a:solidFill>
                              <a:srgbClr val="006FC0"/>
                            </a:solidFill>
                          </a:uFill>
                          <a:latin typeface="Yu Gothic UI"/>
                          <a:cs typeface="Yu Gothic UI"/>
                        </a:rPr>
                        <a:t>いず</a:t>
                      </a:r>
                      <a:r>
                        <a:rPr sz="1200" b="1" u="sng" spc="140" dirty="0">
                          <a:solidFill>
                            <a:srgbClr val="006FC0"/>
                          </a:solidFill>
                          <a:uFill>
                            <a:solidFill>
                              <a:srgbClr val="006FC0"/>
                            </a:solidFill>
                          </a:uFill>
                          <a:latin typeface="Yu Gothic UI"/>
                          <a:cs typeface="Yu Gothic UI"/>
                        </a:rPr>
                        <a:t>れ</a:t>
                      </a:r>
                      <a:r>
                        <a:rPr sz="1200" b="1" u="sng" spc="130" dirty="0">
                          <a:solidFill>
                            <a:srgbClr val="006FC0"/>
                          </a:solidFill>
                          <a:uFill>
                            <a:solidFill>
                              <a:srgbClr val="006FC0"/>
                            </a:solidFill>
                          </a:uFill>
                          <a:latin typeface="Yu Gothic UI"/>
                          <a:cs typeface="Yu Gothic UI"/>
                        </a:rPr>
                        <a:t>の</a:t>
                      </a:r>
                      <a:r>
                        <a:rPr sz="1200" b="1" u="sng" spc="155" dirty="0">
                          <a:solidFill>
                            <a:srgbClr val="006FC0"/>
                          </a:solidFill>
                          <a:uFill>
                            <a:solidFill>
                              <a:srgbClr val="006FC0"/>
                            </a:solidFill>
                          </a:uFill>
                          <a:latin typeface="Yu Gothic UI"/>
                          <a:cs typeface="Yu Gothic UI"/>
                        </a:rPr>
                        <a:t>患</a:t>
                      </a:r>
                      <a:r>
                        <a:rPr sz="1200" b="1" u="sng" spc="120" dirty="0">
                          <a:solidFill>
                            <a:srgbClr val="006FC0"/>
                          </a:solidFill>
                          <a:uFill>
                            <a:solidFill>
                              <a:srgbClr val="006FC0"/>
                            </a:solidFill>
                          </a:uFill>
                          <a:latin typeface="Yu Gothic UI"/>
                          <a:cs typeface="Yu Gothic UI"/>
                        </a:rPr>
                        <a:t>者</a:t>
                      </a:r>
                      <a:r>
                        <a:rPr sz="1200" b="1" u="sng" spc="90" dirty="0">
                          <a:solidFill>
                            <a:srgbClr val="006FC0"/>
                          </a:solidFill>
                          <a:uFill>
                            <a:solidFill>
                              <a:srgbClr val="006FC0"/>
                            </a:solidFill>
                          </a:uFill>
                          <a:latin typeface="Yu Gothic UI"/>
                          <a:cs typeface="Yu Gothic UI"/>
                        </a:rPr>
                        <a:t>も</a:t>
                      </a:r>
                      <a:r>
                        <a:rPr sz="1200" b="1" u="sng" spc="120" dirty="0">
                          <a:solidFill>
                            <a:srgbClr val="006FC0"/>
                          </a:solidFill>
                          <a:uFill>
                            <a:solidFill>
                              <a:srgbClr val="006FC0"/>
                            </a:solidFill>
                          </a:uFill>
                          <a:latin typeface="Yu Gothic UI"/>
                          <a:cs typeface="Yu Gothic UI"/>
                        </a:rPr>
                        <a:t>歯科訪問診療１</a:t>
                      </a:r>
                      <a:r>
                        <a:rPr sz="1200" b="1" u="sng" spc="90" dirty="0">
                          <a:solidFill>
                            <a:srgbClr val="006FC0"/>
                          </a:solidFill>
                          <a:uFill>
                            <a:solidFill>
                              <a:srgbClr val="006FC0"/>
                            </a:solidFill>
                          </a:uFill>
                          <a:latin typeface="Yu Gothic UI"/>
                          <a:cs typeface="Yu Gothic UI"/>
                        </a:rPr>
                        <a:t>を</a:t>
                      </a:r>
                      <a:r>
                        <a:rPr sz="1200" b="1" u="sng" spc="120" dirty="0">
                          <a:solidFill>
                            <a:srgbClr val="006FC0"/>
                          </a:solidFill>
                          <a:uFill>
                            <a:solidFill>
                              <a:srgbClr val="006FC0"/>
                            </a:solidFill>
                          </a:uFill>
                          <a:latin typeface="Yu Gothic UI"/>
                          <a:cs typeface="Yu Gothic UI"/>
                        </a:rPr>
                        <a:t>算定</a:t>
                      </a:r>
                      <a:r>
                        <a:rPr sz="1200" b="1" u="sng" spc="85" dirty="0">
                          <a:solidFill>
                            <a:srgbClr val="006FC0"/>
                          </a:solidFill>
                          <a:uFill>
                            <a:solidFill>
                              <a:srgbClr val="006FC0"/>
                            </a:solidFill>
                          </a:uFill>
                          <a:latin typeface="Yu Gothic UI"/>
                          <a:cs typeface="Yu Gothic UI"/>
                        </a:rPr>
                        <a:t>し</a:t>
                      </a:r>
                      <a:r>
                        <a:rPr sz="1200" b="1" u="sng" spc="90" dirty="0">
                          <a:solidFill>
                            <a:srgbClr val="006FC0"/>
                          </a:solidFill>
                          <a:uFill>
                            <a:solidFill>
                              <a:srgbClr val="006FC0"/>
                            </a:solidFill>
                          </a:uFill>
                          <a:latin typeface="Yu Gothic UI"/>
                          <a:cs typeface="Yu Gothic UI"/>
                        </a:rPr>
                        <a:t>て</a:t>
                      </a:r>
                      <a:r>
                        <a:rPr sz="1200" b="1" u="sng" spc="120" dirty="0">
                          <a:solidFill>
                            <a:srgbClr val="006FC0"/>
                          </a:solidFill>
                          <a:uFill>
                            <a:solidFill>
                              <a:srgbClr val="006FC0"/>
                            </a:solidFill>
                          </a:uFill>
                          <a:latin typeface="Yu Gothic UI"/>
                          <a:cs typeface="Yu Gothic UI"/>
                        </a:rPr>
                        <a:t>差</a:t>
                      </a:r>
                      <a:r>
                        <a:rPr sz="1200" b="1" u="sng" spc="85" dirty="0">
                          <a:solidFill>
                            <a:srgbClr val="006FC0"/>
                          </a:solidFill>
                          <a:uFill>
                            <a:solidFill>
                              <a:srgbClr val="006FC0"/>
                            </a:solidFill>
                          </a:uFill>
                          <a:latin typeface="Yu Gothic UI"/>
                          <a:cs typeface="Yu Gothic UI"/>
                        </a:rPr>
                        <a:t>し</a:t>
                      </a:r>
                      <a:r>
                        <a:rPr sz="1200" b="1" u="sng" spc="120" dirty="0">
                          <a:solidFill>
                            <a:srgbClr val="006FC0"/>
                          </a:solidFill>
                          <a:uFill>
                            <a:solidFill>
                              <a:srgbClr val="006FC0"/>
                            </a:solidFill>
                          </a:uFill>
                          <a:latin typeface="Yu Gothic UI"/>
                          <a:cs typeface="Yu Gothic UI"/>
                        </a:rPr>
                        <a:t>支</a:t>
                      </a:r>
                      <a:r>
                        <a:rPr sz="1200" b="1" u="sng" spc="95" dirty="0">
                          <a:solidFill>
                            <a:srgbClr val="006FC0"/>
                          </a:solidFill>
                          <a:uFill>
                            <a:solidFill>
                              <a:srgbClr val="006FC0"/>
                            </a:solidFill>
                          </a:uFill>
                          <a:latin typeface="Yu Gothic UI"/>
                          <a:cs typeface="Yu Gothic UI"/>
                        </a:rPr>
                        <a:t>え</a:t>
                      </a:r>
                      <a:r>
                        <a:rPr sz="1200" b="1" u="sng" spc="105" dirty="0">
                          <a:solidFill>
                            <a:srgbClr val="006FC0"/>
                          </a:solidFill>
                          <a:uFill>
                            <a:solidFill>
                              <a:srgbClr val="006FC0"/>
                            </a:solidFill>
                          </a:uFill>
                          <a:latin typeface="Yu Gothic UI"/>
                          <a:cs typeface="Yu Gothic UI"/>
                        </a:rPr>
                        <a:t>な</a:t>
                      </a:r>
                      <a:r>
                        <a:rPr sz="1200" b="1" u="sng" spc="100" dirty="0">
                          <a:solidFill>
                            <a:srgbClr val="006FC0"/>
                          </a:solidFill>
                          <a:uFill>
                            <a:solidFill>
                              <a:srgbClr val="006FC0"/>
                            </a:solidFill>
                          </a:uFill>
                          <a:latin typeface="Yu Gothic UI"/>
                          <a:cs typeface="Yu Gothic UI"/>
                        </a:rPr>
                        <a:t>い</a:t>
                      </a:r>
                      <a:r>
                        <a:rPr sz="1200" b="1" u="sng" spc="85" dirty="0">
                          <a:solidFill>
                            <a:srgbClr val="006FC0"/>
                          </a:solidFill>
                          <a:uFill>
                            <a:solidFill>
                              <a:srgbClr val="006FC0"/>
                            </a:solidFill>
                          </a:uFill>
                          <a:latin typeface="Yu Gothic UI"/>
                          <a:cs typeface="Yu Gothic UI"/>
                        </a:rPr>
                        <a:t>。</a:t>
                      </a:r>
                      <a:r>
                        <a:rPr sz="1200" u="sng" spc="130" dirty="0">
                          <a:solidFill>
                            <a:srgbClr val="006FC0"/>
                          </a:solidFill>
                          <a:uFill>
                            <a:solidFill>
                              <a:srgbClr val="006FC0"/>
                            </a:solidFill>
                          </a:uFill>
                          <a:latin typeface="Yu Gothic UI"/>
                          <a:cs typeface="Yu Gothic UI"/>
                        </a:rPr>
                        <a:t>ただ</a:t>
                      </a:r>
                      <a:r>
                        <a:rPr sz="1200" u="sng" spc="114" dirty="0">
                          <a:solidFill>
                            <a:srgbClr val="006FC0"/>
                          </a:solidFill>
                          <a:uFill>
                            <a:solidFill>
                              <a:srgbClr val="006FC0"/>
                            </a:solidFill>
                          </a:uFill>
                          <a:latin typeface="Yu Gothic UI"/>
                          <a:cs typeface="Yu Gothic UI"/>
                        </a:rPr>
                        <a:t>し</a:t>
                      </a:r>
                      <a:r>
                        <a:rPr sz="1200" u="sng" spc="110" dirty="0">
                          <a:solidFill>
                            <a:srgbClr val="006FC0"/>
                          </a:solidFill>
                          <a:uFill>
                            <a:solidFill>
                              <a:srgbClr val="006FC0"/>
                            </a:solidFill>
                          </a:uFill>
                          <a:latin typeface="Yu Gothic UI"/>
                          <a:cs typeface="Yu Gothic UI"/>
                        </a:rPr>
                        <a:t>、</a:t>
                      </a:r>
                      <a:r>
                        <a:rPr sz="1200" u="sng" spc="165" dirty="0">
                          <a:solidFill>
                            <a:srgbClr val="006FC0"/>
                          </a:solidFill>
                          <a:uFill>
                            <a:solidFill>
                              <a:srgbClr val="006FC0"/>
                            </a:solidFill>
                          </a:uFill>
                          <a:latin typeface="Yu Gothic UI"/>
                          <a:cs typeface="Yu Gothic UI"/>
                        </a:rPr>
                        <a:t>緊急</a:t>
                      </a:r>
                      <a:r>
                        <a:rPr sz="1200" u="sng" spc="130" dirty="0">
                          <a:solidFill>
                            <a:srgbClr val="006FC0"/>
                          </a:solidFill>
                          <a:uFill>
                            <a:solidFill>
                              <a:srgbClr val="006FC0"/>
                            </a:solidFill>
                          </a:uFill>
                          <a:latin typeface="Yu Gothic UI"/>
                          <a:cs typeface="Yu Gothic UI"/>
                        </a:rPr>
                        <a:t>に</a:t>
                      </a:r>
                      <a:r>
                        <a:rPr sz="1200" u="sng" spc="165" dirty="0">
                          <a:solidFill>
                            <a:srgbClr val="006FC0"/>
                          </a:solidFill>
                          <a:uFill>
                            <a:solidFill>
                              <a:srgbClr val="006FC0"/>
                            </a:solidFill>
                          </a:uFill>
                          <a:latin typeface="Yu Gothic UI"/>
                          <a:cs typeface="Yu Gothic UI"/>
                        </a:rPr>
                        <a:t>歯科訪</a:t>
                      </a:r>
                      <a:r>
                        <a:rPr sz="1200" u="sng" spc="105" dirty="0">
                          <a:solidFill>
                            <a:srgbClr val="006FC0"/>
                          </a:solidFill>
                          <a:uFill>
                            <a:solidFill>
                              <a:srgbClr val="006FC0"/>
                            </a:solidFill>
                          </a:uFill>
                          <a:latin typeface="Yu Gothic UI"/>
                          <a:cs typeface="Yu Gothic UI"/>
                        </a:rPr>
                        <a:t>問診療</a:t>
                      </a:r>
                      <a:r>
                        <a:rPr sz="1200" u="sng" spc="80" dirty="0">
                          <a:solidFill>
                            <a:srgbClr val="006FC0"/>
                          </a:solidFill>
                          <a:uFill>
                            <a:solidFill>
                              <a:srgbClr val="006FC0"/>
                            </a:solidFill>
                          </a:uFill>
                          <a:latin typeface="Yu Gothic UI"/>
                          <a:cs typeface="Yu Gothic UI"/>
                        </a:rPr>
                        <a:t>を</a:t>
                      </a:r>
                      <a:r>
                        <a:rPr sz="1200" u="sng" spc="105" dirty="0">
                          <a:solidFill>
                            <a:srgbClr val="006FC0"/>
                          </a:solidFill>
                          <a:uFill>
                            <a:solidFill>
                              <a:srgbClr val="006FC0"/>
                            </a:solidFill>
                          </a:uFill>
                          <a:latin typeface="Yu Gothic UI"/>
                          <a:cs typeface="Yu Gothic UI"/>
                        </a:rPr>
                        <a:t>実施</a:t>
                      </a:r>
                      <a:r>
                        <a:rPr sz="1200" u="sng" spc="85" dirty="0">
                          <a:solidFill>
                            <a:srgbClr val="006FC0"/>
                          </a:solidFill>
                          <a:uFill>
                            <a:solidFill>
                              <a:srgbClr val="006FC0"/>
                            </a:solidFill>
                          </a:uFill>
                          <a:latin typeface="Yu Gothic UI"/>
                          <a:cs typeface="Yu Gothic UI"/>
                        </a:rPr>
                        <a:t>す</a:t>
                      </a:r>
                      <a:r>
                        <a:rPr sz="1200" u="sng" spc="80" dirty="0">
                          <a:solidFill>
                            <a:srgbClr val="006FC0"/>
                          </a:solidFill>
                          <a:uFill>
                            <a:solidFill>
                              <a:srgbClr val="006FC0"/>
                            </a:solidFill>
                          </a:uFill>
                          <a:latin typeface="Yu Gothic UI"/>
                          <a:cs typeface="Yu Gothic UI"/>
                        </a:rPr>
                        <a:t>る</a:t>
                      </a:r>
                      <a:r>
                        <a:rPr sz="1200" b="1" u="sng" spc="140" dirty="0">
                          <a:solidFill>
                            <a:srgbClr val="006FC0"/>
                          </a:solidFill>
                          <a:uFill>
                            <a:solidFill>
                              <a:srgbClr val="006FC0"/>
                            </a:solidFill>
                          </a:uFill>
                          <a:latin typeface="Yu Gothic UI"/>
                          <a:cs typeface="Yu Gothic UI"/>
                        </a:rPr>
                        <a:t>必要</a:t>
                      </a:r>
                      <a:r>
                        <a:rPr sz="1200" b="1" u="sng" spc="120" dirty="0">
                          <a:solidFill>
                            <a:srgbClr val="006FC0"/>
                          </a:solidFill>
                          <a:uFill>
                            <a:solidFill>
                              <a:srgbClr val="006FC0"/>
                            </a:solidFill>
                          </a:uFill>
                          <a:latin typeface="Yu Gothic UI"/>
                          <a:cs typeface="Yu Gothic UI"/>
                        </a:rPr>
                        <a:t>があ</a:t>
                      </a:r>
                      <a:r>
                        <a:rPr sz="1200" b="1" u="sng" spc="95" dirty="0">
                          <a:solidFill>
                            <a:srgbClr val="006FC0"/>
                          </a:solidFill>
                          <a:uFill>
                            <a:solidFill>
                              <a:srgbClr val="006FC0"/>
                            </a:solidFill>
                          </a:uFill>
                          <a:latin typeface="Yu Gothic UI"/>
                          <a:cs typeface="Yu Gothic UI"/>
                        </a:rPr>
                        <a:t>っ</a:t>
                      </a:r>
                      <a:r>
                        <a:rPr sz="1200" b="1" u="sng" spc="114" dirty="0">
                          <a:solidFill>
                            <a:srgbClr val="006FC0"/>
                          </a:solidFill>
                          <a:uFill>
                            <a:solidFill>
                              <a:srgbClr val="006FC0"/>
                            </a:solidFill>
                          </a:uFill>
                          <a:latin typeface="Yu Gothic UI"/>
                          <a:cs typeface="Yu Gothic UI"/>
                        </a:rPr>
                        <a:t>た</a:t>
                      </a:r>
                      <a:r>
                        <a:rPr sz="1200" b="1" u="sng" spc="140" dirty="0">
                          <a:solidFill>
                            <a:srgbClr val="006FC0"/>
                          </a:solidFill>
                          <a:uFill>
                            <a:solidFill>
                              <a:srgbClr val="006FC0"/>
                            </a:solidFill>
                          </a:uFill>
                          <a:latin typeface="Yu Gothic UI"/>
                          <a:cs typeface="Yu Gothic UI"/>
                        </a:rPr>
                        <a:t>理由</a:t>
                      </a:r>
                      <a:r>
                        <a:rPr sz="1200" b="1" u="sng" spc="114" dirty="0">
                          <a:solidFill>
                            <a:srgbClr val="006FC0"/>
                          </a:solidFill>
                          <a:uFill>
                            <a:solidFill>
                              <a:srgbClr val="006FC0"/>
                            </a:solidFill>
                          </a:uFill>
                          <a:latin typeface="Yu Gothic UI"/>
                          <a:cs typeface="Yu Gothic UI"/>
                        </a:rPr>
                        <a:t>につ</a:t>
                      </a:r>
                      <a:r>
                        <a:rPr sz="1200" b="1" u="sng" spc="120" dirty="0">
                          <a:solidFill>
                            <a:srgbClr val="006FC0"/>
                          </a:solidFill>
                          <a:uFill>
                            <a:solidFill>
                              <a:srgbClr val="006FC0"/>
                            </a:solidFill>
                          </a:uFill>
                          <a:latin typeface="Yu Gothic UI"/>
                          <a:cs typeface="Yu Gothic UI"/>
                        </a:rPr>
                        <a:t>い</a:t>
                      </a:r>
                      <a:r>
                        <a:rPr sz="1200" b="1" u="sng" spc="110" dirty="0">
                          <a:solidFill>
                            <a:srgbClr val="006FC0"/>
                          </a:solidFill>
                          <a:uFill>
                            <a:solidFill>
                              <a:srgbClr val="006FC0"/>
                            </a:solidFill>
                          </a:uFill>
                          <a:latin typeface="Yu Gothic UI"/>
                          <a:cs typeface="Yu Gothic UI"/>
                        </a:rPr>
                        <a:t>て</a:t>
                      </a:r>
                      <a:r>
                        <a:rPr sz="1200" b="1" u="sng" spc="95" dirty="0">
                          <a:solidFill>
                            <a:srgbClr val="006FC0"/>
                          </a:solidFill>
                          <a:uFill>
                            <a:solidFill>
                              <a:srgbClr val="006FC0"/>
                            </a:solidFill>
                          </a:uFill>
                          <a:latin typeface="Yu Gothic UI"/>
                          <a:cs typeface="Yu Gothic UI"/>
                        </a:rPr>
                        <a:t>、</a:t>
                      </a:r>
                      <a:r>
                        <a:rPr sz="1200" b="1" u="sng" spc="140" dirty="0">
                          <a:solidFill>
                            <a:srgbClr val="006FC0"/>
                          </a:solidFill>
                          <a:uFill>
                            <a:solidFill>
                              <a:srgbClr val="006FC0"/>
                            </a:solidFill>
                          </a:uFill>
                          <a:latin typeface="Yu Gothic UI"/>
                          <a:cs typeface="Yu Gothic UI"/>
                        </a:rPr>
                        <a:t>診療録</a:t>
                      </a:r>
                      <a:r>
                        <a:rPr sz="1200" b="1" u="sng" spc="114" dirty="0">
                          <a:solidFill>
                            <a:srgbClr val="006FC0"/>
                          </a:solidFill>
                          <a:uFill>
                            <a:solidFill>
                              <a:srgbClr val="006FC0"/>
                            </a:solidFill>
                          </a:uFill>
                          <a:latin typeface="Yu Gothic UI"/>
                          <a:cs typeface="Yu Gothic UI"/>
                        </a:rPr>
                        <a:t>に</a:t>
                      </a:r>
                      <a:r>
                        <a:rPr sz="1200" b="1" u="sng" spc="140" dirty="0">
                          <a:solidFill>
                            <a:srgbClr val="006FC0"/>
                          </a:solidFill>
                          <a:uFill>
                            <a:solidFill>
                              <a:srgbClr val="006FC0"/>
                            </a:solidFill>
                          </a:uFill>
                          <a:latin typeface="Yu Gothic UI"/>
                          <a:cs typeface="Yu Gothic UI"/>
                        </a:rPr>
                        <a:t>記載</a:t>
                      </a:r>
                      <a:r>
                        <a:rPr sz="1200" u="sng" spc="320" dirty="0">
                          <a:solidFill>
                            <a:srgbClr val="006FC0"/>
                          </a:solidFill>
                          <a:uFill>
                            <a:solidFill>
                              <a:srgbClr val="006FC0"/>
                            </a:solidFill>
                          </a:uFill>
                          <a:latin typeface="Yu Gothic UI"/>
                          <a:cs typeface="Yu Gothic UI"/>
                        </a:rPr>
                        <a:t>す</a:t>
                      </a:r>
                      <a:r>
                        <a:rPr sz="1200" u="sng" spc="300" dirty="0">
                          <a:solidFill>
                            <a:srgbClr val="006FC0"/>
                          </a:solidFill>
                          <a:uFill>
                            <a:solidFill>
                              <a:srgbClr val="006FC0"/>
                            </a:solidFill>
                          </a:uFill>
                          <a:latin typeface="Yu Gothic UI"/>
                          <a:cs typeface="Yu Gothic UI"/>
                        </a:rPr>
                        <a:t>る</a:t>
                      </a:r>
                      <a:r>
                        <a:rPr sz="1200" u="sng" spc="260" dirty="0">
                          <a:solidFill>
                            <a:srgbClr val="006FC0"/>
                          </a:solidFill>
                          <a:uFill>
                            <a:solidFill>
                              <a:srgbClr val="006FC0"/>
                            </a:solidFill>
                          </a:uFill>
                          <a:latin typeface="Yu Gothic UI"/>
                          <a:cs typeface="Yu Gothic UI"/>
                        </a:rPr>
                        <a:t>。</a:t>
                      </a:r>
                      <a:endParaRPr sz="1200">
                        <a:latin typeface="Yu Gothic UI"/>
                        <a:cs typeface="Yu Gothic UI"/>
                      </a:endParaRPr>
                    </a:p>
                    <a:p>
                      <a:pPr algn="r">
                        <a:lnSpc>
                          <a:spcPts val="1500"/>
                        </a:lnSpc>
                      </a:pPr>
                      <a:r>
                        <a:rPr sz="1800" b="1" spc="-25" dirty="0">
                          <a:latin typeface="Calibri"/>
                          <a:cs typeface="Calibri"/>
                        </a:rPr>
                        <a:t>29</a:t>
                      </a:r>
                      <a:endParaRPr sz="1800">
                        <a:latin typeface="Calibri"/>
                        <a:cs typeface="Calibri"/>
                      </a:endParaRPr>
                    </a:p>
                  </a:txBody>
                  <a:tcPr marL="0" marR="0" marT="8572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5455" y="1604530"/>
            <a:ext cx="1704339" cy="1489710"/>
            <a:chOff x="315455" y="1604530"/>
            <a:chExt cx="1704339" cy="1489710"/>
          </a:xfrm>
        </p:grpSpPr>
        <p:sp>
          <p:nvSpPr>
            <p:cNvPr id="3" name="object 3"/>
            <p:cNvSpPr/>
            <p:nvPr/>
          </p:nvSpPr>
          <p:spPr>
            <a:xfrm>
              <a:off x="315455" y="1604530"/>
              <a:ext cx="1704339" cy="257175"/>
            </a:xfrm>
            <a:custGeom>
              <a:avLst/>
              <a:gdLst/>
              <a:ahLst/>
              <a:cxnLst/>
              <a:rect l="l" t="t" r="r" b="b"/>
              <a:pathLst>
                <a:path w="1704339" h="257175">
                  <a:moveTo>
                    <a:pt x="1703832" y="0"/>
                  </a:moveTo>
                  <a:lnTo>
                    <a:pt x="0" y="0"/>
                  </a:lnTo>
                  <a:lnTo>
                    <a:pt x="0" y="256654"/>
                  </a:lnTo>
                  <a:lnTo>
                    <a:pt x="1703832" y="256654"/>
                  </a:lnTo>
                  <a:lnTo>
                    <a:pt x="1703832" y="0"/>
                  </a:lnTo>
                  <a:close/>
                </a:path>
              </a:pathLst>
            </a:custGeom>
            <a:solidFill>
              <a:srgbClr val="A9C2E7"/>
            </a:solidFill>
          </p:spPr>
          <p:txBody>
            <a:bodyPr wrap="square" lIns="0" tIns="0" rIns="0" bIns="0" rtlCol="0"/>
            <a:lstStyle/>
            <a:p>
              <a:endParaRPr/>
            </a:p>
          </p:txBody>
        </p:sp>
        <p:sp>
          <p:nvSpPr>
            <p:cNvPr id="4" name="object 4"/>
            <p:cNvSpPr/>
            <p:nvPr/>
          </p:nvSpPr>
          <p:spPr>
            <a:xfrm>
              <a:off x="315455" y="1861121"/>
              <a:ext cx="1704339" cy="1233170"/>
            </a:xfrm>
            <a:custGeom>
              <a:avLst/>
              <a:gdLst/>
              <a:ahLst/>
              <a:cxnLst/>
              <a:rect l="l" t="t" r="r" b="b"/>
              <a:pathLst>
                <a:path w="1704339" h="1233170">
                  <a:moveTo>
                    <a:pt x="1703832" y="0"/>
                  </a:moveTo>
                  <a:lnTo>
                    <a:pt x="0" y="0"/>
                  </a:lnTo>
                  <a:lnTo>
                    <a:pt x="0" y="1233106"/>
                  </a:lnTo>
                  <a:lnTo>
                    <a:pt x="1703832" y="1233106"/>
                  </a:lnTo>
                  <a:lnTo>
                    <a:pt x="1703832" y="0"/>
                  </a:lnTo>
                  <a:close/>
                </a:path>
              </a:pathLst>
            </a:custGeom>
            <a:solidFill>
              <a:srgbClr val="E7EDF8"/>
            </a:solidFill>
          </p:spPr>
          <p:txBody>
            <a:bodyPr wrap="square" lIns="0" tIns="0" rIns="0" bIns="0" rtlCol="0"/>
            <a:lstStyle/>
            <a:p>
              <a:endParaRPr/>
            </a:p>
          </p:txBody>
        </p:sp>
      </p:grpSp>
      <p:sp>
        <p:nvSpPr>
          <p:cNvPr id="5" name="object 5"/>
          <p:cNvSpPr/>
          <p:nvPr/>
        </p:nvSpPr>
        <p:spPr>
          <a:xfrm>
            <a:off x="2145792" y="1924811"/>
            <a:ext cx="222885" cy="864235"/>
          </a:xfrm>
          <a:custGeom>
            <a:avLst/>
            <a:gdLst/>
            <a:ahLst/>
            <a:cxnLst/>
            <a:rect l="l" t="t" r="r" b="b"/>
            <a:pathLst>
              <a:path w="222885" h="864235">
                <a:moveTo>
                  <a:pt x="0" y="216026"/>
                </a:moveTo>
                <a:lnTo>
                  <a:pt x="111251" y="216026"/>
                </a:lnTo>
                <a:lnTo>
                  <a:pt x="111251" y="0"/>
                </a:lnTo>
                <a:lnTo>
                  <a:pt x="222631" y="432053"/>
                </a:lnTo>
                <a:lnTo>
                  <a:pt x="111251" y="863980"/>
                </a:lnTo>
                <a:lnTo>
                  <a:pt x="111251" y="648080"/>
                </a:lnTo>
                <a:lnTo>
                  <a:pt x="0" y="648080"/>
                </a:lnTo>
                <a:lnTo>
                  <a:pt x="0" y="216026"/>
                </a:lnTo>
                <a:close/>
              </a:path>
            </a:pathLst>
          </a:custGeom>
          <a:ln w="12700">
            <a:solidFill>
              <a:srgbClr val="000000"/>
            </a:solidFill>
          </a:ln>
        </p:spPr>
        <p:txBody>
          <a:bodyPr wrap="square" lIns="0" tIns="0" rIns="0" bIns="0" rtlCol="0"/>
          <a:lstStyle/>
          <a:p>
            <a:endParaRPr/>
          </a:p>
        </p:txBody>
      </p:sp>
      <p:grpSp>
        <p:nvGrpSpPr>
          <p:cNvPr id="6" name="object 6"/>
          <p:cNvGrpSpPr/>
          <p:nvPr/>
        </p:nvGrpSpPr>
        <p:grpSpPr>
          <a:xfrm>
            <a:off x="2488438" y="1600733"/>
            <a:ext cx="7108825" cy="1499870"/>
            <a:chOff x="2488438" y="1600733"/>
            <a:chExt cx="7108825" cy="1499870"/>
          </a:xfrm>
        </p:grpSpPr>
        <p:sp>
          <p:nvSpPr>
            <p:cNvPr id="7" name="object 7"/>
            <p:cNvSpPr/>
            <p:nvPr/>
          </p:nvSpPr>
          <p:spPr>
            <a:xfrm>
              <a:off x="2494788" y="1600733"/>
              <a:ext cx="7096125" cy="260985"/>
            </a:xfrm>
            <a:custGeom>
              <a:avLst/>
              <a:gdLst/>
              <a:ahLst/>
              <a:cxnLst/>
              <a:rect l="l" t="t" r="r" b="b"/>
              <a:pathLst>
                <a:path w="7096125" h="260985">
                  <a:moveTo>
                    <a:pt x="0" y="260388"/>
                  </a:moveTo>
                  <a:lnTo>
                    <a:pt x="7095744" y="260388"/>
                  </a:lnTo>
                  <a:lnTo>
                    <a:pt x="7095744" y="0"/>
                  </a:lnTo>
                  <a:lnTo>
                    <a:pt x="0" y="0"/>
                  </a:lnTo>
                  <a:lnTo>
                    <a:pt x="0" y="260388"/>
                  </a:lnTo>
                  <a:close/>
                </a:path>
              </a:pathLst>
            </a:custGeom>
            <a:solidFill>
              <a:srgbClr val="91FFB3"/>
            </a:solidFill>
          </p:spPr>
          <p:txBody>
            <a:bodyPr wrap="square" lIns="0" tIns="0" rIns="0" bIns="0" rtlCol="0"/>
            <a:lstStyle/>
            <a:p>
              <a:endParaRPr/>
            </a:p>
          </p:txBody>
        </p:sp>
        <p:sp>
          <p:nvSpPr>
            <p:cNvPr id="8" name="object 8"/>
            <p:cNvSpPr/>
            <p:nvPr/>
          </p:nvSpPr>
          <p:spPr>
            <a:xfrm>
              <a:off x="2494788" y="1861121"/>
              <a:ext cx="7096125" cy="1233170"/>
            </a:xfrm>
            <a:custGeom>
              <a:avLst/>
              <a:gdLst/>
              <a:ahLst/>
              <a:cxnLst/>
              <a:rect l="l" t="t" r="r" b="b"/>
              <a:pathLst>
                <a:path w="7096125" h="1233170">
                  <a:moveTo>
                    <a:pt x="7095744" y="0"/>
                  </a:moveTo>
                  <a:lnTo>
                    <a:pt x="0" y="0"/>
                  </a:lnTo>
                  <a:lnTo>
                    <a:pt x="0" y="1233106"/>
                  </a:lnTo>
                  <a:lnTo>
                    <a:pt x="7095744" y="1233106"/>
                  </a:lnTo>
                  <a:lnTo>
                    <a:pt x="7095744" y="0"/>
                  </a:lnTo>
                  <a:close/>
                </a:path>
              </a:pathLst>
            </a:custGeom>
            <a:solidFill>
              <a:srgbClr val="E0FFEA"/>
            </a:solidFill>
          </p:spPr>
          <p:txBody>
            <a:bodyPr wrap="square" lIns="0" tIns="0" rIns="0" bIns="0" rtlCol="0"/>
            <a:lstStyle/>
            <a:p>
              <a:endParaRPr/>
            </a:p>
          </p:txBody>
        </p:sp>
        <p:sp>
          <p:nvSpPr>
            <p:cNvPr id="9" name="object 9"/>
            <p:cNvSpPr/>
            <p:nvPr/>
          </p:nvSpPr>
          <p:spPr>
            <a:xfrm>
              <a:off x="2494788" y="1861121"/>
              <a:ext cx="7096125" cy="1233170"/>
            </a:xfrm>
            <a:custGeom>
              <a:avLst/>
              <a:gdLst/>
              <a:ahLst/>
              <a:cxnLst/>
              <a:rect l="l" t="t" r="r" b="b"/>
              <a:pathLst>
                <a:path w="7096125" h="1233170">
                  <a:moveTo>
                    <a:pt x="0" y="1233106"/>
                  </a:moveTo>
                  <a:lnTo>
                    <a:pt x="7095744" y="1233106"/>
                  </a:lnTo>
                  <a:lnTo>
                    <a:pt x="7095744" y="0"/>
                  </a:lnTo>
                  <a:lnTo>
                    <a:pt x="0" y="0"/>
                  </a:lnTo>
                  <a:lnTo>
                    <a:pt x="0" y="1233106"/>
                  </a:lnTo>
                  <a:close/>
                </a:path>
              </a:pathLst>
            </a:custGeom>
            <a:ln w="12700">
              <a:solidFill>
                <a:srgbClr val="00AF50"/>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188366" y="725004"/>
          <a:ext cx="9521190" cy="495871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790190">
                  <a:extLst>
                    <a:ext uri="{9D8B030D-6E8A-4147-A177-3AD203B41FA5}">
                      <a16:colId xmlns:a16="http://schemas.microsoft.com/office/drawing/2014/main" val="20001"/>
                    </a:ext>
                  </a:extLst>
                </a:gridCol>
                <a:gridCol w="6608445">
                  <a:extLst>
                    <a:ext uri="{9D8B030D-6E8A-4147-A177-3AD203B41FA5}">
                      <a16:colId xmlns:a16="http://schemas.microsoft.com/office/drawing/2014/main" val="20002"/>
                    </a:ext>
                  </a:extLst>
                </a:gridCol>
              </a:tblGrid>
              <a:tr h="127000">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480059">
                        <a:lnSpc>
                          <a:spcPct val="100000"/>
                        </a:lnSpc>
                        <a:spcBef>
                          <a:spcPts val="400"/>
                        </a:spcBef>
                      </a:pPr>
                      <a:r>
                        <a:rPr sz="1200" b="1" spc="-5" dirty="0">
                          <a:latin typeface="Yu Gothic UI"/>
                          <a:cs typeface="Yu Gothic UI"/>
                        </a:rPr>
                        <a:t>歯科訪問診療料の見直し②</a:t>
                      </a:r>
                      <a:endParaRPr sz="1200">
                        <a:latin typeface="Yu Gothic UI"/>
                        <a:cs typeface="Yu Gothic UI"/>
                      </a:endParaRPr>
                    </a:p>
                  </a:txBody>
                  <a:tcPr marL="0" marR="0" marT="50800" marB="0">
                    <a:solidFill>
                      <a:srgbClr val="CDFFDC"/>
                    </a:solidFill>
                  </a:tcPr>
                </a:tc>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6637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9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4665345">
                <a:tc gridSpan="3">
                  <a:txBody>
                    <a:bodyPr/>
                    <a:lstStyle/>
                    <a:p>
                      <a:pPr marL="377825" marR="83820" indent="-287020">
                        <a:lnSpc>
                          <a:spcPct val="100000"/>
                        </a:lnSpc>
                        <a:spcBef>
                          <a:spcPts val="515"/>
                        </a:spcBef>
                        <a:buFont typeface="Wingdings"/>
                        <a:buChar char=""/>
                        <a:tabLst>
                          <a:tab pos="377825" algn="l"/>
                        </a:tabLst>
                      </a:pPr>
                      <a:r>
                        <a:rPr sz="1400" spc="95" dirty="0">
                          <a:latin typeface="Yu Gothic UI"/>
                          <a:cs typeface="Yu Gothic UI"/>
                        </a:rPr>
                        <a:t>同一建物に居住する多数の患者に対する歯科訪問診療を適切に提供する観点から、</a:t>
                      </a:r>
                      <a:r>
                        <a:rPr sz="1400" b="1" u="sng" dirty="0">
                          <a:solidFill>
                            <a:srgbClr val="006FC0"/>
                          </a:solidFill>
                          <a:uFill>
                            <a:solidFill>
                              <a:srgbClr val="006FC0"/>
                            </a:solidFill>
                          </a:uFill>
                          <a:latin typeface="Yu Gothic UI"/>
                          <a:cs typeface="Yu Gothic UI"/>
                        </a:rPr>
                        <a:t>歯科訪問診療４及び歯科訪問</a:t>
                      </a:r>
                      <a:r>
                        <a:rPr sz="1400" b="1" u="sng" spc="500" dirty="0">
                          <a:solidFill>
                            <a:srgbClr val="006FC0"/>
                          </a:solidFill>
                          <a:uFill>
                            <a:solidFill>
                              <a:srgbClr val="006FC0"/>
                            </a:solidFill>
                          </a:uFill>
                          <a:latin typeface="Yu Gothic UI"/>
                          <a:cs typeface="Yu Gothic UI"/>
                        </a:rPr>
                        <a:t>                                                    </a:t>
                      </a:r>
                      <a:r>
                        <a:rPr sz="1400" b="1" u="sng" dirty="0">
                          <a:solidFill>
                            <a:srgbClr val="006FC0"/>
                          </a:solidFill>
                          <a:uFill>
                            <a:solidFill>
                              <a:srgbClr val="006FC0"/>
                            </a:solidFill>
                          </a:uFill>
                          <a:latin typeface="Yu Gothic UI"/>
                          <a:cs typeface="Yu Gothic UI"/>
                        </a:rPr>
                        <a:t>診療５の施設基準を新設</a:t>
                      </a:r>
                      <a:r>
                        <a:rPr sz="1400" spc="335" dirty="0">
                          <a:latin typeface="Yu Gothic UI"/>
                          <a:cs typeface="Yu Gothic UI"/>
                        </a:rPr>
                        <a:t>する。</a:t>
                      </a:r>
                      <a:endParaRPr sz="1400">
                        <a:latin typeface="Yu Gothic UI"/>
                        <a:cs typeface="Yu Gothic UI"/>
                      </a:endParaRPr>
                    </a:p>
                    <a:p>
                      <a:pPr marL="795655">
                        <a:lnSpc>
                          <a:spcPct val="100000"/>
                        </a:lnSpc>
                        <a:spcBef>
                          <a:spcPts val="885"/>
                        </a:spcBef>
                        <a:tabLst>
                          <a:tab pos="5582285" algn="l"/>
                        </a:tabLst>
                      </a:pPr>
                      <a:r>
                        <a:rPr sz="2100" b="1" spc="-15" baseline="3968" dirty="0">
                          <a:latin typeface="Yu Gothic UI"/>
                          <a:cs typeface="Yu Gothic UI"/>
                        </a:rPr>
                        <a:t>現</a:t>
                      </a:r>
                      <a:r>
                        <a:rPr sz="2100" b="1" spc="-75" baseline="3968" dirty="0">
                          <a:latin typeface="Yu Gothic UI"/>
                          <a:cs typeface="Yu Gothic UI"/>
                        </a:rPr>
                        <a:t>行</a:t>
                      </a:r>
                      <a:r>
                        <a:rPr sz="2100" b="1" baseline="3968" dirty="0">
                          <a:latin typeface="Yu Gothic UI"/>
                          <a:cs typeface="Yu Gothic UI"/>
                        </a:rPr>
                        <a:t>	</a:t>
                      </a:r>
                      <a:r>
                        <a:rPr sz="1400" b="1" dirty="0">
                          <a:latin typeface="Yu Gothic UI"/>
                          <a:cs typeface="Yu Gothic UI"/>
                        </a:rPr>
                        <a:t>改定</a:t>
                      </a:r>
                      <a:r>
                        <a:rPr sz="1400" b="1" spc="-50" dirty="0">
                          <a:latin typeface="Yu Gothic UI"/>
                          <a:cs typeface="Yu Gothic UI"/>
                        </a:rPr>
                        <a:t>後</a:t>
                      </a:r>
                      <a:endParaRPr sz="1400">
                        <a:latin typeface="Yu Gothic UI"/>
                        <a:cs typeface="Yu Gothic UI"/>
                      </a:endParaRPr>
                    </a:p>
                    <a:p>
                      <a:pPr marL="213360" algn="just">
                        <a:lnSpc>
                          <a:spcPct val="100000"/>
                        </a:lnSpc>
                        <a:spcBef>
                          <a:spcPts val="545"/>
                        </a:spcBef>
                        <a:tabLst>
                          <a:tab pos="2393315" algn="l"/>
                        </a:tabLst>
                      </a:pPr>
                      <a:r>
                        <a:rPr sz="1200" spc="600" dirty="0">
                          <a:latin typeface="Yu Gothic UI"/>
                          <a:cs typeface="Yu Gothic UI"/>
                        </a:rPr>
                        <a:t>【</a:t>
                      </a:r>
                      <a:r>
                        <a:rPr sz="1200" dirty="0">
                          <a:latin typeface="Yu Gothic UI"/>
                          <a:cs typeface="Yu Gothic UI"/>
                        </a:rPr>
                        <a:t>歯科訪問診療料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歯科訪問診療料</a:t>
                      </a:r>
                      <a:r>
                        <a:rPr sz="1200" spc="550" dirty="0">
                          <a:latin typeface="Yu Gothic UI"/>
                          <a:cs typeface="Yu Gothic UI"/>
                        </a:rPr>
                        <a:t>】</a:t>
                      </a:r>
                      <a:endParaRPr sz="1200">
                        <a:latin typeface="Yu Gothic UI"/>
                        <a:cs typeface="Yu Gothic UI"/>
                      </a:endParaRPr>
                    </a:p>
                    <a:p>
                      <a:pPr marL="213360" algn="just">
                        <a:lnSpc>
                          <a:spcPct val="100000"/>
                        </a:lnSpc>
                        <a:tabLst>
                          <a:tab pos="2393315" algn="l"/>
                        </a:tabLst>
                      </a:pPr>
                      <a:r>
                        <a:rPr sz="1200" dirty="0">
                          <a:latin typeface="Yu Gothic UI"/>
                          <a:cs typeface="Yu Gothic UI"/>
                        </a:rPr>
                        <a:t>［算定要件</a:t>
                      </a:r>
                      <a:r>
                        <a:rPr sz="1200" spc="-50"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2574925" marR="231140" indent="-2361565" algn="just">
                        <a:lnSpc>
                          <a:spcPct val="100000"/>
                        </a:lnSpc>
                        <a:tabLst>
                          <a:tab pos="2393315"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dirty="0">
                          <a:solidFill>
                            <a:srgbClr val="006FC0"/>
                          </a:solidFill>
                          <a:latin typeface="Yu Gothic UI"/>
                          <a:cs typeface="Yu Gothic UI"/>
                        </a:rPr>
                        <a:t>７</a:t>
                      </a:r>
                      <a:r>
                        <a:rPr sz="1200" spc="450" dirty="0">
                          <a:solidFill>
                            <a:srgbClr val="006FC0"/>
                          </a:solidFill>
                          <a:latin typeface="Yu Gothic UI"/>
                          <a:cs typeface="Yu Gothic UI"/>
                        </a:rPr>
                        <a:t>    </a:t>
                      </a:r>
                      <a:r>
                        <a:rPr sz="1200" u="sng" dirty="0">
                          <a:solidFill>
                            <a:srgbClr val="006FC0"/>
                          </a:solidFill>
                          <a:uFill>
                            <a:solidFill>
                              <a:srgbClr val="006FC0"/>
                            </a:solidFill>
                          </a:uFill>
                          <a:latin typeface="Yu Gothic UI"/>
                          <a:cs typeface="Yu Gothic UI"/>
                        </a:rPr>
                        <a:t>４及び５については、在宅療養支援歯科診療所１、在宅療養支援歯科診療所２又は在宅療養支</a:t>
                      </a:r>
                      <a:r>
                        <a:rPr sz="1200" u="sng" spc="-50" dirty="0">
                          <a:solidFill>
                            <a:srgbClr val="006FC0"/>
                          </a:solidFill>
                          <a:uFill>
                            <a:solidFill>
                              <a:srgbClr val="006FC0"/>
                            </a:solidFill>
                          </a:uFill>
                          <a:latin typeface="Yu Gothic UI"/>
                          <a:cs typeface="Yu Gothic UI"/>
                        </a:rPr>
                        <a:t>援</a:t>
                      </a:r>
                      <a:r>
                        <a:rPr sz="1200" u="sng" spc="105" dirty="0">
                          <a:solidFill>
                            <a:srgbClr val="006FC0"/>
                          </a:solidFill>
                          <a:uFill>
                            <a:solidFill>
                              <a:srgbClr val="006FC0"/>
                            </a:solidFill>
                          </a:uFill>
                          <a:latin typeface="Yu Gothic UI"/>
                          <a:cs typeface="Yu Gothic UI"/>
                        </a:rPr>
                        <a:t>歯科病院</a:t>
                      </a:r>
                      <a:r>
                        <a:rPr sz="1200" u="sng" spc="80" dirty="0">
                          <a:solidFill>
                            <a:srgbClr val="006FC0"/>
                          </a:solidFill>
                          <a:uFill>
                            <a:solidFill>
                              <a:srgbClr val="006FC0"/>
                            </a:solidFill>
                          </a:uFill>
                          <a:latin typeface="Yu Gothic UI"/>
                          <a:cs typeface="Yu Gothic UI"/>
                        </a:rPr>
                        <a:t>に</a:t>
                      </a:r>
                      <a:r>
                        <a:rPr sz="1200" u="sng" spc="105" dirty="0">
                          <a:solidFill>
                            <a:srgbClr val="006FC0"/>
                          </a:solidFill>
                          <a:uFill>
                            <a:solidFill>
                              <a:srgbClr val="006FC0"/>
                            </a:solidFill>
                          </a:uFill>
                          <a:latin typeface="Yu Gothic UI"/>
                          <a:cs typeface="Yu Gothic UI"/>
                        </a:rPr>
                        <a:t>係</a:t>
                      </a:r>
                      <a:r>
                        <a:rPr sz="1200" u="sng" spc="80" dirty="0">
                          <a:solidFill>
                            <a:srgbClr val="006FC0"/>
                          </a:solidFill>
                          <a:uFill>
                            <a:solidFill>
                              <a:srgbClr val="006FC0"/>
                            </a:solidFill>
                          </a:uFill>
                          <a:latin typeface="Yu Gothic UI"/>
                          <a:cs typeface="Yu Gothic UI"/>
                        </a:rPr>
                        <a:t>る</a:t>
                      </a:r>
                      <a:r>
                        <a:rPr sz="1200" u="sng" spc="105" dirty="0">
                          <a:solidFill>
                            <a:srgbClr val="006FC0"/>
                          </a:solidFill>
                          <a:uFill>
                            <a:solidFill>
                              <a:srgbClr val="006FC0"/>
                            </a:solidFill>
                          </a:uFill>
                          <a:latin typeface="Yu Gothic UI"/>
                          <a:cs typeface="Yu Gothic UI"/>
                        </a:rPr>
                        <a:t>施設基準</a:t>
                      </a:r>
                      <a:r>
                        <a:rPr sz="1200" u="sng" spc="80" dirty="0">
                          <a:solidFill>
                            <a:srgbClr val="006FC0"/>
                          </a:solidFill>
                          <a:uFill>
                            <a:solidFill>
                              <a:srgbClr val="006FC0"/>
                            </a:solidFill>
                          </a:uFill>
                          <a:latin typeface="Yu Gothic UI"/>
                          <a:cs typeface="Yu Gothic UI"/>
                        </a:rPr>
                        <a:t>に</a:t>
                      </a:r>
                      <a:r>
                        <a:rPr sz="1200" u="sng" spc="105" dirty="0">
                          <a:solidFill>
                            <a:srgbClr val="006FC0"/>
                          </a:solidFill>
                          <a:uFill>
                            <a:solidFill>
                              <a:srgbClr val="006FC0"/>
                            </a:solidFill>
                          </a:uFill>
                          <a:latin typeface="Yu Gothic UI"/>
                          <a:cs typeface="Yu Gothic UI"/>
                        </a:rPr>
                        <a:t>適合</a:t>
                      </a:r>
                      <a:r>
                        <a:rPr sz="1200" u="sng" spc="75" dirty="0">
                          <a:solidFill>
                            <a:srgbClr val="006FC0"/>
                          </a:solidFill>
                          <a:uFill>
                            <a:solidFill>
                              <a:srgbClr val="006FC0"/>
                            </a:solidFill>
                          </a:uFill>
                          <a:latin typeface="Yu Gothic UI"/>
                          <a:cs typeface="Yu Gothic UI"/>
                        </a:rPr>
                        <a:t>し</a:t>
                      </a:r>
                      <a:r>
                        <a:rPr sz="1200" u="sng" spc="80" dirty="0">
                          <a:solidFill>
                            <a:srgbClr val="006FC0"/>
                          </a:solidFill>
                          <a:uFill>
                            <a:solidFill>
                              <a:srgbClr val="006FC0"/>
                            </a:solidFill>
                          </a:uFill>
                          <a:latin typeface="Yu Gothic UI"/>
                          <a:cs typeface="Yu Gothic UI"/>
                        </a:rPr>
                        <a:t>て</a:t>
                      </a:r>
                      <a:r>
                        <a:rPr sz="1200" u="sng" spc="85" dirty="0">
                          <a:solidFill>
                            <a:srgbClr val="006FC0"/>
                          </a:solidFill>
                          <a:uFill>
                            <a:solidFill>
                              <a:srgbClr val="006FC0"/>
                            </a:solidFill>
                          </a:uFill>
                          <a:latin typeface="Yu Gothic UI"/>
                          <a:cs typeface="Yu Gothic UI"/>
                        </a:rPr>
                        <a:t>い</a:t>
                      </a:r>
                      <a:r>
                        <a:rPr sz="1200" u="sng" spc="80" dirty="0">
                          <a:solidFill>
                            <a:srgbClr val="006FC0"/>
                          </a:solidFill>
                          <a:uFill>
                            <a:solidFill>
                              <a:srgbClr val="006FC0"/>
                            </a:solidFill>
                          </a:uFill>
                          <a:latin typeface="Yu Gothic UI"/>
                          <a:cs typeface="Yu Gothic UI"/>
                        </a:rPr>
                        <a:t>るも</a:t>
                      </a:r>
                      <a:r>
                        <a:rPr sz="1200" u="sng" spc="85" dirty="0">
                          <a:solidFill>
                            <a:srgbClr val="006FC0"/>
                          </a:solidFill>
                          <a:uFill>
                            <a:solidFill>
                              <a:srgbClr val="006FC0"/>
                            </a:solidFill>
                          </a:uFill>
                          <a:latin typeface="Yu Gothic UI"/>
                          <a:cs typeface="Yu Gothic UI"/>
                        </a:rPr>
                        <a:t>の</a:t>
                      </a:r>
                      <a:r>
                        <a:rPr sz="1200" u="sng" spc="75" dirty="0">
                          <a:solidFill>
                            <a:srgbClr val="006FC0"/>
                          </a:solidFill>
                          <a:uFill>
                            <a:solidFill>
                              <a:srgbClr val="006FC0"/>
                            </a:solidFill>
                          </a:uFill>
                          <a:latin typeface="Yu Gothic UI"/>
                          <a:cs typeface="Yu Gothic UI"/>
                        </a:rPr>
                        <a:t>とし</a:t>
                      </a:r>
                      <a:r>
                        <a:rPr sz="1200" u="sng" spc="80" dirty="0">
                          <a:solidFill>
                            <a:srgbClr val="006FC0"/>
                          </a:solidFill>
                          <a:uFill>
                            <a:solidFill>
                              <a:srgbClr val="006FC0"/>
                            </a:solidFill>
                          </a:uFill>
                          <a:latin typeface="Yu Gothic UI"/>
                          <a:cs typeface="Yu Gothic UI"/>
                        </a:rPr>
                        <a:t>て</a:t>
                      </a:r>
                      <a:r>
                        <a:rPr sz="1200" u="sng" spc="105" dirty="0">
                          <a:solidFill>
                            <a:srgbClr val="006FC0"/>
                          </a:solidFill>
                          <a:uFill>
                            <a:solidFill>
                              <a:srgbClr val="006FC0"/>
                            </a:solidFill>
                          </a:uFill>
                          <a:latin typeface="Yu Gothic UI"/>
                          <a:cs typeface="Yu Gothic UI"/>
                        </a:rPr>
                        <a:t>地方厚生局長等</a:t>
                      </a:r>
                      <a:r>
                        <a:rPr sz="1200" u="sng" spc="80" dirty="0">
                          <a:solidFill>
                            <a:srgbClr val="006FC0"/>
                          </a:solidFill>
                          <a:uFill>
                            <a:solidFill>
                              <a:srgbClr val="006FC0"/>
                            </a:solidFill>
                          </a:uFill>
                          <a:latin typeface="Yu Gothic UI"/>
                          <a:cs typeface="Yu Gothic UI"/>
                        </a:rPr>
                        <a:t>に</a:t>
                      </a:r>
                      <a:r>
                        <a:rPr sz="1200" u="sng" spc="105" dirty="0">
                          <a:solidFill>
                            <a:srgbClr val="006FC0"/>
                          </a:solidFill>
                          <a:uFill>
                            <a:solidFill>
                              <a:srgbClr val="006FC0"/>
                            </a:solidFill>
                          </a:uFill>
                          <a:latin typeface="Yu Gothic UI"/>
                          <a:cs typeface="Yu Gothic UI"/>
                        </a:rPr>
                        <a:t>届</a:t>
                      </a:r>
                      <a:r>
                        <a:rPr sz="1200" u="sng" spc="80" dirty="0">
                          <a:solidFill>
                            <a:srgbClr val="006FC0"/>
                          </a:solidFill>
                          <a:uFill>
                            <a:solidFill>
                              <a:srgbClr val="006FC0"/>
                            </a:solidFill>
                          </a:uFill>
                          <a:latin typeface="Yu Gothic UI"/>
                          <a:cs typeface="Yu Gothic UI"/>
                        </a:rPr>
                        <a:t>け</a:t>
                      </a:r>
                      <a:r>
                        <a:rPr sz="1200" u="sng" spc="105" dirty="0">
                          <a:solidFill>
                            <a:srgbClr val="006FC0"/>
                          </a:solidFill>
                          <a:uFill>
                            <a:solidFill>
                              <a:srgbClr val="006FC0"/>
                            </a:solidFill>
                          </a:uFill>
                          <a:latin typeface="Yu Gothic UI"/>
                          <a:cs typeface="Yu Gothic UI"/>
                        </a:rPr>
                        <a:t>出</a:t>
                      </a:r>
                      <a:r>
                        <a:rPr sz="1200" u="sng" spc="80" dirty="0">
                          <a:solidFill>
                            <a:srgbClr val="006FC0"/>
                          </a:solidFill>
                          <a:uFill>
                            <a:solidFill>
                              <a:srgbClr val="006FC0"/>
                            </a:solidFill>
                          </a:uFill>
                          <a:latin typeface="Yu Gothic UI"/>
                          <a:cs typeface="Yu Gothic UI"/>
                        </a:rPr>
                        <a:t>た</a:t>
                      </a:r>
                      <a:r>
                        <a:rPr sz="1200" u="sng" spc="105" dirty="0">
                          <a:solidFill>
                            <a:srgbClr val="006FC0"/>
                          </a:solidFill>
                          <a:uFill>
                            <a:solidFill>
                              <a:srgbClr val="006FC0"/>
                            </a:solidFill>
                          </a:uFill>
                          <a:latin typeface="Yu Gothic UI"/>
                          <a:cs typeface="Yu Gothic UI"/>
                        </a:rPr>
                        <a:t>保険医療機関以外</a:t>
                      </a:r>
                      <a:r>
                        <a:rPr sz="1200" u="sng" spc="35" dirty="0">
                          <a:solidFill>
                            <a:srgbClr val="006FC0"/>
                          </a:solidFill>
                          <a:uFill>
                            <a:solidFill>
                              <a:srgbClr val="006FC0"/>
                            </a:solidFill>
                          </a:uFill>
                          <a:latin typeface="Yu Gothic UI"/>
                          <a:cs typeface="Yu Gothic UI"/>
                        </a:rPr>
                        <a:t>の</a:t>
                      </a:r>
                      <a:r>
                        <a:rPr sz="1200" u="sng" dirty="0">
                          <a:solidFill>
                            <a:srgbClr val="006FC0"/>
                          </a:solidFill>
                          <a:uFill>
                            <a:solidFill>
                              <a:srgbClr val="006FC0"/>
                            </a:solidFill>
                          </a:uFill>
                          <a:latin typeface="Yu Gothic UI"/>
                          <a:cs typeface="Yu Gothic UI"/>
                        </a:rPr>
                        <a:t>保険医療機関及び</a:t>
                      </a:r>
                      <a:r>
                        <a:rPr sz="1200" b="1" u="sng" spc="55" dirty="0">
                          <a:solidFill>
                            <a:srgbClr val="006FC0"/>
                          </a:solidFill>
                          <a:uFill>
                            <a:solidFill>
                              <a:srgbClr val="006FC0"/>
                            </a:solidFill>
                          </a:uFill>
                          <a:latin typeface="Yu Gothic UI"/>
                          <a:cs typeface="Yu Gothic UI"/>
                        </a:rPr>
                        <a:t>別</a:t>
                      </a:r>
                      <a:r>
                        <a:rPr sz="1200" b="1" u="sng" dirty="0">
                          <a:solidFill>
                            <a:srgbClr val="006FC0"/>
                          </a:solidFill>
                          <a:uFill>
                            <a:solidFill>
                              <a:srgbClr val="006FC0"/>
                            </a:solidFill>
                          </a:uFill>
                          <a:latin typeface="Yu Gothic UI"/>
                          <a:cs typeface="Yu Gothic UI"/>
                        </a:rPr>
                        <a:t>に</a:t>
                      </a:r>
                      <a:r>
                        <a:rPr sz="1200" b="1" u="sng" spc="55" dirty="0">
                          <a:solidFill>
                            <a:srgbClr val="006FC0"/>
                          </a:solidFill>
                          <a:uFill>
                            <a:solidFill>
                              <a:srgbClr val="006FC0"/>
                            </a:solidFill>
                          </a:uFill>
                          <a:latin typeface="Yu Gothic UI"/>
                          <a:cs typeface="Yu Gothic UI"/>
                        </a:rPr>
                        <a:t>厚生労働大臣</a:t>
                      </a:r>
                      <a:r>
                        <a:rPr sz="1200" b="1" u="sng" dirty="0">
                          <a:solidFill>
                            <a:srgbClr val="006FC0"/>
                          </a:solidFill>
                          <a:uFill>
                            <a:solidFill>
                              <a:srgbClr val="006FC0"/>
                            </a:solidFill>
                          </a:uFill>
                          <a:latin typeface="Yu Gothic UI"/>
                          <a:cs typeface="Yu Gothic UI"/>
                        </a:rPr>
                        <a:t>が</a:t>
                      </a:r>
                      <a:r>
                        <a:rPr sz="1200" b="1" u="sng" spc="55" dirty="0">
                          <a:solidFill>
                            <a:srgbClr val="006FC0"/>
                          </a:solidFill>
                          <a:uFill>
                            <a:solidFill>
                              <a:srgbClr val="006FC0"/>
                            </a:solidFill>
                          </a:uFill>
                          <a:latin typeface="Yu Gothic UI"/>
                          <a:cs typeface="Yu Gothic UI"/>
                        </a:rPr>
                        <a:t>定</a:t>
                      </a:r>
                      <a:r>
                        <a:rPr sz="1200" b="1" u="sng" dirty="0">
                          <a:solidFill>
                            <a:srgbClr val="006FC0"/>
                          </a:solidFill>
                          <a:uFill>
                            <a:solidFill>
                              <a:srgbClr val="006FC0"/>
                            </a:solidFill>
                          </a:uFill>
                          <a:latin typeface="Yu Gothic UI"/>
                          <a:cs typeface="Yu Gothic UI"/>
                        </a:rPr>
                        <a:t>める</a:t>
                      </a:r>
                      <a:r>
                        <a:rPr sz="1200" b="1" u="sng" spc="55" dirty="0">
                          <a:solidFill>
                            <a:srgbClr val="006FC0"/>
                          </a:solidFill>
                          <a:uFill>
                            <a:solidFill>
                              <a:srgbClr val="006FC0"/>
                            </a:solidFill>
                          </a:uFill>
                          <a:latin typeface="Yu Gothic UI"/>
                          <a:cs typeface="Yu Gothic UI"/>
                        </a:rPr>
                        <a:t>施設基準</a:t>
                      </a:r>
                      <a:r>
                        <a:rPr sz="1200" b="1" u="sng" dirty="0">
                          <a:solidFill>
                            <a:srgbClr val="006FC0"/>
                          </a:solidFill>
                          <a:uFill>
                            <a:solidFill>
                              <a:srgbClr val="006FC0"/>
                            </a:solidFill>
                          </a:uFill>
                          <a:latin typeface="Yu Gothic UI"/>
                          <a:cs typeface="Yu Gothic UI"/>
                        </a:rPr>
                        <a:t>を</a:t>
                      </a:r>
                      <a:r>
                        <a:rPr sz="1200" b="1" u="sng" spc="55" dirty="0">
                          <a:solidFill>
                            <a:srgbClr val="006FC0"/>
                          </a:solidFill>
                          <a:uFill>
                            <a:solidFill>
                              <a:srgbClr val="006FC0"/>
                            </a:solidFill>
                          </a:uFill>
                          <a:latin typeface="Yu Gothic UI"/>
                          <a:cs typeface="Yu Gothic UI"/>
                        </a:rPr>
                        <a:t>満</a:t>
                      </a:r>
                      <a:r>
                        <a:rPr sz="1200" b="1" u="sng" dirty="0">
                          <a:solidFill>
                            <a:srgbClr val="006FC0"/>
                          </a:solidFill>
                          <a:uFill>
                            <a:solidFill>
                              <a:srgbClr val="006FC0"/>
                            </a:solidFill>
                          </a:uFill>
                          <a:latin typeface="Yu Gothic UI"/>
                          <a:cs typeface="Yu Gothic UI"/>
                        </a:rPr>
                        <a:t>たす</a:t>
                      </a:r>
                      <a:r>
                        <a:rPr sz="1200" b="1" u="sng" spc="55" dirty="0">
                          <a:solidFill>
                            <a:srgbClr val="006FC0"/>
                          </a:solidFill>
                          <a:uFill>
                            <a:solidFill>
                              <a:srgbClr val="006FC0"/>
                            </a:solidFill>
                          </a:uFill>
                          <a:latin typeface="Yu Gothic UI"/>
                          <a:cs typeface="Yu Gothic UI"/>
                        </a:rPr>
                        <a:t>保険医療機関以外</a:t>
                      </a:r>
                      <a:r>
                        <a:rPr sz="1200" b="1" u="sng" dirty="0">
                          <a:solidFill>
                            <a:srgbClr val="006FC0"/>
                          </a:solidFill>
                          <a:uFill>
                            <a:solidFill>
                              <a:srgbClr val="006FC0"/>
                            </a:solidFill>
                          </a:uFill>
                          <a:latin typeface="Yu Gothic UI"/>
                          <a:cs typeface="Yu Gothic UI"/>
                        </a:rPr>
                        <a:t>の</a:t>
                      </a:r>
                      <a:r>
                        <a:rPr sz="1200" b="1" u="sng" spc="55" dirty="0">
                          <a:solidFill>
                            <a:srgbClr val="006FC0"/>
                          </a:solidFill>
                          <a:uFill>
                            <a:solidFill>
                              <a:srgbClr val="006FC0"/>
                            </a:solidFill>
                          </a:uFill>
                          <a:latin typeface="Yu Gothic UI"/>
                          <a:cs typeface="Yu Gothic UI"/>
                        </a:rPr>
                        <a:t>保険医療機関</a:t>
                      </a:r>
                      <a:r>
                        <a:rPr sz="1200" b="1" u="sng" spc="-50" dirty="0">
                          <a:solidFill>
                            <a:srgbClr val="006FC0"/>
                          </a:solidFill>
                          <a:uFill>
                            <a:solidFill>
                              <a:srgbClr val="006FC0"/>
                            </a:solidFill>
                          </a:uFill>
                          <a:latin typeface="Yu Gothic UI"/>
                          <a:cs typeface="Yu Gothic UI"/>
                        </a:rPr>
                        <a:t>に</a:t>
                      </a:r>
                      <a:r>
                        <a:rPr sz="1200" b="1" u="sng" spc="245" dirty="0">
                          <a:solidFill>
                            <a:srgbClr val="006FC0"/>
                          </a:solidFill>
                          <a:uFill>
                            <a:solidFill>
                              <a:srgbClr val="006FC0"/>
                            </a:solidFill>
                          </a:uFill>
                          <a:latin typeface="Yu Gothic UI"/>
                          <a:cs typeface="Yu Gothic UI"/>
                        </a:rPr>
                        <a:t>お</a:t>
                      </a:r>
                      <a:r>
                        <a:rPr sz="1200" b="1" u="sng" spc="250" dirty="0">
                          <a:solidFill>
                            <a:srgbClr val="006FC0"/>
                          </a:solidFill>
                          <a:uFill>
                            <a:solidFill>
                              <a:srgbClr val="006FC0"/>
                            </a:solidFill>
                          </a:uFill>
                          <a:latin typeface="Yu Gothic UI"/>
                          <a:cs typeface="Yu Gothic UI"/>
                        </a:rPr>
                        <a:t>い</a:t>
                      </a:r>
                      <a:r>
                        <a:rPr sz="1200" b="1" u="sng" spc="229" dirty="0">
                          <a:solidFill>
                            <a:srgbClr val="006FC0"/>
                          </a:solidFill>
                          <a:uFill>
                            <a:solidFill>
                              <a:srgbClr val="006FC0"/>
                            </a:solidFill>
                          </a:uFill>
                          <a:latin typeface="Yu Gothic UI"/>
                          <a:cs typeface="Yu Gothic UI"/>
                        </a:rPr>
                        <a:t>て</a:t>
                      </a:r>
                      <a:r>
                        <a:rPr sz="1200" b="1" u="sng" spc="260" dirty="0">
                          <a:solidFill>
                            <a:srgbClr val="006FC0"/>
                          </a:solidFill>
                          <a:uFill>
                            <a:solidFill>
                              <a:srgbClr val="006FC0"/>
                            </a:solidFill>
                          </a:uFill>
                          <a:latin typeface="Yu Gothic UI"/>
                          <a:cs typeface="Yu Gothic UI"/>
                        </a:rPr>
                        <a:t>は</a:t>
                      </a:r>
                      <a:r>
                        <a:rPr sz="1200" b="1" u="sng" spc="200" dirty="0">
                          <a:solidFill>
                            <a:srgbClr val="006FC0"/>
                          </a:solidFill>
                          <a:uFill>
                            <a:solidFill>
                              <a:srgbClr val="006FC0"/>
                            </a:solidFill>
                          </a:uFill>
                          <a:latin typeface="Yu Gothic UI"/>
                          <a:cs typeface="Yu Gothic UI"/>
                        </a:rPr>
                        <a:t>、</a:t>
                      </a:r>
                      <a:r>
                        <a:rPr sz="1200" u="sng" spc="70" dirty="0">
                          <a:solidFill>
                            <a:srgbClr val="006FC0"/>
                          </a:solidFill>
                          <a:uFill>
                            <a:solidFill>
                              <a:srgbClr val="006FC0"/>
                            </a:solidFill>
                          </a:uFill>
                          <a:latin typeface="Yu Gothic UI"/>
                          <a:cs typeface="Yu Gothic UI"/>
                        </a:rPr>
                        <a:t>所定点数及</a:t>
                      </a:r>
                      <a:r>
                        <a:rPr sz="1200" u="sng" spc="60" dirty="0">
                          <a:solidFill>
                            <a:srgbClr val="006FC0"/>
                          </a:solidFill>
                          <a:uFill>
                            <a:solidFill>
                              <a:srgbClr val="006FC0"/>
                            </a:solidFill>
                          </a:uFill>
                          <a:latin typeface="Yu Gothic UI"/>
                          <a:cs typeface="Yu Gothic UI"/>
                        </a:rPr>
                        <a:t>び</a:t>
                      </a:r>
                      <a:r>
                        <a:rPr sz="1200" u="sng" spc="70" dirty="0">
                          <a:solidFill>
                            <a:srgbClr val="006FC0"/>
                          </a:solidFill>
                          <a:uFill>
                            <a:solidFill>
                              <a:srgbClr val="006FC0"/>
                            </a:solidFill>
                          </a:uFill>
                          <a:latin typeface="Yu Gothic UI"/>
                          <a:cs typeface="Yu Gothic UI"/>
                        </a:rPr>
                        <a:t>注６</a:t>
                      </a:r>
                      <a:r>
                        <a:rPr sz="1200" u="sng" spc="55" dirty="0">
                          <a:solidFill>
                            <a:srgbClr val="006FC0"/>
                          </a:solidFill>
                          <a:uFill>
                            <a:solidFill>
                              <a:srgbClr val="006FC0"/>
                            </a:solidFill>
                          </a:uFill>
                          <a:latin typeface="Yu Gothic UI"/>
                          <a:cs typeface="Yu Gothic UI"/>
                        </a:rPr>
                        <a:t>に</a:t>
                      </a:r>
                      <a:r>
                        <a:rPr sz="1200" u="sng" spc="70" dirty="0">
                          <a:solidFill>
                            <a:srgbClr val="006FC0"/>
                          </a:solidFill>
                          <a:uFill>
                            <a:solidFill>
                              <a:srgbClr val="006FC0"/>
                            </a:solidFill>
                          </a:uFill>
                          <a:latin typeface="Yu Gothic UI"/>
                          <a:cs typeface="Yu Gothic UI"/>
                        </a:rPr>
                        <a:t>定</a:t>
                      </a:r>
                      <a:r>
                        <a:rPr sz="1200" u="sng" spc="55" dirty="0">
                          <a:solidFill>
                            <a:srgbClr val="006FC0"/>
                          </a:solidFill>
                          <a:uFill>
                            <a:solidFill>
                              <a:srgbClr val="006FC0"/>
                            </a:solidFill>
                          </a:uFill>
                          <a:latin typeface="Yu Gothic UI"/>
                          <a:cs typeface="Yu Gothic UI"/>
                        </a:rPr>
                        <a:t>め</a:t>
                      </a:r>
                      <a:r>
                        <a:rPr sz="1200" u="sng" spc="50" dirty="0">
                          <a:solidFill>
                            <a:srgbClr val="006FC0"/>
                          </a:solidFill>
                          <a:uFill>
                            <a:solidFill>
                              <a:srgbClr val="006FC0"/>
                            </a:solidFill>
                          </a:uFill>
                          <a:latin typeface="Yu Gothic UI"/>
                          <a:cs typeface="Yu Gothic UI"/>
                        </a:rPr>
                        <a:t>る</a:t>
                      </a:r>
                      <a:r>
                        <a:rPr sz="1200" u="sng" spc="70" dirty="0">
                          <a:solidFill>
                            <a:srgbClr val="006FC0"/>
                          </a:solidFill>
                          <a:uFill>
                            <a:solidFill>
                              <a:srgbClr val="006FC0"/>
                            </a:solidFill>
                          </a:uFill>
                          <a:latin typeface="Yu Gothic UI"/>
                          <a:cs typeface="Yu Gothic UI"/>
                        </a:rPr>
                        <a:t>所定点数</a:t>
                      </a:r>
                      <a:r>
                        <a:rPr sz="1200" u="sng" spc="60" dirty="0">
                          <a:solidFill>
                            <a:srgbClr val="006FC0"/>
                          </a:solidFill>
                          <a:uFill>
                            <a:solidFill>
                              <a:srgbClr val="006FC0"/>
                            </a:solidFill>
                          </a:uFill>
                          <a:latin typeface="Yu Gothic UI"/>
                          <a:cs typeface="Yu Gothic UI"/>
                        </a:rPr>
                        <a:t>の</a:t>
                      </a:r>
                      <a:r>
                        <a:rPr sz="1200" b="1" u="sng" spc="204" dirty="0">
                          <a:solidFill>
                            <a:srgbClr val="006FC0"/>
                          </a:solidFill>
                          <a:uFill>
                            <a:solidFill>
                              <a:srgbClr val="006FC0"/>
                            </a:solidFill>
                          </a:uFill>
                          <a:latin typeface="Yu Gothic UI"/>
                          <a:cs typeface="Yu Gothic UI"/>
                        </a:rPr>
                        <a:t>100</a:t>
                      </a:r>
                      <a:r>
                        <a:rPr sz="1200" b="1" u="sng" spc="105" dirty="0">
                          <a:solidFill>
                            <a:srgbClr val="006FC0"/>
                          </a:solidFill>
                          <a:uFill>
                            <a:solidFill>
                              <a:srgbClr val="006FC0"/>
                            </a:solidFill>
                          </a:uFill>
                          <a:latin typeface="Yu Gothic UI"/>
                          <a:cs typeface="Yu Gothic UI"/>
                        </a:rPr>
                        <a:t>分</a:t>
                      </a:r>
                      <a:r>
                        <a:rPr sz="1200" b="1" u="sng" spc="90" dirty="0">
                          <a:solidFill>
                            <a:srgbClr val="006FC0"/>
                          </a:solidFill>
                          <a:uFill>
                            <a:solidFill>
                              <a:srgbClr val="006FC0"/>
                            </a:solidFill>
                          </a:uFill>
                          <a:latin typeface="Yu Gothic UI"/>
                          <a:cs typeface="Yu Gothic UI"/>
                        </a:rPr>
                        <a:t>の</a:t>
                      </a:r>
                      <a:r>
                        <a:rPr sz="1200" b="1" u="sng" spc="145" dirty="0">
                          <a:solidFill>
                            <a:srgbClr val="006FC0"/>
                          </a:solidFill>
                          <a:uFill>
                            <a:solidFill>
                              <a:srgbClr val="006FC0"/>
                            </a:solidFill>
                          </a:uFill>
                          <a:latin typeface="Yu Gothic UI"/>
                          <a:cs typeface="Yu Gothic UI"/>
                        </a:rPr>
                        <a:t>50</a:t>
                      </a:r>
                      <a:r>
                        <a:rPr sz="1200" b="1" u="sng" spc="85" dirty="0">
                          <a:solidFill>
                            <a:srgbClr val="006FC0"/>
                          </a:solidFill>
                          <a:uFill>
                            <a:solidFill>
                              <a:srgbClr val="006FC0"/>
                            </a:solidFill>
                          </a:uFill>
                          <a:latin typeface="Yu Gothic UI"/>
                          <a:cs typeface="Yu Gothic UI"/>
                        </a:rPr>
                        <a:t>に</a:t>
                      </a:r>
                      <a:r>
                        <a:rPr sz="1200" b="1" u="sng" spc="105" dirty="0">
                          <a:solidFill>
                            <a:srgbClr val="006FC0"/>
                          </a:solidFill>
                          <a:uFill>
                            <a:solidFill>
                              <a:srgbClr val="006FC0"/>
                            </a:solidFill>
                          </a:uFill>
                          <a:latin typeface="Yu Gothic UI"/>
                          <a:cs typeface="Yu Gothic UI"/>
                        </a:rPr>
                        <a:t>相当</a:t>
                      </a:r>
                      <a:r>
                        <a:rPr sz="1200" b="1" u="sng" spc="90" dirty="0">
                          <a:solidFill>
                            <a:srgbClr val="006FC0"/>
                          </a:solidFill>
                          <a:uFill>
                            <a:solidFill>
                              <a:srgbClr val="006FC0"/>
                            </a:solidFill>
                          </a:uFill>
                          <a:latin typeface="Yu Gothic UI"/>
                          <a:cs typeface="Yu Gothic UI"/>
                        </a:rPr>
                        <a:t>す</a:t>
                      </a:r>
                      <a:r>
                        <a:rPr sz="1200" b="1" u="sng" spc="80" dirty="0">
                          <a:solidFill>
                            <a:srgbClr val="006FC0"/>
                          </a:solidFill>
                          <a:uFill>
                            <a:solidFill>
                              <a:srgbClr val="006FC0"/>
                            </a:solidFill>
                          </a:uFill>
                          <a:latin typeface="Yu Gothic UI"/>
                          <a:cs typeface="Yu Gothic UI"/>
                        </a:rPr>
                        <a:t>る</a:t>
                      </a:r>
                      <a:r>
                        <a:rPr sz="1200" b="1" u="sng" spc="105" dirty="0">
                          <a:solidFill>
                            <a:srgbClr val="006FC0"/>
                          </a:solidFill>
                          <a:uFill>
                            <a:solidFill>
                              <a:srgbClr val="006FC0"/>
                            </a:solidFill>
                          </a:uFill>
                          <a:latin typeface="Yu Gothic UI"/>
                          <a:cs typeface="Yu Gothic UI"/>
                        </a:rPr>
                        <a:t>点数</a:t>
                      </a:r>
                      <a:r>
                        <a:rPr sz="1200" u="sng" spc="215" dirty="0">
                          <a:solidFill>
                            <a:srgbClr val="006FC0"/>
                          </a:solidFill>
                          <a:uFill>
                            <a:solidFill>
                              <a:srgbClr val="006FC0"/>
                            </a:solidFill>
                          </a:uFill>
                          <a:latin typeface="Yu Gothic UI"/>
                          <a:cs typeface="Yu Gothic UI"/>
                        </a:rPr>
                        <a:t>に</a:t>
                      </a:r>
                      <a:r>
                        <a:rPr sz="1200" u="sng" spc="204" dirty="0">
                          <a:solidFill>
                            <a:srgbClr val="006FC0"/>
                          </a:solidFill>
                          <a:uFill>
                            <a:solidFill>
                              <a:srgbClr val="006FC0"/>
                            </a:solidFill>
                          </a:uFill>
                          <a:latin typeface="Yu Gothic UI"/>
                          <a:cs typeface="Yu Gothic UI"/>
                        </a:rPr>
                        <a:t>よ</a:t>
                      </a:r>
                      <a:r>
                        <a:rPr sz="1200" u="sng" spc="185" dirty="0">
                          <a:solidFill>
                            <a:srgbClr val="006FC0"/>
                          </a:solidFill>
                          <a:uFill>
                            <a:solidFill>
                              <a:srgbClr val="006FC0"/>
                            </a:solidFill>
                          </a:uFill>
                          <a:latin typeface="Yu Gothic UI"/>
                          <a:cs typeface="Yu Gothic UI"/>
                        </a:rPr>
                        <a:t>り</a:t>
                      </a:r>
                      <a:r>
                        <a:rPr sz="1200" u="sng" spc="275" dirty="0">
                          <a:solidFill>
                            <a:srgbClr val="006FC0"/>
                          </a:solidFill>
                          <a:uFill>
                            <a:solidFill>
                              <a:srgbClr val="006FC0"/>
                            </a:solidFill>
                          </a:uFill>
                          <a:latin typeface="Yu Gothic UI"/>
                          <a:cs typeface="Yu Gothic UI"/>
                        </a:rPr>
                        <a:t>算定</a:t>
                      </a:r>
                      <a:r>
                        <a:rPr sz="1200" u="sng" spc="220" dirty="0">
                          <a:solidFill>
                            <a:srgbClr val="006FC0"/>
                          </a:solidFill>
                          <a:uFill>
                            <a:solidFill>
                              <a:srgbClr val="006FC0"/>
                            </a:solidFill>
                          </a:uFill>
                          <a:latin typeface="Yu Gothic UI"/>
                          <a:cs typeface="Yu Gothic UI"/>
                        </a:rPr>
                        <a:t>す</a:t>
                      </a:r>
                      <a:r>
                        <a:rPr sz="1200" u="sng" spc="204" dirty="0">
                          <a:solidFill>
                            <a:srgbClr val="006FC0"/>
                          </a:solidFill>
                          <a:uFill>
                            <a:solidFill>
                              <a:srgbClr val="006FC0"/>
                            </a:solidFill>
                          </a:uFill>
                          <a:latin typeface="Yu Gothic UI"/>
                          <a:cs typeface="Yu Gothic UI"/>
                        </a:rPr>
                        <a:t>る</a:t>
                      </a:r>
                      <a:r>
                        <a:rPr sz="1200" u="sng" spc="13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840"/>
                        </a:spcBef>
                      </a:pPr>
                      <a:endParaRPr sz="1200">
                        <a:latin typeface="Times New Roman"/>
                        <a:cs typeface="Times New Roman"/>
                      </a:endParaRPr>
                    </a:p>
                    <a:p>
                      <a:pPr marL="21590">
                        <a:lnSpc>
                          <a:spcPct val="100000"/>
                        </a:lnSpc>
                        <a:spcBef>
                          <a:spcPts val="5"/>
                        </a:spcBef>
                      </a:pPr>
                      <a:r>
                        <a:rPr sz="1200" dirty="0">
                          <a:latin typeface="Yu Gothic UI"/>
                          <a:cs typeface="Yu Gothic UI"/>
                        </a:rPr>
                        <a:t>［注７に規定する施設基準（通知</a:t>
                      </a:r>
                      <a:r>
                        <a:rPr sz="1200" spc="-25" dirty="0">
                          <a:latin typeface="Yu Gothic UI"/>
                          <a:cs typeface="Yu Gothic UI"/>
                        </a:rPr>
                        <a:t>）］</a:t>
                      </a:r>
                      <a:endParaRPr sz="1200">
                        <a:latin typeface="Yu Gothic UI"/>
                        <a:cs typeface="Yu Gothic UI"/>
                      </a:endParaRPr>
                    </a:p>
                    <a:p>
                      <a:pPr marL="21590">
                        <a:lnSpc>
                          <a:spcPct val="100000"/>
                        </a:lnSpc>
                      </a:pPr>
                      <a:r>
                        <a:rPr sz="1200" spc="195" dirty="0">
                          <a:latin typeface="Yu Gothic UI"/>
                          <a:cs typeface="Yu Gothic UI"/>
                        </a:rPr>
                        <a:t>（１）</a:t>
                      </a:r>
                      <a:r>
                        <a:rPr sz="1200" spc="140" dirty="0">
                          <a:latin typeface="Yu Gothic UI"/>
                          <a:cs typeface="Yu Gothic UI"/>
                        </a:rPr>
                        <a:t>次のいずれかに該当すること。</a:t>
                      </a:r>
                      <a:endParaRPr sz="1200">
                        <a:latin typeface="Yu Gothic UI"/>
                        <a:cs typeface="Yu Gothic UI"/>
                      </a:endParaRPr>
                    </a:p>
                    <a:p>
                      <a:pPr marL="173990">
                        <a:lnSpc>
                          <a:spcPct val="100000"/>
                        </a:lnSpc>
                        <a:tabLst>
                          <a:tab pos="479425" algn="l"/>
                        </a:tabLst>
                      </a:pPr>
                      <a:r>
                        <a:rPr sz="1200" spc="215" dirty="0">
                          <a:latin typeface="Yu Gothic UI"/>
                          <a:cs typeface="Yu Gothic UI"/>
                        </a:rPr>
                        <a:t>ア</a:t>
                      </a:r>
                      <a:r>
                        <a:rPr sz="1200" dirty="0">
                          <a:latin typeface="Yu Gothic UI"/>
                          <a:cs typeface="Yu Gothic UI"/>
                        </a:rPr>
                        <a:t>	歯科訪問診療料１又は歯科訪問診療料２の算定実績が</a:t>
                      </a:r>
                      <a:r>
                        <a:rPr sz="1200" spc="85" dirty="0">
                          <a:latin typeface="Yu Gothic UI"/>
                          <a:cs typeface="Yu Gothic UI"/>
                        </a:rPr>
                        <a:t>12</a:t>
                      </a:r>
                      <a:r>
                        <a:rPr sz="1200" spc="240" dirty="0">
                          <a:latin typeface="Yu Gothic UI"/>
                          <a:cs typeface="Yu Gothic UI"/>
                        </a:rPr>
                        <a:t>回以上</a:t>
                      </a:r>
                      <a:r>
                        <a:rPr sz="1200" spc="195" dirty="0">
                          <a:latin typeface="Yu Gothic UI"/>
                          <a:cs typeface="Yu Gothic UI"/>
                        </a:rPr>
                        <a:t>あ</a:t>
                      </a:r>
                      <a:r>
                        <a:rPr sz="1200" spc="180" dirty="0">
                          <a:latin typeface="Yu Gothic UI"/>
                          <a:cs typeface="Yu Gothic UI"/>
                        </a:rPr>
                        <a:t>る</a:t>
                      </a:r>
                      <a:r>
                        <a:rPr sz="1200" spc="155" dirty="0">
                          <a:latin typeface="Yu Gothic UI"/>
                          <a:cs typeface="Yu Gothic UI"/>
                        </a:rPr>
                        <a:t>こ</a:t>
                      </a:r>
                      <a:r>
                        <a:rPr sz="1200" spc="170" dirty="0">
                          <a:latin typeface="Yu Gothic UI"/>
                          <a:cs typeface="Yu Gothic UI"/>
                        </a:rPr>
                        <a:t>と</a:t>
                      </a:r>
                      <a:r>
                        <a:rPr sz="1200" spc="110" dirty="0">
                          <a:latin typeface="Yu Gothic UI"/>
                          <a:cs typeface="Yu Gothic UI"/>
                        </a:rPr>
                        <a:t>。</a:t>
                      </a:r>
                      <a:endParaRPr sz="1200">
                        <a:latin typeface="Yu Gothic UI"/>
                        <a:cs typeface="Yu Gothic UI"/>
                      </a:endParaRPr>
                    </a:p>
                    <a:p>
                      <a:pPr marL="173990" marR="2936240">
                        <a:lnSpc>
                          <a:spcPct val="100000"/>
                        </a:lnSpc>
                        <a:tabLst>
                          <a:tab pos="479425" algn="l"/>
                        </a:tabLst>
                      </a:pPr>
                      <a:r>
                        <a:rPr sz="1200" spc="295" dirty="0">
                          <a:latin typeface="Yu Gothic UI"/>
                          <a:cs typeface="Yu Gothic UI"/>
                        </a:rPr>
                        <a:t>イ</a:t>
                      </a:r>
                      <a:r>
                        <a:rPr sz="1200" dirty="0">
                          <a:latin typeface="Yu Gothic UI"/>
                          <a:cs typeface="Yu Gothic UI"/>
                        </a:rPr>
                        <a:t>	</a:t>
                      </a:r>
                      <a:r>
                        <a:rPr sz="1200" spc="120" dirty="0">
                          <a:latin typeface="Yu Gothic UI"/>
                          <a:cs typeface="Yu Gothic UI"/>
                        </a:rPr>
                        <a:t>患家</a:t>
                      </a:r>
                      <a:r>
                        <a:rPr sz="1200" spc="95" dirty="0">
                          <a:latin typeface="Yu Gothic UI"/>
                          <a:cs typeface="Yu Gothic UI"/>
                        </a:rPr>
                        <a:t>で</a:t>
                      </a:r>
                      <a:r>
                        <a:rPr sz="1200" spc="120" dirty="0">
                          <a:latin typeface="Yu Gothic UI"/>
                          <a:cs typeface="Yu Gothic UI"/>
                        </a:rPr>
                        <a:t>療養</a:t>
                      </a:r>
                      <a:r>
                        <a:rPr sz="1200" spc="80" dirty="0">
                          <a:latin typeface="Yu Gothic UI"/>
                          <a:cs typeface="Yu Gothic UI"/>
                        </a:rPr>
                        <a:t>し</a:t>
                      </a:r>
                      <a:r>
                        <a:rPr sz="1200" spc="90" dirty="0">
                          <a:latin typeface="Yu Gothic UI"/>
                          <a:cs typeface="Yu Gothic UI"/>
                        </a:rPr>
                        <a:t>て</a:t>
                      </a:r>
                      <a:r>
                        <a:rPr sz="1200" spc="95" dirty="0">
                          <a:latin typeface="Yu Gothic UI"/>
                          <a:cs typeface="Yu Gothic UI"/>
                        </a:rPr>
                        <a:t>い</a:t>
                      </a:r>
                      <a:r>
                        <a:rPr sz="1200" spc="90" dirty="0">
                          <a:latin typeface="Yu Gothic UI"/>
                          <a:cs typeface="Yu Gothic UI"/>
                        </a:rPr>
                        <a:t>る</a:t>
                      </a:r>
                      <a:r>
                        <a:rPr sz="1200" spc="120" dirty="0">
                          <a:latin typeface="Yu Gothic UI"/>
                          <a:cs typeface="Yu Gothic UI"/>
                        </a:rPr>
                        <a:t>患者又</a:t>
                      </a:r>
                      <a:r>
                        <a:rPr sz="1200" spc="100" dirty="0">
                          <a:latin typeface="Yu Gothic UI"/>
                          <a:cs typeface="Yu Gothic UI"/>
                        </a:rPr>
                        <a:t>は</a:t>
                      </a:r>
                      <a:r>
                        <a:rPr sz="1200" spc="120" dirty="0">
                          <a:latin typeface="Yu Gothic UI"/>
                          <a:cs typeface="Yu Gothic UI"/>
                        </a:rPr>
                        <a:t>入院患者</a:t>
                      </a:r>
                      <a:r>
                        <a:rPr sz="1200" spc="90" dirty="0">
                          <a:latin typeface="Yu Gothic UI"/>
                          <a:cs typeface="Yu Gothic UI"/>
                        </a:rPr>
                        <a:t>に</a:t>
                      </a:r>
                      <a:r>
                        <a:rPr sz="1200" spc="120" dirty="0">
                          <a:latin typeface="Yu Gothic UI"/>
                          <a:cs typeface="Yu Gothic UI"/>
                        </a:rPr>
                        <a:t>対</a:t>
                      </a:r>
                      <a:r>
                        <a:rPr sz="1200" spc="95" dirty="0">
                          <a:latin typeface="Yu Gothic UI"/>
                          <a:cs typeface="Yu Gothic UI"/>
                        </a:rPr>
                        <a:t>す</a:t>
                      </a:r>
                      <a:r>
                        <a:rPr sz="1200" spc="90" dirty="0">
                          <a:latin typeface="Yu Gothic UI"/>
                          <a:cs typeface="Yu Gothic UI"/>
                        </a:rPr>
                        <a:t>る</a:t>
                      </a:r>
                      <a:r>
                        <a:rPr sz="1200" spc="120" dirty="0">
                          <a:latin typeface="Yu Gothic UI"/>
                          <a:cs typeface="Yu Gothic UI"/>
                        </a:rPr>
                        <a:t>歯科訪問診療</a:t>
                      </a:r>
                      <a:r>
                        <a:rPr sz="1200" spc="95" dirty="0">
                          <a:latin typeface="Yu Gothic UI"/>
                          <a:cs typeface="Yu Gothic UI"/>
                        </a:rPr>
                        <a:t>の</a:t>
                      </a:r>
                      <a:r>
                        <a:rPr sz="1200" spc="120" dirty="0">
                          <a:latin typeface="Yu Gothic UI"/>
                          <a:cs typeface="Yu Gothic UI"/>
                        </a:rPr>
                        <a:t>実績</a:t>
                      </a:r>
                      <a:r>
                        <a:rPr sz="1200" spc="100" dirty="0">
                          <a:latin typeface="Yu Gothic UI"/>
                          <a:cs typeface="Yu Gothic UI"/>
                        </a:rPr>
                        <a:t>が</a:t>
                      </a:r>
                      <a:r>
                        <a:rPr sz="1200" spc="120" dirty="0">
                          <a:latin typeface="Yu Gothic UI"/>
                          <a:cs typeface="Yu Gothic UI"/>
                        </a:rPr>
                        <a:t>６回以上</a:t>
                      </a:r>
                      <a:r>
                        <a:rPr sz="1200" spc="95" dirty="0">
                          <a:latin typeface="Yu Gothic UI"/>
                          <a:cs typeface="Yu Gothic UI"/>
                        </a:rPr>
                        <a:t>あ</a:t>
                      </a:r>
                      <a:r>
                        <a:rPr sz="1200" spc="90" dirty="0">
                          <a:latin typeface="Yu Gothic UI"/>
                          <a:cs typeface="Yu Gothic UI"/>
                        </a:rPr>
                        <a:t>る</a:t>
                      </a:r>
                      <a:r>
                        <a:rPr sz="1200" spc="75" dirty="0">
                          <a:latin typeface="Yu Gothic UI"/>
                          <a:cs typeface="Yu Gothic UI"/>
                        </a:rPr>
                        <a:t>こ</a:t>
                      </a:r>
                      <a:r>
                        <a:rPr sz="1200" spc="85" dirty="0">
                          <a:latin typeface="Yu Gothic UI"/>
                          <a:cs typeface="Yu Gothic UI"/>
                        </a:rPr>
                        <a:t>と</a:t>
                      </a:r>
                      <a:r>
                        <a:rPr sz="1200" spc="30" dirty="0">
                          <a:latin typeface="Yu Gothic UI"/>
                          <a:cs typeface="Yu Gothic UI"/>
                        </a:rPr>
                        <a:t>。</a:t>
                      </a:r>
                      <a:r>
                        <a:rPr sz="1200" spc="260" dirty="0">
                          <a:latin typeface="Yu Gothic UI"/>
                          <a:cs typeface="Yu Gothic UI"/>
                        </a:rPr>
                        <a:t>ウ</a:t>
                      </a:r>
                      <a:r>
                        <a:rPr sz="1200" dirty="0">
                          <a:latin typeface="Yu Gothic UI"/>
                          <a:cs typeface="Yu Gothic UI"/>
                        </a:rPr>
                        <a:t>	</a:t>
                      </a:r>
                      <a:r>
                        <a:rPr sz="1200" spc="250" dirty="0">
                          <a:latin typeface="Yu Gothic UI"/>
                          <a:cs typeface="Yu Gothic UI"/>
                        </a:rPr>
                        <a:t>次</a:t>
                      </a:r>
                      <a:r>
                        <a:rPr sz="1200" spc="200" dirty="0">
                          <a:latin typeface="Yu Gothic UI"/>
                          <a:cs typeface="Yu Gothic UI"/>
                        </a:rPr>
                        <a:t>のい</a:t>
                      </a:r>
                      <a:r>
                        <a:rPr sz="1200" spc="204" dirty="0">
                          <a:latin typeface="Yu Gothic UI"/>
                          <a:cs typeface="Yu Gothic UI"/>
                        </a:rPr>
                        <a:t>ず</a:t>
                      </a:r>
                      <a:r>
                        <a:rPr sz="1200" spc="220" dirty="0">
                          <a:latin typeface="Yu Gothic UI"/>
                          <a:cs typeface="Yu Gothic UI"/>
                        </a:rPr>
                        <a:t>れ</a:t>
                      </a:r>
                      <a:r>
                        <a:rPr sz="1200" spc="200" dirty="0">
                          <a:latin typeface="Yu Gothic UI"/>
                          <a:cs typeface="Yu Gothic UI"/>
                        </a:rPr>
                        <a:t>か</a:t>
                      </a:r>
                      <a:r>
                        <a:rPr sz="1200" spc="195" dirty="0">
                          <a:latin typeface="Yu Gothic UI"/>
                          <a:cs typeface="Yu Gothic UI"/>
                        </a:rPr>
                        <a:t>に</a:t>
                      </a:r>
                      <a:r>
                        <a:rPr sz="1200" spc="250" dirty="0">
                          <a:latin typeface="Yu Gothic UI"/>
                          <a:cs typeface="Yu Gothic UI"/>
                        </a:rPr>
                        <a:t>該当</a:t>
                      </a:r>
                      <a:r>
                        <a:rPr sz="1200" spc="200" dirty="0">
                          <a:latin typeface="Yu Gothic UI"/>
                          <a:cs typeface="Yu Gothic UI"/>
                        </a:rPr>
                        <a:t>す</a:t>
                      </a:r>
                      <a:r>
                        <a:rPr sz="1200" spc="190" dirty="0">
                          <a:latin typeface="Yu Gothic UI"/>
                          <a:cs typeface="Yu Gothic UI"/>
                        </a:rPr>
                        <a:t>る</a:t>
                      </a:r>
                      <a:r>
                        <a:rPr sz="1200" spc="165" dirty="0">
                          <a:latin typeface="Yu Gothic UI"/>
                          <a:cs typeface="Yu Gothic UI"/>
                        </a:rPr>
                        <a:t>こ</a:t>
                      </a:r>
                      <a:r>
                        <a:rPr sz="1200" spc="180" dirty="0">
                          <a:latin typeface="Yu Gothic UI"/>
                          <a:cs typeface="Yu Gothic UI"/>
                        </a:rPr>
                        <a:t>と</a:t>
                      </a:r>
                      <a:r>
                        <a:rPr sz="1200" spc="114" dirty="0">
                          <a:latin typeface="Yu Gothic UI"/>
                          <a:cs typeface="Yu Gothic UI"/>
                        </a:rPr>
                        <a:t>。</a:t>
                      </a:r>
                      <a:endParaRPr sz="1200">
                        <a:latin typeface="Yu Gothic UI"/>
                        <a:cs typeface="Yu Gothic UI"/>
                      </a:endParaRPr>
                    </a:p>
                    <a:p>
                      <a:pPr marL="828040" marR="212725" indent="-349250">
                        <a:lnSpc>
                          <a:spcPct val="100000"/>
                        </a:lnSpc>
                        <a:tabLst>
                          <a:tab pos="916305" algn="l"/>
                        </a:tabLst>
                      </a:pPr>
                      <a:r>
                        <a:rPr sz="1200" spc="160" dirty="0">
                          <a:latin typeface="Yu Gothic UI"/>
                          <a:cs typeface="Yu Gothic UI"/>
                        </a:rPr>
                        <a:t>(</a:t>
                      </a:r>
                      <a:r>
                        <a:rPr sz="1200" spc="345" dirty="0">
                          <a:latin typeface="Yu Gothic UI"/>
                          <a:cs typeface="Yu Gothic UI"/>
                        </a:rPr>
                        <a:t>イ</a:t>
                      </a:r>
                      <a:r>
                        <a:rPr sz="1200" spc="160" dirty="0">
                          <a:latin typeface="Yu Gothic UI"/>
                          <a:cs typeface="Yu Gothic UI"/>
                        </a:rPr>
                        <a:t>)</a:t>
                      </a:r>
                      <a:r>
                        <a:rPr sz="1200" dirty="0">
                          <a:latin typeface="Yu Gothic UI"/>
                          <a:cs typeface="Yu Gothic UI"/>
                        </a:rPr>
                        <a:t>		</a:t>
                      </a:r>
                      <a:r>
                        <a:rPr sz="1200" spc="35" dirty="0">
                          <a:latin typeface="Yu Gothic UI"/>
                          <a:cs typeface="Yu Gothic UI"/>
                        </a:rPr>
                        <a:t>福祉型障害児入所施設</a:t>
                      </a:r>
                      <a:r>
                        <a:rPr sz="1200" spc="20" dirty="0">
                          <a:latin typeface="Yu Gothic UI"/>
                          <a:cs typeface="Yu Gothic UI"/>
                        </a:rPr>
                        <a:t>、</a:t>
                      </a:r>
                      <a:r>
                        <a:rPr sz="1200" spc="35" dirty="0">
                          <a:latin typeface="Yu Gothic UI"/>
                          <a:cs typeface="Yu Gothic UI"/>
                        </a:rPr>
                        <a:t>医療型障害児入所施設</a:t>
                      </a:r>
                      <a:r>
                        <a:rPr sz="1200" spc="20" dirty="0">
                          <a:latin typeface="Yu Gothic UI"/>
                          <a:cs typeface="Yu Gothic UI"/>
                        </a:rPr>
                        <a:t>、</a:t>
                      </a:r>
                      <a:r>
                        <a:rPr sz="1200" spc="35" dirty="0">
                          <a:latin typeface="Yu Gothic UI"/>
                          <a:cs typeface="Yu Gothic UI"/>
                        </a:rPr>
                        <a:t>介護老人福祉施設又</a:t>
                      </a:r>
                      <a:r>
                        <a:rPr sz="1200" spc="30" dirty="0">
                          <a:latin typeface="Yu Gothic UI"/>
                          <a:cs typeface="Yu Gothic UI"/>
                        </a:rPr>
                        <a:t>は</a:t>
                      </a:r>
                      <a:r>
                        <a:rPr sz="1200" spc="35" dirty="0">
                          <a:latin typeface="Yu Gothic UI"/>
                          <a:cs typeface="Yu Gothic UI"/>
                        </a:rPr>
                        <a:t>介護老人保健施設</a:t>
                      </a:r>
                      <a:r>
                        <a:rPr sz="1200" spc="25" dirty="0">
                          <a:latin typeface="Yu Gothic UI"/>
                          <a:cs typeface="Yu Gothic UI"/>
                        </a:rPr>
                        <a:t>における</a:t>
                      </a:r>
                      <a:r>
                        <a:rPr sz="1200" spc="35" dirty="0">
                          <a:latin typeface="Yu Gothic UI"/>
                          <a:cs typeface="Yu Gothic UI"/>
                        </a:rPr>
                        <a:t>定期的</a:t>
                      </a:r>
                      <a:r>
                        <a:rPr sz="1200" spc="30" dirty="0">
                          <a:latin typeface="Yu Gothic UI"/>
                          <a:cs typeface="Yu Gothic UI"/>
                        </a:rPr>
                        <a:t>な</a:t>
                      </a:r>
                      <a:r>
                        <a:rPr sz="1200" spc="35" dirty="0">
                          <a:latin typeface="Yu Gothic UI"/>
                          <a:cs typeface="Yu Gothic UI"/>
                        </a:rPr>
                        <a:t>歯科健診</a:t>
                      </a:r>
                      <a:r>
                        <a:rPr sz="1200" spc="25" dirty="0">
                          <a:latin typeface="Yu Gothic UI"/>
                          <a:cs typeface="Yu Gothic UI"/>
                        </a:rPr>
                        <a:t>に</a:t>
                      </a:r>
                      <a:r>
                        <a:rPr sz="1200" spc="35" dirty="0">
                          <a:latin typeface="Yu Gothic UI"/>
                          <a:cs typeface="Yu Gothic UI"/>
                        </a:rPr>
                        <a:t>協力</a:t>
                      </a:r>
                      <a:r>
                        <a:rPr sz="1200" spc="315" dirty="0">
                          <a:latin typeface="Yu Gothic UI"/>
                          <a:cs typeface="Yu Gothic UI"/>
                        </a:rPr>
                        <a:t>し</a:t>
                      </a:r>
                      <a:r>
                        <a:rPr sz="1200" spc="340" dirty="0">
                          <a:latin typeface="Yu Gothic UI"/>
                          <a:cs typeface="Yu Gothic UI"/>
                        </a:rPr>
                        <a:t>て</a:t>
                      </a:r>
                      <a:r>
                        <a:rPr sz="1200" spc="370" dirty="0">
                          <a:latin typeface="Yu Gothic UI"/>
                          <a:cs typeface="Yu Gothic UI"/>
                        </a:rPr>
                        <a:t>い</a:t>
                      </a:r>
                      <a:r>
                        <a:rPr sz="1200" spc="345" dirty="0">
                          <a:latin typeface="Yu Gothic UI"/>
                          <a:cs typeface="Yu Gothic UI"/>
                        </a:rPr>
                        <a:t>る</a:t>
                      </a:r>
                      <a:r>
                        <a:rPr sz="1200" spc="295" dirty="0">
                          <a:latin typeface="Yu Gothic UI"/>
                          <a:cs typeface="Yu Gothic UI"/>
                        </a:rPr>
                        <a:t>こ</a:t>
                      </a:r>
                      <a:r>
                        <a:rPr sz="1200" spc="325" dirty="0">
                          <a:latin typeface="Yu Gothic UI"/>
                          <a:cs typeface="Yu Gothic UI"/>
                        </a:rPr>
                        <a:t>と</a:t>
                      </a:r>
                      <a:r>
                        <a:rPr sz="1200" spc="300" dirty="0">
                          <a:latin typeface="Yu Gothic UI"/>
                          <a:cs typeface="Yu Gothic UI"/>
                        </a:rPr>
                        <a:t>。</a:t>
                      </a:r>
                      <a:endParaRPr sz="1200">
                        <a:latin typeface="Yu Gothic UI"/>
                        <a:cs typeface="Yu Gothic UI"/>
                      </a:endParaRPr>
                    </a:p>
                    <a:p>
                      <a:pPr marL="479425">
                        <a:lnSpc>
                          <a:spcPct val="100000"/>
                        </a:lnSpc>
                        <a:tabLst>
                          <a:tab pos="916305" algn="l"/>
                        </a:tabLst>
                      </a:pPr>
                      <a:r>
                        <a:rPr sz="1200" spc="160" dirty="0">
                          <a:latin typeface="Yu Gothic UI"/>
                          <a:cs typeface="Yu Gothic UI"/>
                        </a:rPr>
                        <a:t>(</a:t>
                      </a:r>
                      <a:r>
                        <a:rPr sz="1200" spc="335" dirty="0">
                          <a:latin typeface="Yu Gothic UI"/>
                          <a:cs typeface="Yu Gothic UI"/>
                        </a:rPr>
                        <a:t>ロ</a:t>
                      </a:r>
                      <a:r>
                        <a:rPr sz="1200" spc="110" dirty="0">
                          <a:latin typeface="Yu Gothic UI"/>
                          <a:cs typeface="Yu Gothic UI"/>
                        </a:rPr>
                        <a:t>)</a:t>
                      </a:r>
                      <a:r>
                        <a:rPr sz="1200" dirty="0">
                          <a:latin typeface="Yu Gothic UI"/>
                          <a:cs typeface="Yu Gothic UI"/>
                        </a:rPr>
                        <a:t>	</a:t>
                      </a:r>
                      <a:r>
                        <a:rPr sz="1200" spc="165" dirty="0">
                          <a:latin typeface="Yu Gothic UI"/>
                          <a:cs typeface="Yu Gothic UI"/>
                        </a:rPr>
                        <a:t>都道府県等</a:t>
                      </a:r>
                      <a:r>
                        <a:rPr sz="1200" spc="140" dirty="0">
                          <a:latin typeface="Yu Gothic UI"/>
                          <a:cs typeface="Yu Gothic UI"/>
                        </a:rPr>
                        <a:t>が</a:t>
                      </a:r>
                      <a:r>
                        <a:rPr sz="1200" spc="165" dirty="0">
                          <a:latin typeface="Yu Gothic UI"/>
                          <a:cs typeface="Yu Gothic UI"/>
                        </a:rPr>
                        <a:t>実施</a:t>
                      </a:r>
                      <a:r>
                        <a:rPr sz="1200" spc="135" dirty="0">
                          <a:latin typeface="Yu Gothic UI"/>
                          <a:cs typeface="Yu Gothic UI"/>
                        </a:rPr>
                        <a:t>す</a:t>
                      </a:r>
                      <a:r>
                        <a:rPr sz="1200" spc="125" dirty="0">
                          <a:latin typeface="Yu Gothic UI"/>
                          <a:cs typeface="Yu Gothic UI"/>
                        </a:rPr>
                        <a:t>る</a:t>
                      </a:r>
                      <a:r>
                        <a:rPr sz="1200" spc="165" dirty="0">
                          <a:latin typeface="Yu Gothic UI"/>
                          <a:cs typeface="Yu Gothic UI"/>
                        </a:rPr>
                        <a:t>事業</a:t>
                      </a:r>
                      <a:r>
                        <a:rPr sz="1200" spc="130" dirty="0">
                          <a:latin typeface="Yu Gothic UI"/>
                          <a:cs typeface="Yu Gothic UI"/>
                        </a:rPr>
                        <a:t>に</a:t>
                      </a:r>
                      <a:r>
                        <a:rPr sz="1200" spc="165" dirty="0">
                          <a:latin typeface="Yu Gothic UI"/>
                          <a:cs typeface="Yu Gothic UI"/>
                        </a:rPr>
                        <a:t>協力</a:t>
                      </a:r>
                      <a:r>
                        <a:rPr sz="1200" spc="114" dirty="0">
                          <a:latin typeface="Yu Gothic UI"/>
                          <a:cs typeface="Yu Gothic UI"/>
                        </a:rPr>
                        <a:t>し</a:t>
                      </a:r>
                      <a:r>
                        <a:rPr sz="1200" spc="125" dirty="0">
                          <a:latin typeface="Yu Gothic UI"/>
                          <a:cs typeface="Yu Gothic UI"/>
                        </a:rPr>
                        <a:t>て</a:t>
                      </a:r>
                      <a:r>
                        <a:rPr sz="1200" spc="135" dirty="0">
                          <a:latin typeface="Yu Gothic UI"/>
                          <a:cs typeface="Yu Gothic UI"/>
                        </a:rPr>
                        <a:t>い</a:t>
                      </a:r>
                      <a:r>
                        <a:rPr sz="1200" spc="125" dirty="0">
                          <a:latin typeface="Yu Gothic UI"/>
                          <a:cs typeface="Yu Gothic UI"/>
                        </a:rPr>
                        <a:t>る</a:t>
                      </a:r>
                      <a:r>
                        <a:rPr sz="1200" spc="110" dirty="0">
                          <a:latin typeface="Yu Gothic UI"/>
                          <a:cs typeface="Yu Gothic UI"/>
                        </a:rPr>
                        <a:t>こ</a:t>
                      </a:r>
                      <a:r>
                        <a:rPr sz="1200" spc="120" dirty="0">
                          <a:latin typeface="Yu Gothic UI"/>
                          <a:cs typeface="Yu Gothic UI"/>
                        </a:rPr>
                        <a:t>と</a:t>
                      </a:r>
                      <a:r>
                        <a:rPr sz="1200" spc="60" dirty="0">
                          <a:latin typeface="Yu Gothic UI"/>
                          <a:cs typeface="Yu Gothic UI"/>
                        </a:rPr>
                        <a:t>。</a:t>
                      </a:r>
                      <a:endParaRPr sz="1200">
                        <a:latin typeface="Yu Gothic UI"/>
                        <a:cs typeface="Yu Gothic UI"/>
                      </a:endParaRPr>
                    </a:p>
                    <a:p>
                      <a:pPr marL="479425">
                        <a:lnSpc>
                          <a:spcPct val="100000"/>
                        </a:lnSpc>
                        <a:tabLst>
                          <a:tab pos="916305" algn="l"/>
                        </a:tabLst>
                      </a:pPr>
                      <a:r>
                        <a:rPr sz="1200" spc="155" dirty="0">
                          <a:latin typeface="Yu Gothic UI"/>
                          <a:cs typeface="Yu Gothic UI"/>
                        </a:rPr>
                        <a:t>(</a:t>
                      </a:r>
                      <a:r>
                        <a:rPr sz="1200" spc="254" dirty="0">
                          <a:latin typeface="Yu Gothic UI"/>
                          <a:cs typeface="Yu Gothic UI"/>
                        </a:rPr>
                        <a:t>ハ</a:t>
                      </a:r>
                      <a:r>
                        <a:rPr sz="1200" spc="110" dirty="0">
                          <a:latin typeface="Yu Gothic UI"/>
                          <a:cs typeface="Yu Gothic UI"/>
                        </a:rPr>
                        <a:t>)</a:t>
                      </a:r>
                      <a:r>
                        <a:rPr sz="1200" dirty="0">
                          <a:latin typeface="Yu Gothic UI"/>
                          <a:cs typeface="Yu Gothic UI"/>
                        </a:rPr>
                        <a:t>	</a:t>
                      </a:r>
                      <a:r>
                        <a:rPr sz="1200" spc="175" dirty="0">
                          <a:latin typeface="Yu Gothic UI"/>
                          <a:cs typeface="Yu Gothic UI"/>
                        </a:rPr>
                        <a:t>学校歯科医等</a:t>
                      </a:r>
                      <a:r>
                        <a:rPr sz="1200" spc="140" dirty="0">
                          <a:latin typeface="Yu Gothic UI"/>
                          <a:cs typeface="Yu Gothic UI"/>
                        </a:rPr>
                        <a:t>の</a:t>
                      </a:r>
                      <a:r>
                        <a:rPr sz="1200" spc="175" dirty="0">
                          <a:latin typeface="Yu Gothic UI"/>
                          <a:cs typeface="Yu Gothic UI"/>
                        </a:rPr>
                        <a:t>業務</a:t>
                      </a:r>
                      <a:r>
                        <a:rPr sz="1200" spc="130" dirty="0">
                          <a:latin typeface="Yu Gothic UI"/>
                          <a:cs typeface="Yu Gothic UI"/>
                        </a:rPr>
                        <a:t>を</a:t>
                      </a:r>
                      <a:r>
                        <a:rPr sz="1200" spc="175" dirty="0">
                          <a:latin typeface="Yu Gothic UI"/>
                          <a:cs typeface="Yu Gothic UI"/>
                        </a:rPr>
                        <a:t>行</a:t>
                      </a:r>
                      <a:r>
                        <a:rPr sz="1200" spc="105" dirty="0">
                          <a:latin typeface="Yu Gothic UI"/>
                          <a:cs typeface="Yu Gothic UI"/>
                        </a:rPr>
                        <a:t>っ</a:t>
                      </a:r>
                      <a:r>
                        <a:rPr sz="1200" spc="130" dirty="0">
                          <a:latin typeface="Yu Gothic UI"/>
                          <a:cs typeface="Yu Gothic UI"/>
                        </a:rPr>
                        <a:t>て</a:t>
                      </a:r>
                      <a:r>
                        <a:rPr sz="1200" spc="140" dirty="0">
                          <a:latin typeface="Yu Gothic UI"/>
                          <a:cs typeface="Yu Gothic UI"/>
                        </a:rPr>
                        <a:t>い</a:t>
                      </a:r>
                      <a:r>
                        <a:rPr sz="1200" spc="130" dirty="0">
                          <a:latin typeface="Yu Gothic UI"/>
                          <a:cs typeface="Yu Gothic UI"/>
                        </a:rPr>
                        <a:t>る</a:t>
                      </a:r>
                      <a:r>
                        <a:rPr sz="1200" spc="110" dirty="0">
                          <a:latin typeface="Yu Gothic UI"/>
                          <a:cs typeface="Yu Gothic UI"/>
                        </a:rPr>
                        <a:t>こ</a:t>
                      </a:r>
                      <a:r>
                        <a:rPr sz="1200" spc="120" dirty="0">
                          <a:latin typeface="Yu Gothic UI"/>
                          <a:cs typeface="Yu Gothic UI"/>
                        </a:rPr>
                        <a:t>と</a:t>
                      </a:r>
                      <a:r>
                        <a:rPr sz="1200" spc="65" dirty="0">
                          <a:latin typeface="Yu Gothic UI"/>
                          <a:cs typeface="Yu Gothic UI"/>
                        </a:rPr>
                        <a:t>。</a:t>
                      </a:r>
                      <a:endParaRPr sz="1200">
                        <a:latin typeface="Yu Gothic UI"/>
                        <a:cs typeface="Yu Gothic UI"/>
                      </a:endParaRPr>
                    </a:p>
                    <a:p>
                      <a:pPr marL="288925" marR="155575" indent="-267335" algn="just">
                        <a:lnSpc>
                          <a:spcPct val="100000"/>
                        </a:lnSpc>
                        <a:spcBef>
                          <a:spcPts val="605"/>
                        </a:spcBef>
                      </a:pPr>
                      <a:r>
                        <a:rPr sz="1200" spc="45" dirty="0">
                          <a:latin typeface="Yu Gothic UI"/>
                          <a:cs typeface="Yu Gothic UI"/>
                        </a:rPr>
                        <a:t>（２）</a:t>
                      </a:r>
                      <a:r>
                        <a:rPr sz="1200" spc="30" dirty="0">
                          <a:latin typeface="Yu Gothic UI"/>
                          <a:cs typeface="Yu Gothic UI"/>
                        </a:rPr>
                        <a:t>当該保険医療機関の歯科訪問診療の実施状況等が把握できる体制並びに他の保険医療機関、介護保険法第８条第</a:t>
                      </a:r>
                      <a:r>
                        <a:rPr sz="1200" spc="85" dirty="0">
                          <a:latin typeface="Yu Gothic UI"/>
                          <a:cs typeface="Yu Gothic UI"/>
                        </a:rPr>
                        <a:t>25</a:t>
                      </a:r>
                      <a:r>
                        <a:rPr sz="1200" spc="100" dirty="0">
                          <a:latin typeface="Yu Gothic UI"/>
                          <a:cs typeface="Yu Gothic UI"/>
                        </a:rPr>
                        <a:t>項に規定する介</a:t>
                      </a:r>
                      <a:r>
                        <a:rPr sz="1200" spc="10" dirty="0">
                          <a:latin typeface="Yu Gothic UI"/>
                          <a:cs typeface="Yu Gothic UI"/>
                        </a:rPr>
                        <a:t>護保険施設等及び児童福祉法第</a:t>
                      </a:r>
                      <a:r>
                        <a:rPr sz="1200" spc="85" dirty="0">
                          <a:latin typeface="Yu Gothic UI"/>
                          <a:cs typeface="Yu Gothic UI"/>
                        </a:rPr>
                        <a:t>42</a:t>
                      </a:r>
                      <a:r>
                        <a:rPr sz="1200" spc="55" dirty="0">
                          <a:latin typeface="Yu Gothic UI"/>
                          <a:cs typeface="Yu Gothic UI"/>
                        </a:rPr>
                        <a:t>条に規定する障害児入所施設等の施設における歯科訪問診療の担当者に、治療内容、治療計画を必</a:t>
                      </a:r>
                      <a:r>
                        <a:rPr sz="1200" spc="155" dirty="0">
                          <a:latin typeface="Yu Gothic UI"/>
                          <a:cs typeface="Yu Gothic UI"/>
                        </a:rPr>
                        <a:t>要に応じて共有できる体制を確保していること。</a:t>
                      </a:r>
                      <a:endParaRPr sz="1200">
                        <a:latin typeface="Yu Gothic UI"/>
                        <a:cs typeface="Yu Gothic UI"/>
                      </a:endParaRPr>
                    </a:p>
                  </a:txBody>
                  <a:tcPr marL="0" marR="0" marT="6540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p:nvPr/>
        </p:nvSpPr>
        <p:spPr>
          <a:xfrm>
            <a:off x="0" y="20843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質の高い在宅歯科医療の提供の推進②</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30</a:t>
            </a:r>
          </a:p>
        </p:txBody>
      </p:sp>
      <p:sp>
        <p:nvSpPr>
          <p:cNvPr id="13" name="object 13"/>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719" y="971778"/>
            <a:ext cx="9756775" cy="5257165"/>
            <a:chOff x="111719" y="971778"/>
            <a:chExt cx="9756775" cy="5257165"/>
          </a:xfrm>
        </p:grpSpPr>
        <p:sp>
          <p:nvSpPr>
            <p:cNvPr id="3" name="object 3"/>
            <p:cNvSpPr/>
            <p:nvPr/>
          </p:nvSpPr>
          <p:spPr>
            <a:xfrm>
              <a:off x="116481" y="976541"/>
              <a:ext cx="9747250" cy="5247640"/>
            </a:xfrm>
            <a:custGeom>
              <a:avLst/>
              <a:gdLst/>
              <a:ahLst/>
              <a:cxnLst/>
              <a:rect l="l" t="t" r="r" b="b"/>
              <a:pathLst>
                <a:path w="9747250" h="5247640">
                  <a:moveTo>
                    <a:pt x="0" y="5247640"/>
                  </a:moveTo>
                  <a:lnTo>
                    <a:pt x="9746996" y="5247640"/>
                  </a:lnTo>
                  <a:lnTo>
                    <a:pt x="9746996" y="0"/>
                  </a:lnTo>
                  <a:lnTo>
                    <a:pt x="0" y="0"/>
                  </a:lnTo>
                  <a:lnTo>
                    <a:pt x="0" y="5247640"/>
                  </a:lnTo>
                  <a:close/>
                </a:path>
              </a:pathLst>
            </a:custGeom>
            <a:ln w="9525">
              <a:solidFill>
                <a:srgbClr val="000000"/>
              </a:solidFill>
            </a:ln>
          </p:spPr>
          <p:txBody>
            <a:bodyPr wrap="square" lIns="0" tIns="0" rIns="0" bIns="0" rtlCol="0"/>
            <a:lstStyle/>
            <a:p>
              <a:endParaRPr/>
            </a:p>
          </p:txBody>
        </p:sp>
        <p:sp>
          <p:nvSpPr>
            <p:cNvPr id="4" name="object 4"/>
            <p:cNvSpPr/>
            <p:nvPr/>
          </p:nvSpPr>
          <p:spPr>
            <a:xfrm>
              <a:off x="144564" y="2045246"/>
              <a:ext cx="4629785" cy="4009390"/>
            </a:xfrm>
            <a:custGeom>
              <a:avLst/>
              <a:gdLst/>
              <a:ahLst/>
              <a:cxnLst/>
              <a:rect l="l" t="t" r="r" b="b"/>
              <a:pathLst>
                <a:path w="4629785" h="4009390">
                  <a:moveTo>
                    <a:pt x="4629785" y="0"/>
                  </a:moveTo>
                  <a:lnTo>
                    <a:pt x="0" y="0"/>
                  </a:lnTo>
                  <a:lnTo>
                    <a:pt x="0" y="4008881"/>
                  </a:lnTo>
                  <a:lnTo>
                    <a:pt x="4629785" y="4008881"/>
                  </a:lnTo>
                  <a:lnTo>
                    <a:pt x="4629785" y="0"/>
                  </a:lnTo>
                  <a:close/>
                </a:path>
              </a:pathLst>
            </a:custGeom>
            <a:solidFill>
              <a:srgbClr val="E7EDF8"/>
            </a:solidFill>
          </p:spPr>
          <p:txBody>
            <a:bodyPr wrap="square" lIns="0" tIns="0" rIns="0" bIns="0" rtlCol="0"/>
            <a:lstStyle/>
            <a:p>
              <a:endParaRPr/>
            </a:p>
          </p:txBody>
        </p:sp>
      </p:grpSp>
      <p:sp>
        <p:nvSpPr>
          <p:cNvPr id="5" name="object 5"/>
          <p:cNvSpPr/>
          <p:nvPr/>
        </p:nvSpPr>
        <p:spPr>
          <a:xfrm>
            <a:off x="0" y="24792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質の高い在宅歯科医療の提供の推進③</a:t>
            </a:r>
          </a:p>
        </p:txBody>
      </p:sp>
      <p:sp>
        <p:nvSpPr>
          <p:cNvPr id="7" name="object 7"/>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sp>
        <p:nvSpPr>
          <p:cNvPr id="8" name="object 8"/>
          <p:cNvSpPr txBox="1"/>
          <p:nvPr/>
        </p:nvSpPr>
        <p:spPr>
          <a:xfrm>
            <a:off x="223215" y="2082774"/>
            <a:ext cx="4409440" cy="1271270"/>
          </a:xfrm>
          <a:prstGeom prst="rect">
            <a:avLst/>
          </a:prstGeom>
        </p:spPr>
        <p:txBody>
          <a:bodyPr vert="horz" wrap="square" lIns="0" tIns="22860" rIns="0" bIns="0" rtlCol="0">
            <a:spAutoFit/>
          </a:bodyPr>
          <a:lstStyle/>
          <a:p>
            <a:pPr marL="12700">
              <a:lnSpc>
                <a:spcPct val="100000"/>
              </a:lnSpc>
              <a:spcBef>
                <a:spcPts val="180"/>
              </a:spcBef>
            </a:pPr>
            <a:r>
              <a:rPr sz="1100" spc="20" dirty="0">
                <a:latin typeface="Yu Gothic UI"/>
                <a:cs typeface="Yu Gothic UI"/>
              </a:rPr>
              <a:t>[施設基準通知]</a:t>
            </a:r>
            <a:endParaRPr sz="1100">
              <a:latin typeface="Yu Gothic UI"/>
              <a:cs typeface="Yu Gothic UI"/>
            </a:endParaRPr>
          </a:p>
          <a:p>
            <a:pPr marL="12700">
              <a:lnSpc>
                <a:spcPct val="100000"/>
              </a:lnSpc>
              <a:spcBef>
                <a:spcPts val="85"/>
              </a:spcBef>
            </a:pPr>
            <a:r>
              <a:rPr sz="1100" spc="-10" dirty="0">
                <a:latin typeface="Yu Gothic UI"/>
                <a:cs typeface="Yu Gothic UI"/>
              </a:rPr>
              <a:t>１ 在宅療養支援歯科病院の施設基準</a:t>
            </a:r>
            <a:endParaRPr sz="1100">
              <a:latin typeface="Yu Gothic UI"/>
              <a:cs typeface="Yu Gothic UI"/>
            </a:endParaRPr>
          </a:p>
          <a:p>
            <a:pPr marL="153035" marR="20320" indent="-140970">
              <a:lnSpc>
                <a:spcPct val="105500"/>
              </a:lnSpc>
              <a:spcBef>
                <a:spcPts val="10"/>
              </a:spcBef>
            </a:pPr>
            <a:r>
              <a:rPr sz="1100" spc="60" dirty="0">
                <a:latin typeface="Yu Gothic UI"/>
                <a:cs typeface="Yu Gothic UI"/>
              </a:rPr>
              <a:t>(１) 次のいずれにも該当し、在宅等の療養に関して歯科医療面から支</a:t>
            </a:r>
            <a:r>
              <a:rPr sz="1100" spc="165" dirty="0">
                <a:latin typeface="Yu Gothic UI"/>
                <a:cs typeface="Yu Gothic UI"/>
              </a:rPr>
              <a:t>援できる体制等を確保していること。</a:t>
            </a:r>
            <a:endParaRPr sz="1100">
              <a:latin typeface="Yu Gothic UI"/>
              <a:cs typeface="Yu Gothic UI"/>
            </a:endParaRPr>
          </a:p>
          <a:p>
            <a:pPr marL="153035">
              <a:lnSpc>
                <a:spcPct val="100000"/>
              </a:lnSpc>
              <a:spcBef>
                <a:spcPts val="85"/>
              </a:spcBef>
            </a:pPr>
            <a:r>
              <a:rPr sz="1100" spc="-20" dirty="0">
                <a:latin typeface="Yu Gothic UI"/>
                <a:cs typeface="Yu Gothic UI"/>
              </a:rPr>
              <a:t>ア 過去１年間に歯科訪問診療１、歯科訪問診療２又は歯科訪問診療</a:t>
            </a:r>
            <a:endParaRPr sz="1100">
              <a:latin typeface="Yu Gothic UI"/>
              <a:cs typeface="Yu Gothic UI"/>
            </a:endParaRPr>
          </a:p>
          <a:p>
            <a:pPr marL="291465">
              <a:lnSpc>
                <a:spcPct val="100000"/>
              </a:lnSpc>
              <a:spcBef>
                <a:spcPts val="90"/>
              </a:spcBef>
            </a:pPr>
            <a:r>
              <a:rPr sz="1100" spc="65" dirty="0">
                <a:latin typeface="Yu Gothic UI"/>
                <a:cs typeface="Yu Gothic UI"/>
              </a:rPr>
              <a:t>３を合計</a:t>
            </a:r>
            <a:r>
              <a:rPr sz="1100" spc="85" dirty="0">
                <a:latin typeface="Yu Gothic UI"/>
                <a:cs typeface="Yu Gothic UI"/>
              </a:rPr>
              <a:t>18</a:t>
            </a:r>
            <a:r>
              <a:rPr sz="1100" spc="160" dirty="0">
                <a:latin typeface="Yu Gothic UI"/>
                <a:cs typeface="Yu Gothic UI"/>
              </a:rPr>
              <a:t>回以上算定していること。</a:t>
            </a:r>
            <a:endParaRPr sz="1100">
              <a:latin typeface="Yu Gothic UI"/>
              <a:cs typeface="Yu Gothic UI"/>
            </a:endParaRPr>
          </a:p>
          <a:p>
            <a:pPr marL="12700">
              <a:lnSpc>
                <a:spcPct val="100000"/>
              </a:lnSpc>
              <a:spcBef>
                <a:spcPts val="7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9" name="object 9"/>
          <p:cNvSpPr txBox="1"/>
          <p:nvPr/>
        </p:nvSpPr>
        <p:spPr>
          <a:xfrm>
            <a:off x="223215" y="3871721"/>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0" name="object 10"/>
          <p:cNvSpPr txBox="1"/>
          <p:nvPr/>
        </p:nvSpPr>
        <p:spPr>
          <a:xfrm>
            <a:off x="223215" y="4405376"/>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1" name="object 11"/>
          <p:cNvSpPr txBox="1"/>
          <p:nvPr/>
        </p:nvSpPr>
        <p:spPr>
          <a:xfrm>
            <a:off x="223215" y="4938776"/>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2" name="object 12"/>
          <p:cNvSpPr/>
          <p:nvPr/>
        </p:nvSpPr>
        <p:spPr>
          <a:xfrm>
            <a:off x="144564" y="1780197"/>
            <a:ext cx="4629785" cy="243204"/>
          </a:xfrm>
          <a:custGeom>
            <a:avLst/>
            <a:gdLst/>
            <a:ahLst/>
            <a:cxnLst/>
            <a:rect l="l" t="t" r="r" b="b"/>
            <a:pathLst>
              <a:path w="4629785" h="243205">
                <a:moveTo>
                  <a:pt x="4629785" y="0"/>
                </a:moveTo>
                <a:lnTo>
                  <a:pt x="0" y="0"/>
                </a:lnTo>
                <a:lnTo>
                  <a:pt x="0" y="243039"/>
                </a:lnTo>
                <a:lnTo>
                  <a:pt x="4629785" y="243039"/>
                </a:lnTo>
                <a:lnTo>
                  <a:pt x="4629785" y="0"/>
                </a:lnTo>
                <a:close/>
              </a:path>
            </a:pathLst>
          </a:custGeom>
          <a:solidFill>
            <a:srgbClr val="A9C2E7"/>
          </a:solidFill>
        </p:spPr>
        <p:txBody>
          <a:bodyPr wrap="square" lIns="0" tIns="0" rIns="0" bIns="0" rtlCol="0"/>
          <a:lstStyle/>
          <a:p>
            <a:endParaRPr/>
          </a:p>
        </p:txBody>
      </p:sp>
      <p:sp>
        <p:nvSpPr>
          <p:cNvPr id="13" name="object 13"/>
          <p:cNvSpPr txBox="1"/>
          <p:nvPr/>
        </p:nvSpPr>
        <p:spPr>
          <a:xfrm>
            <a:off x="2268982" y="1773427"/>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Yu Gothic UI"/>
                <a:cs typeface="Yu Gothic UI"/>
              </a:rPr>
              <a:t>現行</a:t>
            </a:r>
            <a:endParaRPr sz="1400">
              <a:latin typeface="Yu Gothic UI"/>
              <a:cs typeface="Yu Gothic UI"/>
            </a:endParaRPr>
          </a:p>
        </p:txBody>
      </p:sp>
      <p:sp>
        <p:nvSpPr>
          <p:cNvPr id="14" name="object 14"/>
          <p:cNvSpPr/>
          <p:nvPr/>
        </p:nvSpPr>
        <p:spPr>
          <a:xfrm>
            <a:off x="5108575" y="1795881"/>
            <a:ext cx="4629785" cy="229235"/>
          </a:xfrm>
          <a:custGeom>
            <a:avLst/>
            <a:gdLst/>
            <a:ahLst/>
            <a:cxnLst/>
            <a:rect l="l" t="t" r="r" b="b"/>
            <a:pathLst>
              <a:path w="4629784" h="229235">
                <a:moveTo>
                  <a:pt x="0" y="229044"/>
                </a:moveTo>
                <a:lnTo>
                  <a:pt x="4629784" y="229044"/>
                </a:lnTo>
                <a:lnTo>
                  <a:pt x="4629784" y="0"/>
                </a:lnTo>
                <a:lnTo>
                  <a:pt x="0" y="0"/>
                </a:lnTo>
                <a:lnTo>
                  <a:pt x="0" y="229044"/>
                </a:lnTo>
                <a:close/>
              </a:path>
            </a:pathLst>
          </a:custGeom>
          <a:solidFill>
            <a:srgbClr val="91FFB3"/>
          </a:solidFill>
        </p:spPr>
        <p:txBody>
          <a:bodyPr wrap="square" lIns="0" tIns="0" rIns="0" bIns="0" rtlCol="0"/>
          <a:lstStyle/>
          <a:p>
            <a:endParaRPr/>
          </a:p>
        </p:txBody>
      </p:sp>
      <p:sp>
        <p:nvSpPr>
          <p:cNvPr id="15" name="object 15"/>
          <p:cNvSpPr txBox="1"/>
          <p:nvPr/>
        </p:nvSpPr>
        <p:spPr>
          <a:xfrm>
            <a:off x="7144004" y="1788032"/>
            <a:ext cx="560705"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Yu Gothic UI"/>
                <a:cs typeface="Yu Gothic UI"/>
              </a:rPr>
              <a:t>改定後</a:t>
            </a:r>
            <a:endParaRPr sz="1400">
              <a:latin typeface="Yu Gothic UI"/>
              <a:cs typeface="Yu Gothic UI"/>
            </a:endParaRPr>
          </a:p>
        </p:txBody>
      </p:sp>
      <p:grpSp>
        <p:nvGrpSpPr>
          <p:cNvPr id="16" name="object 16"/>
          <p:cNvGrpSpPr/>
          <p:nvPr/>
        </p:nvGrpSpPr>
        <p:grpSpPr>
          <a:xfrm>
            <a:off x="5102225" y="2018576"/>
            <a:ext cx="4642485" cy="4022090"/>
            <a:chOff x="5102225" y="2018576"/>
            <a:chExt cx="4642485" cy="4022090"/>
          </a:xfrm>
        </p:grpSpPr>
        <p:sp>
          <p:nvSpPr>
            <p:cNvPr id="17" name="object 17"/>
            <p:cNvSpPr/>
            <p:nvPr/>
          </p:nvSpPr>
          <p:spPr>
            <a:xfrm>
              <a:off x="5108575" y="2024926"/>
              <a:ext cx="4629785" cy="4009390"/>
            </a:xfrm>
            <a:custGeom>
              <a:avLst/>
              <a:gdLst/>
              <a:ahLst/>
              <a:cxnLst/>
              <a:rect l="l" t="t" r="r" b="b"/>
              <a:pathLst>
                <a:path w="4629784" h="4009390">
                  <a:moveTo>
                    <a:pt x="4629784" y="0"/>
                  </a:moveTo>
                  <a:lnTo>
                    <a:pt x="0" y="0"/>
                  </a:lnTo>
                  <a:lnTo>
                    <a:pt x="0" y="4008882"/>
                  </a:lnTo>
                  <a:lnTo>
                    <a:pt x="4629784" y="4008882"/>
                  </a:lnTo>
                  <a:lnTo>
                    <a:pt x="4629784" y="0"/>
                  </a:lnTo>
                  <a:close/>
                </a:path>
              </a:pathLst>
            </a:custGeom>
            <a:solidFill>
              <a:srgbClr val="E0FFEA"/>
            </a:solidFill>
          </p:spPr>
          <p:txBody>
            <a:bodyPr wrap="square" lIns="0" tIns="0" rIns="0" bIns="0" rtlCol="0"/>
            <a:lstStyle/>
            <a:p>
              <a:endParaRPr/>
            </a:p>
          </p:txBody>
        </p:sp>
        <p:sp>
          <p:nvSpPr>
            <p:cNvPr id="18" name="object 18"/>
            <p:cNvSpPr/>
            <p:nvPr/>
          </p:nvSpPr>
          <p:spPr>
            <a:xfrm>
              <a:off x="5108575" y="2024926"/>
              <a:ext cx="4629785" cy="4009390"/>
            </a:xfrm>
            <a:custGeom>
              <a:avLst/>
              <a:gdLst/>
              <a:ahLst/>
              <a:cxnLst/>
              <a:rect l="l" t="t" r="r" b="b"/>
              <a:pathLst>
                <a:path w="4629784" h="4009390">
                  <a:moveTo>
                    <a:pt x="0" y="4008882"/>
                  </a:moveTo>
                  <a:lnTo>
                    <a:pt x="4629784" y="4008882"/>
                  </a:lnTo>
                  <a:lnTo>
                    <a:pt x="4629784" y="0"/>
                  </a:lnTo>
                  <a:lnTo>
                    <a:pt x="0" y="0"/>
                  </a:lnTo>
                  <a:lnTo>
                    <a:pt x="0" y="4008882"/>
                  </a:lnTo>
                  <a:close/>
                </a:path>
              </a:pathLst>
            </a:custGeom>
            <a:ln w="12700">
              <a:solidFill>
                <a:srgbClr val="00AF50"/>
              </a:solidFill>
            </a:ln>
          </p:spPr>
          <p:txBody>
            <a:bodyPr wrap="square" lIns="0" tIns="0" rIns="0" bIns="0" rtlCol="0"/>
            <a:lstStyle/>
            <a:p>
              <a:endParaRPr/>
            </a:p>
          </p:txBody>
        </p:sp>
      </p:grpSp>
      <p:sp>
        <p:nvSpPr>
          <p:cNvPr id="19" name="object 19"/>
          <p:cNvSpPr txBox="1"/>
          <p:nvPr/>
        </p:nvSpPr>
        <p:spPr>
          <a:xfrm>
            <a:off x="5188458" y="2062327"/>
            <a:ext cx="4393565" cy="916305"/>
          </a:xfrm>
          <a:prstGeom prst="rect">
            <a:avLst/>
          </a:prstGeom>
        </p:spPr>
        <p:txBody>
          <a:bodyPr vert="horz" wrap="square" lIns="0" tIns="22860" rIns="0" bIns="0" rtlCol="0">
            <a:spAutoFit/>
          </a:bodyPr>
          <a:lstStyle/>
          <a:p>
            <a:pPr marL="12700">
              <a:lnSpc>
                <a:spcPct val="100000"/>
              </a:lnSpc>
              <a:spcBef>
                <a:spcPts val="180"/>
              </a:spcBef>
            </a:pPr>
            <a:r>
              <a:rPr sz="1100" spc="20" dirty="0">
                <a:latin typeface="Yu Gothic UI"/>
                <a:cs typeface="Yu Gothic UI"/>
              </a:rPr>
              <a:t>[施設基準通知]</a:t>
            </a:r>
            <a:endParaRPr sz="1100">
              <a:latin typeface="Yu Gothic UI"/>
              <a:cs typeface="Yu Gothic UI"/>
            </a:endParaRPr>
          </a:p>
          <a:p>
            <a:pPr marL="12700">
              <a:lnSpc>
                <a:spcPct val="100000"/>
              </a:lnSpc>
              <a:spcBef>
                <a:spcPts val="85"/>
              </a:spcBef>
            </a:pPr>
            <a:r>
              <a:rPr sz="1100" spc="-10" dirty="0">
                <a:latin typeface="Yu Gothic UI"/>
                <a:cs typeface="Yu Gothic UI"/>
              </a:rPr>
              <a:t>１ 在宅療養支援歯科病院の施設基準</a:t>
            </a:r>
            <a:endParaRPr sz="1100">
              <a:latin typeface="Yu Gothic UI"/>
              <a:cs typeface="Yu Gothic UI"/>
            </a:endParaRPr>
          </a:p>
          <a:p>
            <a:pPr marL="12700">
              <a:lnSpc>
                <a:spcPct val="100000"/>
              </a:lnSpc>
              <a:spcBef>
                <a:spcPts val="85"/>
              </a:spcBef>
            </a:pPr>
            <a:r>
              <a:rPr sz="1100" spc="65" dirty="0">
                <a:latin typeface="Yu Gothic UI"/>
                <a:cs typeface="Yu Gothic UI"/>
              </a:rPr>
              <a:t>(１) 次のいずれにも該当し、在宅等の療養に関して歯科医療面から支</a:t>
            </a:r>
            <a:endParaRPr sz="1100">
              <a:latin typeface="Yu Gothic UI"/>
              <a:cs typeface="Yu Gothic UI"/>
            </a:endParaRPr>
          </a:p>
          <a:p>
            <a:pPr marL="152400">
              <a:lnSpc>
                <a:spcPct val="100000"/>
              </a:lnSpc>
              <a:spcBef>
                <a:spcPts val="75"/>
              </a:spcBef>
            </a:pPr>
            <a:r>
              <a:rPr sz="1100" spc="165" dirty="0">
                <a:latin typeface="Yu Gothic UI"/>
                <a:cs typeface="Yu Gothic UI"/>
              </a:rPr>
              <a:t>援できる体制等を確保していること。</a:t>
            </a:r>
            <a:endParaRPr sz="1100">
              <a:latin typeface="Yu Gothic UI"/>
              <a:cs typeface="Yu Gothic UI"/>
            </a:endParaRPr>
          </a:p>
          <a:p>
            <a:pPr marL="152400">
              <a:lnSpc>
                <a:spcPct val="100000"/>
              </a:lnSpc>
              <a:spcBef>
                <a:spcPts val="85"/>
              </a:spcBef>
            </a:pPr>
            <a:r>
              <a:rPr sz="1100" b="1" u="sng" spc="130" dirty="0">
                <a:solidFill>
                  <a:srgbClr val="006FC0"/>
                </a:solidFill>
                <a:uFill>
                  <a:solidFill>
                    <a:srgbClr val="006FC0"/>
                  </a:solidFill>
                </a:uFill>
                <a:latin typeface="Yu Gothic UI"/>
                <a:cs typeface="Yu Gothic UI"/>
              </a:rPr>
              <a:t>ア 以下のいずれかに該当すること。</a:t>
            </a:r>
            <a:endParaRPr sz="1100">
              <a:latin typeface="Yu Gothic UI"/>
              <a:cs typeface="Yu Gothic UI"/>
            </a:endParaRPr>
          </a:p>
        </p:txBody>
      </p:sp>
      <p:sp>
        <p:nvSpPr>
          <p:cNvPr id="20" name="object 20"/>
          <p:cNvSpPr txBox="1"/>
          <p:nvPr/>
        </p:nvSpPr>
        <p:spPr>
          <a:xfrm>
            <a:off x="5328665" y="3129508"/>
            <a:ext cx="4271645" cy="2160905"/>
          </a:xfrm>
          <a:prstGeom prst="rect">
            <a:avLst/>
          </a:prstGeom>
        </p:spPr>
        <p:txBody>
          <a:bodyPr vert="horz" wrap="square" lIns="0" tIns="12700" rIns="0" bIns="0" rtlCol="0">
            <a:spAutoFit/>
          </a:bodyPr>
          <a:lstStyle/>
          <a:p>
            <a:pPr marL="291465" marR="12700" indent="-279400">
              <a:lnSpc>
                <a:spcPct val="106100"/>
              </a:lnSpc>
              <a:spcBef>
                <a:spcPts val="100"/>
              </a:spcBef>
            </a:pPr>
            <a:r>
              <a:rPr sz="1100" b="1" u="sng" spc="-5" dirty="0">
                <a:solidFill>
                  <a:srgbClr val="006FC0"/>
                </a:solidFill>
                <a:uFill>
                  <a:solidFill>
                    <a:srgbClr val="006FC0"/>
                  </a:solidFill>
                </a:uFill>
                <a:latin typeface="Yu Gothic UI"/>
                <a:cs typeface="Yu Gothic UI"/>
              </a:rPr>
              <a:t>(イ) 過去１年間に歯科訪問診療１、歯科訪問診療２又は歯科訪問診</a:t>
            </a:r>
            <a:r>
              <a:rPr sz="1100" b="1" u="sng" spc="500" dirty="0">
                <a:solidFill>
                  <a:srgbClr val="006FC0"/>
                </a:solidFill>
                <a:uFill>
                  <a:solidFill>
                    <a:srgbClr val="006FC0"/>
                  </a:solidFill>
                </a:uFill>
                <a:latin typeface="Yu Gothic UI"/>
                <a:cs typeface="Yu Gothic UI"/>
              </a:rPr>
              <a:t>                         </a:t>
            </a:r>
            <a:r>
              <a:rPr sz="1100" b="1" u="sng" spc="15" dirty="0">
                <a:solidFill>
                  <a:srgbClr val="006FC0"/>
                </a:solidFill>
                <a:uFill>
                  <a:solidFill>
                    <a:srgbClr val="006FC0"/>
                  </a:solidFill>
                </a:uFill>
                <a:latin typeface="Yu Gothic UI"/>
                <a:cs typeface="Yu Gothic UI"/>
              </a:rPr>
              <a:t>療３の算定件数及び他の保険医療機関からの要請により歯科訪</a:t>
            </a:r>
            <a:r>
              <a:rPr sz="1100" b="1" u="sng" spc="35" dirty="0">
                <a:solidFill>
                  <a:srgbClr val="006FC0"/>
                </a:solidFill>
                <a:uFill>
                  <a:solidFill>
                    <a:srgbClr val="006FC0"/>
                  </a:solidFill>
                </a:uFill>
                <a:latin typeface="Yu Gothic UI"/>
                <a:cs typeface="Yu Gothic UI"/>
              </a:rPr>
              <a:t>問診療による歯科治療が困難な患者の受入れを行った実績が合</a:t>
            </a:r>
            <a:r>
              <a:rPr sz="1100" b="1" u="sng" spc="-10" dirty="0">
                <a:solidFill>
                  <a:srgbClr val="006FC0"/>
                </a:solidFill>
                <a:uFill>
                  <a:solidFill>
                    <a:srgbClr val="006FC0"/>
                  </a:solidFill>
                </a:uFill>
                <a:latin typeface="Yu Gothic UI"/>
                <a:cs typeface="Yu Gothic UI"/>
              </a:rPr>
              <a:t>計</a:t>
            </a:r>
            <a:r>
              <a:rPr sz="1100" b="1" u="sng" spc="215" dirty="0">
                <a:solidFill>
                  <a:srgbClr val="006FC0"/>
                </a:solidFill>
                <a:uFill>
                  <a:solidFill>
                    <a:srgbClr val="006FC0"/>
                  </a:solidFill>
                </a:uFill>
                <a:latin typeface="Yu Gothic UI"/>
                <a:cs typeface="Yu Gothic UI"/>
              </a:rPr>
              <a:t>18</a:t>
            </a:r>
            <a:r>
              <a:rPr sz="1100" b="1" u="sng" spc="165" dirty="0">
                <a:solidFill>
                  <a:srgbClr val="006FC0"/>
                </a:solidFill>
                <a:uFill>
                  <a:solidFill>
                    <a:srgbClr val="006FC0"/>
                  </a:solidFill>
                </a:uFill>
                <a:latin typeface="Yu Gothic UI"/>
                <a:cs typeface="Yu Gothic UI"/>
              </a:rPr>
              <a:t>回以上であること。</a:t>
            </a:r>
            <a:endParaRPr sz="1100">
              <a:latin typeface="Yu Gothic UI"/>
              <a:cs typeface="Yu Gothic UI"/>
            </a:endParaRPr>
          </a:p>
          <a:p>
            <a:pPr marL="291465" marR="5080" indent="-279400" algn="just">
              <a:lnSpc>
                <a:spcPct val="105900"/>
              </a:lnSpc>
              <a:spcBef>
                <a:spcPts val="10"/>
              </a:spcBef>
            </a:pPr>
            <a:r>
              <a:rPr sz="1100" b="1" u="sng" spc="70" dirty="0">
                <a:solidFill>
                  <a:srgbClr val="006FC0"/>
                </a:solidFill>
                <a:uFill>
                  <a:solidFill>
                    <a:srgbClr val="006FC0"/>
                  </a:solidFill>
                </a:uFill>
                <a:latin typeface="Yu Gothic UI"/>
                <a:cs typeface="Yu Gothic UI"/>
              </a:rPr>
              <a:t>(ロ) 直近１か月に歯科訪問診療２から５までのいずれかを算定した</a:t>
            </a:r>
            <a:r>
              <a:rPr sz="1100" b="1" u="sng" spc="225" dirty="0">
                <a:solidFill>
                  <a:srgbClr val="006FC0"/>
                </a:solidFill>
                <a:uFill>
                  <a:solidFill>
                    <a:srgbClr val="006FC0"/>
                  </a:solidFill>
                </a:uFill>
                <a:latin typeface="Yu Gothic UI"/>
                <a:cs typeface="Yu Gothic UI"/>
              </a:rPr>
              <a:t> </a:t>
            </a:r>
            <a:r>
              <a:rPr sz="1100" b="1" u="sng" spc="120" dirty="0">
                <a:solidFill>
                  <a:srgbClr val="006FC0"/>
                </a:solidFill>
                <a:uFill>
                  <a:solidFill>
                    <a:srgbClr val="006FC0"/>
                  </a:solidFill>
                </a:uFill>
                <a:latin typeface="Yu Gothic UI"/>
                <a:cs typeface="Yu Gothic UI"/>
              </a:rPr>
              <a:t>回数が５回以上であり、そのうち20</a:t>
            </a:r>
            <a:r>
              <a:rPr sz="1100" b="1" u="sng" spc="5" dirty="0">
                <a:solidFill>
                  <a:srgbClr val="006FC0"/>
                </a:solidFill>
                <a:uFill>
                  <a:solidFill>
                    <a:srgbClr val="006FC0"/>
                  </a:solidFill>
                </a:uFill>
                <a:latin typeface="Yu Gothic UI"/>
                <a:cs typeface="Yu Gothic UI"/>
              </a:rPr>
              <a:t>分以上の歯科訪問診療を算</a:t>
            </a:r>
            <a:r>
              <a:rPr sz="1100" b="1" u="sng" spc="105" dirty="0">
                <a:solidFill>
                  <a:srgbClr val="006FC0"/>
                </a:solidFill>
                <a:uFill>
                  <a:solidFill>
                    <a:srgbClr val="006FC0"/>
                  </a:solidFill>
                </a:uFill>
                <a:latin typeface="Yu Gothic UI"/>
                <a:cs typeface="Yu Gothic UI"/>
              </a:rPr>
              <a:t>定した回数の割合が６割以上であること。</a:t>
            </a:r>
            <a:endParaRPr sz="1100">
              <a:latin typeface="Yu Gothic UI"/>
              <a:cs typeface="Yu Gothic UI"/>
            </a:endParaRPr>
          </a:p>
          <a:p>
            <a:pPr marL="291465" marR="12700" indent="-279400">
              <a:lnSpc>
                <a:spcPct val="105900"/>
              </a:lnSpc>
              <a:spcBef>
                <a:spcPts val="5"/>
              </a:spcBef>
            </a:pPr>
            <a:r>
              <a:rPr sz="1100" b="1" u="sng" spc="70" dirty="0">
                <a:solidFill>
                  <a:srgbClr val="006FC0"/>
                </a:solidFill>
                <a:uFill>
                  <a:solidFill>
                    <a:srgbClr val="006FC0"/>
                  </a:solidFill>
                </a:uFill>
                <a:latin typeface="Yu Gothic UI"/>
                <a:cs typeface="Yu Gothic UI"/>
              </a:rPr>
              <a:t>(ハ) 直近１か月に在宅患者訪問口腔リハビリテーション指導管理料</a:t>
            </a:r>
            <a:r>
              <a:rPr sz="1100" b="1" u="sng" spc="500" dirty="0">
                <a:solidFill>
                  <a:srgbClr val="006FC0"/>
                </a:solidFill>
                <a:uFill>
                  <a:solidFill>
                    <a:srgbClr val="006FC0"/>
                  </a:solidFill>
                </a:uFill>
                <a:latin typeface="Yu Gothic UI"/>
                <a:cs typeface="Yu Gothic UI"/>
              </a:rPr>
              <a:t>                         </a:t>
            </a:r>
            <a:r>
              <a:rPr sz="1100" b="1" u="sng" spc="65" dirty="0">
                <a:solidFill>
                  <a:srgbClr val="006FC0"/>
                </a:solidFill>
                <a:uFill>
                  <a:solidFill>
                    <a:srgbClr val="006FC0"/>
                  </a:solidFill>
                </a:uFill>
                <a:latin typeface="Yu Gothic UI"/>
                <a:cs typeface="Yu Gothic UI"/>
              </a:rPr>
              <a:t>又は小児在宅患者訪問口腔リハビリテーション指導管理料を合</a:t>
            </a:r>
            <a:r>
              <a:rPr sz="1100" b="1" u="sng" dirty="0">
                <a:solidFill>
                  <a:srgbClr val="006FC0"/>
                </a:solidFill>
                <a:uFill>
                  <a:solidFill>
                    <a:srgbClr val="006FC0"/>
                  </a:solidFill>
                </a:uFill>
                <a:latin typeface="Yu Gothic UI"/>
                <a:cs typeface="Yu Gothic UI"/>
              </a:rPr>
              <a:t>計</a:t>
            </a:r>
            <a:r>
              <a:rPr sz="1100" b="1" u="sng" spc="215" dirty="0">
                <a:solidFill>
                  <a:srgbClr val="006FC0"/>
                </a:solidFill>
                <a:uFill>
                  <a:solidFill>
                    <a:srgbClr val="006FC0"/>
                  </a:solidFill>
                </a:uFill>
                <a:latin typeface="Yu Gothic UI"/>
                <a:cs typeface="Yu Gothic UI"/>
              </a:rPr>
              <a:t>10</a:t>
            </a:r>
            <a:r>
              <a:rPr sz="1100" b="1" u="sng" spc="150" dirty="0">
                <a:solidFill>
                  <a:srgbClr val="006FC0"/>
                </a:solidFill>
                <a:uFill>
                  <a:solidFill>
                    <a:srgbClr val="006FC0"/>
                  </a:solidFill>
                </a:uFill>
                <a:latin typeface="Yu Gothic UI"/>
                <a:cs typeface="Yu Gothic UI"/>
              </a:rPr>
              <a:t>回以上算定していること。</a:t>
            </a:r>
            <a:endParaRPr sz="1100">
              <a:latin typeface="Yu Gothic UI"/>
              <a:cs typeface="Yu Gothic UI"/>
            </a:endParaRPr>
          </a:p>
          <a:p>
            <a:pPr marL="12700">
              <a:lnSpc>
                <a:spcPct val="100000"/>
              </a:lnSpc>
              <a:spcBef>
                <a:spcPts val="85"/>
              </a:spcBef>
            </a:pPr>
            <a:r>
              <a:rPr sz="1100" b="1" u="sng" spc="50" dirty="0">
                <a:solidFill>
                  <a:srgbClr val="006FC0"/>
                </a:solidFill>
                <a:uFill>
                  <a:solidFill>
                    <a:srgbClr val="006FC0"/>
                  </a:solidFill>
                </a:uFill>
                <a:latin typeface="Yu Gothic UI"/>
                <a:cs typeface="Yu Gothic UI"/>
              </a:rPr>
              <a:t>(ニ) 研修歯科医を受け入れており、当該研修歯科医に対して歯科訪</a:t>
            </a:r>
            <a:endParaRPr sz="1100">
              <a:latin typeface="Yu Gothic UI"/>
              <a:cs typeface="Yu Gothic UI"/>
            </a:endParaRPr>
          </a:p>
          <a:p>
            <a:pPr marL="291465">
              <a:lnSpc>
                <a:spcPct val="100000"/>
              </a:lnSpc>
              <a:spcBef>
                <a:spcPts val="85"/>
              </a:spcBef>
            </a:pPr>
            <a:r>
              <a:rPr sz="1100" b="1" u="sng" spc="70" dirty="0">
                <a:solidFill>
                  <a:srgbClr val="006FC0"/>
                </a:solidFill>
                <a:uFill>
                  <a:solidFill>
                    <a:srgbClr val="006FC0"/>
                  </a:solidFill>
                </a:uFill>
                <a:latin typeface="Yu Gothic UI"/>
                <a:cs typeface="Yu Gothic UI"/>
              </a:rPr>
              <a:t>問診療に係る教育を実施している臨床研修施設であること。</a:t>
            </a:r>
            <a:endParaRPr sz="1100">
              <a:latin typeface="Yu Gothic UI"/>
              <a:cs typeface="Yu Gothic UI"/>
            </a:endParaRPr>
          </a:p>
        </p:txBody>
      </p:sp>
      <p:sp>
        <p:nvSpPr>
          <p:cNvPr id="21" name="object 21"/>
          <p:cNvSpPr txBox="1"/>
          <p:nvPr/>
        </p:nvSpPr>
        <p:spPr>
          <a:xfrm>
            <a:off x="5188458" y="5452059"/>
            <a:ext cx="3663315" cy="193675"/>
          </a:xfrm>
          <a:prstGeom prst="rect">
            <a:avLst/>
          </a:prstGeom>
        </p:spPr>
        <p:txBody>
          <a:bodyPr vert="horz" wrap="square" lIns="0" tIns="12700" rIns="0" bIns="0" rtlCol="0">
            <a:spAutoFit/>
          </a:bodyPr>
          <a:lstStyle/>
          <a:p>
            <a:pPr marL="12700">
              <a:lnSpc>
                <a:spcPct val="100000"/>
              </a:lnSpc>
              <a:spcBef>
                <a:spcPts val="100"/>
              </a:spcBef>
            </a:pPr>
            <a:r>
              <a:rPr sz="1100" b="1" u="sng" spc="60" dirty="0">
                <a:solidFill>
                  <a:srgbClr val="006FC0"/>
                </a:solidFill>
                <a:uFill>
                  <a:solidFill>
                    <a:srgbClr val="006FC0"/>
                  </a:solidFill>
                </a:uFill>
                <a:latin typeface="Yu Gothic UI"/>
                <a:cs typeface="Yu Gothic UI"/>
              </a:rPr>
              <a:t>※上記の見直しに伴い、連携に関する要件等も一部見直し</a:t>
            </a:r>
            <a:endParaRPr sz="1100">
              <a:latin typeface="Yu Gothic UI"/>
              <a:cs typeface="Yu Gothic UI"/>
            </a:endParaRPr>
          </a:p>
        </p:txBody>
      </p:sp>
      <p:sp>
        <p:nvSpPr>
          <p:cNvPr id="22" name="object 22"/>
          <p:cNvSpPr/>
          <p:nvPr/>
        </p:nvSpPr>
        <p:spPr>
          <a:xfrm>
            <a:off x="401154" y="826846"/>
            <a:ext cx="4552315" cy="355600"/>
          </a:xfrm>
          <a:custGeom>
            <a:avLst/>
            <a:gdLst/>
            <a:ahLst/>
            <a:cxnLst/>
            <a:rect l="l" t="t" r="r" b="b"/>
            <a:pathLst>
              <a:path w="4552315" h="355600">
                <a:moveTo>
                  <a:pt x="4551807" y="0"/>
                </a:moveTo>
                <a:lnTo>
                  <a:pt x="0" y="0"/>
                </a:lnTo>
                <a:lnTo>
                  <a:pt x="0" y="355269"/>
                </a:lnTo>
                <a:lnTo>
                  <a:pt x="4551807" y="355269"/>
                </a:lnTo>
                <a:lnTo>
                  <a:pt x="4551807" y="0"/>
                </a:lnTo>
                <a:close/>
              </a:path>
            </a:pathLst>
          </a:custGeom>
          <a:solidFill>
            <a:srgbClr val="CDFFDC"/>
          </a:solidFill>
        </p:spPr>
        <p:txBody>
          <a:bodyPr wrap="square" lIns="0" tIns="0" rIns="0" bIns="0" rtlCol="0"/>
          <a:lstStyle/>
          <a:p>
            <a:endParaRPr/>
          </a:p>
        </p:txBody>
      </p:sp>
      <p:sp>
        <p:nvSpPr>
          <p:cNvPr id="23" name="object 23"/>
          <p:cNvSpPr txBox="1"/>
          <p:nvPr/>
        </p:nvSpPr>
        <p:spPr>
          <a:xfrm>
            <a:off x="195173" y="732077"/>
            <a:ext cx="9594850" cy="932180"/>
          </a:xfrm>
          <a:prstGeom prst="rect">
            <a:avLst/>
          </a:prstGeom>
        </p:spPr>
        <p:txBody>
          <a:bodyPr vert="horz" wrap="square" lIns="0" tIns="137160" rIns="0" bIns="0" rtlCol="0">
            <a:spAutoFit/>
          </a:bodyPr>
          <a:lstStyle/>
          <a:p>
            <a:pPr marL="554990">
              <a:lnSpc>
                <a:spcPct val="100000"/>
              </a:lnSpc>
              <a:spcBef>
                <a:spcPts val="1080"/>
              </a:spcBef>
            </a:pPr>
            <a:r>
              <a:rPr sz="1600" b="1" spc="10" dirty="0">
                <a:latin typeface="Yu Gothic UI"/>
                <a:cs typeface="Yu Gothic UI"/>
              </a:rPr>
              <a:t>在宅療養支援歯科病院の施設基準の見直し</a:t>
            </a:r>
            <a:endParaRPr sz="1600">
              <a:latin typeface="Yu Gothic UI"/>
              <a:cs typeface="Yu Gothic UI"/>
            </a:endParaRPr>
          </a:p>
          <a:p>
            <a:pPr marL="299085" marR="5080" indent="-287020">
              <a:lnSpc>
                <a:spcPct val="100000"/>
              </a:lnSpc>
              <a:spcBef>
                <a:spcPts val="875"/>
              </a:spcBef>
              <a:buFont typeface="Wingdings"/>
              <a:buChar char=""/>
              <a:tabLst>
                <a:tab pos="299085" algn="l"/>
              </a:tabLst>
            </a:pPr>
            <a:r>
              <a:rPr sz="1400" spc="75" dirty="0">
                <a:latin typeface="Yu Gothic UI"/>
                <a:cs typeface="Yu Gothic UI"/>
              </a:rPr>
              <a:t>在宅療養支援歯科病院について、病院歯科等での診療実態を踏まえ、施設基準を見直し、</a:t>
            </a:r>
            <a:r>
              <a:rPr sz="1400" b="1" u="sng" spc="100" dirty="0">
                <a:solidFill>
                  <a:srgbClr val="006FC0"/>
                </a:solidFill>
                <a:uFill>
                  <a:solidFill>
                    <a:srgbClr val="006FC0"/>
                  </a:solidFill>
                </a:uFill>
                <a:latin typeface="Yu Gothic UI"/>
                <a:cs typeface="Yu Gothic UI"/>
              </a:rPr>
              <a:t>歯科診療所からの依頼によ</a:t>
            </a:r>
            <a:r>
              <a:rPr sz="1400" b="1" u="sng" spc="500" dirty="0">
                <a:solidFill>
                  <a:srgbClr val="006FC0"/>
                </a:solidFill>
                <a:uFill>
                  <a:solidFill>
                    <a:srgbClr val="006FC0"/>
                  </a:solidFill>
                </a:uFill>
                <a:latin typeface="Yu Gothic UI"/>
                <a:cs typeface="Yu Gothic UI"/>
              </a:rPr>
              <a:t>                                                      </a:t>
            </a:r>
            <a:r>
              <a:rPr sz="1400" b="1" u="sng" spc="95" dirty="0">
                <a:solidFill>
                  <a:srgbClr val="006FC0"/>
                </a:solidFill>
                <a:uFill>
                  <a:solidFill>
                    <a:srgbClr val="006FC0"/>
                  </a:solidFill>
                </a:uFill>
                <a:latin typeface="Yu Gothic UI"/>
                <a:cs typeface="Yu Gothic UI"/>
              </a:rPr>
              <a:t>り患者を受け入れた場合の実績等を要件に加える</a:t>
            </a:r>
            <a:r>
              <a:rPr sz="1400" spc="420" dirty="0">
                <a:solidFill>
                  <a:srgbClr val="006FC0"/>
                </a:solidFill>
                <a:latin typeface="Yu Gothic UI"/>
                <a:cs typeface="Yu Gothic UI"/>
              </a:rPr>
              <a:t>。</a:t>
            </a:r>
            <a:endParaRPr sz="1400">
              <a:latin typeface="Yu Gothic UI"/>
              <a:cs typeface="Yu Gothic UI"/>
            </a:endParaRPr>
          </a:p>
        </p:txBody>
      </p:sp>
      <p:sp>
        <p:nvSpPr>
          <p:cNvPr id="24" name="object 24"/>
          <p:cNvSpPr/>
          <p:nvPr/>
        </p:nvSpPr>
        <p:spPr>
          <a:xfrm>
            <a:off x="4822571" y="3520566"/>
            <a:ext cx="238125" cy="1494790"/>
          </a:xfrm>
          <a:custGeom>
            <a:avLst/>
            <a:gdLst/>
            <a:ahLst/>
            <a:cxnLst/>
            <a:rect l="l" t="t" r="r" b="b"/>
            <a:pathLst>
              <a:path w="238125" h="1494789">
                <a:moveTo>
                  <a:pt x="0" y="373634"/>
                </a:moveTo>
                <a:lnTo>
                  <a:pt x="118871" y="373634"/>
                </a:lnTo>
                <a:lnTo>
                  <a:pt x="118871" y="0"/>
                </a:lnTo>
                <a:lnTo>
                  <a:pt x="237870" y="747268"/>
                </a:lnTo>
                <a:lnTo>
                  <a:pt x="118871" y="1494536"/>
                </a:lnTo>
                <a:lnTo>
                  <a:pt x="118871" y="1120902"/>
                </a:lnTo>
                <a:lnTo>
                  <a:pt x="0" y="1120902"/>
                </a:lnTo>
                <a:lnTo>
                  <a:pt x="0" y="373634"/>
                </a:lnTo>
                <a:close/>
              </a:path>
            </a:pathLst>
          </a:custGeom>
          <a:ln w="12700">
            <a:solidFill>
              <a:srgbClr val="000000"/>
            </a:solidFill>
          </a:ln>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719" y="1032789"/>
            <a:ext cx="9756775" cy="5473065"/>
            <a:chOff x="111719" y="1032789"/>
            <a:chExt cx="9756775" cy="5473065"/>
          </a:xfrm>
        </p:grpSpPr>
        <p:sp>
          <p:nvSpPr>
            <p:cNvPr id="3" name="object 3"/>
            <p:cNvSpPr/>
            <p:nvPr/>
          </p:nvSpPr>
          <p:spPr>
            <a:xfrm>
              <a:off x="116481" y="1037551"/>
              <a:ext cx="9747250" cy="5463540"/>
            </a:xfrm>
            <a:custGeom>
              <a:avLst/>
              <a:gdLst/>
              <a:ahLst/>
              <a:cxnLst/>
              <a:rect l="l" t="t" r="r" b="b"/>
              <a:pathLst>
                <a:path w="9747250" h="5463540">
                  <a:moveTo>
                    <a:pt x="0" y="5463032"/>
                  </a:moveTo>
                  <a:lnTo>
                    <a:pt x="9746996" y="5463032"/>
                  </a:lnTo>
                  <a:lnTo>
                    <a:pt x="9746996" y="0"/>
                  </a:lnTo>
                  <a:lnTo>
                    <a:pt x="0" y="0"/>
                  </a:lnTo>
                  <a:lnTo>
                    <a:pt x="0" y="5463032"/>
                  </a:lnTo>
                  <a:close/>
                </a:path>
              </a:pathLst>
            </a:custGeom>
            <a:ln w="9525">
              <a:solidFill>
                <a:srgbClr val="000000"/>
              </a:solidFill>
            </a:ln>
          </p:spPr>
          <p:txBody>
            <a:bodyPr wrap="square" lIns="0" tIns="0" rIns="0" bIns="0" rtlCol="0"/>
            <a:lstStyle/>
            <a:p>
              <a:endParaRPr/>
            </a:p>
          </p:txBody>
        </p:sp>
        <p:sp>
          <p:nvSpPr>
            <p:cNvPr id="4" name="object 4"/>
            <p:cNvSpPr/>
            <p:nvPr/>
          </p:nvSpPr>
          <p:spPr>
            <a:xfrm>
              <a:off x="144564" y="2134997"/>
              <a:ext cx="4629785" cy="4225925"/>
            </a:xfrm>
            <a:custGeom>
              <a:avLst/>
              <a:gdLst/>
              <a:ahLst/>
              <a:cxnLst/>
              <a:rect l="l" t="t" r="r" b="b"/>
              <a:pathLst>
                <a:path w="4629785" h="4225925">
                  <a:moveTo>
                    <a:pt x="0" y="4225467"/>
                  </a:moveTo>
                  <a:lnTo>
                    <a:pt x="4629785" y="4225467"/>
                  </a:lnTo>
                  <a:lnTo>
                    <a:pt x="4629785" y="0"/>
                  </a:lnTo>
                  <a:lnTo>
                    <a:pt x="0" y="0"/>
                  </a:lnTo>
                  <a:lnTo>
                    <a:pt x="0" y="4225467"/>
                  </a:lnTo>
                  <a:close/>
                </a:path>
              </a:pathLst>
            </a:custGeom>
            <a:solidFill>
              <a:srgbClr val="E7EDF8"/>
            </a:solidFill>
          </p:spPr>
          <p:txBody>
            <a:bodyPr wrap="square" lIns="0" tIns="0" rIns="0" bIns="0" rtlCol="0"/>
            <a:lstStyle/>
            <a:p>
              <a:endParaRPr/>
            </a:p>
          </p:txBody>
        </p:sp>
      </p:grpSp>
      <p:sp>
        <p:nvSpPr>
          <p:cNvPr id="5" name="object 5"/>
          <p:cNvSpPr/>
          <p:nvPr/>
        </p:nvSpPr>
        <p:spPr>
          <a:xfrm>
            <a:off x="0" y="24792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質の高い在宅歯科医療の提供の推進➃</a:t>
            </a:r>
          </a:p>
        </p:txBody>
      </p:sp>
      <p:sp>
        <p:nvSpPr>
          <p:cNvPr id="7" name="object 7"/>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sp>
        <p:nvSpPr>
          <p:cNvPr id="8" name="object 8"/>
          <p:cNvSpPr txBox="1"/>
          <p:nvPr/>
        </p:nvSpPr>
        <p:spPr>
          <a:xfrm>
            <a:off x="223215" y="2132177"/>
            <a:ext cx="4408805" cy="1627505"/>
          </a:xfrm>
          <a:prstGeom prst="rect">
            <a:avLst/>
          </a:prstGeom>
        </p:spPr>
        <p:txBody>
          <a:bodyPr vert="horz" wrap="square" lIns="0" tIns="22860" rIns="0" bIns="0" rtlCol="0">
            <a:spAutoFit/>
          </a:bodyPr>
          <a:lstStyle/>
          <a:p>
            <a:pPr marL="12700">
              <a:lnSpc>
                <a:spcPct val="100000"/>
              </a:lnSpc>
              <a:spcBef>
                <a:spcPts val="180"/>
              </a:spcBef>
            </a:pPr>
            <a:r>
              <a:rPr sz="1100" spc="20" dirty="0">
                <a:latin typeface="Yu Gothic UI"/>
                <a:cs typeface="Yu Gothic UI"/>
              </a:rPr>
              <a:t>[施設基準通知]</a:t>
            </a:r>
            <a:endParaRPr sz="1100">
              <a:latin typeface="Yu Gothic UI"/>
              <a:cs typeface="Yu Gothic UI"/>
            </a:endParaRPr>
          </a:p>
          <a:p>
            <a:pPr marL="153035" marR="143510" indent="-140970">
              <a:lnSpc>
                <a:spcPct val="106400"/>
              </a:lnSpc>
            </a:pPr>
            <a:r>
              <a:rPr sz="1100" spc="-15" dirty="0">
                <a:latin typeface="Yu Gothic UI"/>
                <a:cs typeface="Yu Gothic UI"/>
              </a:rPr>
              <a:t>１ 在宅療養支援歯科診療所１及び在宅療養支援歯科診療所２の施設</a:t>
            </a:r>
            <a:r>
              <a:rPr sz="1100" spc="-25" dirty="0">
                <a:latin typeface="Yu Gothic UI"/>
                <a:cs typeface="Yu Gothic UI"/>
              </a:rPr>
              <a:t>基準</a:t>
            </a:r>
            <a:endParaRPr sz="1100">
              <a:latin typeface="Yu Gothic UI"/>
              <a:cs typeface="Yu Gothic UI"/>
            </a:endParaRPr>
          </a:p>
          <a:p>
            <a:pPr marL="12700">
              <a:lnSpc>
                <a:spcPct val="100000"/>
              </a:lnSpc>
              <a:spcBef>
                <a:spcPts val="75"/>
              </a:spcBef>
            </a:pPr>
            <a:r>
              <a:rPr sz="1100" spc="-15" dirty="0">
                <a:latin typeface="Yu Gothic UI"/>
                <a:cs typeface="Yu Gothic UI"/>
              </a:rPr>
              <a:t>(１) 在宅療養支援歯科診療所１の施設基準</a:t>
            </a:r>
            <a:endParaRPr sz="1100">
              <a:latin typeface="Yu Gothic UI"/>
              <a:cs typeface="Yu Gothic UI"/>
            </a:endParaRPr>
          </a:p>
          <a:p>
            <a:pPr marL="12700" marR="43815">
              <a:lnSpc>
                <a:spcPct val="106400"/>
              </a:lnSpc>
            </a:pPr>
            <a:r>
              <a:rPr sz="1100" spc="75" dirty="0">
                <a:latin typeface="Yu Gothic UI"/>
                <a:cs typeface="Yu Gothic UI"/>
              </a:rPr>
              <a:t>次のいずれにも該当し、在宅等の療養に関して歯科医療面から支援で</a:t>
            </a:r>
            <a:r>
              <a:rPr sz="1100" spc="170" dirty="0">
                <a:latin typeface="Yu Gothic UI"/>
                <a:cs typeface="Yu Gothic UI"/>
              </a:rPr>
              <a:t>きる体制等を確保していること。</a:t>
            </a:r>
            <a:endParaRPr sz="1100">
              <a:latin typeface="Yu Gothic UI"/>
              <a:cs typeface="Yu Gothic UI"/>
            </a:endParaRPr>
          </a:p>
          <a:p>
            <a:pPr marL="153035">
              <a:lnSpc>
                <a:spcPct val="100000"/>
              </a:lnSpc>
              <a:spcBef>
                <a:spcPts val="70"/>
              </a:spcBef>
            </a:pPr>
            <a:r>
              <a:rPr sz="1100" spc="-10" dirty="0">
                <a:latin typeface="Yu Gothic UI"/>
                <a:cs typeface="Yu Gothic UI"/>
              </a:rPr>
              <a:t>ア 過去１年間に歯科訪問診療１、歯科訪問診療２又は歯科訪問診療</a:t>
            </a:r>
            <a:endParaRPr sz="1100">
              <a:latin typeface="Yu Gothic UI"/>
              <a:cs typeface="Yu Gothic UI"/>
            </a:endParaRPr>
          </a:p>
          <a:p>
            <a:pPr marL="291465">
              <a:lnSpc>
                <a:spcPct val="100000"/>
              </a:lnSpc>
              <a:spcBef>
                <a:spcPts val="85"/>
              </a:spcBef>
            </a:pPr>
            <a:r>
              <a:rPr sz="1100" spc="65" dirty="0">
                <a:latin typeface="Yu Gothic UI"/>
                <a:cs typeface="Yu Gothic UI"/>
              </a:rPr>
              <a:t>３を合計</a:t>
            </a:r>
            <a:r>
              <a:rPr sz="1100" spc="85" dirty="0">
                <a:latin typeface="Yu Gothic UI"/>
                <a:cs typeface="Yu Gothic UI"/>
              </a:rPr>
              <a:t>18</a:t>
            </a:r>
            <a:r>
              <a:rPr sz="1100" spc="160" dirty="0">
                <a:latin typeface="Yu Gothic UI"/>
                <a:cs typeface="Yu Gothic UI"/>
              </a:rPr>
              <a:t>回以上算定していること。</a:t>
            </a:r>
            <a:endParaRPr sz="1100">
              <a:latin typeface="Yu Gothic UI"/>
              <a:cs typeface="Yu Gothic UI"/>
            </a:endParaRPr>
          </a:p>
          <a:p>
            <a:pPr marL="12700">
              <a:lnSpc>
                <a:spcPct val="100000"/>
              </a:lnSpc>
              <a:spcBef>
                <a:spcPts val="8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9" name="object 9"/>
          <p:cNvSpPr txBox="1"/>
          <p:nvPr/>
        </p:nvSpPr>
        <p:spPr>
          <a:xfrm>
            <a:off x="223215" y="3920997"/>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0" name="object 10"/>
          <p:cNvSpPr txBox="1"/>
          <p:nvPr/>
        </p:nvSpPr>
        <p:spPr>
          <a:xfrm>
            <a:off x="223215" y="4454778"/>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1" name="object 11"/>
          <p:cNvSpPr txBox="1"/>
          <p:nvPr/>
        </p:nvSpPr>
        <p:spPr>
          <a:xfrm>
            <a:off x="223215" y="4988178"/>
            <a:ext cx="58801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2" name="object 12"/>
          <p:cNvSpPr/>
          <p:nvPr/>
        </p:nvSpPr>
        <p:spPr>
          <a:xfrm>
            <a:off x="144564" y="1891957"/>
            <a:ext cx="4629785" cy="243204"/>
          </a:xfrm>
          <a:custGeom>
            <a:avLst/>
            <a:gdLst/>
            <a:ahLst/>
            <a:cxnLst/>
            <a:rect l="l" t="t" r="r" b="b"/>
            <a:pathLst>
              <a:path w="4629785" h="243205">
                <a:moveTo>
                  <a:pt x="4629785" y="0"/>
                </a:moveTo>
                <a:lnTo>
                  <a:pt x="0" y="0"/>
                </a:lnTo>
                <a:lnTo>
                  <a:pt x="0" y="243039"/>
                </a:lnTo>
                <a:lnTo>
                  <a:pt x="4629785" y="243039"/>
                </a:lnTo>
                <a:lnTo>
                  <a:pt x="4629785" y="0"/>
                </a:lnTo>
                <a:close/>
              </a:path>
            </a:pathLst>
          </a:custGeom>
          <a:solidFill>
            <a:srgbClr val="A9C2E7"/>
          </a:solidFill>
        </p:spPr>
        <p:txBody>
          <a:bodyPr wrap="square" lIns="0" tIns="0" rIns="0" bIns="0" rtlCol="0"/>
          <a:lstStyle/>
          <a:p>
            <a:endParaRPr/>
          </a:p>
        </p:txBody>
      </p:sp>
      <p:sp>
        <p:nvSpPr>
          <p:cNvPr id="13" name="object 13"/>
          <p:cNvSpPr txBox="1"/>
          <p:nvPr/>
        </p:nvSpPr>
        <p:spPr>
          <a:xfrm>
            <a:off x="2268982" y="188493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Yu Gothic UI"/>
                <a:cs typeface="Yu Gothic UI"/>
              </a:rPr>
              <a:t>現行</a:t>
            </a:r>
            <a:endParaRPr sz="1400">
              <a:latin typeface="Yu Gothic UI"/>
              <a:cs typeface="Yu Gothic UI"/>
            </a:endParaRPr>
          </a:p>
        </p:txBody>
      </p:sp>
      <p:sp>
        <p:nvSpPr>
          <p:cNvPr id="14" name="object 14"/>
          <p:cNvSpPr/>
          <p:nvPr/>
        </p:nvSpPr>
        <p:spPr>
          <a:xfrm>
            <a:off x="5108575" y="1887321"/>
            <a:ext cx="4629785" cy="241300"/>
          </a:xfrm>
          <a:custGeom>
            <a:avLst/>
            <a:gdLst/>
            <a:ahLst/>
            <a:cxnLst/>
            <a:rect l="l" t="t" r="r" b="b"/>
            <a:pathLst>
              <a:path w="4629784" h="241300">
                <a:moveTo>
                  <a:pt x="4629784" y="0"/>
                </a:moveTo>
                <a:lnTo>
                  <a:pt x="0" y="0"/>
                </a:lnTo>
                <a:lnTo>
                  <a:pt x="0" y="241071"/>
                </a:lnTo>
                <a:lnTo>
                  <a:pt x="4629784" y="241071"/>
                </a:lnTo>
                <a:lnTo>
                  <a:pt x="4629784" y="0"/>
                </a:lnTo>
                <a:close/>
              </a:path>
            </a:pathLst>
          </a:custGeom>
          <a:solidFill>
            <a:srgbClr val="91FFB3"/>
          </a:solidFill>
        </p:spPr>
        <p:txBody>
          <a:bodyPr wrap="square" lIns="0" tIns="0" rIns="0" bIns="0" rtlCol="0"/>
          <a:lstStyle/>
          <a:p>
            <a:endParaRPr/>
          </a:p>
        </p:txBody>
      </p:sp>
      <p:sp>
        <p:nvSpPr>
          <p:cNvPr id="15" name="object 15"/>
          <p:cNvSpPr txBox="1"/>
          <p:nvPr/>
        </p:nvSpPr>
        <p:spPr>
          <a:xfrm>
            <a:off x="7144004" y="1879473"/>
            <a:ext cx="560705"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Yu Gothic UI"/>
                <a:cs typeface="Yu Gothic UI"/>
              </a:rPr>
              <a:t>改定後</a:t>
            </a:r>
            <a:endParaRPr sz="1400">
              <a:latin typeface="Yu Gothic UI"/>
              <a:cs typeface="Yu Gothic UI"/>
            </a:endParaRPr>
          </a:p>
        </p:txBody>
      </p:sp>
      <p:grpSp>
        <p:nvGrpSpPr>
          <p:cNvPr id="16" name="object 16"/>
          <p:cNvGrpSpPr/>
          <p:nvPr/>
        </p:nvGrpSpPr>
        <p:grpSpPr>
          <a:xfrm>
            <a:off x="5102225" y="2128647"/>
            <a:ext cx="4642485" cy="4278630"/>
            <a:chOff x="5102225" y="2128647"/>
            <a:chExt cx="4642485" cy="4278630"/>
          </a:xfrm>
        </p:grpSpPr>
        <p:sp>
          <p:nvSpPr>
            <p:cNvPr id="17" name="object 17"/>
            <p:cNvSpPr/>
            <p:nvPr/>
          </p:nvSpPr>
          <p:spPr>
            <a:xfrm>
              <a:off x="5108575" y="2134997"/>
              <a:ext cx="4629785" cy="4265930"/>
            </a:xfrm>
            <a:custGeom>
              <a:avLst/>
              <a:gdLst/>
              <a:ahLst/>
              <a:cxnLst/>
              <a:rect l="l" t="t" r="r" b="b"/>
              <a:pathLst>
                <a:path w="4629784" h="4265930">
                  <a:moveTo>
                    <a:pt x="4629784" y="0"/>
                  </a:moveTo>
                  <a:lnTo>
                    <a:pt x="0" y="0"/>
                  </a:lnTo>
                  <a:lnTo>
                    <a:pt x="0" y="4265803"/>
                  </a:lnTo>
                  <a:lnTo>
                    <a:pt x="4629784" y="4265803"/>
                  </a:lnTo>
                  <a:lnTo>
                    <a:pt x="4629784" y="0"/>
                  </a:lnTo>
                  <a:close/>
                </a:path>
              </a:pathLst>
            </a:custGeom>
            <a:solidFill>
              <a:srgbClr val="E0FFEA"/>
            </a:solidFill>
          </p:spPr>
          <p:txBody>
            <a:bodyPr wrap="square" lIns="0" tIns="0" rIns="0" bIns="0" rtlCol="0"/>
            <a:lstStyle/>
            <a:p>
              <a:endParaRPr/>
            </a:p>
          </p:txBody>
        </p:sp>
        <p:sp>
          <p:nvSpPr>
            <p:cNvPr id="18" name="object 18"/>
            <p:cNvSpPr/>
            <p:nvPr/>
          </p:nvSpPr>
          <p:spPr>
            <a:xfrm>
              <a:off x="5108575" y="2134997"/>
              <a:ext cx="4629785" cy="4265930"/>
            </a:xfrm>
            <a:custGeom>
              <a:avLst/>
              <a:gdLst/>
              <a:ahLst/>
              <a:cxnLst/>
              <a:rect l="l" t="t" r="r" b="b"/>
              <a:pathLst>
                <a:path w="4629784" h="4265930">
                  <a:moveTo>
                    <a:pt x="0" y="4265803"/>
                  </a:moveTo>
                  <a:lnTo>
                    <a:pt x="4629784" y="4265803"/>
                  </a:lnTo>
                  <a:lnTo>
                    <a:pt x="4629784" y="0"/>
                  </a:lnTo>
                  <a:lnTo>
                    <a:pt x="0" y="0"/>
                  </a:lnTo>
                  <a:lnTo>
                    <a:pt x="0" y="4265803"/>
                  </a:lnTo>
                  <a:close/>
                </a:path>
              </a:pathLst>
            </a:custGeom>
            <a:ln w="12700">
              <a:solidFill>
                <a:srgbClr val="00AF50"/>
              </a:solidFill>
            </a:ln>
          </p:spPr>
          <p:txBody>
            <a:bodyPr wrap="square" lIns="0" tIns="0" rIns="0" bIns="0" rtlCol="0"/>
            <a:lstStyle/>
            <a:p>
              <a:endParaRPr/>
            </a:p>
          </p:txBody>
        </p:sp>
      </p:grpSp>
      <p:sp>
        <p:nvSpPr>
          <p:cNvPr id="19" name="object 19"/>
          <p:cNvSpPr txBox="1"/>
          <p:nvPr/>
        </p:nvSpPr>
        <p:spPr>
          <a:xfrm>
            <a:off x="5188458" y="2171916"/>
            <a:ext cx="4361180" cy="1271905"/>
          </a:xfrm>
          <a:prstGeom prst="rect">
            <a:avLst/>
          </a:prstGeom>
        </p:spPr>
        <p:txBody>
          <a:bodyPr vert="horz" wrap="square" lIns="0" tIns="23495" rIns="0" bIns="0" rtlCol="0">
            <a:spAutoFit/>
          </a:bodyPr>
          <a:lstStyle/>
          <a:p>
            <a:pPr marL="12700">
              <a:lnSpc>
                <a:spcPct val="100000"/>
              </a:lnSpc>
              <a:spcBef>
                <a:spcPts val="185"/>
              </a:spcBef>
            </a:pPr>
            <a:r>
              <a:rPr sz="1100" spc="10" dirty="0">
                <a:latin typeface="Yu Gothic UI"/>
                <a:cs typeface="Yu Gothic UI"/>
              </a:rPr>
              <a:t>[施設基準通知]</a:t>
            </a:r>
            <a:endParaRPr sz="1100">
              <a:latin typeface="Yu Gothic UI"/>
              <a:cs typeface="Yu Gothic UI"/>
            </a:endParaRPr>
          </a:p>
          <a:p>
            <a:pPr marL="106680" marR="95885" indent="-94615">
              <a:lnSpc>
                <a:spcPct val="106400"/>
              </a:lnSpc>
            </a:pPr>
            <a:r>
              <a:rPr sz="1100" spc="-15" dirty="0">
                <a:latin typeface="Yu Gothic UI"/>
                <a:cs typeface="Yu Gothic UI"/>
              </a:rPr>
              <a:t>１ 在宅療養支援歯科診療所１及び在宅療養支援歯科診療所２の施設</a:t>
            </a:r>
            <a:r>
              <a:rPr sz="1100" spc="-25" dirty="0">
                <a:latin typeface="Yu Gothic UI"/>
                <a:cs typeface="Yu Gothic UI"/>
              </a:rPr>
              <a:t>基準</a:t>
            </a:r>
            <a:endParaRPr sz="1100">
              <a:latin typeface="Yu Gothic UI"/>
              <a:cs typeface="Yu Gothic UI"/>
            </a:endParaRPr>
          </a:p>
          <a:p>
            <a:pPr marL="12700">
              <a:lnSpc>
                <a:spcPct val="100000"/>
              </a:lnSpc>
              <a:spcBef>
                <a:spcPts val="75"/>
              </a:spcBef>
            </a:pPr>
            <a:r>
              <a:rPr sz="1100" spc="-10" dirty="0">
                <a:latin typeface="Yu Gothic UI"/>
                <a:cs typeface="Yu Gothic UI"/>
              </a:rPr>
              <a:t>(１) 在宅療養支援歯科診療所１の施設基準</a:t>
            </a:r>
            <a:endParaRPr sz="1100">
              <a:latin typeface="Yu Gothic UI"/>
              <a:cs typeface="Yu Gothic UI"/>
            </a:endParaRPr>
          </a:p>
          <a:p>
            <a:pPr marL="12700" marR="5080">
              <a:lnSpc>
                <a:spcPct val="106400"/>
              </a:lnSpc>
            </a:pPr>
            <a:r>
              <a:rPr sz="1100" spc="70" dirty="0">
                <a:latin typeface="Yu Gothic UI"/>
                <a:cs typeface="Yu Gothic UI"/>
              </a:rPr>
              <a:t>次のいずれにも該当し、在宅等の療養に関して歯科医療面から支援で</a:t>
            </a:r>
            <a:r>
              <a:rPr sz="1100" spc="170" dirty="0">
                <a:latin typeface="Yu Gothic UI"/>
                <a:cs typeface="Yu Gothic UI"/>
              </a:rPr>
              <a:t>きる体制等を確保していること。</a:t>
            </a:r>
            <a:endParaRPr sz="1100">
              <a:latin typeface="Yu Gothic UI"/>
              <a:cs typeface="Yu Gothic UI"/>
            </a:endParaRPr>
          </a:p>
          <a:p>
            <a:pPr marL="152400">
              <a:lnSpc>
                <a:spcPct val="100000"/>
              </a:lnSpc>
              <a:spcBef>
                <a:spcPts val="70"/>
              </a:spcBef>
            </a:pPr>
            <a:r>
              <a:rPr sz="1100" b="1" u="sng" spc="130" dirty="0">
                <a:solidFill>
                  <a:srgbClr val="006FC0"/>
                </a:solidFill>
                <a:uFill>
                  <a:solidFill>
                    <a:srgbClr val="006FC0"/>
                  </a:solidFill>
                </a:uFill>
                <a:latin typeface="Yu Gothic UI"/>
                <a:cs typeface="Yu Gothic UI"/>
              </a:rPr>
              <a:t>ア 以下のいずれかに該当すること。</a:t>
            </a:r>
            <a:endParaRPr sz="1100">
              <a:latin typeface="Yu Gothic UI"/>
              <a:cs typeface="Yu Gothic UI"/>
            </a:endParaRPr>
          </a:p>
        </p:txBody>
      </p:sp>
      <p:sp>
        <p:nvSpPr>
          <p:cNvPr id="20" name="object 20"/>
          <p:cNvSpPr txBox="1"/>
          <p:nvPr/>
        </p:nvSpPr>
        <p:spPr>
          <a:xfrm>
            <a:off x="5328665" y="3596986"/>
            <a:ext cx="4271645" cy="1804035"/>
          </a:xfrm>
          <a:prstGeom prst="rect">
            <a:avLst/>
          </a:prstGeom>
        </p:spPr>
        <p:txBody>
          <a:bodyPr vert="horz" wrap="square" lIns="0" tIns="22225" rIns="0" bIns="0" rtlCol="0">
            <a:spAutoFit/>
          </a:bodyPr>
          <a:lstStyle/>
          <a:p>
            <a:pPr marL="12700">
              <a:lnSpc>
                <a:spcPct val="100000"/>
              </a:lnSpc>
              <a:spcBef>
                <a:spcPts val="175"/>
              </a:spcBef>
            </a:pPr>
            <a:r>
              <a:rPr sz="1100" b="1" u="sng" spc="-15" dirty="0">
                <a:solidFill>
                  <a:srgbClr val="006FC0"/>
                </a:solidFill>
                <a:uFill>
                  <a:solidFill>
                    <a:srgbClr val="006FC0"/>
                  </a:solidFill>
                </a:uFill>
                <a:latin typeface="Yu Gothic UI"/>
                <a:cs typeface="Yu Gothic UI"/>
              </a:rPr>
              <a:t>(イ)  直近１か月に歯科訪問診療１、歯科訪問診療２又は歯科訪問診</a:t>
            </a:r>
            <a:endParaRPr sz="1100">
              <a:latin typeface="Yu Gothic UI"/>
              <a:cs typeface="Yu Gothic UI"/>
            </a:endParaRPr>
          </a:p>
          <a:p>
            <a:pPr marL="151130">
              <a:lnSpc>
                <a:spcPct val="100000"/>
              </a:lnSpc>
              <a:spcBef>
                <a:spcPts val="75"/>
              </a:spcBef>
            </a:pPr>
            <a:r>
              <a:rPr sz="1100" b="1" u="sng" dirty="0">
                <a:solidFill>
                  <a:srgbClr val="006FC0"/>
                </a:solidFill>
                <a:uFill>
                  <a:solidFill>
                    <a:srgbClr val="006FC0"/>
                  </a:solidFill>
                </a:uFill>
                <a:latin typeface="Yu Gothic UI"/>
                <a:cs typeface="Yu Gothic UI"/>
              </a:rPr>
              <a:t>療料３を合計</a:t>
            </a:r>
            <a:r>
              <a:rPr sz="1100" b="1" u="sng" spc="215" dirty="0">
                <a:solidFill>
                  <a:srgbClr val="006FC0"/>
                </a:solidFill>
                <a:uFill>
                  <a:solidFill>
                    <a:srgbClr val="006FC0"/>
                  </a:solidFill>
                </a:uFill>
                <a:latin typeface="Yu Gothic UI"/>
                <a:cs typeface="Yu Gothic UI"/>
              </a:rPr>
              <a:t>10</a:t>
            </a:r>
            <a:r>
              <a:rPr sz="1100" b="1" u="sng" spc="145" dirty="0">
                <a:solidFill>
                  <a:srgbClr val="006FC0"/>
                </a:solidFill>
                <a:uFill>
                  <a:solidFill>
                    <a:srgbClr val="006FC0"/>
                  </a:solidFill>
                </a:uFill>
                <a:latin typeface="Yu Gothic UI"/>
                <a:cs typeface="Yu Gothic UI"/>
              </a:rPr>
              <a:t>回以上算定していること。</a:t>
            </a:r>
            <a:endParaRPr sz="1100">
              <a:latin typeface="Yu Gothic UI"/>
              <a:cs typeface="Yu Gothic UI"/>
            </a:endParaRPr>
          </a:p>
          <a:p>
            <a:pPr marL="151130" marR="5080" indent="-139065" algn="just">
              <a:lnSpc>
                <a:spcPct val="105900"/>
              </a:lnSpc>
              <a:spcBef>
                <a:spcPts val="5"/>
              </a:spcBef>
            </a:pPr>
            <a:r>
              <a:rPr sz="1100" b="1" u="sng" spc="70" dirty="0">
                <a:solidFill>
                  <a:srgbClr val="006FC0"/>
                </a:solidFill>
                <a:uFill>
                  <a:solidFill>
                    <a:srgbClr val="006FC0"/>
                  </a:solidFill>
                </a:uFill>
                <a:latin typeface="Yu Gothic UI"/>
                <a:cs typeface="Yu Gothic UI"/>
              </a:rPr>
              <a:t>(ロ) 直近１か月に歯科訪問診療２から５までのいずれかを算定した</a:t>
            </a:r>
            <a:r>
              <a:rPr sz="1100" b="1" u="sng" spc="225" dirty="0">
                <a:solidFill>
                  <a:srgbClr val="006FC0"/>
                </a:solidFill>
                <a:uFill>
                  <a:solidFill>
                    <a:srgbClr val="006FC0"/>
                  </a:solidFill>
                </a:uFill>
                <a:latin typeface="Yu Gothic UI"/>
                <a:cs typeface="Yu Gothic UI"/>
              </a:rPr>
              <a:t> </a:t>
            </a:r>
            <a:r>
              <a:rPr sz="1100" b="1" u="sng" spc="125" dirty="0">
                <a:solidFill>
                  <a:srgbClr val="006FC0"/>
                </a:solidFill>
                <a:uFill>
                  <a:solidFill>
                    <a:srgbClr val="006FC0"/>
                  </a:solidFill>
                </a:uFill>
                <a:latin typeface="Yu Gothic UI"/>
                <a:cs typeface="Yu Gothic UI"/>
              </a:rPr>
              <a:t>回数が５回以上であり、そのうち</a:t>
            </a:r>
            <a:r>
              <a:rPr sz="1100" b="1" u="sng" spc="120" dirty="0">
                <a:solidFill>
                  <a:srgbClr val="006FC0"/>
                </a:solidFill>
                <a:uFill>
                  <a:solidFill>
                    <a:srgbClr val="006FC0"/>
                  </a:solidFill>
                </a:uFill>
                <a:latin typeface="Yu Gothic UI"/>
                <a:cs typeface="Yu Gothic UI"/>
              </a:rPr>
              <a:t>20</a:t>
            </a:r>
            <a:r>
              <a:rPr sz="1100" b="1" u="sng" spc="5" dirty="0">
                <a:solidFill>
                  <a:srgbClr val="006FC0"/>
                </a:solidFill>
                <a:uFill>
                  <a:solidFill>
                    <a:srgbClr val="006FC0"/>
                  </a:solidFill>
                </a:uFill>
                <a:latin typeface="Yu Gothic UI"/>
                <a:cs typeface="Yu Gothic UI"/>
              </a:rPr>
              <a:t>分以上の歯科訪問診療を算定</a:t>
            </a:r>
            <a:r>
              <a:rPr sz="1100" b="1" u="sng" spc="120" dirty="0">
                <a:solidFill>
                  <a:srgbClr val="006FC0"/>
                </a:solidFill>
                <a:uFill>
                  <a:solidFill>
                    <a:srgbClr val="006FC0"/>
                  </a:solidFill>
                </a:uFill>
                <a:latin typeface="Yu Gothic UI"/>
                <a:cs typeface="Yu Gothic UI"/>
              </a:rPr>
              <a:t>した回数の割合が６割以上であること。</a:t>
            </a:r>
            <a:endParaRPr sz="1100">
              <a:latin typeface="Yu Gothic UI"/>
              <a:cs typeface="Yu Gothic UI"/>
            </a:endParaRPr>
          </a:p>
          <a:p>
            <a:pPr marL="151130" marR="12700" indent="-139065" algn="just">
              <a:lnSpc>
                <a:spcPct val="106400"/>
              </a:lnSpc>
            </a:pPr>
            <a:r>
              <a:rPr sz="1100" b="1" u="sng" spc="70" dirty="0">
                <a:solidFill>
                  <a:srgbClr val="006FC0"/>
                </a:solidFill>
                <a:uFill>
                  <a:solidFill>
                    <a:srgbClr val="006FC0"/>
                  </a:solidFill>
                </a:uFill>
                <a:latin typeface="Yu Gothic UI"/>
                <a:cs typeface="Yu Gothic UI"/>
              </a:rPr>
              <a:t>(ハ) 直近１か月に在宅患者訪問口腔リハビリテーション指導管理料</a:t>
            </a:r>
            <a:r>
              <a:rPr sz="1100" b="1" u="sng" spc="500" dirty="0">
                <a:solidFill>
                  <a:srgbClr val="006FC0"/>
                </a:solidFill>
                <a:uFill>
                  <a:solidFill>
                    <a:srgbClr val="006FC0"/>
                  </a:solidFill>
                </a:uFill>
                <a:latin typeface="Yu Gothic UI"/>
                <a:cs typeface="Yu Gothic UI"/>
              </a:rPr>
              <a:t> </a:t>
            </a:r>
            <a:r>
              <a:rPr sz="1100" b="1" u="sng" spc="70" dirty="0">
                <a:solidFill>
                  <a:srgbClr val="006FC0"/>
                </a:solidFill>
                <a:uFill>
                  <a:solidFill>
                    <a:srgbClr val="006FC0"/>
                  </a:solidFill>
                </a:uFill>
                <a:latin typeface="Yu Gothic UI"/>
                <a:cs typeface="Yu Gothic UI"/>
              </a:rPr>
              <a:t>又は小児在宅患者訪問口腔リハビリテーション指導管理料を合計</a:t>
            </a:r>
            <a:endParaRPr sz="1100">
              <a:latin typeface="Yu Gothic UI"/>
              <a:cs typeface="Yu Gothic UI"/>
            </a:endParaRPr>
          </a:p>
          <a:p>
            <a:pPr marL="151130">
              <a:lnSpc>
                <a:spcPct val="100000"/>
              </a:lnSpc>
              <a:spcBef>
                <a:spcPts val="70"/>
              </a:spcBef>
            </a:pPr>
            <a:r>
              <a:rPr sz="1100" b="1" u="sng" spc="130" dirty="0">
                <a:solidFill>
                  <a:srgbClr val="006FC0"/>
                </a:solidFill>
                <a:uFill>
                  <a:solidFill>
                    <a:srgbClr val="006FC0"/>
                  </a:solidFill>
                </a:uFill>
                <a:latin typeface="Yu Gothic UI"/>
                <a:cs typeface="Yu Gothic UI"/>
              </a:rPr>
              <a:t>５回以上算定していること。</a:t>
            </a:r>
            <a:endParaRPr sz="1100">
              <a:latin typeface="Yu Gothic UI"/>
              <a:cs typeface="Yu Gothic UI"/>
            </a:endParaRPr>
          </a:p>
          <a:p>
            <a:pPr marL="149860" marR="12700" indent="-137160">
              <a:lnSpc>
                <a:spcPct val="106400"/>
              </a:lnSpc>
              <a:spcBef>
                <a:spcPts val="5"/>
              </a:spcBef>
            </a:pPr>
            <a:r>
              <a:rPr sz="1100" b="1" u="sng" spc="50" dirty="0">
                <a:solidFill>
                  <a:srgbClr val="006FC0"/>
                </a:solidFill>
                <a:uFill>
                  <a:solidFill>
                    <a:srgbClr val="006FC0"/>
                  </a:solidFill>
                </a:uFill>
                <a:latin typeface="Yu Gothic UI"/>
                <a:cs typeface="Yu Gothic UI"/>
              </a:rPr>
              <a:t>(ニ) 研修歯科医を受け入れており、当該研修歯科医に対して歯科訪</a:t>
            </a:r>
            <a:r>
              <a:rPr sz="1100" b="1" u="sng" spc="500" dirty="0">
                <a:solidFill>
                  <a:srgbClr val="006FC0"/>
                </a:solidFill>
                <a:uFill>
                  <a:solidFill>
                    <a:srgbClr val="006FC0"/>
                  </a:solidFill>
                </a:uFill>
                <a:latin typeface="Yu Gothic UI"/>
                <a:cs typeface="Yu Gothic UI"/>
              </a:rPr>
              <a:t>                          </a:t>
            </a:r>
            <a:r>
              <a:rPr sz="1100" b="1" u="sng" spc="90" dirty="0">
                <a:solidFill>
                  <a:srgbClr val="006FC0"/>
                </a:solidFill>
                <a:uFill>
                  <a:solidFill>
                    <a:srgbClr val="006FC0"/>
                  </a:solidFill>
                </a:uFill>
                <a:latin typeface="Yu Gothic UI"/>
                <a:cs typeface="Yu Gothic UI"/>
              </a:rPr>
              <a:t>問診療に係る教育を実施している臨床研修施設であること。</a:t>
            </a:r>
            <a:endParaRPr sz="1100">
              <a:latin typeface="Yu Gothic UI"/>
              <a:cs typeface="Yu Gothic UI"/>
            </a:endParaRPr>
          </a:p>
        </p:txBody>
      </p:sp>
      <p:sp>
        <p:nvSpPr>
          <p:cNvPr id="21" name="object 21"/>
          <p:cNvSpPr txBox="1"/>
          <p:nvPr/>
        </p:nvSpPr>
        <p:spPr>
          <a:xfrm>
            <a:off x="5188458" y="5552033"/>
            <a:ext cx="4361180" cy="558800"/>
          </a:xfrm>
          <a:prstGeom prst="rect">
            <a:avLst/>
          </a:prstGeom>
        </p:spPr>
        <p:txBody>
          <a:bodyPr vert="horz" wrap="square" lIns="0" tIns="22860" rIns="0" bIns="0" rtlCol="0">
            <a:spAutoFit/>
          </a:bodyPr>
          <a:lstStyle/>
          <a:p>
            <a:pPr marL="12700">
              <a:lnSpc>
                <a:spcPct val="100000"/>
              </a:lnSpc>
              <a:spcBef>
                <a:spcPts val="180"/>
              </a:spcBef>
              <a:tabLst>
                <a:tab pos="431165" algn="l"/>
              </a:tabLst>
            </a:pPr>
            <a:r>
              <a:rPr sz="1100" b="1" u="sng" spc="-25" dirty="0">
                <a:solidFill>
                  <a:srgbClr val="006FC0"/>
                </a:solidFill>
                <a:uFill>
                  <a:solidFill>
                    <a:srgbClr val="006FC0"/>
                  </a:solidFill>
                </a:uFill>
                <a:latin typeface="Yu Gothic UI"/>
                <a:cs typeface="Yu Gothic UI"/>
              </a:rPr>
              <a:t>※１</a:t>
            </a:r>
            <a:r>
              <a:rPr sz="1100" b="1" dirty="0">
                <a:solidFill>
                  <a:srgbClr val="006FC0"/>
                </a:solidFill>
                <a:latin typeface="Yu Gothic UI"/>
                <a:cs typeface="Yu Gothic UI"/>
              </a:rPr>
              <a:t>	</a:t>
            </a:r>
            <a:r>
              <a:rPr sz="1100" b="1" u="sng" spc="65" dirty="0">
                <a:solidFill>
                  <a:srgbClr val="006FC0"/>
                </a:solidFill>
                <a:uFill>
                  <a:solidFill>
                    <a:srgbClr val="006FC0"/>
                  </a:solidFill>
                </a:uFill>
                <a:latin typeface="Yu Gothic UI"/>
                <a:cs typeface="Yu Gothic UI"/>
              </a:rPr>
              <a:t>上記の見直しに伴い、連携に関する要件等も一部見直し</a:t>
            </a:r>
            <a:endParaRPr sz="1100">
              <a:latin typeface="Yu Gothic UI"/>
              <a:cs typeface="Yu Gothic UI"/>
            </a:endParaRPr>
          </a:p>
          <a:p>
            <a:pPr marL="431800" marR="5080" indent="-419100">
              <a:lnSpc>
                <a:spcPct val="105500"/>
              </a:lnSpc>
              <a:spcBef>
                <a:spcPts val="15"/>
              </a:spcBef>
              <a:tabLst>
                <a:tab pos="431165" algn="l"/>
              </a:tabLst>
            </a:pPr>
            <a:r>
              <a:rPr sz="1100" b="1" u="sng" spc="-25" dirty="0">
                <a:solidFill>
                  <a:srgbClr val="006FC0"/>
                </a:solidFill>
                <a:uFill>
                  <a:solidFill>
                    <a:srgbClr val="006FC0"/>
                  </a:solidFill>
                </a:uFill>
                <a:latin typeface="Yu Gothic UI"/>
                <a:cs typeface="Yu Gothic UI"/>
              </a:rPr>
              <a:t>※２</a:t>
            </a:r>
            <a:r>
              <a:rPr sz="1100" b="1" dirty="0">
                <a:solidFill>
                  <a:srgbClr val="006FC0"/>
                </a:solidFill>
                <a:latin typeface="Yu Gothic UI"/>
                <a:cs typeface="Yu Gothic UI"/>
              </a:rPr>
              <a:t>	</a:t>
            </a:r>
            <a:r>
              <a:rPr sz="1100" b="1" u="sng" spc="-5" dirty="0">
                <a:solidFill>
                  <a:srgbClr val="006FC0"/>
                </a:solidFill>
                <a:uFill>
                  <a:solidFill>
                    <a:srgbClr val="006FC0"/>
                  </a:solidFill>
                </a:uFill>
                <a:latin typeface="Yu Gothic UI"/>
                <a:cs typeface="Yu Gothic UI"/>
              </a:rPr>
              <a:t>在宅療養支援歯科診療所２についても歯科医師臨床研修施設の</a:t>
            </a:r>
            <a:r>
              <a:rPr sz="1100" b="1" u="sng" spc="500" dirty="0">
                <a:solidFill>
                  <a:srgbClr val="006FC0"/>
                </a:solidFill>
                <a:uFill>
                  <a:solidFill>
                    <a:srgbClr val="006FC0"/>
                  </a:solidFill>
                </a:uFill>
                <a:latin typeface="Yu Gothic UI"/>
                <a:cs typeface="Yu Gothic UI"/>
              </a:rPr>
              <a:t>                         </a:t>
            </a:r>
            <a:r>
              <a:rPr sz="1100" b="1" u="sng" spc="30" dirty="0">
                <a:solidFill>
                  <a:srgbClr val="006FC0"/>
                </a:solidFill>
                <a:uFill>
                  <a:solidFill>
                    <a:srgbClr val="006FC0"/>
                  </a:solidFill>
                </a:uFill>
                <a:latin typeface="Yu Gothic UI"/>
                <a:cs typeface="Yu Gothic UI"/>
              </a:rPr>
              <a:t>要件を追加</a:t>
            </a:r>
            <a:endParaRPr sz="1100">
              <a:latin typeface="Yu Gothic UI"/>
              <a:cs typeface="Yu Gothic UI"/>
            </a:endParaRPr>
          </a:p>
        </p:txBody>
      </p:sp>
      <p:grpSp>
        <p:nvGrpSpPr>
          <p:cNvPr id="22" name="object 22"/>
          <p:cNvGrpSpPr/>
          <p:nvPr/>
        </p:nvGrpSpPr>
        <p:grpSpPr>
          <a:xfrm>
            <a:off x="401154" y="887806"/>
            <a:ext cx="4831715" cy="4133850"/>
            <a:chOff x="401154" y="887806"/>
            <a:chExt cx="4831715" cy="4133850"/>
          </a:xfrm>
        </p:grpSpPr>
        <p:sp>
          <p:nvSpPr>
            <p:cNvPr id="23" name="object 23"/>
            <p:cNvSpPr/>
            <p:nvPr/>
          </p:nvSpPr>
          <p:spPr>
            <a:xfrm>
              <a:off x="4822571" y="3520566"/>
              <a:ext cx="238125" cy="1494790"/>
            </a:xfrm>
            <a:custGeom>
              <a:avLst/>
              <a:gdLst/>
              <a:ahLst/>
              <a:cxnLst/>
              <a:rect l="l" t="t" r="r" b="b"/>
              <a:pathLst>
                <a:path w="238125" h="1494789">
                  <a:moveTo>
                    <a:pt x="0" y="373634"/>
                  </a:moveTo>
                  <a:lnTo>
                    <a:pt x="118871" y="373634"/>
                  </a:lnTo>
                  <a:lnTo>
                    <a:pt x="118871" y="0"/>
                  </a:lnTo>
                  <a:lnTo>
                    <a:pt x="237870" y="747268"/>
                  </a:lnTo>
                  <a:lnTo>
                    <a:pt x="118871" y="1494536"/>
                  </a:lnTo>
                  <a:lnTo>
                    <a:pt x="118871" y="1120902"/>
                  </a:lnTo>
                  <a:lnTo>
                    <a:pt x="0" y="1120902"/>
                  </a:lnTo>
                  <a:lnTo>
                    <a:pt x="0" y="373634"/>
                  </a:lnTo>
                  <a:close/>
                </a:path>
              </a:pathLst>
            </a:custGeom>
            <a:ln w="12700">
              <a:solidFill>
                <a:srgbClr val="000000"/>
              </a:solidFill>
            </a:ln>
          </p:spPr>
          <p:txBody>
            <a:bodyPr wrap="square" lIns="0" tIns="0" rIns="0" bIns="0" rtlCol="0"/>
            <a:lstStyle/>
            <a:p>
              <a:endParaRPr/>
            </a:p>
          </p:txBody>
        </p:sp>
        <p:sp>
          <p:nvSpPr>
            <p:cNvPr id="24" name="object 24"/>
            <p:cNvSpPr/>
            <p:nvPr/>
          </p:nvSpPr>
          <p:spPr>
            <a:xfrm>
              <a:off x="401154" y="887806"/>
              <a:ext cx="4831715" cy="355600"/>
            </a:xfrm>
            <a:custGeom>
              <a:avLst/>
              <a:gdLst/>
              <a:ahLst/>
              <a:cxnLst/>
              <a:rect l="l" t="t" r="r" b="b"/>
              <a:pathLst>
                <a:path w="4831715" h="355600">
                  <a:moveTo>
                    <a:pt x="4831207" y="0"/>
                  </a:moveTo>
                  <a:lnTo>
                    <a:pt x="0" y="0"/>
                  </a:lnTo>
                  <a:lnTo>
                    <a:pt x="0" y="355269"/>
                  </a:lnTo>
                  <a:lnTo>
                    <a:pt x="4831207" y="355269"/>
                  </a:lnTo>
                  <a:lnTo>
                    <a:pt x="4831207" y="0"/>
                  </a:lnTo>
                  <a:close/>
                </a:path>
              </a:pathLst>
            </a:custGeom>
            <a:solidFill>
              <a:srgbClr val="CDFFDC"/>
            </a:solidFill>
          </p:spPr>
          <p:txBody>
            <a:bodyPr wrap="square" lIns="0" tIns="0" rIns="0" bIns="0" rtlCol="0"/>
            <a:lstStyle/>
            <a:p>
              <a:endParaRPr/>
            </a:p>
          </p:txBody>
        </p:sp>
      </p:grpSp>
      <p:sp>
        <p:nvSpPr>
          <p:cNvPr id="25" name="object 25"/>
          <p:cNvSpPr txBox="1"/>
          <p:nvPr/>
        </p:nvSpPr>
        <p:spPr>
          <a:xfrm>
            <a:off x="195173" y="792613"/>
            <a:ext cx="9770745" cy="932180"/>
          </a:xfrm>
          <a:prstGeom prst="rect">
            <a:avLst/>
          </a:prstGeom>
        </p:spPr>
        <p:txBody>
          <a:bodyPr vert="horz" wrap="square" lIns="0" tIns="137795" rIns="0" bIns="0" rtlCol="0">
            <a:spAutoFit/>
          </a:bodyPr>
          <a:lstStyle/>
          <a:p>
            <a:pPr marL="593090">
              <a:lnSpc>
                <a:spcPct val="100000"/>
              </a:lnSpc>
              <a:spcBef>
                <a:spcPts val="1085"/>
              </a:spcBef>
            </a:pPr>
            <a:r>
              <a:rPr sz="1600" b="1" spc="10" dirty="0">
                <a:latin typeface="Yu Gothic UI"/>
                <a:cs typeface="Yu Gothic UI"/>
              </a:rPr>
              <a:t>在宅療養支援歯科診療所の施設基準の見直し</a:t>
            </a:r>
            <a:endParaRPr sz="1600">
              <a:latin typeface="Yu Gothic UI"/>
              <a:cs typeface="Yu Gothic UI"/>
            </a:endParaRPr>
          </a:p>
          <a:p>
            <a:pPr marL="299085" marR="5080" indent="-287020">
              <a:lnSpc>
                <a:spcPct val="100000"/>
              </a:lnSpc>
              <a:spcBef>
                <a:spcPts val="869"/>
              </a:spcBef>
              <a:buFont typeface="Wingdings"/>
              <a:buChar char=""/>
              <a:tabLst>
                <a:tab pos="299085" algn="l"/>
              </a:tabLst>
            </a:pPr>
            <a:r>
              <a:rPr sz="1400" spc="85" dirty="0">
                <a:latin typeface="Yu Gothic UI"/>
                <a:cs typeface="Yu Gothic UI"/>
              </a:rPr>
              <a:t>在宅療養支援歯科診療所について、</a:t>
            </a:r>
            <a:r>
              <a:rPr sz="1400" b="1" u="sng" spc="-5" dirty="0">
                <a:solidFill>
                  <a:srgbClr val="006FC0"/>
                </a:solidFill>
                <a:uFill>
                  <a:solidFill>
                    <a:srgbClr val="006FC0"/>
                  </a:solidFill>
                </a:uFill>
                <a:latin typeface="Microsoft JhengHei"/>
                <a:cs typeface="Microsoft JhengHei"/>
              </a:rPr>
              <a:t>歯科医師臨床研修施設における歯科訪問診療の研修・教育体制</a:t>
            </a:r>
            <a:r>
              <a:rPr sz="1400" b="1" u="sng" spc="165" dirty="0">
                <a:solidFill>
                  <a:srgbClr val="006FC0"/>
                </a:solidFill>
                <a:uFill>
                  <a:solidFill>
                    <a:srgbClr val="006FC0"/>
                  </a:solidFill>
                </a:uFill>
                <a:latin typeface="Yu Gothic UI"/>
                <a:cs typeface="Yu Gothic UI"/>
              </a:rPr>
              <a:t>を評価に加える</a:t>
            </a:r>
            <a:r>
              <a:rPr sz="1400" spc="210" dirty="0">
                <a:latin typeface="Yu Gothic UI"/>
                <a:cs typeface="Yu Gothic UI"/>
              </a:rPr>
              <a:t>等、</a:t>
            </a:r>
            <a:r>
              <a:rPr sz="1400" spc="105" dirty="0">
                <a:latin typeface="Yu Gothic UI"/>
                <a:cs typeface="Yu Gothic UI"/>
              </a:rPr>
              <a:t>施設基準を見直す。</a:t>
            </a:r>
            <a:endParaRPr sz="1400">
              <a:latin typeface="Yu Gothic UI"/>
              <a:cs typeface="Yu Gothic UI"/>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95494" y="3135147"/>
            <a:ext cx="4501515" cy="1529715"/>
            <a:chOff x="5095494" y="3135147"/>
            <a:chExt cx="4501515" cy="1529715"/>
          </a:xfrm>
        </p:grpSpPr>
        <p:sp>
          <p:nvSpPr>
            <p:cNvPr id="3" name="object 3"/>
            <p:cNvSpPr/>
            <p:nvPr/>
          </p:nvSpPr>
          <p:spPr>
            <a:xfrm>
              <a:off x="5101844" y="3419894"/>
              <a:ext cx="4488815" cy="1238885"/>
            </a:xfrm>
            <a:custGeom>
              <a:avLst/>
              <a:gdLst/>
              <a:ahLst/>
              <a:cxnLst/>
              <a:rect l="l" t="t" r="r" b="b"/>
              <a:pathLst>
                <a:path w="4488815" h="1238885">
                  <a:moveTo>
                    <a:pt x="4488688" y="0"/>
                  </a:moveTo>
                  <a:lnTo>
                    <a:pt x="0" y="0"/>
                  </a:lnTo>
                  <a:lnTo>
                    <a:pt x="0" y="1238338"/>
                  </a:lnTo>
                  <a:lnTo>
                    <a:pt x="4488688" y="1238338"/>
                  </a:lnTo>
                  <a:lnTo>
                    <a:pt x="4488688" y="0"/>
                  </a:lnTo>
                  <a:close/>
                </a:path>
              </a:pathLst>
            </a:custGeom>
            <a:solidFill>
              <a:srgbClr val="E0FFEA"/>
            </a:solidFill>
          </p:spPr>
          <p:txBody>
            <a:bodyPr wrap="square" lIns="0" tIns="0" rIns="0" bIns="0" rtlCol="0"/>
            <a:lstStyle/>
            <a:p>
              <a:endParaRPr/>
            </a:p>
          </p:txBody>
        </p:sp>
        <p:sp>
          <p:nvSpPr>
            <p:cNvPr id="4" name="object 4"/>
            <p:cNvSpPr/>
            <p:nvPr/>
          </p:nvSpPr>
          <p:spPr>
            <a:xfrm>
              <a:off x="5101844" y="3419894"/>
              <a:ext cx="4488815" cy="1238885"/>
            </a:xfrm>
            <a:custGeom>
              <a:avLst/>
              <a:gdLst/>
              <a:ahLst/>
              <a:cxnLst/>
              <a:rect l="l" t="t" r="r" b="b"/>
              <a:pathLst>
                <a:path w="4488815" h="1238885">
                  <a:moveTo>
                    <a:pt x="0" y="1238338"/>
                  </a:moveTo>
                  <a:lnTo>
                    <a:pt x="4488688" y="1238338"/>
                  </a:lnTo>
                  <a:lnTo>
                    <a:pt x="4488688" y="0"/>
                  </a:lnTo>
                  <a:lnTo>
                    <a:pt x="0" y="0"/>
                  </a:lnTo>
                  <a:lnTo>
                    <a:pt x="0" y="1238338"/>
                  </a:lnTo>
                  <a:close/>
                </a:path>
              </a:pathLst>
            </a:custGeom>
            <a:ln w="12700">
              <a:solidFill>
                <a:srgbClr val="00AF50"/>
              </a:solidFill>
            </a:ln>
          </p:spPr>
          <p:txBody>
            <a:bodyPr wrap="square" lIns="0" tIns="0" rIns="0" bIns="0" rtlCol="0"/>
            <a:lstStyle/>
            <a:p>
              <a:endParaRPr/>
            </a:p>
          </p:txBody>
        </p:sp>
        <p:sp>
          <p:nvSpPr>
            <p:cNvPr id="5" name="object 5"/>
            <p:cNvSpPr/>
            <p:nvPr/>
          </p:nvSpPr>
          <p:spPr>
            <a:xfrm>
              <a:off x="5101844" y="3135147"/>
              <a:ext cx="4488815" cy="285115"/>
            </a:xfrm>
            <a:custGeom>
              <a:avLst/>
              <a:gdLst/>
              <a:ahLst/>
              <a:cxnLst/>
              <a:rect l="l" t="t" r="r" b="b"/>
              <a:pathLst>
                <a:path w="4488815" h="285114">
                  <a:moveTo>
                    <a:pt x="4488688" y="0"/>
                  </a:moveTo>
                  <a:lnTo>
                    <a:pt x="0" y="0"/>
                  </a:lnTo>
                  <a:lnTo>
                    <a:pt x="0" y="284835"/>
                  </a:lnTo>
                  <a:lnTo>
                    <a:pt x="4488688" y="284835"/>
                  </a:lnTo>
                  <a:lnTo>
                    <a:pt x="4488688" y="0"/>
                  </a:lnTo>
                  <a:close/>
                </a:path>
              </a:pathLst>
            </a:custGeom>
            <a:solidFill>
              <a:srgbClr val="91FFB3"/>
            </a:solidFill>
          </p:spPr>
          <p:txBody>
            <a:bodyPr wrap="square" lIns="0" tIns="0" rIns="0" bIns="0" rtlCol="0"/>
            <a:lstStyle/>
            <a:p>
              <a:endParaRPr/>
            </a:p>
          </p:txBody>
        </p:sp>
      </p:grpSp>
      <p:sp>
        <p:nvSpPr>
          <p:cNvPr id="6" name="object 6"/>
          <p:cNvSpPr/>
          <p:nvPr/>
        </p:nvSpPr>
        <p:spPr>
          <a:xfrm>
            <a:off x="0" y="20843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質の高い在宅歯科医療の提供の推進⑤</a:t>
            </a:r>
          </a:p>
        </p:txBody>
      </p:sp>
      <p:sp>
        <p:nvSpPr>
          <p:cNvPr id="8" name="object 8"/>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grpSp>
        <p:nvGrpSpPr>
          <p:cNvPr id="9" name="object 9"/>
          <p:cNvGrpSpPr/>
          <p:nvPr/>
        </p:nvGrpSpPr>
        <p:grpSpPr>
          <a:xfrm>
            <a:off x="315455" y="1513243"/>
            <a:ext cx="4250690" cy="1149350"/>
            <a:chOff x="315455" y="1513243"/>
            <a:chExt cx="4250690" cy="1149350"/>
          </a:xfrm>
        </p:grpSpPr>
        <p:sp>
          <p:nvSpPr>
            <p:cNvPr id="10" name="object 10"/>
            <p:cNvSpPr/>
            <p:nvPr/>
          </p:nvSpPr>
          <p:spPr>
            <a:xfrm>
              <a:off x="315455" y="1513243"/>
              <a:ext cx="4250690" cy="285115"/>
            </a:xfrm>
            <a:custGeom>
              <a:avLst/>
              <a:gdLst/>
              <a:ahLst/>
              <a:cxnLst/>
              <a:rect l="l" t="t" r="r" b="b"/>
              <a:pathLst>
                <a:path w="4250690" h="285114">
                  <a:moveTo>
                    <a:pt x="0" y="284810"/>
                  </a:moveTo>
                  <a:lnTo>
                    <a:pt x="4250563" y="284810"/>
                  </a:lnTo>
                  <a:lnTo>
                    <a:pt x="4250563" y="0"/>
                  </a:lnTo>
                  <a:lnTo>
                    <a:pt x="0" y="0"/>
                  </a:lnTo>
                  <a:lnTo>
                    <a:pt x="0" y="284810"/>
                  </a:lnTo>
                  <a:close/>
                </a:path>
              </a:pathLst>
            </a:custGeom>
            <a:solidFill>
              <a:srgbClr val="A9C2E7"/>
            </a:solidFill>
          </p:spPr>
          <p:txBody>
            <a:bodyPr wrap="square" lIns="0" tIns="0" rIns="0" bIns="0" rtlCol="0"/>
            <a:lstStyle/>
            <a:p>
              <a:endParaRPr/>
            </a:p>
          </p:txBody>
        </p:sp>
        <p:sp>
          <p:nvSpPr>
            <p:cNvPr id="11" name="object 11"/>
            <p:cNvSpPr/>
            <p:nvPr/>
          </p:nvSpPr>
          <p:spPr>
            <a:xfrm>
              <a:off x="315455" y="1798053"/>
              <a:ext cx="4250690" cy="864235"/>
            </a:xfrm>
            <a:custGeom>
              <a:avLst/>
              <a:gdLst/>
              <a:ahLst/>
              <a:cxnLst/>
              <a:rect l="l" t="t" r="r" b="b"/>
              <a:pathLst>
                <a:path w="4250690" h="864235">
                  <a:moveTo>
                    <a:pt x="4250563" y="0"/>
                  </a:moveTo>
                  <a:lnTo>
                    <a:pt x="0" y="0"/>
                  </a:lnTo>
                  <a:lnTo>
                    <a:pt x="0" y="863993"/>
                  </a:lnTo>
                  <a:lnTo>
                    <a:pt x="4250563" y="863993"/>
                  </a:lnTo>
                  <a:lnTo>
                    <a:pt x="4250563" y="0"/>
                  </a:lnTo>
                  <a:close/>
                </a:path>
              </a:pathLst>
            </a:custGeom>
            <a:solidFill>
              <a:srgbClr val="E7EDF8"/>
            </a:solidFill>
          </p:spPr>
          <p:txBody>
            <a:bodyPr wrap="square" lIns="0" tIns="0" rIns="0" bIns="0" rtlCol="0"/>
            <a:lstStyle/>
            <a:p>
              <a:endParaRPr/>
            </a:p>
          </p:txBody>
        </p:sp>
      </p:grpSp>
      <p:sp>
        <p:nvSpPr>
          <p:cNvPr id="12" name="object 12"/>
          <p:cNvSpPr/>
          <p:nvPr/>
        </p:nvSpPr>
        <p:spPr>
          <a:xfrm>
            <a:off x="4624196" y="1798066"/>
            <a:ext cx="360045" cy="864235"/>
          </a:xfrm>
          <a:custGeom>
            <a:avLst/>
            <a:gdLst/>
            <a:ahLst/>
            <a:cxnLst/>
            <a:rect l="l" t="t" r="r" b="b"/>
            <a:pathLst>
              <a:path w="360045" h="864235">
                <a:moveTo>
                  <a:pt x="0" y="216026"/>
                </a:moveTo>
                <a:lnTo>
                  <a:pt x="179958" y="216026"/>
                </a:lnTo>
                <a:lnTo>
                  <a:pt x="179958" y="0"/>
                </a:lnTo>
                <a:lnTo>
                  <a:pt x="359917" y="432054"/>
                </a:lnTo>
                <a:lnTo>
                  <a:pt x="179958" y="863981"/>
                </a:lnTo>
                <a:lnTo>
                  <a:pt x="179958" y="647954"/>
                </a:lnTo>
                <a:lnTo>
                  <a:pt x="0" y="647954"/>
                </a:lnTo>
                <a:lnTo>
                  <a:pt x="0" y="216026"/>
                </a:lnTo>
                <a:close/>
              </a:path>
            </a:pathLst>
          </a:custGeom>
          <a:ln w="12700">
            <a:solidFill>
              <a:srgbClr val="000000"/>
            </a:solidFill>
          </a:ln>
        </p:spPr>
        <p:txBody>
          <a:bodyPr wrap="square" lIns="0" tIns="0" rIns="0" bIns="0" rtlCol="0"/>
          <a:lstStyle/>
          <a:p>
            <a:endParaRPr/>
          </a:p>
        </p:txBody>
      </p:sp>
      <p:grpSp>
        <p:nvGrpSpPr>
          <p:cNvPr id="13" name="object 13"/>
          <p:cNvGrpSpPr/>
          <p:nvPr/>
        </p:nvGrpSpPr>
        <p:grpSpPr>
          <a:xfrm>
            <a:off x="5095494" y="1513230"/>
            <a:ext cx="4501515" cy="1155700"/>
            <a:chOff x="5095494" y="1513230"/>
            <a:chExt cx="4501515" cy="1155700"/>
          </a:xfrm>
        </p:grpSpPr>
        <p:sp>
          <p:nvSpPr>
            <p:cNvPr id="14" name="object 14"/>
            <p:cNvSpPr/>
            <p:nvPr/>
          </p:nvSpPr>
          <p:spPr>
            <a:xfrm>
              <a:off x="5101844" y="1513230"/>
              <a:ext cx="4488815" cy="285115"/>
            </a:xfrm>
            <a:custGeom>
              <a:avLst/>
              <a:gdLst/>
              <a:ahLst/>
              <a:cxnLst/>
              <a:rect l="l" t="t" r="r" b="b"/>
              <a:pathLst>
                <a:path w="4488815" h="285114">
                  <a:moveTo>
                    <a:pt x="4488688" y="0"/>
                  </a:moveTo>
                  <a:lnTo>
                    <a:pt x="0" y="0"/>
                  </a:lnTo>
                  <a:lnTo>
                    <a:pt x="0" y="284835"/>
                  </a:lnTo>
                  <a:lnTo>
                    <a:pt x="4488688" y="284835"/>
                  </a:lnTo>
                  <a:lnTo>
                    <a:pt x="4488688" y="0"/>
                  </a:lnTo>
                  <a:close/>
                </a:path>
              </a:pathLst>
            </a:custGeom>
            <a:solidFill>
              <a:srgbClr val="91FFB3"/>
            </a:solidFill>
          </p:spPr>
          <p:txBody>
            <a:bodyPr wrap="square" lIns="0" tIns="0" rIns="0" bIns="0" rtlCol="0"/>
            <a:lstStyle/>
            <a:p>
              <a:endParaRPr/>
            </a:p>
          </p:txBody>
        </p:sp>
        <p:sp>
          <p:nvSpPr>
            <p:cNvPr id="15" name="object 15"/>
            <p:cNvSpPr/>
            <p:nvPr/>
          </p:nvSpPr>
          <p:spPr>
            <a:xfrm>
              <a:off x="5101844" y="1798053"/>
              <a:ext cx="4488815" cy="864235"/>
            </a:xfrm>
            <a:custGeom>
              <a:avLst/>
              <a:gdLst/>
              <a:ahLst/>
              <a:cxnLst/>
              <a:rect l="l" t="t" r="r" b="b"/>
              <a:pathLst>
                <a:path w="4488815" h="864235">
                  <a:moveTo>
                    <a:pt x="4488688" y="0"/>
                  </a:moveTo>
                  <a:lnTo>
                    <a:pt x="0" y="0"/>
                  </a:lnTo>
                  <a:lnTo>
                    <a:pt x="0" y="863993"/>
                  </a:lnTo>
                  <a:lnTo>
                    <a:pt x="4488688" y="863993"/>
                  </a:lnTo>
                  <a:lnTo>
                    <a:pt x="4488688" y="0"/>
                  </a:lnTo>
                  <a:close/>
                </a:path>
              </a:pathLst>
            </a:custGeom>
            <a:solidFill>
              <a:srgbClr val="E0FFEA"/>
            </a:solidFill>
          </p:spPr>
          <p:txBody>
            <a:bodyPr wrap="square" lIns="0" tIns="0" rIns="0" bIns="0" rtlCol="0"/>
            <a:lstStyle/>
            <a:p>
              <a:endParaRPr/>
            </a:p>
          </p:txBody>
        </p:sp>
        <p:sp>
          <p:nvSpPr>
            <p:cNvPr id="16" name="object 16"/>
            <p:cNvSpPr/>
            <p:nvPr/>
          </p:nvSpPr>
          <p:spPr>
            <a:xfrm>
              <a:off x="5101844" y="1798053"/>
              <a:ext cx="4488815" cy="864235"/>
            </a:xfrm>
            <a:custGeom>
              <a:avLst/>
              <a:gdLst/>
              <a:ahLst/>
              <a:cxnLst/>
              <a:rect l="l" t="t" r="r" b="b"/>
              <a:pathLst>
                <a:path w="4488815" h="864235">
                  <a:moveTo>
                    <a:pt x="0" y="863993"/>
                  </a:moveTo>
                  <a:lnTo>
                    <a:pt x="4488688" y="863993"/>
                  </a:lnTo>
                  <a:lnTo>
                    <a:pt x="4488688" y="0"/>
                  </a:lnTo>
                  <a:lnTo>
                    <a:pt x="0" y="0"/>
                  </a:lnTo>
                  <a:lnTo>
                    <a:pt x="0" y="863993"/>
                  </a:lnTo>
                  <a:close/>
                </a:path>
              </a:pathLst>
            </a:custGeom>
            <a:ln w="12700">
              <a:solidFill>
                <a:srgbClr val="00AF50"/>
              </a:solidFill>
            </a:ln>
          </p:spPr>
          <p:txBody>
            <a:bodyPr wrap="square" lIns="0" tIns="0" rIns="0" bIns="0" rtlCol="0"/>
            <a:lstStyle/>
            <a:p>
              <a:endParaRPr/>
            </a:p>
          </p:txBody>
        </p:sp>
      </p:grpSp>
      <p:grpSp>
        <p:nvGrpSpPr>
          <p:cNvPr id="17" name="object 17"/>
          <p:cNvGrpSpPr/>
          <p:nvPr/>
        </p:nvGrpSpPr>
        <p:grpSpPr>
          <a:xfrm>
            <a:off x="315455" y="3135160"/>
            <a:ext cx="4250690" cy="1523365"/>
            <a:chOff x="315455" y="3135160"/>
            <a:chExt cx="4250690" cy="1523365"/>
          </a:xfrm>
        </p:grpSpPr>
        <p:sp>
          <p:nvSpPr>
            <p:cNvPr id="18" name="object 18"/>
            <p:cNvSpPr/>
            <p:nvPr/>
          </p:nvSpPr>
          <p:spPr>
            <a:xfrm>
              <a:off x="315455" y="3135160"/>
              <a:ext cx="4250690" cy="285115"/>
            </a:xfrm>
            <a:custGeom>
              <a:avLst/>
              <a:gdLst/>
              <a:ahLst/>
              <a:cxnLst/>
              <a:rect l="l" t="t" r="r" b="b"/>
              <a:pathLst>
                <a:path w="4250690" h="285114">
                  <a:moveTo>
                    <a:pt x="0" y="284734"/>
                  </a:moveTo>
                  <a:lnTo>
                    <a:pt x="4250563" y="284734"/>
                  </a:lnTo>
                  <a:lnTo>
                    <a:pt x="4250563" y="0"/>
                  </a:lnTo>
                  <a:lnTo>
                    <a:pt x="0" y="0"/>
                  </a:lnTo>
                  <a:lnTo>
                    <a:pt x="0" y="284734"/>
                  </a:lnTo>
                  <a:close/>
                </a:path>
              </a:pathLst>
            </a:custGeom>
            <a:solidFill>
              <a:srgbClr val="A9C2E7"/>
            </a:solidFill>
          </p:spPr>
          <p:txBody>
            <a:bodyPr wrap="square" lIns="0" tIns="0" rIns="0" bIns="0" rtlCol="0"/>
            <a:lstStyle/>
            <a:p>
              <a:endParaRPr/>
            </a:p>
          </p:txBody>
        </p:sp>
        <p:sp>
          <p:nvSpPr>
            <p:cNvPr id="19" name="object 19"/>
            <p:cNvSpPr/>
            <p:nvPr/>
          </p:nvSpPr>
          <p:spPr>
            <a:xfrm>
              <a:off x="315455" y="3419894"/>
              <a:ext cx="4250690" cy="1238885"/>
            </a:xfrm>
            <a:custGeom>
              <a:avLst/>
              <a:gdLst/>
              <a:ahLst/>
              <a:cxnLst/>
              <a:rect l="l" t="t" r="r" b="b"/>
              <a:pathLst>
                <a:path w="4250690" h="1238885">
                  <a:moveTo>
                    <a:pt x="4250563" y="0"/>
                  </a:moveTo>
                  <a:lnTo>
                    <a:pt x="0" y="0"/>
                  </a:lnTo>
                  <a:lnTo>
                    <a:pt x="0" y="1238338"/>
                  </a:lnTo>
                  <a:lnTo>
                    <a:pt x="4250563" y="1238338"/>
                  </a:lnTo>
                  <a:lnTo>
                    <a:pt x="4250563" y="0"/>
                  </a:lnTo>
                  <a:close/>
                </a:path>
              </a:pathLst>
            </a:custGeom>
            <a:solidFill>
              <a:srgbClr val="E7EDF8"/>
            </a:solidFill>
          </p:spPr>
          <p:txBody>
            <a:bodyPr wrap="square" lIns="0" tIns="0" rIns="0" bIns="0" rtlCol="0"/>
            <a:lstStyle/>
            <a:p>
              <a:endParaRPr/>
            </a:p>
          </p:txBody>
        </p:sp>
      </p:grpSp>
      <p:graphicFrame>
        <p:nvGraphicFramePr>
          <p:cNvPr id="20" name="object 20"/>
          <p:cNvGraphicFramePr>
            <a:graphicFrameLocks noGrp="1"/>
          </p:cNvGraphicFramePr>
          <p:nvPr/>
        </p:nvGraphicFramePr>
        <p:xfrm>
          <a:off x="188366" y="854163"/>
          <a:ext cx="9521190" cy="4098924"/>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790190">
                  <a:extLst>
                    <a:ext uri="{9D8B030D-6E8A-4147-A177-3AD203B41FA5}">
                      <a16:colId xmlns:a16="http://schemas.microsoft.com/office/drawing/2014/main" val="20001"/>
                    </a:ext>
                  </a:extLst>
                </a:gridCol>
                <a:gridCol w="6608445">
                  <a:extLst>
                    <a:ext uri="{9D8B030D-6E8A-4147-A177-3AD203B41FA5}">
                      <a16:colId xmlns:a16="http://schemas.microsoft.com/office/drawing/2014/main" val="20002"/>
                    </a:ext>
                  </a:extLst>
                </a:gridCol>
              </a:tblGrid>
              <a:tr h="129539">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tc rowSpan="2">
                  <a:txBody>
                    <a:bodyPr/>
                    <a:lstStyle/>
                    <a:p>
                      <a:pPr marL="327660">
                        <a:lnSpc>
                          <a:spcPct val="100000"/>
                        </a:lnSpc>
                        <a:spcBef>
                          <a:spcPts val="400"/>
                        </a:spcBef>
                      </a:pPr>
                      <a:r>
                        <a:rPr sz="1200" b="1" spc="-5" dirty="0">
                          <a:latin typeface="Yu Gothic UI"/>
                          <a:cs typeface="Yu Gothic UI"/>
                        </a:rPr>
                        <a:t>訪問歯科衛生指導の適切な推進</a:t>
                      </a:r>
                      <a:endParaRPr sz="1200">
                        <a:latin typeface="Yu Gothic UI"/>
                        <a:cs typeface="Yu Gothic UI"/>
                      </a:endParaRPr>
                    </a:p>
                  </a:txBody>
                  <a:tcPr marL="0" marR="0" marT="50800" marB="0">
                    <a:solidFill>
                      <a:srgbClr val="CDFFDC"/>
                    </a:solidFill>
                  </a:tcPr>
                </a:tc>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63195">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9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3806190">
                <a:tc gridSpan="3">
                  <a:txBody>
                    <a:bodyPr/>
                    <a:lstStyle/>
                    <a:p>
                      <a:pPr marL="377825" indent="-286385">
                        <a:lnSpc>
                          <a:spcPct val="100000"/>
                        </a:lnSpc>
                        <a:spcBef>
                          <a:spcPts val="540"/>
                        </a:spcBef>
                        <a:buFont typeface="Wingdings"/>
                        <a:buChar char=""/>
                        <a:tabLst>
                          <a:tab pos="377825" algn="l"/>
                        </a:tabLst>
                      </a:pPr>
                      <a:r>
                        <a:rPr sz="1400" spc="100" dirty="0">
                          <a:latin typeface="Yu Gothic UI"/>
                          <a:cs typeface="Yu Gothic UI"/>
                        </a:rPr>
                        <a:t>訪問歯科衛生指導料について、</a:t>
                      </a:r>
                      <a:r>
                        <a:rPr sz="1400" b="1" u="sng" spc="100" dirty="0">
                          <a:solidFill>
                            <a:srgbClr val="006FC0"/>
                          </a:solidFill>
                          <a:uFill>
                            <a:solidFill>
                              <a:srgbClr val="006FC0"/>
                            </a:solidFill>
                          </a:uFill>
                          <a:latin typeface="Yu Gothic UI"/>
                          <a:cs typeface="Yu Gothic UI"/>
                        </a:rPr>
                        <a:t>指導を実施した人数に応じた評価を見直す</a:t>
                      </a:r>
                      <a:r>
                        <a:rPr sz="1400" spc="420" dirty="0">
                          <a:latin typeface="Yu Gothic UI"/>
                          <a:cs typeface="Yu Gothic UI"/>
                        </a:rPr>
                        <a:t>。</a:t>
                      </a:r>
                      <a:endParaRPr sz="1400">
                        <a:latin typeface="Yu Gothic UI"/>
                        <a:cs typeface="Yu Gothic UI"/>
                      </a:endParaRPr>
                    </a:p>
                    <a:p>
                      <a:pPr marL="2068830">
                        <a:lnSpc>
                          <a:spcPct val="100000"/>
                        </a:lnSpc>
                        <a:spcBef>
                          <a:spcPts val="844"/>
                        </a:spcBef>
                        <a:tabLst>
                          <a:tab pos="688657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nSpc>
                          <a:spcPct val="100000"/>
                        </a:lnSpc>
                        <a:spcBef>
                          <a:spcPts val="725"/>
                        </a:spcBef>
                        <a:tabLst>
                          <a:tab pos="5000625" algn="l"/>
                        </a:tabLst>
                      </a:pPr>
                      <a:r>
                        <a:rPr sz="1200" spc="600" dirty="0">
                          <a:latin typeface="Yu Gothic UI"/>
                          <a:cs typeface="Yu Gothic UI"/>
                        </a:rPr>
                        <a:t>【</a:t>
                      </a:r>
                      <a:r>
                        <a:rPr sz="1200" dirty="0">
                          <a:latin typeface="Yu Gothic UI"/>
                          <a:cs typeface="Yu Gothic UI"/>
                        </a:rPr>
                        <a:t>訪問歯科衛生指導料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訪問歯科衛生指導料</a:t>
                      </a:r>
                      <a:r>
                        <a:rPr sz="1200" spc="550" dirty="0">
                          <a:latin typeface="Yu Gothic UI"/>
                          <a:cs typeface="Yu Gothic UI"/>
                        </a:rPr>
                        <a:t>】</a:t>
                      </a:r>
                      <a:endParaRPr sz="1200">
                        <a:latin typeface="Yu Gothic UI"/>
                        <a:cs typeface="Yu Gothic UI"/>
                      </a:endParaRPr>
                    </a:p>
                    <a:p>
                      <a:pPr marL="213360">
                        <a:lnSpc>
                          <a:spcPct val="100000"/>
                        </a:lnSpc>
                        <a:tabLst>
                          <a:tab pos="518159" algn="l"/>
                          <a:tab pos="3719195" algn="l"/>
                          <a:tab pos="5000625" algn="l"/>
                          <a:tab pos="5305425" algn="l"/>
                          <a:tab pos="8506460" algn="l"/>
                        </a:tabLst>
                      </a:pPr>
                      <a:r>
                        <a:rPr sz="1200" spc="-50" dirty="0">
                          <a:latin typeface="Yu Gothic UI"/>
                          <a:cs typeface="Yu Gothic UI"/>
                        </a:rPr>
                        <a:t>１</a:t>
                      </a:r>
                      <a:r>
                        <a:rPr sz="1200" dirty="0">
                          <a:latin typeface="Yu Gothic UI"/>
                          <a:cs typeface="Yu Gothic UI"/>
                        </a:rPr>
                        <a:t>	単一建物診療患者が１人の場</a:t>
                      </a:r>
                      <a:r>
                        <a:rPr sz="1200" spc="-50" dirty="0">
                          <a:latin typeface="Yu Gothic UI"/>
                          <a:cs typeface="Yu Gothic UI"/>
                        </a:rPr>
                        <a:t>合</a:t>
                      </a:r>
                      <a:r>
                        <a:rPr sz="1200" dirty="0">
                          <a:latin typeface="Yu Gothic UI"/>
                          <a:cs typeface="Yu Gothic UI"/>
                        </a:rPr>
                        <a:t>	</a:t>
                      </a:r>
                      <a:r>
                        <a:rPr sz="1200" u="sng" spc="85" dirty="0">
                          <a:uFill>
                            <a:solidFill>
                              <a:srgbClr val="000000"/>
                            </a:solidFill>
                          </a:uFill>
                          <a:latin typeface="Yu Gothic UI"/>
                          <a:cs typeface="Yu Gothic UI"/>
                        </a:rPr>
                        <a:t>362</a:t>
                      </a:r>
                      <a:r>
                        <a:rPr sz="1200" u="sng" spc="-50" dirty="0">
                          <a:uFill>
                            <a:solidFill>
                              <a:srgbClr val="000000"/>
                            </a:solidFill>
                          </a:uFill>
                          <a:latin typeface="Yu Gothic UI"/>
                          <a:cs typeface="Yu Gothic UI"/>
                        </a:rPr>
                        <a:t>点</a:t>
                      </a:r>
                      <a:r>
                        <a:rPr sz="1200" dirty="0">
                          <a:latin typeface="Yu Gothic UI"/>
                          <a:cs typeface="Yu Gothic UI"/>
                        </a:rPr>
                        <a:t>	</a:t>
                      </a:r>
                      <a:r>
                        <a:rPr sz="1200" spc="-50" dirty="0">
                          <a:latin typeface="Yu Gothic UI"/>
                          <a:cs typeface="Yu Gothic UI"/>
                        </a:rPr>
                        <a:t>１</a:t>
                      </a:r>
                      <a:r>
                        <a:rPr sz="1200" dirty="0">
                          <a:latin typeface="Yu Gothic UI"/>
                          <a:cs typeface="Yu Gothic UI"/>
                        </a:rPr>
                        <a:t>	単一建物診療患者が１人の場</a:t>
                      </a:r>
                      <a:r>
                        <a:rPr sz="1200" spc="-50" dirty="0">
                          <a:latin typeface="Yu Gothic UI"/>
                          <a:cs typeface="Yu Gothic UI"/>
                        </a:rPr>
                        <a:t>合</a:t>
                      </a:r>
                      <a:r>
                        <a:rPr sz="1200" dirty="0">
                          <a:latin typeface="Yu Gothic UI"/>
                          <a:cs typeface="Yu Gothic UI"/>
                        </a:rPr>
                        <a:t>	</a:t>
                      </a:r>
                      <a:r>
                        <a:rPr sz="1200" b="1" u="sng" spc="145" dirty="0">
                          <a:solidFill>
                            <a:srgbClr val="007EDE"/>
                          </a:solidFill>
                          <a:uFill>
                            <a:solidFill>
                              <a:srgbClr val="007EDE"/>
                            </a:solidFill>
                          </a:uFill>
                          <a:latin typeface="Yu Gothic UI"/>
                          <a:cs typeface="Yu Gothic UI"/>
                        </a:rPr>
                        <a:t>380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213360">
                        <a:lnSpc>
                          <a:spcPct val="100000"/>
                        </a:lnSpc>
                        <a:tabLst>
                          <a:tab pos="518159" algn="l"/>
                          <a:tab pos="3719195" algn="l"/>
                          <a:tab pos="5000625" algn="l"/>
                          <a:tab pos="5305425" algn="l"/>
                          <a:tab pos="8506460" algn="l"/>
                        </a:tabLst>
                      </a:pPr>
                      <a:r>
                        <a:rPr sz="1200" spc="-50" dirty="0">
                          <a:latin typeface="Yu Gothic UI"/>
                          <a:cs typeface="Yu Gothic UI"/>
                        </a:rPr>
                        <a:t>２</a:t>
                      </a:r>
                      <a:r>
                        <a:rPr sz="1200" dirty="0">
                          <a:latin typeface="Yu Gothic UI"/>
                          <a:cs typeface="Yu Gothic UI"/>
                        </a:rPr>
                        <a:t>	単一建物診療患者が２人以上９人以下の場</a:t>
                      </a:r>
                      <a:r>
                        <a:rPr sz="1200" spc="-50" dirty="0">
                          <a:latin typeface="Yu Gothic UI"/>
                          <a:cs typeface="Yu Gothic UI"/>
                        </a:rPr>
                        <a:t>合</a:t>
                      </a:r>
                      <a:r>
                        <a:rPr sz="1200" dirty="0">
                          <a:latin typeface="Yu Gothic UI"/>
                          <a:cs typeface="Yu Gothic UI"/>
                        </a:rPr>
                        <a:t>	</a:t>
                      </a:r>
                      <a:r>
                        <a:rPr sz="1200" u="sng" spc="85" dirty="0">
                          <a:uFill>
                            <a:solidFill>
                              <a:srgbClr val="000000"/>
                            </a:solidFill>
                          </a:uFill>
                          <a:latin typeface="Yu Gothic UI"/>
                          <a:cs typeface="Yu Gothic UI"/>
                        </a:rPr>
                        <a:t>326</a:t>
                      </a:r>
                      <a:r>
                        <a:rPr sz="1200" u="sng" spc="-50" dirty="0">
                          <a:uFill>
                            <a:solidFill>
                              <a:srgbClr val="000000"/>
                            </a:solidFill>
                          </a:uFill>
                          <a:latin typeface="Yu Gothic UI"/>
                          <a:cs typeface="Yu Gothic UI"/>
                        </a:rPr>
                        <a:t>点</a:t>
                      </a:r>
                      <a:r>
                        <a:rPr sz="1200" dirty="0">
                          <a:latin typeface="Yu Gothic UI"/>
                          <a:cs typeface="Yu Gothic UI"/>
                        </a:rPr>
                        <a:t>	</a:t>
                      </a:r>
                      <a:r>
                        <a:rPr sz="1200" spc="-50" dirty="0">
                          <a:latin typeface="Yu Gothic UI"/>
                          <a:cs typeface="Yu Gothic UI"/>
                        </a:rPr>
                        <a:t>２</a:t>
                      </a:r>
                      <a:r>
                        <a:rPr sz="1200" dirty="0">
                          <a:latin typeface="Yu Gothic UI"/>
                          <a:cs typeface="Yu Gothic UI"/>
                        </a:rPr>
                        <a:t>	単一建物診療患者が２人以上９人以下の場</a:t>
                      </a:r>
                      <a:r>
                        <a:rPr sz="1200" spc="-50" dirty="0">
                          <a:latin typeface="Yu Gothic UI"/>
                          <a:cs typeface="Yu Gothic UI"/>
                        </a:rPr>
                        <a:t>合</a:t>
                      </a:r>
                      <a:r>
                        <a:rPr sz="1200" dirty="0">
                          <a:latin typeface="Yu Gothic UI"/>
                          <a:cs typeface="Yu Gothic UI"/>
                        </a:rPr>
                        <a:t>	</a:t>
                      </a:r>
                      <a:r>
                        <a:rPr sz="1200" b="1" u="sng" spc="145" dirty="0">
                          <a:solidFill>
                            <a:srgbClr val="007EDE"/>
                          </a:solidFill>
                          <a:uFill>
                            <a:solidFill>
                              <a:srgbClr val="007EDE"/>
                            </a:solidFill>
                          </a:uFill>
                          <a:latin typeface="Yu Gothic UI"/>
                          <a:cs typeface="Yu Gothic UI"/>
                        </a:rPr>
                        <a:t>330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213360">
                        <a:lnSpc>
                          <a:spcPct val="100000"/>
                        </a:lnSpc>
                        <a:tabLst>
                          <a:tab pos="518159" algn="l"/>
                          <a:tab pos="3719195" algn="l"/>
                          <a:tab pos="5000625" algn="l"/>
                          <a:tab pos="5305425" algn="l"/>
                          <a:tab pos="8506460" algn="l"/>
                        </a:tabLst>
                      </a:pPr>
                      <a:r>
                        <a:rPr sz="1200" spc="-50" dirty="0">
                          <a:latin typeface="Yu Gothic UI"/>
                          <a:cs typeface="Yu Gothic UI"/>
                        </a:rPr>
                        <a:t>３</a:t>
                      </a:r>
                      <a:r>
                        <a:rPr sz="1200" dirty="0">
                          <a:latin typeface="Yu Gothic UI"/>
                          <a:cs typeface="Yu Gothic UI"/>
                        </a:rPr>
                        <a:t>	１及び２以外の場</a:t>
                      </a:r>
                      <a:r>
                        <a:rPr sz="1200" spc="-50" dirty="0">
                          <a:latin typeface="Yu Gothic UI"/>
                          <a:cs typeface="Yu Gothic UI"/>
                        </a:rPr>
                        <a:t>合</a:t>
                      </a:r>
                      <a:r>
                        <a:rPr sz="1200" dirty="0">
                          <a:latin typeface="Yu Gothic UI"/>
                          <a:cs typeface="Yu Gothic UI"/>
                        </a:rPr>
                        <a:t>	</a:t>
                      </a:r>
                      <a:r>
                        <a:rPr sz="1200" u="sng" spc="85" dirty="0">
                          <a:uFill>
                            <a:solidFill>
                              <a:srgbClr val="000000"/>
                            </a:solidFill>
                          </a:uFill>
                          <a:latin typeface="Yu Gothic UI"/>
                          <a:cs typeface="Yu Gothic UI"/>
                        </a:rPr>
                        <a:t>295</a:t>
                      </a:r>
                      <a:r>
                        <a:rPr sz="1200" u="sng" spc="-50" dirty="0">
                          <a:uFill>
                            <a:solidFill>
                              <a:srgbClr val="000000"/>
                            </a:solidFill>
                          </a:uFill>
                          <a:latin typeface="Yu Gothic UI"/>
                          <a:cs typeface="Yu Gothic UI"/>
                        </a:rPr>
                        <a:t>点</a:t>
                      </a:r>
                      <a:r>
                        <a:rPr sz="1200" dirty="0">
                          <a:latin typeface="Yu Gothic UI"/>
                          <a:cs typeface="Yu Gothic UI"/>
                        </a:rPr>
                        <a:t>	</a:t>
                      </a:r>
                      <a:r>
                        <a:rPr sz="1200" spc="-50" dirty="0">
                          <a:latin typeface="Yu Gothic UI"/>
                          <a:cs typeface="Yu Gothic UI"/>
                        </a:rPr>
                        <a:t>３</a:t>
                      </a:r>
                      <a:r>
                        <a:rPr sz="1200" dirty="0">
                          <a:latin typeface="Yu Gothic UI"/>
                          <a:cs typeface="Yu Gothic UI"/>
                        </a:rPr>
                        <a:t>	１及び２以外の場</a:t>
                      </a:r>
                      <a:r>
                        <a:rPr sz="1200" spc="-50" dirty="0">
                          <a:latin typeface="Yu Gothic UI"/>
                          <a:cs typeface="Yu Gothic UI"/>
                        </a:rPr>
                        <a:t>合</a:t>
                      </a:r>
                      <a:r>
                        <a:rPr sz="1200" dirty="0">
                          <a:latin typeface="Yu Gothic UI"/>
                          <a:cs typeface="Yu Gothic UI"/>
                        </a:rPr>
                        <a:t>	</a:t>
                      </a:r>
                      <a:r>
                        <a:rPr sz="1200" b="1" u="sng" spc="140" dirty="0">
                          <a:solidFill>
                            <a:srgbClr val="007EDE"/>
                          </a:solidFill>
                          <a:uFill>
                            <a:solidFill>
                              <a:srgbClr val="007EDE"/>
                            </a:solidFill>
                          </a:uFill>
                          <a:latin typeface="Yu Gothic UI"/>
                          <a:cs typeface="Yu Gothic UI"/>
                        </a:rPr>
                        <a:t>260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a:lnSpc>
                          <a:spcPct val="100000"/>
                        </a:lnSpc>
                        <a:spcBef>
                          <a:spcPts val="815"/>
                        </a:spcBef>
                      </a:pPr>
                      <a:endParaRPr sz="1200">
                        <a:latin typeface="Times New Roman"/>
                        <a:cs typeface="Times New Roman"/>
                      </a:endParaRPr>
                    </a:p>
                    <a:p>
                      <a:pPr marL="368935" indent="-287020">
                        <a:lnSpc>
                          <a:spcPct val="100000"/>
                        </a:lnSpc>
                        <a:buFont typeface="Wingdings"/>
                        <a:buChar char=""/>
                        <a:tabLst>
                          <a:tab pos="368935" algn="l"/>
                        </a:tabLst>
                      </a:pPr>
                      <a:r>
                        <a:rPr sz="1400" spc="120" dirty="0">
                          <a:latin typeface="Yu Gothic UI"/>
                          <a:cs typeface="Yu Gothic UI"/>
                        </a:rPr>
                        <a:t>特別の関係の施設に対する評価を設定する。</a:t>
                      </a:r>
                      <a:endParaRPr sz="1400">
                        <a:latin typeface="Yu Gothic UI"/>
                        <a:cs typeface="Yu Gothic UI"/>
                      </a:endParaRPr>
                    </a:p>
                    <a:p>
                      <a:pPr marL="2068830">
                        <a:lnSpc>
                          <a:spcPct val="100000"/>
                        </a:lnSpc>
                        <a:spcBef>
                          <a:spcPts val="735"/>
                        </a:spcBef>
                        <a:tabLst>
                          <a:tab pos="688657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gn="just">
                        <a:lnSpc>
                          <a:spcPct val="100000"/>
                        </a:lnSpc>
                        <a:spcBef>
                          <a:spcPts val="725"/>
                        </a:spcBef>
                        <a:tabLst>
                          <a:tab pos="5000625" algn="l"/>
                        </a:tabLst>
                      </a:pPr>
                      <a:r>
                        <a:rPr sz="1200" spc="600" dirty="0">
                          <a:latin typeface="Yu Gothic UI"/>
                          <a:cs typeface="Yu Gothic UI"/>
                        </a:rPr>
                        <a:t>【</a:t>
                      </a:r>
                      <a:r>
                        <a:rPr sz="1200" dirty="0">
                          <a:latin typeface="Yu Gothic UI"/>
                          <a:cs typeface="Yu Gothic UI"/>
                        </a:rPr>
                        <a:t>訪問歯科衛生指導料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訪問歯科衛生指導料</a:t>
                      </a:r>
                      <a:r>
                        <a:rPr sz="1200" spc="550" dirty="0">
                          <a:latin typeface="Yu Gothic UI"/>
                          <a:cs typeface="Yu Gothic UI"/>
                        </a:rPr>
                        <a:t>】</a:t>
                      </a:r>
                      <a:endParaRPr sz="1200">
                        <a:latin typeface="Yu Gothic UI"/>
                        <a:cs typeface="Yu Gothic UI"/>
                      </a:endParaRPr>
                    </a:p>
                    <a:p>
                      <a:pPr marL="213360" algn="just">
                        <a:lnSpc>
                          <a:spcPct val="100000"/>
                        </a:lnSpc>
                        <a:tabLst>
                          <a:tab pos="5000625" algn="l"/>
                        </a:tabLst>
                      </a:pPr>
                      <a:r>
                        <a:rPr sz="1200" dirty="0">
                          <a:latin typeface="Yu Gothic UI"/>
                          <a:cs typeface="Yu Gothic UI"/>
                        </a:rPr>
                        <a:t>［算定要件</a:t>
                      </a:r>
                      <a:r>
                        <a:rPr sz="1200" spc="-50"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5229225" marR="313055" indent="-5015865" algn="just">
                        <a:lnSpc>
                          <a:spcPct val="100000"/>
                        </a:lnSpc>
                        <a:spcBef>
                          <a:spcPts val="135"/>
                        </a:spcBef>
                        <a:tabLst>
                          <a:tab pos="5076825" algn="l"/>
                        </a:tabLst>
                      </a:pPr>
                      <a:r>
                        <a:rPr sz="1800" spc="-15" baseline="6944" dirty="0">
                          <a:latin typeface="Yu Gothic UI"/>
                          <a:cs typeface="Yu Gothic UI"/>
                        </a:rPr>
                        <a:t>（新設</a:t>
                      </a:r>
                      <a:r>
                        <a:rPr sz="1800" spc="-75" baseline="6944" dirty="0">
                          <a:latin typeface="Yu Gothic UI"/>
                          <a:cs typeface="Yu Gothic UI"/>
                        </a:rPr>
                        <a:t>）</a:t>
                      </a:r>
                      <a:r>
                        <a:rPr sz="1800" baseline="6944" dirty="0">
                          <a:latin typeface="Yu Gothic UI"/>
                          <a:cs typeface="Yu Gothic UI"/>
                        </a:rPr>
                        <a:t>	</a:t>
                      </a:r>
                      <a:r>
                        <a:rPr sz="1200" b="1" u="sng" dirty="0">
                          <a:solidFill>
                            <a:srgbClr val="006FC0"/>
                          </a:solidFill>
                          <a:uFill>
                            <a:solidFill>
                              <a:srgbClr val="006FC0"/>
                            </a:solidFill>
                          </a:uFill>
                          <a:latin typeface="Yu Gothic UI"/>
                          <a:cs typeface="Yu Gothic UI"/>
                        </a:rPr>
                        <a:t>４</a:t>
                      </a:r>
                      <a:r>
                        <a:rPr sz="1200" b="1" spc="270" dirty="0">
                          <a:solidFill>
                            <a:srgbClr val="006FC0"/>
                          </a:solidFill>
                          <a:latin typeface="Yu Gothic UI"/>
                          <a:cs typeface="Yu Gothic UI"/>
                        </a:rPr>
                        <a:t>  </a:t>
                      </a:r>
                      <a:r>
                        <a:rPr sz="1200" b="1" u="sng" spc="120" dirty="0">
                          <a:solidFill>
                            <a:srgbClr val="006FC0"/>
                          </a:solidFill>
                          <a:uFill>
                            <a:solidFill>
                              <a:srgbClr val="006FC0"/>
                            </a:solidFill>
                          </a:uFill>
                          <a:latin typeface="Yu Gothic UI"/>
                          <a:cs typeface="Yu Gothic UI"/>
                        </a:rPr>
                        <a:t>１</a:t>
                      </a:r>
                      <a:r>
                        <a:rPr sz="1200" b="1" u="sng" spc="100" dirty="0">
                          <a:solidFill>
                            <a:srgbClr val="006FC0"/>
                          </a:solidFill>
                          <a:uFill>
                            <a:solidFill>
                              <a:srgbClr val="006FC0"/>
                            </a:solidFill>
                          </a:uFill>
                          <a:latin typeface="Yu Gothic UI"/>
                          <a:cs typeface="Yu Gothic UI"/>
                        </a:rPr>
                        <a:t>か</a:t>
                      </a:r>
                      <a:r>
                        <a:rPr sz="1200" b="1" u="sng" spc="85" dirty="0">
                          <a:solidFill>
                            <a:srgbClr val="006FC0"/>
                          </a:solidFill>
                          <a:uFill>
                            <a:solidFill>
                              <a:srgbClr val="006FC0"/>
                            </a:solidFill>
                          </a:uFill>
                          <a:latin typeface="Yu Gothic UI"/>
                          <a:cs typeface="Yu Gothic UI"/>
                        </a:rPr>
                        <a:t>ら</a:t>
                      </a:r>
                      <a:r>
                        <a:rPr sz="1200" b="1" u="sng" spc="120" dirty="0">
                          <a:solidFill>
                            <a:srgbClr val="006FC0"/>
                          </a:solidFill>
                          <a:uFill>
                            <a:solidFill>
                              <a:srgbClr val="006FC0"/>
                            </a:solidFill>
                          </a:uFill>
                          <a:latin typeface="Yu Gothic UI"/>
                          <a:cs typeface="Yu Gothic UI"/>
                        </a:rPr>
                        <a:t>３</a:t>
                      </a:r>
                      <a:r>
                        <a:rPr sz="1200" b="1" u="sng" spc="90" dirty="0">
                          <a:solidFill>
                            <a:srgbClr val="006FC0"/>
                          </a:solidFill>
                          <a:uFill>
                            <a:solidFill>
                              <a:srgbClr val="006FC0"/>
                            </a:solidFill>
                          </a:uFill>
                          <a:latin typeface="Yu Gothic UI"/>
                          <a:cs typeface="Yu Gothic UI"/>
                        </a:rPr>
                        <a:t>ま</a:t>
                      </a:r>
                      <a:r>
                        <a:rPr sz="1200" b="1" u="sng" spc="95" dirty="0">
                          <a:solidFill>
                            <a:srgbClr val="006FC0"/>
                          </a:solidFill>
                          <a:uFill>
                            <a:solidFill>
                              <a:srgbClr val="006FC0"/>
                            </a:solidFill>
                          </a:uFill>
                          <a:latin typeface="Yu Gothic UI"/>
                          <a:cs typeface="Yu Gothic UI"/>
                        </a:rPr>
                        <a:t>でにつ</a:t>
                      </a:r>
                      <a:r>
                        <a:rPr sz="1200" b="1" u="sng" spc="100" dirty="0">
                          <a:solidFill>
                            <a:srgbClr val="006FC0"/>
                          </a:solidFill>
                          <a:uFill>
                            <a:solidFill>
                              <a:srgbClr val="006FC0"/>
                            </a:solidFill>
                          </a:uFill>
                          <a:latin typeface="Yu Gothic UI"/>
                          <a:cs typeface="Yu Gothic UI"/>
                        </a:rPr>
                        <a:t>い</a:t>
                      </a:r>
                      <a:r>
                        <a:rPr sz="1200" b="1" u="sng" spc="90" dirty="0">
                          <a:solidFill>
                            <a:srgbClr val="006FC0"/>
                          </a:solidFill>
                          <a:uFill>
                            <a:solidFill>
                              <a:srgbClr val="006FC0"/>
                            </a:solidFill>
                          </a:uFill>
                          <a:latin typeface="Yu Gothic UI"/>
                          <a:cs typeface="Yu Gothic UI"/>
                        </a:rPr>
                        <a:t>て</a:t>
                      </a:r>
                      <a:r>
                        <a:rPr sz="1200" b="1" u="sng" spc="80" dirty="0">
                          <a:solidFill>
                            <a:srgbClr val="006FC0"/>
                          </a:solidFill>
                          <a:uFill>
                            <a:solidFill>
                              <a:srgbClr val="006FC0"/>
                            </a:solidFill>
                          </a:uFill>
                          <a:latin typeface="Yu Gothic UI"/>
                          <a:cs typeface="Yu Gothic UI"/>
                        </a:rPr>
                        <a:t>、</a:t>
                      </a:r>
                      <a:r>
                        <a:rPr sz="1200" b="1" u="sng" spc="120" dirty="0">
                          <a:solidFill>
                            <a:srgbClr val="006FC0"/>
                          </a:solidFill>
                          <a:uFill>
                            <a:solidFill>
                              <a:srgbClr val="006FC0"/>
                            </a:solidFill>
                          </a:uFill>
                          <a:latin typeface="Yu Gothic UI"/>
                          <a:cs typeface="Yu Gothic UI"/>
                        </a:rPr>
                        <a:t>当該保険医療機関</a:t>
                      </a:r>
                      <a:r>
                        <a:rPr sz="1200" b="1" u="sng" spc="85" dirty="0">
                          <a:solidFill>
                            <a:srgbClr val="006FC0"/>
                          </a:solidFill>
                          <a:uFill>
                            <a:solidFill>
                              <a:srgbClr val="006FC0"/>
                            </a:solidFill>
                          </a:uFill>
                          <a:latin typeface="Yu Gothic UI"/>
                          <a:cs typeface="Yu Gothic UI"/>
                        </a:rPr>
                        <a:t>と</a:t>
                      </a:r>
                      <a:r>
                        <a:rPr sz="1200" b="1" u="sng" spc="120" dirty="0">
                          <a:solidFill>
                            <a:srgbClr val="006FC0"/>
                          </a:solidFill>
                          <a:uFill>
                            <a:solidFill>
                              <a:srgbClr val="006FC0"/>
                            </a:solidFill>
                          </a:uFill>
                          <a:latin typeface="Yu Gothic UI"/>
                          <a:cs typeface="Yu Gothic UI"/>
                        </a:rPr>
                        <a:t>特別</a:t>
                      </a:r>
                      <a:r>
                        <a:rPr sz="1200" b="1" u="sng" spc="100" dirty="0">
                          <a:solidFill>
                            <a:srgbClr val="006FC0"/>
                          </a:solidFill>
                          <a:uFill>
                            <a:solidFill>
                              <a:srgbClr val="006FC0"/>
                            </a:solidFill>
                          </a:uFill>
                          <a:latin typeface="Yu Gothic UI"/>
                          <a:cs typeface="Yu Gothic UI"/>
                        </a:rPr>
                        <a:t>の</a:t>
                      </a:r>
                      <a:r>
                        <a:rPr sz="1200" b="1" u="sng" spc="120" dirty="0">
                          <a:solidFill>
                            <a:srgbClr val="006FC0"/>
                          </a:solidFill>
                          <a:uFill>
                            <a:solidFill>
                              <a:srgbClr val="006FC0"/>
                            </a:solidFill>
                          </a:uFill>
                          <a:latin typeface="Yu Gothic UI"/>
                          <a:cs typeface="Yu Gothic UI"/>
                        </a:rPr>
                        <a:t>関</a:t>
                      </a:r>
                      <a:r>
                        <a:rPr sz="1200" b="1" u="sng" spc="70" dirty="0">
                          <a:solidFill>
                            <a:srgbClr val="006FC0"/>
                          </a:solidFill>
                          <a:uFill>
                            <a:solidFill>
                              <a:srgbClr val="006FC0"/>
                            </a:solidFill>
                          </a:uFill>
                          <a:latin typeface="Yu Gothic UI"/>
                          <a:cs typeface="Yu Gothic UI"/>
                        </a:rPr>
                        <a:t>係</a:t>
                      </a:r>
                      <a:r>
                        <a:rPr sz="1200" b="1" u="sng" spc="500" dirty="0">
                          <a:solidFill>
                            <a:srgbClr val="006FC0"/>
                          </a:solidFill>
                          <a:uFill>
                            <a:solidFill>
                              <a:srgbClr val="006FC0"/>
                            </a:solidFill>
                          </a:uFill>
                          <a:latin typeface="Yu Gothic UI"/>
                          <a:cs typeface="Yu Gothic UI"/>
                        </a:rPr>
                        <a:t> </a:t>
                      </a:r>
                      <a:r>
                        <a:rPr sz="1200" b="1" u="sng" spc="105" dirty="0">
                          <a:solidFill>
                            <a:srgbClr val="006FC0"/>
                          </a:solidFill>
                          <a:uFill>
                            <a:solidFill>
                              <a:srgbClr val="006FC0"/>
                            </a:solidFill>
                          </a:uFill>
                          <a:latin typeface="Yu Gothic UI"/>
                          <a:cs typeface="Yu Gothic UI"/>
                        </a:rPr>
                        <a:t>に</a:t>
                      </a:r>
                      <a:r>
                        <a:rPr sz="1200" b="1" u="sng" spc="110" dirty="0">
                          <a:solidFill>
                            <a:srgbClr val="006FC0"/>
                          </a:solidFill>
                          <a:uFill>
                            <a:solidFill>
                              <a:srgbClr val="006FC0"/>
                            </a:solidFill>
                          </a:uFill>
                          <a:latin typeface="Yu Gothic UI"/>
                          <a:cs typeface="Yu Gothic UI"/>
                        </a:rPr>
                        <a:t>あ</a:t>
                      </a:r>
                      <a:r>
                        <a:rPr sz="1200" b="1" u="sng" spc="100" dirty="0">
                          <a:solidFill>
                            <a:srgbClr val="006FC0"/>
                          </a:solidFill>
                          <a:uFill>
                            <a:solidFill>
                              <a:srgbClr val="006FC0"/>
                            </a:solidFill>
                          </a:uFill>
                          <a:latin typeface="Yu Gothic UI"/>
                          <a:cs typeface="Yu Gothic UI"/>
                        </a:rPr>
                        <a:t>る</a:t>
                      </a:r>
                      <a:r>
                        <a:rPr sz="1200" b="1" u="sng" spc="130" dirty="0">
                          <a:solidFill>
                            <a:srgbClr val="006FC0"/>
                          </a:solidFill>
                          <a:uFill>
                            <a:solidFill>
                              <a:srgbClr val="006FC0"/>
                            </a:solidFill>
                          </a:uFill>
                          <a:latin typeface="Yu Gothic UI"/>
                          <a:cs typeface="Yu Gothic UI"/>
                        </a:rPr>
                        <a:t>他</a:t>
                      </a:r>
                      <a:r>
                        <a:rPr sz="1200" b="1" u="sng" spc="110" dirty="0">
                          <a:solidFill>
                            <a:srgbClr val="006FC0"/>
                          </a:solidFill>
                          <a:uFill>
                            <a:solidFill>
                              <a:srgbClr val="006FC0"/>
                            </a:solidFill>
                          </a:uFill>
                          <a:latin typeface="Yu Gothic UI"/>
                          <a:cs typeface="Yu Gothic UI"/>
                        </a:rPr>
                        <a:t>の</a:t>
                      </a:r>
                      <a:r>
                        <a:rPr sz="1200" b="1" u="sng" spc="130" dirty="0">
                          <a:solidFill>
                            <a:srgbClr val="006FC0"/>
                          </a:solidFill>
                          <a:uFill>
                            <a:solidFill>
                              <a:srgbClr val="006FC0"/>
                            </a:solidFill>
                          </a:uFill>
                          <a:latin typeface="Yu Gothic UI"/>
                          <a:cs typeface="Yu Gothic UI"/>
                        </a:rPr>
                        <a:t>保険医療機関等</a:t>
                      </a:r>
                      <a:r>
                        <a:rPr sz="1200" b="1" u="sng" spc="105" dirty="0">
                          <a:solidFill>
                            <a:srgbClr val="006FC0"/>
                          </a:solidFill>
                          <a:uFill>
                            <a:solidFill>
                              <a:srgbClr val="006FC0"/>
                            </a:solidFill>
                          </a:uFill>
                          <a:latin typeface="Yu Gothic UI"/>
                          <a:cs typeface="Yu Gothic UI"/>
                        </a:rPr>
                        <a:t>にお</a:t>
                      </a:r>
                      <a:r>
                        <a:rPr sz="1200" b="1" u="sng" spc="110" dirty="0">
                          <a:solidFill>
                            <a:srgbClr val="006FC0"/>
                          </a:solidFill>
                          <a:uFill>
                            <a:solidFill>
                              <a:srgbClr val="006FC0"/>
                            </a:solidFill>
                          </a:uFill>
                          <a:latin typeface="Yu Gothic UI"/>
                          <a:cs typeface="Yu Gothic UI"/>
                        </a:rPr>
                        <a:t>い</a:t>
                      </a:r>
                      <a:r>
                        <a:rPr sz="1200" b="1" u="sng" spc="100" dirty="0">
                          <a:solidFill>
                            <a:srgbClr val="006FC0"/>
                          </a:solidFill>
                          <a:uFill>
                            <a:solidFill>
                              <a:srgbClr val="006FC0"/>
                            </a:solidFill>
                          </a:uFill>
                          <a:latin typeface="Yu Gothic UI"/>
                          <a:cs typeface="Yu Gothic UI"/>
                        </a:rPr>
                        <a:t>て</a:t>
                      </a:r>
                      <a:r>
                        <a:rPr sz="1200" b="1" u="sng" spc="130" dirty="0">
                          <a:solidFill>
                            <a:srgbClr val="006FC0"/>
                          </a:solidFill>
                          <a:uFill>
                            <a:solidFill>
                              <a:srgbClr val="006FC0"/>
                            </a:solidFill>
                          </a:uFill>
                          <a:latin typeface="Yu Gothic UI"/>
                          <a:cs typeface="Yu Gothic UI"/>
                        </a:rPr>
                        <a:t>療養</a:t>
                      </a:r>
                      <a:r>
                        <a:rPr sz="1200" b="1" u="sng" spc="100" dirty="0">
                          <a:solidFill>
                            <a:srgbClr val="006FC0"/>
                          </a:solidFill>
                          <a:uFill>
                            <a:solidFill>
                              <a:srgbClr val="006FC0"/>
                            </a:solidFill>
                          </a:uFill>
                          <a:latin typeface="Yu Gothic UI"/>
                          <a:cs typeface="Yu Gothic UI"/>
                        </a:rPr>
                        <a:t>を</a:t>
                      </a:r>
                      <a:r>
                        <a:rPr sz="1200" b="1" u="sng" spc="130" dirty="0">
                          <a:solidFill>
                            <a:srgbClr val="006FC0"/>
                          </a:solidFill>
                          <a:uFill>
                            <a:solidFill>
                              <a:srgbClr val="006FC0"/>
                            </a:solidFill>
                          </a:uFill>
                          <a:latin typeface="Yu Gothic UI"/>
                          <a:cs typeface="Yu Gothic UI"/>
                        </a:rPr>
                        <a:t>行</a:t>
                      </a:r>
                      <a:r>
                        <a:rPr sz="1200" b="1" u="sng" spc="85" dirty="0">
                          <a:solidFill>
                            <a:srgbClr val="006FC0"/>
                          </a:solidFill>
                          <a:uFill>
                            <a:solidFill>
                              <a:srgbClr val="006FC0"/>
                            </a:solidFill>
                          </a:uFill>
                          <a:latin typeface="Yu Gothic UI"/>
                          <a:cs typeface="Yu Gothic UI"/>
                        </a:rPr>
                        <a:t>っ</a:t>
                      </a:r>
                      <a:r>
                        <a:rPr sz="1200" b="1" u="sng" spc="100" dirty="0">
                          <a:solidFill>
                            <a:srgbClr val="006FC0"/>
                          </a:solidFill>
                          <a:uFill>
                            <a:solidFill>
                              <a:srgbClr val="006FC0"/>
                            </a:solidFill>
                          </a:uFill>
                          <a:latin typeface="Yu Gothic UI"/>
                          <a:cs typeface="Yu Gothic UI"/>
                        </a:rPr>
                        <a:t>て</a:t>
                      </a:r>
                      <a:r>
                        <a:rPr sz="1200" b="1" u="sng" spc="110" dirty="0">
                          <a:solidFill>
                            <a:srgbClr val="006FC0"/>
                          </a:solidFill>
                          <a:uFill>
                            <a:solidFill>
                              <a:srgbClr val="006FC0"/>
                            </a:solidFill>
                          </a:uFill>
                          <a:latin typeface="Yu Gothic UI"/>
                          <a:cs typeface="Yu Gothic UI"/>
                        </a:rPr>
                        <a:t>い</a:t>
                      </a:r>
                      <a:r>
                        <a:rPr sz="1200" b="1" u="sng" spc="100" dirty="0">
                          <a:solidFill>
                            <a:srgbClr val="006FC0"/>
                          </a:solidFill>
                          <a:uFill>
                            <a:solidFill>
                              <a:srgbClr val="006FC0"/>
                            </a:solidFill>
                          </a:uFill>
                          <a:latin typeface="Yu Gothic UI"/>
                          <a:cs typeface="Yu Gothic UI"/>
                        </a:rPr>
                        <a:t>る</a:t>
                      </a:r>
                      <a:r>
                        <a:rPr sz="1200" b="1" u="sng" spc="130" dirty="0">
                          <a:solidFill>
                            <a:srgbClr val="006FC0"/>
                          </a:solidFill>
                          <a:uFill>
                            <a:solidFill>
                              <a:srgbClr val="006FC0"/>
                            </a:solidFill>
                          </a:uFill>
                          <a:latin typeface="Yu Gothic UI"/>
                          <a:cs typeface="Yu Gothic UI"/>
                        </a:rPr>
                        <a:t>患</a:t>
                      </a:r>
                      <a:r>
                        <a:rPr sz="1200" b="1" u="sng" spc="80" dirty="0">
                          <a:solidFill>
                            <a:srgbClr val="006FC0"/>
                          </a:solidFill>
                          <a:uFill>
                            <a:solidFill>
                              <a:srgbClr val="006FC0"/>
                            </a:solidFill>
                          </a:uFill>
                          <a:latin typeface="Yu Gothic UI"/>
                          <a:cs typeface="Yu Gothic UI"/>
                        </a:rPr>
                        <a:t>者</a:t>
                      </a:r>
                      <a:r>
                        <a:rPr sz="1200" b="1" u="sng" spc="85" dirty="0">
                          <a:solidFill>
                            <a:srgbClr val="006FC0"/>
                          </a:solidFill>
                          <a:uFill>
                            <a:solidFill>
                              <a:srgbClr val="006FC0"/>
                            </a:solidFill>
                          </a:uFill>
                          <a:latin typeface="Yu Gothic UI"/>
                          <a:cs typeface="Yu Gothic UI"/>
                        </a:rPr>
                        <a:t>に</a:t>
                      </a:r>
                      <a:r>
                        <a:rPr sz="1200" b="1" u="sng" spc="105" dirty="0">
                          <a:solidFill>
                            <a:srgbClr val="006FC0"/>
                          </a:solidFill>
                          <a:uFill>
                            <a:solidFill>
                              <a:srgbClr val="006FC0"/>
                            </a:solidFill>
                          </a:uFill>
                          <a:latin typeface="Yu Gothic UI"/>
                          <a:cs typeface="Yu Gothic UI"/>
                        </a:rPr>
                        <a:t>対</a:t>
                      </a:r>
                      <a:r>
                        <a:rPr sz="1200" b="1" u="sng" spc="75" dirty="0">
                          <a:solidFill>
                            <a:srgbClr val="006FC0"/>
                          </a:solidFill>
                          <a:uFill>
                            <a:solidFill>
                              <a:srgbClr val="006FC0"/>
                            </a:solidFill>
                          </a:uFill>
                          <a:latin typeface="Yu Gothic UI"/>
                          <a:cs typeface="Yu Gothic UI"/>
                        </a:rPr>
                        <a:t>し</a:t>
                      </a:r>
                      <a:r>
                        <a:rPr sz="1200" b="1" u="sng" spc="80" dirty="0">
                          <a:solidFill>
                            <a:srgbClr val="006FC0"/>
                          </a:solidFill>
                          <a:uFill>
                            <a:solidFill>
                              <a:srgbClr val="006FC0"/>
                            </a:solidFill>
                          </a:uFill>
                          <a:latin typeface="Yu Gothic UI"/>
                          <a:cs typeface="Yu Gothic UI"/>
                        </a:rPr>
                        <a:t>て</a:t>
                      </a:r>
                      <a:r>
                        <a:rPr sz="1200" b="1" u="sng" spc="105" dirty="0">
                          <a:solidFill>
                            <a:srgbClr val="006FC0"/>
                          </a:solidFill>
                          <a:uFill>
                            <a:solidFill>
                              <a:srgbClr val="006FC0"/>
                            </a:solidFill>
                          </a:uFill>
                          <a:latin typeface="Yu Gothic UI"/>
                          <a:cs typeface="Yu Gothic UI"/>
                        </a:rPr>
                        <a:t>訪問歯科衛生指導</a:t>
                      </a:r>
                      <a:r>
                        <a:rPr sz="1200" b="1" u="sng" spc="80" dirty="0">
                          <a:solidFill>
                            <a:srgbClr val="006FC0"/>
                          </a:solidFill>
                          <a:uFill>
                            <a:solidFill>
                              <a:srgbClr val="006FC0"/>
                            </a:solidFill>
                          </a:uFill>
                          <a:latin typeface="Yu Gothic UI"/>
                          <a:cs typeface="Yu Gothic UI"/>
                        </a:rPr>
                        <a:t>を</a:t>
                      </a:r>
                      <a:r>
                        <a:rPr sz="1200" b="1" u="sng" spc="105" dirty="0">
                          <a:solidFill>
                            <a:srgbClr val="006FC0"/>
                          </a:solidFill>
                          <a:uFill>
                            <a:solidFill>
                              <a:srgbClr val="006FC0"/>
                            </a:solidFill>
                          </a:uFill>
                          <a:latin typeface="Yu Gothic UI"/>
                          <a:cs typeface="Yu Gothic UI"/>
                        </a:rPr>
                        <a:t>実施</a:t>
                      </a:r>
                      <a:r>
                        <a:rPr sz="1200" b="1" u="sng" spc="75" dirty="0">
                          <a:solidFill>
                            <a:srgbClr val="006FC0"/>
                          </a:solidFill>
                          <a:uFill>
                            <a:solidFill>
                              <a:srgbClr val="006FC0"/>
                            </a:solidFill>
                          </a:uFill>
                          <a:latin typeface="Yu Gothic UI"/>
                          <a:cs typeface="Yu Gothic UI"/>
                        </a:rPr>
                        <a:t>し</a:t>
                      </a:r>
                      <a:r>
                        <a:rPr sz="1200" b="1" u="sng" spc="85" dirty="0">
                          <a:solidFill>
                            <a:srgbClr val="006FC0"/>
                          </a:solidFill>
                          <a:uFill>
                            <a:solidFill>
                              <a:srgbClr val="006FC0"/>
                            </a:solidFill>
                          </a:uFill>
                          <a:latin typeface="Yu Gothic UI"/>
                          <a:cs typeface="Yu Gothic UI"/>
                        </a:rPr>
                        <a:t>た</a:t>
                      </a:r>
                      <a:r>
                        <a:rPr sz="1200" b="1" u="sng" spc="105" dirty="0">
                          <a:solidFill>
                            <a:srgbClr val="006FC0"/>
                          </a:solidFill>
                          <a:uFill>
                            <a:solidFill>
                              <a:srgbClr val="006FC0"/>
                            </a:solidFill>
                          </a:uFill>
                          <a:latin typeface="Yu Gothic UI"/>
                          <a:cs typeface="Yu Gothic UI"/>
                        </a:rPr>
                        <a:t>場合</a:t>
                      </a:r>
                      <a:r>
                        <a:rPr sz="1200" b="1" u="sng" spc="90" dirty="0">
                          <a:solidFill>
                            <a:srgbClr val="006FC0"/>
                          </a:solidFill>
                          <a:uFill>
                            <a:solidFill>
                              <a:srgbClr val="006FC0"/>
                            </a:solidFill>
                          </a:uFill>
                          <a:latin typeface="Yu Gothic UI"/>
                          <a:cs typeface="Yu Gothic UI"/>
                        </a:rPr>
                        <a:t>は</a:t>
                      </a:r>
                      <a:r>
                        <a:rPr sz="1200" b="1" u="sng" spc="75" dirty="0">
                          <a:solidFill>
                            <a:srgbClr val="006FC0"/>
                          </a:solidFill>
                          <a:uFill>
                            <a:solidFill>
                              <a:srgbClr val="006FC0"/>
                            </a:solidFill>
                          </a:uFill>
                          <a:latin typeface="Yu Gothic UI"/>
                          <a:cs typeface="Yu Gothic UI"/>
                        </a:rPr>
                        <a:t>、</a:t>
                      </a:r>
                      <a:r>
                        <a:rPr sz="1200" b="1" u="sng" spc="195" dirty="0">
                          <a:solidFill>
                            <a:srgbClr val="006FC0"/>
                          </a:solidFill>
                          <a:uFill>
                            <a:solidFill>
                              <a:srgbClr val="006FC0"/>
                            </a:solidFill>
                          </a:uFill>
                          <a:latin typeface="Yu Gothic UI"/>
                          <a:cs typeface="Yu Gothic UI"/>
                        </a:rPr>
                        <a:t>140</a:t>
                      </a:r>
                      <a:r>
                        <a:rPr sz="1200" b="1" u="sng" spc="95" dirty="0">
                          <a:solidFill>
                            <a:srgbClr val="006FC0"/>
                          </a:solidFill>
                          <a:uFill>
                            <a:solidFill>
                              <a:srgbClr val="006FC0"/>
                            </a:solidFill>
                          </a:uFill>
                          <a:latin typeface="Yu Gothic UI"/>
                          <a:cs typeface="Yu Gothic UI"/>
                        </a:rPr>
                        <a:t>点</a:t>
                      </a:r>
                      <a:r>
                        <a:rPr sz="1200" b="1" u="sng" spc="70" dirty="0">
                          <a:solidFill>
                            <a:srgbClr val="006FC0"/>
                          </a:solidFill>
                          <a:uFill>
                            <a:solidFill>
                              <a:srgbClr val="006FC0"/>
                            </a:solidFill>
                          </a:uFill>
                          <a:latin typeface="Yu Gothic UI"/>
                          <a:cs typeface="Yu Gothic UI"/>
                        </a:rPr>
                        <a:t>を</a:t>
                      </a:r>
                      <a:r>
                        <a:rPr sz="1200" b="1" u="sng" spc="45" dirty="0">
                          <a:solidFill>
                            <a:srgbClr val="006FC0"/>
                          </a:solidFill>
                          <a:uFill>
                            <a:solidFill>
                              <a:srgbClr val="006FC0"/>
                            </a:solidFill>
                          </a:uFill>
                          <a:latin typeface="Yu Gothic UI"/>
                          <a:cs typeface="Yu Gothic UI"/>
                        </a:rPr>
                        <a:t>算</a:t>
                      </a:r>
                      <a:r>
                        <a:rPr sz="1200" b="1" u="sng" spc="250" dirty="0">
                          <a:solidFill>
                            <a:srgbClr val="006FC0"/>
                          </a:solidFill>
                          <a:uFill>
                            <a:solidFill>
                              <a:srgbClr val="006FC0"/>
                            </a:solidFill>
                          </a:uFill>
                          <a:latin typeface="Yu Gothic UI"/>
                          <a:cs typeface="Yu Gothic UI"/>
                        </a:rPr>
                        <a:t>定</a:t>
                      </a:r>
                      <a:r>
                        <a:rPr sz="1200" b="1" u="sng" spc="210" dirty="0">
                          <a:solidFill>
                            <a:srgbClr val="006FC0"/>
                          </a:solidFill>
                          <a:uFill>
                            <a:solidFill>
                              <a:srgbClr val="006FC0"/>
                            </a:solidFill>
                          </a:uFill>
                          <a:latin typeface="Yu Gothic UI"/>
                          <a:cs typeface="Yu Gothic UI"/>
                        </a:rPr>
                        <a:t>す</a:t>
                      </a:r>
                      <a:r>
                        <a:rPr sz="1200" b="1" u="sng" spc="195" dirty="0">
                          <a:solidFill>
                            <a:srgbClr val="006FC0"/>
                          </a:solidFill>
                          <a:uFill>
                            <a:solidFill>
                              <a:srgbClr val="006FC0"/>
                            </a:solidFill>
                          </a:uFill>
                          <a:latin typeface="Yu Gothic UI"/>
                          <a:cs typeface="Yu Gothic UI"/>
                        </a:rPr>
                        <a:t>る</a:t>
                      </a:r>
                      <a:r>
                        <a:rPr sz="1200" b="1" u="sng" spc="114" dirty="0">
                          <a:solidFill>
                            <a:srgbClr val="006FC0"/>
                          </a:solidFill>
                          <a:uFill>
                            <a:solidFill>
                              <a:srgbClr val="006FC0"/>
                            </a:solidFill>
                          </a:uFill>
                          <a:latin typeface="Yu Gothic UI"/>
                          <a:cs typeface="Yu Gothic UI"/>
                        </a:rPr>
                        <a:t>。</a:t>
                      </a:r>
                      <a:endParaRPr sz="1200">
                        <a:latin typeface="Yu Gothic UI"/>
                        <a:cs typeface="Yu Gothic UI"/>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1" name="object 21"/>
          <p:cNvSpPr/>
          <p:nvPr/>
        </p:nvSpPr>
        <p:spPr>
          <a:xfrm>
            <a:off x="4624196" y="3419983"/>
            <a:ext cx="360045" cy="864235"/>
          </a:xfrm>
          <a:custGeom>
            <a:avLst/>
            <a:gdLst/>
            <a:ahLst/>
            <a:cxnLst/>
            <a:rect l="l" t="t" r="r" b="b"/>
            <a:pathLst>
              <a:path w="360045" h="864235">
                <a:moveTo>
                  <a:pt x="0" y="215899"/>
                </a:moveTo>
                <a:lnTo>
                  <a:pt x="179958" y="215899"/>
                </a:lnTo>
                <a:lnTo>
                  <a:pt x="179958" y="0"/>
                </a:lnTo>
                <a:lnTo>
                  <a:pt x="359917" y="431926"/>
                </a:lnTo>
                <a:lnTo>
                  <a:pt x="179958" y="863980"/>
                </a:lnTo>
                <a:lnTo>
                  <a:pt x="179958" y="647953"/>
                </a:lnTo>
                <a:lnTo>
                  <a:pt x="0" y="647953"/>
                </a:lnTo>
                <a:lnTo>
                  <a:pt x="0" y="215899"/>
                </a:lnTo>
                <a:close/>
              </a:path>
            </a:pathLst>
          </a:custGeom>
          <a:ln w="12700">
            <a:solidFill>
              <a:srgbClr val="000000"/>
            </a:solidFill>
          </a:ln>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57902" y="5386984"/>
            <a:ext cx="4501515" cy="1330960"/>
            <a:chOff x="5057902" y="5386984"/>
            <a:chExt cx="4501515" cy="1330960"/>
          </a:xfrm>
        </p:grpSpPr>
        <p:sp>
          <p:nvSpPr>
            <p:cNvPr id="3" name="object 3"/>
            <p:cNvSpPr/>
            <p:nvPr/>
          </p:nvSpPr>
          <p:spPr>
            <a:xfrm>
              <a:off x="5064252" y="5671819"/>
              <a:ext cx="4488815" cy="1039494"/>
            </a:xfrm>
            <a:custGeom>
              <a:avLst/>
              <a:gdLst/>
              <a:ahLst/>
              <a:cxnLst/>
              <a:rect l="l" t="t" r="r" b="b"/>
              <a:pathLst>
                <a:path w="4488815" h="1039495">
                  <a:moveTo>
                    <a:pt x="4488688" y="0"/>
                  </a:moveTo>
                  <a:lnTo>
                    <a:pt x="0" y="0"/>
                  </a:lnTo>
                  <a:lnTo>
                    <a:pt x="0" y="1039291"/>
                  </a:lnTo>
                  <a:lnTo>
                    <a:pt x="4488688" y="1039291"/>
                  </a:lnTo>
                  <a:lnTo>
                    <a:pt x="4488688" y="0"/>
                  </a:lnTo>
                  <a:close/>
                </a:path>
              </a:pathLst>
            </a:custGeom>
            <a:solidFill>
              <a:srgbClr val="E0FFEA"/>
            </a:solidFill>
          </p:spPr>
          <p:txBody>
            <a:bodyPr wrap="square" lIns="0" tIns="0" rIns="0" bIns="0" rtlCol="0"/>
            <a:lstStyle/>
            <a:p>
              <a:endParaRPr/>
            </a:p>
          </p:txBody>
        </p:sp>
        <p:sp>
          <p:nvSpPr>
            <p:cNvPr id="4" name="object 4"/>
            <p:cNvSpPr/>
            <p:nvPr/>
          </p:nvSpPr>
          <p:spPr>
            <a:xfrm>
              <a:off x="5064252" y="5671819"/>
              <a:ext cx="4488815" cy="1039494"/>
            </a:xfrm>
            <a:custGeom>
              <a:avLst/>
              <a:gdLst/>
              <a:ahLst/>
              <a:cxnLst/>
              <a:rect l="l" t="t" r="r" b="b"/>
              <a:pathLst>
                <a:path w="4488815" h="1039495">
                  <a:moveTo>
                    <a:pt x="0" y="1039291"/>
                  </a:moveTo>
                  <a:lnTo>
                    <a:pt x="4488688" y="1039291"/>
                  </a:lnTo>
                  <a:lnTo>
                    <a:pt x="4488688" y="0"/>
                  </a:lnTo>
                  <a:lnTo>
                    <a:pt x="0" y="0"/>
                  </a:lnTo>
                  <a:lnTo>
                    <a:pt x="0" y="1039291"/>
                  </a:lnTo>
                  <a:close/>
                </a:path>
              </a:pathLst>
            </a:custGeom>
            <a:ln w="12700">
              <a:solidFill>
                <a:srgbClr val="00AF50"/>
              </a:solidFill>
            </a:ln>
          </p:spPr>
          <p:txBody>
            <a:bodyPr wrap="square" lIns="0" tIns="0" rIns="0" bIns="0" rtlCol="0"/>
            <a:lstStyle/>
            <a:p>
              <a:endParaRPr/>
            </a:p>
          </p:txBody>
        </p:sp>
        <p:sp>
          <p:nvSpPr>
            <p:cNvPr id="5" name="object 5"/>
            <p:cNvSpPr/>
            <p:nvPr/>
          </p:nvSpPr>
          <p:spPr>
            <a:xfrm>
              <a:off x="5064252" y="5386984"/>
              <a:ext cx="4488815" cy="285115"/>
            </a:xfrm>
            <a:custGeom>
              <a:avLst/>
              <a:gdLst/>
              <a:ahLst/>
              <a:cxnLst/>
              <a:rect l="l" t="t" r="r" b="b"/>
              <a:pathLst>
                <a:path w="4488815" h="285114">
                  <a:moveTo>
                    <a:pt x="4488688" y="0"/>
                  </a:moveTo>
                  <a:lnTo>
                    <a:pt x="0" y="0"/>
                  </a:lnTo>
                  <a:lnTo>
                    <a:pt x="0" y="284835"/>
                  </a:lnTo>
                  <a:lnTo>
                    <a:pt x="4488688" y="284835"/>
                  </a:lnTo>
                  <a:lnTo>
                    <a:pt x="4488688" y="0"/>
                  </a:lnTo>
                  <a:close/>
                </a:path>
              </a:pathLst>
            </a:custGeom>
            <a:solidFill>
              <a:srgbClr val="91FFB3"/>
            </a:solidFill>
          </p:spPr>
          <p:txBody>
            <a:bodyPr wrap="square" lIns="0" tIns="0" rIns="0" bIns="0" rtlCol="0"/>
            <a:lstStyle/>
            <a:p>
              <a:endParaRPr/>
            </a:p>
          </p:txBody>
        </p:sp>
      </p:grpSp>
      <p:sp>
        <p:nvSpPr>
          <p:cNvPr id="6" name="object 6"/>
          <p:cNvSpPr/>
          <p:nvPr/>
        </p:nvSpPr>
        <p:spPr>
          <a:xfrm>
            <a:off x="0" y="20843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927100">
              <a:lnSpc>
                <a:spcPct val="100000"/>
              </a:lnSpc>
              <a:spcBef>
                <a:spcPts val="100"/>
              </a:spcBef>
            </a:pPr>
            <a:r>
              <a:rPr spc="55" dirty="0"/>
              <a:t>質の高い在宅歯科医療の提供の推進⑥</a:t>
            </a:r>
          </a:p>
        </p:txBody>
      </p:sp>
      <p:sp>
        <p:nvSpPr>
          <p:cNvPr id="8" name="object 8"/>
          <p:cNvSpPr txBox="1"/>
          <p:nvPr/>
        </p:nvSpPr>
        <p:spPr>
          <a:xfrm>
            <a:off x="78739" y="26288"/>
            <a:ext cx="6964680" cy="168275"/>
          </a:xfrm>
          <a:prstGeom prst="rect">
            <a:avLst/>
          </a:prstGeom>
        </p:spPr>
        <p:txBody>
          <a:bodyPr vert="horz" wrap="square" lIns="0" tIns="17145" rIns="0" bIns="0" rtlCol="0">
            <a:spAutoFit/>
          </a:bodyPr>
          <a:lstStyle/>
          <a:p>
            <a:pPr marL="12700">
              <a:lnSpc>
                <a:spcPct val="100000"/>
              </a:lnSpc>
              <a:spcBef>
                <a:spcPts val="135"/>
              </a:spcBef>
            </a:pPr>
            <a:r>
              <a:rPr sz="900" spc="55" dirty="0">
                <a:latin typeface="Yu Gothic UI"/>
                <a:cs typeface="Yu Gothic UI"/>
              </a:rPr>
              <a:t>令和８年度診療報酬改定  Ⅱ－５－１ 地域において重症患者の訪問診療や在宅看取り等を積極的に担う医療機関・薬局の評価－⑪</a:t>
            </a:r>
            <a:endParaRPr sz="900">
              <a:latin typeface="Yu Gothic UI"/>
              <a:cs typeface="Yu Gothic UI"/>
            </a:endParaRPr>
          </a:p>
        </p:txBody>
      </p:sp>
      <p:grpSp>
        <p:nvGrpSpPr>
          <p:cNvPr id="9" name="object 9"/>
          <p:cNvGrpSpPr/>
          <p:nvPr/>
        </p:nvGrpSpPr>
        <p:grpSpPr>
          <a:xfrm>
            <a:off x="315455" y="1709102"/>
            <a:ext cx="4250690" cy="789940"/>
            <a:chOff x="315455" y="1709102"/>
            <a:chExt cx="4250690" cy="789940"/>
          </a:xfrm>
        </p:grpSpPr>
        <p:sp>
          <p:nvSpPr>
            <p:cNvPr id="10" name="object 10"/>
            <p:cNvSpPr/>
            <p:nvPr/>
          </p:nvSpPr>
          <p:spPr>
            <a:xfrm>
              <a:off x="315468" y="1709102"/>
              <a:ext cx="4250690" cy="244475"/>
            </a:xfrm>
            <a:custGeom>
              <a:avLst/>
              <a:gdLst/>
              <a:ahLst/>
              <a:cxnLst/>
              <a:rect l="l" t="t" r="r" b="b"/>
              <a:pathLst>
                <a:path w="4250690" h="244475">
                  <a:moveTo>
                    <a:pt x="0" y="244462"/>
                  </a:moveTo>
                  <a:lnTo>
                    <a:pt x="4250563" y="244462"/>
                  </a:lnTo>
                  <a:lnTo>
                    <a:pt x="4250563" y="0"/>
                  </a:lnTo>
                  <a:lnTo>
                    <a:pt x="0" y="0"/>
                  </a:lnTo>
                  <a:lnTo>
                    <a:pt x="0" y="244462"/>
                  </a:lnTo>
                  <a:close/>
                </a:path>
              </a:pathLst>
            </a:custGeom>
            <a:solidFill>
              <a:srgbClr val="A9C2E7"/>
            </a:solidFill>
          </p:spPr>
          <p:txBody>
            <a:bodyPr wrap="square" lIns="0" tIns="0" rIns="0" bIns="0" rtlCol="0"/>
            <a:lstStyle/>
            <a:p>
              <a:endParaRPr/>
            </a:p>
          </p:txBody>
        </p:sp>
        <p:sp>
          <p:nvSpPr>
            <p:cNvPr id="11" name="object 11"/>
            <p:cNvSpPr/>
            <p:nvPr/>
          </p:nvSpPr>
          <p:spPr>
            <a:xfrm>
              <a:off x="315455" y="1953564"/>
              <a:ext cx="4250690" cy="545465"/>
            </a:xfrm>
            <a:custGeom>
              <a:avLst/>
              <a:gdLst/>
              <a:ahLst/>
              <a:cxnLst/>
              <a:rect l="l" t="t" r="r" b="b"/>
              <a:pathLst>
                <a:path w="4250690" h="545464">
                  <a:moveTo>
                    <a:pt x="4250563" y="0"/>
                  </a:moveTo>
                  <a:lnTo>
                    <a:pt x="0" y="0"/>
                  </a:lnTo>
                  <a:lnTo>
                    <a:pt x="0" y="545414"/>
                  </a:lnTo>
                  <a:lnTo>
                    <a:pt x="4250563" y="545414"/>
                  </a:lnTo>
                  <a:lnTo>
                    <a:pt x="4250563" y="0"/>
                  </a:lnTo>
                  <a:close/>
                </a:path>
              </a:pathLst>
            </a:custGeom>
            <a:solidFill>
              <a:srgbClr val="E7EDF8"/>
            </a:solidFill>
          </p:spPr>
          <p:txBody>
            <a:bodyPr wrap="square" lIns="0" tIns="0" rIns="0" bIns="0" rtlCol="0"/>
            <a:lstStyle/>
            <a:p>
              <a:endParaRPr/>
            </a:p>
          </p:txBody>
        </p:sp>
      </p:grpSp>
      <p:sp>
        <p:nvSpPr>
          <p:cNvPr id="12" name="object 12"/>
          <p:cNvSpPr/>
          <p:nvPr/>
        </p:nvSpPr>
        <p:spPr>
          <a:xfrm>
            <a:off x="4653915" y="1799589"/>
            <a:ext cx="360045" cy="864235"/>
          </a:xfrm>
          <a:custGeom>
            <a:avLst/>
            <a:gdLst/>
            <a:ahLst/>
            <a:cxnLst/>
            <a:rect l="l" t="t" r="r" b="b"/>
            <a:pathLst>
              <a:path w="360045" h="864235">
                <a:moveTo>
                  <a:pt x="0" y="216026"/>
                </a:moveTo>
                <a:lnTo>
                  <a:pt x="179959" y="216026"/>
                </a:lnTo>
                <a:lnTo>
                  <a:pt x="179959" y="0"/>
                </a:lnTo>
                <a:lnTo>
                  <a:pt x="360045" y="432054"/>
                </a:lnTo>
                <a:lnTo>
                  <a:pt x="179959" y="863981"/>
                </a:lnTo>
                <a:lnTo>
                  <a:pt x="179959" y="647954"/>
                </a:lnTo>
                <a:lnTo>
                  <a:pt x="0" y="647954"/>
                </a:lnTo>
                <a:lnTo>
                  <a:pt x="0" y="216026"/>
                </a:lnTo>
                <a:close/>
              </a:path>
            </a:pathLst>
          </a:custGeom>
          <a:ln w="12700">
            <a:solidFill>
              <a:srgbClr val="000000"/>
            </a:solidFill>
          </a:ln>
        </p:spPr>
        <p:txBody>
          <a:bodyPr wrap="square" lIns="0" tIns="0" rIns="0" bIns="0" rtlCol="0"/>
          <a:lstStyle/>
          <a:p>
            <a:endParaRPr/>
          </a:p>
        </p:txBody>
      </p:sp>
      <p:grpSp>
        <p:nvGrpSpPr>
          <p:cNvPr id="13" name="object 13"/>
          <p:cNvGrpSpPr/>
          <p:nvPr/>
        </p:nvGrpSpPr>
        <p:grpSpPr>
          <a:xfrm>
            <a:off x="5095494" y="1705927"/>
            <a:ext cx="4501515" cy="799465"/>
            <a:chOff x="5095494" y="1705927"/>
            <a:chExt cx="4501515" cy="799465"/>
          </a:xfrm>
        </p:grpSpPr>
        <p:sp>
          <p:nvSpPr>
            <p:cNvPr id="14" name="object 14"/>
            <p:cNvSpPr/>
            <p:nvPr/>
          </p:nvSpPr>
          <p:spPr>
            <a:xfrm>
              <a:off x="5101844" y="1705927"/>
              <a:ext cx="4488815" cy="247650"/>
            </a:xfrm>
            <a:custGeom>
              <a:avLst/>
              <a:gdLst/>
              <a:ahLst/>
              <a:cxnLst/>
              <a:rect l="l" t="t" r="r" b="b"/>
              <a:pathLst>
                <a:path w="4488815" h="247650">
                  <a:moveTo>
                    <a:pt x="4488688" y="0"/>
                  </a:moveTo>
                  <a:lnTo>
                    <a:pt x="0" y="0"/>
                  </a:lnTo>
                  <a:lnTo>
                    <a:pt x="0" y="247586"/>
                  </a:lnTo>
                  <a:lnTo>
                    <a:pt x="4488688" y="247586"/>
                  </a:lnTo>
                  <a:lnTo>
                    <a:pt x="4488688" y="0"/>
                  </a:lnTo>
                  <a:close/>
                </a:path>
              </a:pathLst>
            </a:custGeom>
            <a:solidFill>
              <a:srgbClr val="91FFB3"/>
            </a:solidFill>
          </p:spPr>
          <p:txBody>
            <a:bodyPr wrap="square" lIns="0" tIns="0" rIns="0" bIns="0" rtlCol="0"/>
            <a:lstStyle/>
            <a:p>
              <a:endParaRPr/>
            </a:p>
          </p:txBody>
        </p:sp>
        <p:sp>
          <p:nvSpPr>
            <p:cNvPr id="15" name="object 15"/>
            <p:cNvSpPr/>
            <p:nvPr/>
          </p:nvSpPr>
          <p:spPr>
            <a:xfrm>
              <a:off x="5101844" y="1953564"/>
              <a:ext cx="4488815" cy="545465"/>
            </a:xfrm>
            <a:custGeom>
              <a:avLst/>
              <a:gdLst/>
              <a:ahLst/>
              <a:cxnLst/>
              <a:rect l="l" t="t" r="r" b="b"/>
              <a:pathLst>
                <a:path w="4488815" h="545464">
                  <a:moveTo>
                    <a:pt x="4488688" y="0"/>
                  </a:moveTo>
                  <a:lnTo>
                    <a:pt x="0" y="0"/>
                  </a:lnTo>
                  <a:lnTo>
                    <a:pt x="0" y="545414"/>
                  </a:lnTo>
                  <a:lnTo>
                    <a:pt x="4488688" y="545414"/>
                  </a:lnTo>
                  <a:lnTo>
                    <a:pt x="4488688" y="0"/>
                  </a:lnTo>
                  <a:close/>
                </a:path>
              </a:pathLst>
            </a:custGeom>
            <a:solidFill>
              <a:srgbClr val="E0FFEA"/>
            </a:solidFill>
          </p:spPr>
          <p:txBody>
            <a:bodyPr wrap="square" lIns="0" tIns="0" rIns="0" bIns="0" rtlCol="0"/>
            <a:lstStyle/>
            <a:p>
              <a:endParaRPr/>
            </a:p>
          </p:txBody>
        </p:sp>
        <p:sp>
          <p:nvSpPr>
            <p:cNvPr id="16" name="object 16"/>
            <p:cNvSpPr/>
            <p:nvPr/>
          </p:nvSpPr>
          <p:spPr>
            <a:xfrm>
              <a:off x="5101844" y="1953564"/>
              <a:ext cx="4488815" cy="545465"/>
            </a:xfrm>
            <a:custGeom>
              <a:avLst/>
              <a:gdLst/>
              <a:ahLst/>
              <a:cxnLst/>
              <a:rect l="l" t="t" r="r" b="b"/>
              <a:pathLst>
                <a:path w="4488815" h="545464">
                  <a:moveTo>
                    <a:pt x="0" y="545414"/>
                  </a:moveTo>
                  <a:lnTo>
                    <a:pt x="4488688" y="545414"/>
                  </a:lnTo>
                  <a:lnTo>
                    <a:pt x="4488688" y="0"/>
                  </a:lnTo>
                  <a:lnTo>
                    <a:pt x="0" y="0"/>
                  </a:lnTo>
                  <a:lnTo>
                    <a:pt x="0" y="545414"/>
                  </a:lnTo>
                  <a:close/>
                </a:path>
              </a:pathLst>
            </a:custGeom>
            <a:ln w="12700">
              <a:solidFill>
                <a:srgbClr val="00AF50"/>
              </a:solidFill>
            </a:ln>
          </p:spPr>
          <p:txBody>
            <a:bodyPr wrap="square" lIns="0" tIns="0" rIns="0" bIns="0" rtlCol="0"/>
            <a:lstStyle/>
            <a:p>
              <a:endParaRPr/>
            </a:p>
          </p:txBody>
        </p:sp>
      </p:grpSp>
      <p:grpSp>
        <p:nvGrpSpPr>
          <p:cNvPr id="17" name="object 17"/>
          <p:cNvGrpSpPr/>
          <p:nvPr/>
        </p:nvGrpSpPr>
        <p:grpSpPr>
          <a:xfrm>
            <a:off x="277825" y="5386997"/>
            <a:ext cx="4250690" cy="1324610"/>
            <a:chOff x="277825" y="5386997"/>
            <a:chExt cx="4250690" cy="1324610"/>
          </a:xfrm>
        </p:grpSpPr>
        <p:sp>
          <p:nvSpPr>
            <p:cNvPr id="18" name="object 18"/>
            <p:cNvSpPr/>
            <p:nvPr/>
          </p:nvSpPr>
          <p:spPr>
            <a:xfrm>
              <a:off x="277825" y="5386997"/>
              <a:ext cx="4250690" cy="285115"/>
            </a:xfrm>
            <a:custGeom>
              <a:avLst/>
              <a:gdLst/>
              <a:ahLst/>
              <a:cxnLst/>
              <a:rect l="l" t="t" r="r" b="b"/>
              <a:pathLst>
                <a:path w="4250690" h="285114">
                  <a:moveTo>
                    <a:pt x="0" y="284822"/>
                  </a:moveTo>
                  <a:lnTo>
                    <a:pt x="4250563" y="284822"/>
                  </a:lnTo>
                  <a:lnTo>
                    <a:pt x="4250563" y="0"/>
                  </a:lnTo>
                  <a:lnTo>
                    <a:pt x="0" y="0"/>
                  </a:lnTo>
                  <a:lnTo>
                    <a:pt x="0" y="284822"/>
                  </a:lnTo>
                  <a:close/>
                </a:path>
              </a:pathLst>
            </a:custGeom>
            <a:solidFill>
              <a:srgbClr val="A9C2E7"/>
            </a:solidFill>
          </p:spPr>
          <p:txBody>
            <a:bodyPr wrap="square" lIns="0" tIns="0" rIns="0" bIns="0" rtlCol="0"/>
            <a:lstStyle/>
            <a:p>
              <a:endParaRPr/>
            </a:p>
          </p:txBody>
        </p:sp>
        <p:sp>
          <p:nvSpPr>
            <p:cNvPr id="19" name="object 19"/>
            <p:cNvSpPr/>
            <p:nvPr/>
          </p:nvSpPr>
          <p:spPr>
            <a:xfrm>
              <a:off x="277825" y="5671820"/>
              <a:ext cx="4250690" cy="1039494"/>
            </a:xfrm>
            <a:custGeom>
              <a:avLst/>
              <a:gdLst/>
              <a:ahLst/>
              <a:cxnLst/>
              <a:rect l="l" t="t" r="r" b="b"/>
              <a:pathLst>
                <a:path w="4250690" h="1039495">
                  <a:moveTo>
                    <a:pt x="4250563" y="0"/>
                  </a:moveTo>
                  <a:lnTo>
                    <a:pt x="0" y="0"/>
                  </a:lnTo>
                  <a:lnTo>
                    <a:pt x="0" y="1039291"/>
                  </a:lnTo>
                  <a:lnTo>
                    <a:pt x="4250563" y="1039291"/>
                  </a:lnTo>
                  <a:lnTo>
                    <a:pt x="4250563" y="0"/>
                  </a:lnTo>
                  <a:close/>
                </a:path>
              </a:pathLst>
            </a:custGeom>
            <a:solidFill>
              <a:srgbClr val="E7EDF8"/>
            </a:solidFill>
          </p:spPr>
          <p:txBody>
            <a:bodyPr wrap="square" lIns="0" tIns="0" rIns="0" bIns="0" rtlCol="0"/>
            <a:lstStyle/>
            <a:p>
              <a:endParaRPr/>
            </a:p>
          </p:txBody>
        </p:sp>
      </p:grpSp>
      <p:grpSp>
        <p:nvGrpSpPr>
          <p:cNvPr id="20" name="object 20"/>
          <p:cNvGrpSpPr/>
          <p:nvPr/>
        </p:nvGrpSpPr>
        <p:grpSpPr>
          <a:xfrm>
            <a:off x="7577455" y="2697735"/>
            <a:ext cx="2060575" cy="2040889"/>
            <a:chOff x="7577455" y="2697735"/>
            <a:chExt cx="2060575" cy="2040889"/>
          </a:xfrm>
        </p:grpSpPr>
        <p:sp>
          <p:nvSpPr>
            <p:cNvPr id="21" name="object 21"/>
            <p:cNvSpPr/>
            <p:nvPr/>
          </p:nvSpPr>
          <p:spPr>
            <a:xfrm>
              <a:off x="7577455" y="2704338"/>
              <a:ext cx="2060575" cy="2028825"/>
            </a:xfrm>
            <a:custGeom>
              <a:avLst/>
              <a:gdLst/>
              <a:ahLst/>
              <a:cxnLst/>
              <a:rect l="l" t="t" r="r" b="b"/>
              <a:pathLst>
                <a:path w="2060575" h="2028825">
                  <a:moveTo>
                    <a:pt x="2060575" y="0"/>
                  </a:moveTo>
                  <a:lnTo>
                    <a:pt x="0" y="0"/>
                  </a:lnTo>
                  <a:lnTo>
                    <a:pt x="0" y="2028570"/>
                  </a:lnTo>
                  <a:lnTo>
                    <a:pt x="2060575" y="2028570"/>
                  </a:lnTo>
                  <a:lnTo>
                    <a:pt x="2060575" y="0"/>
                  </a:lnTo>
                  <a:close/>
                </a:path>
              </a:pathLst>
            </a:custGeom>
            <a:solidFill>
              <a:srgbClr val="0D0D0D"/>
            </a:solidFill>
          </p:spPr>
          <p:txBody>
            <a:bodyPr wrap="square" lIns="0" tIns="0" rIns="0" bIns="0" rtlCol="0"/>
            <a:lstStyle/>
            <a:p>
              <a:endParaRPr/>
            </a:p>
          </p:txBody>
        </p:sp>
        <p:pic>
          <p:nvPicPr>
            <p:cNvPr id="22" name="object 22"/>
            <p:cNvPicPr/>
            <p:nvPr/>
          </p:nvPicPr>
          <p:blipFill>
            <a:blip r:embed="rId2" cstate="print"/>
            <a:stretch>
              <a:fillRect/>
            </a:stretch>
          </p:blipFill>
          <p:spPr>
            <a:xfrm>
              <a:off x="7577455" y="2697735"/>
              <a:ext cx="692721" cy="842008"/>
            </a:xfrm>
            <a:prstGeom prst="rect">
              <a:avLst/>
            </a:prstGeom>
          </p:spPr>
        </p:pic>
        <p:pic>
          <p:nvPicPr>
            <p:cNvPr id="23" name="object 23"/>
            <p:cNvPicPr/>
            <p:nvPr/>
          </p:nvPicPr>
          <p:blipFill>
            <a:blip r:embed="rId3" cstate="print"/>
            <a:stretch>
              <a:fillRect/>
            </a:stretch>
          </p:blipFill>
          <p:spPr>
            <a:xfrm>
              <a:off x="8308213" y="3249676"/>
              <a:ext cx="1329817" cy="1488821"/>
            </a:xfrm>
            <a:prstGeom prst="rect">
              <a:avLst/>
            </a:prstGeom>
          </p:spPr>
        </p:pic>
      </p:grpSp>
      <p:graphicFrame>
        <p:nvGraphicFramePr>
          <p:cNvPr id="24" name="object 24"/>
          <p:cNvGraphicFramePr>
            <a:graphicFrameLocks noGrp="1"/>
          </p:cNvGraphicFramePr>
          <p:nvPr/>
        </p:nvGraphicFramePr>
        <p:xfrm>
          <a:off x="123063" y="854163"/>
          <a:ext cx="9690734" cy="5947409"/>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0000"/>
                    </a:ext>
                  </a:extLst>
                </a:gridCol>
                <a:gridCol w="4027804">
                  <a:extLst>
                    <a:ext uri="{9D8B030D-6E8A-4147-A177-3AD203B41FA5}">
                      <a16:colId xmlns:a16="http://schemas.microsoft.com/office/drawing/2014/main" val="20001"/>
                    </a:ext>
                  </a:extLst>
                </a:gridCol>
                <a:gridCol w="5475605">
                  <a:extLst>
                    <a:ext uri="{9D8B030D-6E8A-4147-A177-3AD203B41FA5}">
                      <a16:colId xmlns:a16="http://schemas.microsoft.com/office/drawing/2014/main" val="20002"/>
                    </a:ext>
                  </a:extLst>
                </a:gridCol>
              </a:tblGrid>
              <a:tr h="129539">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tc rowSpan="2">
                  <a:txBody>
                    <a:bodyPr/>
                    <a:lstStyle/>
                    <a:p>
                      <a:pPr marL="260350">
                        <a:lnSpc>
                          <a:spcPct val="100000"/>
                        </a:lnSpc>
                        <a:spcBef>
                          <a:spcPts val="400"/>
                        </a:spcBef>
                      </a:pPr>
                      <a:r>
                        <a:rPr sz="1200" b="1" spc="85" dirty="0">
                          <a:latin typeface="Yu Gothic UI"/>
                          <a:cs typeface="Yu Gothic UI"/>
                        </a:rPr>
                        <a:t>在宅歯科栄養サポートチーム等連携指導料の見直し</a:t>
                      </a:r>
                      <a:endParaRPr sz="1200">
                        <a:latin typeface="Yu Gothic UI"/>
                        <a:cs typeface="Yu Gothic UI"/>
                      </a:endParaRPr>
                    </a:p>
                  </a:txBody>
                  <a:tcPr marL="0" marR="0" marT="50800" marB="0">
                    <a:solidFill>
                      <a:srgbClr val="CDFFDC"/>
                    </a:solidFill>
                  </a:tcPr>
                </a:tc>
                <a:tc>
                  <a:txBody>
                    <a:bodyPr/>
                    <a:lstStyle/>
                    <a:p>
                      <a:pPr marR="3175">
                        <a:lnSpc>
                          <a:spcPct val="100000"/>
                        </a:lnSpc>
                      </a:pPr>
                      <a:endParaRPr sz="7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6383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marR="3175">
                        <a:lnSpc>
                          <a:spcPct val="100000"/>
                        </a:lnSpc>
                      </a:pPr>
                      <a:endParaRPr sz="9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637530">
                <a:tc gridSpan="3">
                  <a:txBody>
                    <a:bodyPr/>
                    <a:lstStyle/>
                    <a:p>
                      <a:pPr marL="377825" marR="93980" indent="-287020">
                        <a:lnSpc>
                          <a:spcPct val="100000"/>
                        </a:lnSpc>
                        <a:spcBef>
                          <a:spcPts val="540"/>
                        </a:spcBef>
                        <a:buFont typeface="Wingdings"/>
                        <a:buChar char=""/>
                        <a:tabLst>
                          <a:tab pos="377825" algn="l"/>
                        </a:tabLst>
                      </a:pPr>
                      <a:r>
                        <a:rPr sz="1400" spc="160" dirty="0">
                          <a:latin typeface="Yu Gothic UI"/>
                          <a:cs typeface="Yu Gothic UI"/>
                        </a:rPr>
                        <a:t>在宅歯科栄養サポートチーム等連携指導料について、</a:t>
                      </a:r>
                      <a:r>
                        <a:rPr sz="1400" b="1" u="sng" spc="85" dirty="0">
                          <a:solidFill>
                            <a:srgbClr val="006FC0"/>
                          </a:solidFill>
                          <a:uFill>
                            <a:solidFill>
                              <a:srgbClr val="006FC0"/>
                            </a:solidFill>
                          </a:uFill>
                          <a:latin typeface="Yu Gothic UI"/>
                          <a:cs typeface="Yu Gothic UI"/>
                        </a:rPr>
                        <a:t>歯科医師の指示を受けた歯科衛生士による指導の実施につい</a:t>
                      </a:r>
                      <a:r>
                        <a:rPr sz="1400" b="1" u="sng" spc="500" dirty="0">
                          <a:solidFill>
                            <a:srgbClr val="006FC0"/>
                          </a:solidFill>
                          <a:uFill>
                            <a:solidFill>
                              <a:srgbClr val="006FC0"/>
                            </a:solidFill>
                          </a:uFill>
                          <a:latin typeface="Yu Gothic UI"/>
                          <a:cs typeface="Yu Gothic UI"/>
                        </a:rPr>
                        <a:t>                                                     </a:t>
                      </a:r>
                      <a:r>
                        <a:rPr sz="1400" b="1" u="sng" spc="165" dirty="0">
                          <a:solidFill>
                            <a:srgbClr val="006FC0"/>
                          </a:solidFill>
                          <a:uFill>
                            <a:solidFill>
                              <a:srgbClr val="006FC0"/>
                            </a:solidFill>
                          </a:uFill>
                          <a:latin typeface="Yu Gothic UI"/>
                          <a:cs typeface="Yu Gothic UI"/>
                        </a:rPr>
                        <a:t>ても算定を可能とする</a:t>
                      </a:r>
                      <a:r>
                        <a:rPr sz="1400" spc="150" dirty="0">
                          <a:latin typeface="Yu Gothic UI"/>
                          <a:cs typeface="Yu Gothic UI"/>
                        </a:rPr>
                        <a:t>等、要件を見直す。</a:t>
                      </a:r>
                      <a:endParaRPr sz="1400">
                        <a:latin typeface="Yu Gothic UI"/>
                        <a:cs typeface="Yu Gothic UI"/>
                      </a:endParaRPr>
                    </a:p>
                    <a:p>
                      <a:pPr marL="2134235" marR="3175">
                        <a:lnSpc>
                          <a:spcPct val="100000"/>
                        </a:lnSpc>
                        <a:spcBef>
                          <a:spcPts val="550"/>
                        </a:spcBef>
                        <a:tabLst>
                          <a:tab pos="695198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78765" marR="3175">
                        <a:lnSpc>
                          <a:spcPct val="100000"/>
                        </a:lnSpc>
                        <a:spcBef>
                          <a:spcPts val="565"/>
                        </a:spcBef>
                        <a:tabLst>
                          <a:tab pos="5066030" algn="l"/>
                        </a:tabLst>
                      </a:pPr>
                      <a:r>
                        <a:rPr sz="1200" spc="600" dirty="0">
                          <a:latin typeface="Yu Gothic UI"/>
                          <a:cs typeface="Yu Gothic UI"/>
                        </a:rPr>
                        <a:t>【</a:t>
                      </a:r>
                      <a:r>
                        <a:rPr sz="1200" spc="120" dirty="0">
                          <a:latin typeface="Yu Gothic UI"/>
                          <a:cs typeface="Yu Gothic UI"/>
                        </a:rPr>
                        <a:t>在宅歯科栄養</a:t>
                      </a:r>
                      <a:r>
                        <a:rPr sz="1200" spc="95" dirty="0">
                          <a:latin typeface="Yu Gothic UI"/>
                          <a:cs typeface="Yu Gothic UI"/>
                        </a:rPr>
                        <a:t>サ</a:t>
                      </a:r>
                      <a:r>
                        <a:rPr sz="1200" spc="100" dirty="0">
                          <a:latin typeface="Yu Gothic UI"/>
                          <a:cs typeface="Yu Gothic UI"/>
                        </a:rPr>
                        <a:t>ポ</a:t>
                      </a:r>
                      <a:r>
                        <a:rPr sz="1200" spc="75" dirty="0">
                          <a:latin typeface="Yu Gothic UI"/>
                          <a:cs typeface="Yu Gothic UI"/>
                        </a:rPr>
                        <a:t>ー</a:t>
                      </a:r>
                      <a:r>
                        <a:rPr sz="1200" spc="80" dirty="0">
                          <a:latin typeface="Yu Gothic UI"/>
                          <a:cs typeface="Yu Gothic UI"/>
                        </a:rPr>
                        <a:t>ト</a:t>
                      </a:r>
                      <a:r>
                        <a:rPr sz="1200" spc="90" dirty="0">
                          <a:latin typeface="Yu Gothic UI"/>
                          <a:cs typeface="Yu Gothic UI"/>
                        </a:rPr>
                        <a:t>チ</a:t>
                      </a:r>
                      <a:r>
                        <a:rPr sz="1200" spc="75" dirty="0">
                          <a:latin typeface="Yu Gothic UI"/>
                          <a:cs typeface="Yu Gothic UI"/>
                        </a:rPr>
                        <a:t>ー</a:t>
                      </a:r>
                      <a:r>
                        <a:rPr sz="1200" spc="90" dirty="0">
                          <a:latin typeface="Yu Gothic UI"/>
                          <a:cs typeface="Yu Gothic UI"/>
                        </a:rPr>
                        <a:t>ム</a:t>
                      </a:r>
                      <a:r>
                        <a:rPr sz="1200" spc="120" dirty="0">
                          <a:latin typeface="Yu Gothic UI"/>
                          <a:cs typeface="Yu Gothic UI"/>
                        </a:rPr>
                        <a:t>等連携指導</a:t>
                      </a:r>
                      <a:r>
                        <a:rPr sz="1200" spc="125" dirty="0">
                          <a:latin typeface="Yu Gothic UI"/>
                          <a:cs typeface="Yu Gothic UI"/>
                        </a:rPr>
                        <a:t>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spc="120" dirty="0">
                          <a:latin typeface="Yu Gothic UI"/>
                          <a:cs typeface="Yu Gothic UI"/>
                        </a:rPr>
                        <a:t>在宅歯科栄養</a:t>
                      </a:r>
                      <a:r>
                        <a:rPr sz="1200" spc="95" dirty="0">
                          <a:latin typeface="Yu Gothic UI"/>
                          <a:cs typeface="Yu Gothic UI"/>
                        </a:rPr>
                        <a:t>サ</a:t>
                      </a:r>
                      <a:r>
                        <a:rPr sz="1200" spc="100" dirty="0">
                          <a:latin typeface="Yu Gothic UI"/>
                          <a:cs typeface="Yu Gothic UI"/>
                        </a:rPr>
                        <a:t>ポ</a:t>
                      </a:r>
                      <a:r>
                        <a:rPr sz="1200" spc="75" dirty="0">
                          <a:latin typeface="Yu Gothic UI"/>
                          <a:cs typeface="Yu Gothic UI"/>
                        </a:rPr>
                        <a:t>ー</a:t>
                      </a:r>
                      <a:r>
                        <a:rPr sz="1200" spc="80" dirty="0">
                          <a:latin typeface="Yu Gothic UI"/>
                          <a:cs typeface="Yu Gothic UI"/>
                        </a:rPr>
                        <a:t>ト</a:t>
                      </a:r>
                      <a:r>
                        <a:rPr sz="1200" spc="90" dirty="0">
                          <a:latin typeface="Yu Gothic UI"/>
                          <a:cs typeface="Yu Gothic UI"/>
                        </a:rPr>
                        <a:t>チ</a:t>
                      </a:r>
                      <a:r>
                        <a:rPr sz="1200" spc="75" dirty="0">
                          <a:latin typeface="Yu Gothic UI"/>
                          <a:cs typeface="Yu Gothic UI"/>
                        </a:rPr>
                        <a:t>ー</a:t>
                      </a:r>
                      <a:r>
                        <a:rPr sz="1200" spc="90" dirty="0">
                          <a:latin typeface="Yu Gothic UI"/>
                          <a:cs typeface="Yu Gothic UI"/>
                        </a:rPr>
                        <a:t>ム</a:t>
                      </a:r>
                      <a:r>
                        <a:rPr sz="1200" spc="120" dirty="0">
                          <a:latin typeface="Yu Gothic UI"/>
                          <a:cs typeface="Yu Gothic UI"/>
                        </a:rPr>
                        <a:t>等連携指導</a:t>
                      </a:r>
                      <a:r>
                        <a:rPr sz="1200" spc="125" dirty="0">
                          <a:latin typeface="Yu Gothic UI"/>
                          <a:cs typeface="Yu Gothic UI"/>
                        </a:rPr>
                        <a:t>料</a:t>
                      </a:r>
                      <a:r>
                        <a:rPr sz="1200" spc="550" dirty="0">
                          <a:latin typeface="Yu Gothic UI"/>
                          <a:cs typeface="Yu Gothic UI"/>
                        </a:rPr>
                        <a:t>】</a:t>
                      </a:r>
                      <a:endParaRPr sz="1200">
                        <a:latin typeface="Yu Gothic UI"/>
                        <a:cs typeface="Yu Gothic UI"/>
                      </a:endParaRPr>
                    </a:p>
                    <a:p>
                      <a:pPr marL="278765" marR="3175">
                        <a:lnSpc>
                          <a:spcPct val="100000"/>
                        </a:lnSpc>
                        <a:tabLst>
                          <a:tab pos="5066030" algn="l"/>
                          <a:tab pos="5370830" algn="l"/>
                          <a:tab pos="8724265"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b="1" u="sng" spc="-50" dirty="0">
                          <a:solidFill>
                            <a:srgbClr val="007EDE"/>
                          </a:solidFill>
                          <a:uFill>
                            <a:solidFill>
                              <a:srgbClr val="007EDE"/>
                            </a:solidFill>
                          </a:uFill>
                          <a:latin typeface="Yu Gothic UI"/>
                          <a:cs typeface="Yu Gothic UI"/>
                        </a:rPr>
                        <a:t>４</a:t>
                      </a:r>
                      <a:r>
                        <a:rPr sz="1200" b="1" u="sng" dirty="0">
                          <a:solidFill>
                            <a:srgbClr val="007EDE"/>
                          </a:solidFill>
                          <a:uFill>
                            <a:solidFill>
                              <a:srgbClr val="007EDE"/>
                            </a:solidFill>
                          </a:uFill>
                          <a:latin typeface="Yu Gothic UI"/>
                          <a:cs typeface="Yu Gothic UI"/>
                        </a:rPr>
                        <a:t>	</a:t>
                      </a:r>
                      <a:r>
                        <a:rPr sz="1200" b="1" u="sng" spc="105" dirty="0">
                          <a:solidFill>
                            <a:srgbClr val="007EDE"/>
                          </a:solidFill>
                          <a:uFill>
                            <a:solidFill>
                              <a:srgbClr val="007EDE"/>
                            </a:solidFill>
                          </a:uFill>
                          <a:latin typeface="Yu Gothic UI"/>
                          <a:cs typeface="Yu Gothic UI"/>
                        </a:rPr>
                        <a:t>在宅歯科栄養</a:t>
                      </a:r>
                      <a:r>
                        <a:rPr sz="1200" b="1" u="sng" spc="90" dirty="0">
                          <a:solidFill>
                            <a:srgbClr val="007EDE"/>
                          </a:solidFill>
                          <a:uFill>
                            <a:solidFill>
                              <a:srgbClr val="007EDE"/>
                            </a:solidFill>
                          </a:uFill>
                          <a:latin typeface="Yu Gothic UI"/>
                          <a:cs typeface="Yu Gothic UI"/>
                        </a:rPr>
                        <a:t>サポ</a:t>
                      </a:r>
                      <a:r>
                        <a:rPr sz="1200" b="1" u="sng" spc="70" dirty="0">
                          <a:solidFill>
                            <a:srgbClr val="007EDE"/>
                          </a:solidFill>
                          <a:uFill>
                            <a:solidFill>
                              <a:srgbClr val="007EDE"/>
                            </a:solidFill>
                          </a:uFill>
                          <a:latin typeface="Yu Gothic UI"/>
                          <a:cs typeface="Yu Gothic UI"/>
                        </a:rPr>
                        <a:t>ー</a:t>
                      </a:r>
                      <a:r>
                        <a:rPr sz="1200" b="1" u="sng" spc="75" dirty="0">
                          <a:solidFill>
                            <a:srgbClr val="007EDE"/>
                          </a:solidFill>
                          <a:uFill>
                            <a:solidFill>
                              <a:srgbClr val="007EDE"/>
                            </a:solidFill>
                          </a:uFill>
                          <a:latin typeface="Yu Gothic UI"/>
                          <a:cs typeface="Yu Gothic UI"/>
                        </a:rPr>
                        <a:t>ト</a:t>
                      </a:r>
                      <a:r>
                        <a:rPr sz="1200" b="1" u="sng" spc="80" dirty="0">
                          <a:solidFill>
                            <a:srgbClr val="007EDE"/>
                          </a:solidFill>
                          <a:uFill>
                            <a:solidFill>
                              <a:srgbClr val="007EDE"/>
                            </a:solidFill>
                          </a:uFill>
                          <a:latin typeface="Yu Gothic UI"/>
                          <a:cs typeface="Yu Gothic UI"/>
                        </a:rPr>
                        <a:t>チ</a:t>
                      </a:r>
                      <a:r>
                        <a:rPr sz="1200" b="1" u="sng" spc="70" dirty="0">
                          <a:solidFill>
                            <a:srgbClr val="007EDE"/>
                          </a:solidFill>
                          <a:uFill>
                            <a:solidFill>
                              <a:srgbClr val="007EDE"/>
                            </a:solidFill>
                          </a:uFill>
                          <a:latin typeface="Yu Gothic UI"/>
                          <a:cs typeface="Yu Gothic UI"/>
                        </a:rPr>
                        <a:t>ー</a:t>
                      </a:r>
                      <a:r>
                        <a:rPr sz="1200" b="1" u="sng" spc="85" dirty="0">
                          <a:solidFill>
                            <a:srgbClr val="007EDE"/>
                          </a:solidFill>
                          <a:uFill>
                            <a:solidFill>
                              <a:srgbClr val="007EDE"/>
                            </a:solidFill>
                          </a:uFill>
                          <a:latin typeface="Yu Gothic UI"/>
                          <a:cs typeface="Yu Gothic UI"/>
                        </a:rPr>
                        <a:t>ム</a:t>
                      </a:r>
                      <a:r>
                        <a:rPr sz="1200" b="1" u="sng" spc="105" dirty="0">
                          <a:solidFill>
                            <a:srgbClr val="007EDE"/>
                          </a:solidFill>
                          <a:uFill>
                            <a:solidFill>
                              <a:srgbClr val="007EDE"/>
                            </a:solidFill>
                          </a:uFill>
                          <a:latin typeface="Yu Gothic UI"/>
                          <a:cs typeface="Yu Gothic UI"/>
                        </a:rPr>
                        <a:t>等連携指導料</a:t>
                      </a:r>
                      <a:r>
                        <a:rPr sz="1200" b="1" u="sng" spc="-50" dirty="0">
                          <a:solidFill>
                            <a:srgbClr val="007EDE"/>
                          </a:solidFill>
                          <a:uFill>
                            <a:solidFill>
                              <a:srgbClr val="007EDE"/>
                            </a:solidFill>
                          </a:uFill>
                          <a:latin typeface="Yu Gothic UI"/>
                          <a:cs typeface="Yu Gothic UI"/>
                        </a:rPr>
                        <a:t>４</a:t>
                      </a:r>
                      <a:r>
                        <a:rPr sz="1200" b="1" u="sng" dirty="0">
                          <a:solidFill>
                            <a:srgbClr val="007EDE"/>
                          </a:solidFill>
                          <a:uFill>
                            <a:solidFill>
                              <a:srgbClr val="007EDE"/>
                            </a:solidFill>
                          </a:uFill>
                          <a:latin typeface="Yu Gothic UI"/>
                          <a:cs typeface="Yu Gothic UI"/>
                        </a:rPr>
                        <a:t>	</a:t>
                      </a:r>
                      <a:r>
                        <a:rPr sz="1200" b="1" u="sng" spc="204" dirty="0">
                          <a:solidFill>
                            <a:srgbClr val="007EDE"/>
                          </a:solidFill>
                          <a:uFill>
                            <a:solidFill>
                              <a:srgbClr val="007EDE"/>
                            </a:solidFill>
                          </a:uFill>
                          <a:latin typeface="Yu Gothic UI"/>
                          <a:cs typeface="Yu Gothic UI"/>
                        </a:rPr>
                        <a:t>100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R="3175">
                        <a:lnSpc>
                          <a:spcPct val="100000"/>
                        </a:lnSpc>
                        <a:spcBef>
                          <a:spcPts val="135"/>
                        </a:spcBef>
                      </a:pPr>
                      <a:endParaRPr sz="1200">
                        <a:latin typeface="Times New Roman"/>
                        <a:cs typeface="Times New Roman"/>
                      </a:endParaRPr>
                    </a:p>
                    <a:p>
                      <a:pPr marL="189865" marR="3175">
                        <a:lnSpc>
                          <a:spcPct val="100000"/>
                        </a:lnSpc>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366395" marR="2363470" indent="-177165">
                        <a:lnSpc>
                          <a:spcPct val="100000"/>
                        </a:lnSpc>
                        <a:spcBef>
                          <a:spcPts val="75"/>
                        </a:spcBef>
                        <a:tabLst>
                          <a:tab pos="608965" algn="l"/>
                        </a:tabLst>
                      </a:pPr>
                      <a:r>
                        <a:rPr sz="1100" dirty="0">
                          <a:latin typeface="Yu Gothic UI"/>
                          <a:cs typeface="Yu Gothic UI"/>
                        </a:rPr>
                        <a:t>注１	</a:t>
                      </a:r>
                      <a:r>
                        <a:rPr sz="1100" spc="150" dirty="0">
                          <a:latin typeface="Yu Gothic UI"/>
                          <a:cs typeface="Yu Gothic UI"/>
                        </a:rPr>
                        <a:t>１</a:t>
                      </a:r>
                      <a:r>
                        <a:rPr sz="1100" spc="120" dirty="0">
                          <a:latin typeface="Yu Gothic UI"/>
                          <a:cs typeface="Yu Gothic UI"/>
                        </a:rPr>
                        <a:t>につ</a:t>
                      </a:r>
                      <a:r>
                        <a:rPr sz="1100" spc="125" dirty="0">
                          <a:latin typeface="Yu Gothic UI"/>
                          <a:cs typeface="Yu Gothic UI"/>
                        </a:rPr>
                        <a:t>い</a:t>
                      </a:r>
                      <a:r>
                        <a:rPr sz="1100" spc="114" dirty="0">
                          <a:latin typeface="Yu Gothic UI"/>
                          <a:cs typeface="Yu Gothic UI"/>
                        </a:rPr>
                        <a:t>て</a:t>
                      </a:r>
                      <a:r>
                        <a:rPr sz="1100" spc="130" dirty="0">
                          <a:latin typeface="Yu Gothic UI"/>
                          <a:cs typeface="Yu Gothic UI"/>
                        </a:rPr>
                        <a:t>は</a:t>
                      </a:r>
                      <a:r>
                        <a:rPr sz="1100" spc="100" dirty="0">
                          <a:latin typeface="Yu Gothic UI"/>
                          <a:cs typeface="Yu Gothic UI"/>
                        </a:rPr>
                        <a:t>、</a:t>
                      </a:r>
                      <a:r>
                        <a:rPr sz="1100" spc="150" dirty="0">
                          <a:latin typeface="Yu Gothic UI"/>
                          <a:cs typeface="Yu Gothic UI"/>
                        </a:rPr>
                        <a:t>当該保</a:t>
                      </a:r>
                      <a:r>
                        <a:rPr sz="1100" spc="135" dirty="0">
                          <a:latin typeface="Yu Gothic UI"/>
                          <a:cs typeface="Yu Gothic UI"/>
                        </a:rPr>
                        <a:t>険</a:t>
                      </a:r>
                      <a:r>
                        <a:rPr sz="1100" dirty="0">
                          <a:latin typeface="Yu Gothic UI"/>
                          <a:cs typeface="Yu Gothic UI"/>
                        </a:rPr>
                        <a:t>医療</a:t>
                      </a:r>
                      <a:r>
                        <a:rPr sz="1100" spc="-15" dirty="0">
                          <a:latin typeface="Yu Gothic UI"/>
                          <a:cs typeface="Yu Gothic UI"/>
                        </a:rPr>
                        <a:t>機</a:t>
                      </a:r>
                      <a:r>
                        <a:rPr sz="1100" spc="65" dirty="0">
                          <a:latin typeface="Yu Gothic UI"/>
                          <a:cs typeface="Yu Gothic UI"/>
                        </a:rPr>
                        <a:t>関</a:t>
                      </a:r>
                      <a:r>
                        <a:rPr sz="1100" spc="50" dirty="0">
                          <a:latin typeface="Yu Gothic UI"/>
                          <a:cs typeface="Yu Gothic UI"/>
                        </a:rPr>
                        <a:t>の歯</a:t>
                      </a:r>
                      <a:r>
                        <a:rPr sz="1100" dirty="0">
                          <a:latin typeface="Yu Gothic UI"/>
                          <a:cs typeface="Yu Gothic UI"/>
                        </a:rPr>
                        <a:t>科医</a:t>
                      </a:r>
                      <a:r>
                        <a:rPr sz="1100" spc="-15" dirty="0">
                          <a:latin typeface="Yu Gothic UI"/>
                          <a:cs typeface="Yu Gothic UI"/>
                        </a:rPr>
                        <a:t>師</a:t>
                      </a:r>
                      <a:r>
                        <a:rPr sz="1100" spc="185" dirty="0">
                          <a:latin typeface="Yu Gothic UI"/>
                          <a:cs typeface="Yu Gothic UI"/>
                        </a:rPr>
                        <a:t>が</a:t>
                      </a:r>
                      <a:r>
                        <a:rPr sz="1100" spc="145" dirty="0">
                          <a:latin typeface="Yu Gothic UI"/>
                          <a:cs typeface="Yu Gothic UI"/>
                        </a:rPr>
                        <a:t>、</a:t>
                      </a:r>
                      <a:r>
                        <a:rPr sz="1100" spc="204" dirty="0">
                          <a:latin typeface="Yu Gothic UI"/>
                          <a:cs typeface="Yu Gothic UI"/>
                        </a:rPr>
                        <a:t>他</a:t>
                      </a:r>
                      <a:r>
                        <a:rPr sz="1100" spc="50" dirty="0">
                          <a:latin typeface="Yu Gothic UI"/>
                          <a:cs typeface="Yu Gothic UI"/>
                        </a:rPr>
                        <a:t>の</a:t>
                      </a:r>
                      <a:r>
                        <a:rPr sz="1100" spc="65" dirty="0">
                          <a:latin typeface="Yu Gothic UI"/>
                          <a:cs typeface="Yu Gothic UI"/>
                        </a:rPr>
                        <a:t>保</a:t>
                      </a:r>
                      <a:r>
                        <a:rPr sz="1100" spc="50" dirty="0">
                          <a:latin typeface="Yu Gothic UI"/>
                          <a:cs typeface="Yu Gothic UI"/>
                        </a:rPr>
                        <a:t>険</a:t>
                      </a:r>
                      <a:r>
                        <a:rPr sz="1100" dirty="0">
                          <a:latin typeface="Yu Gothic UI"/>
                          <a:cs typeface="Yu Gothic UI"/>
                        </a:rPr>
                        <a:t>医療</a:t>
                      </a:r>
                      <a:r>
                        <a:rPr sz="1100" spc="-15" dirty="0">
                          <a:latin typeface="Yu Gothic UI"/>
                          <a:cs typeface="Yu Gothic UI"/>
                        </a:rPr>
                        <a:t>機</a:t>
                      </a:r>
                      <a:r>
                        <a:rPr sz="1100" spc="85" dirty="0">
                          <a:latin typeface="Yu Gothic UI"/>
                          <a:cs typeface="Yu Gothic UI"/>
                        </a:rPr>
                        <a:t>関</a:t>
                      </a:r>
                      <a:r>
                        <a:rPr sz="1100" spc="65" dirty="0">
                          <a:latin typeface="Yu Gothic UI"/>
                          <a:cs typeface="Yu Gothic UI"/>
                        </a:rPr>
                        <a:t>に</a:t>
                      </a:r>
                      <a:r>
                        <a:rPr sz="1100" spc="70" dirty="0">
                          <a:latin typeface="Yu Gothic UI"/>
                          <a:cs typeface="Yu Gothic UI"/>
                        </a:rPr>
                        <a:t>入</a:t>
                      </a:r>
                      <a:r>
                        <a:rPr sz="1100" spc="250" dirty="0">
                          <a:latin typeface="Yu Gothic UI"/>
                          <a:cs typeface="Yu Gothic UI"/>
                        </a:rPr>
                        <a:t>院</a:t>
                      </a:r>
                      <a:r>
                        <a:rPr sz="1100" spc="175" dirty="0">
                          <a:latin typeface="Yu Gothic UI"/>
                          <a:cs typeface="Yu Gothic UI"/>
                        </a:rPr>
                        <a:t>し</a:t>
                      </a:r>
                      <a:r>
                        <a:rPr sz="1100" spc="170" dirty="0">
                          <a:latin typeface="Yu Gothic UI"/>
                          <a:cs typeface="Yu Gothic UI"/>
                        </a:rPr>
                        <a:t>て</a:t>
                      </a:r>
                      <a:r>
                        <a:rPr sz="1100" spc="140" dirty="0">
                          <a:latin typeface="Yu Gothic UI"/>
                          <a:cs typeface="Yu Gothic UI"/>
                        </a:rPr>
                        <a:t>い</a:t>
                      </a:r>
                      <a:r>
                        <a:rPr sz="1100" spc="130" dirty="0">
                          <a:latin typeface="Yu Gothic UI"/>
                          <a:cs typeface="Yu Gothic UI"/>
                        </a:rPr>
                        <a:t>る</a:t>
                      </a:r>
                      <a:r>
                        <a:rPr sz="1100" spc="160" dirty="0">
                          <a:latin typeface="Yu Gothic UI"/>
                          <a:cs typeface="Yu Gothic UI"/>
                        </a:rPr>
                        <a:t>患</a:t>
                      </a:r>
                      <a:r>
                        <a:rPr sz="1100" spc="150" dirty="0">
                          <a:latin typeface="Yu Gothic UI"/>
                          <a:cs typeface="Yu Gothic UI"/>
                        </a:rPr>
                        <a:t>者</a:t>
                      </a:r>
                      <a:r>
                        <a:rPr sz="1100" spc="120" dirty="0">
                          <a:latin typeface="Yu Gothic UI"/>
                          <a:cs typeface="Yu Gothic UI"/>
                        </a:rPr>
                        <a:t>で</a:t>
                      </a:r>
                      <a:r>
                        <a:rPr sz="1100" spc="110" dirty="0">
                          <a:latin typeface="Yu Gothic UI"/>
                          <a:cs typeface="Yu Gothic UI"/>
                        </a:rPr>
                        <a:t>あ</a:t>
                      </a:r>
                      <a:r>
                        <a:rPr sz="1100" spc="330" dirty="0">
                          <a:latin typeface="Yu Gothic UI"/>
                          <a:cs typeface="Yu Gothic UI"/>
                        </a:rPr>
                        <a:t>っ</a:t>
                      </a:r>
                      <a:r>
                        <a:rPr sz="1100" spc="395" dirty="0">
                          <a:latin typeface="Yu Gothic UI"/>
                          <a:cs typeface="Yu Gothic UI"/>
                        </a:rPr>
                        <a:t>て</a:t>
                      </a:r>
                      <a:r>
                        <a:rPr sz="1100" spc="330" dirty="0">
                          <a:latin typeface="Yu Gothic UI"/>
                          <a:cs typeface="Yu Gothic UI"/>
                        </a:rPr>
                        <a:t>、</a:t>
                      </a:r>
                      <a:r>
                        <a:rPr sz="1100" dirty="0">
                          <a:latin typeface="Yu Gothic UI"/>
                          <a:cs typeface="Yu Gothic UI"/>
                        </a:rPr>
                        <a:t>区分</a:t>
                      </a:r>
                      <a:r>
                        <a:rPr sz="1100" spc="-15" dirty="0">
                          <a:latin typeface="Yu Gothic UI"/>
                          <a:cs typeface="Yu Gothic UI"/>
                        </a:rPr>
                        <a:t>番</a:t>
                      </a:r>
                      <a:r>
                        <a:rPr sz="1100" dirty="0">
                          <a:latin typeface="Yu Gothic UI"/>
                          <a:cs typeface="Yu Gothic UI"/>
                        </a:rPr>
                        <a:t>号 </a:t>
                      </a:r>
                      <a:r>
                        <a:rPr sz="1100" spc="-300" dirty="0">
                          <a:latin typeface="Yu Gothic UI"/>
                          <a:cs typeface="Yu Gothic UI"/>
                        </a:rPr>
                        <a:t>Ｃ００１－３</a:t>
                      </a:r>
                      <a:r>
                        <a:rPr sz="1100" spc="120" dirty="0">
                          <a:latin typeface="Yu Gothic UI"/>
                          <a:cs typeface="Yu Gothic UI"/>
                        </a:rPr>
                        <a:t>に</a:t>
                      </a:r>
                      <a:r>
                        <a:rPr sz="1100" spc="150" dirty="0">
                          <a:latin typeface="Yu Gothic UI"/>
                          <a:cs typeface="Yu Gothic UI"/>
                        </a:rPr>
                        <a:t>掲</a:t>
                      </a:r>
                      <a:r>
                        <a:rPr sz="1100" spc="125" dirty="0">
                          <a:latin typeface="Yu Gothic UI"/>
                          <a:cs typeface="Yu Gothic UI"/>
                        </a:rPr>
                        <a:t>げ</a:t>
                      </a:r>
                      <a:r>
                        <a:rPr sz="1100" spc="114" dirty="0">
                          <a:latin typeface="Yu Gothic UI"/>
                          <a:cs typeface="Yu Gothic UI"/>
                        </a:rPr>
                        <a:t>る</a:t>
                      </a:r>
                      <a:r>
                        <a:rPr sz="1100" spc="135" dirty="0">
                          <a:latin typeface="Yu Gothic UI"/>
                          <a:cs typeface="Yu Gothic UI"/>
                        </a:rPr>
                        <a:t>歯</a:t>
                      </a:r>
                      <a:r>
                        <a:rPr sz="1100" dirty="0">
                          <a:latin typeface="Yu Gothic UI"/>
                          <a:cs typeface="Yu Gothic UI"/>
                        </a:rPr>
                        <a:t>科疾</a:t>
                      </a:r>
                      <a:r>
                        <a:rPr sz="1100" spc="-15" dirty="0">
                          <a:latin typeface="Yu Gothic UI"/>
                          <a:cs typeface="Yu Gothic UI"/>
                        </a:rPr>
                        <a:t>患</a:t>
                      </a:r>
                      <a:r>
                        <a:rPr sz="1100" dirty="0">
                          <a:latin typeface="Yu Gothic UI"/>
                          <a:cs typeface="Yu Gothic UI"/>
                        </a:rPr>
                        <a:t>在宅</a:t>
                      </a:r>
                      <a:r>
                        <a:rPr sz="1100" spc="-15" dirty="0">
                          <a:latin typeface="Yu Gothic UI"/>
                          <a:cs typeface="Yu Gothic UI"/>
                        </a:rPr>
                        <a:t>療</a:t>
                      </a:r>
                      <a:r>
                        <a:rPr sz="1100" dirty="0">
                          <a:latin typeface="Yu Gothic UI"/>
                          <a:cs typeface="Yu Gothic UI"/>
                        </a:rPr>
                        <a:t>養管</a:t>
                      </a:r>
                      <a:r>
                        <a:rPr sz="1100" spc="-15" dirty="0">
                          <a:latin typeface="Yu Gothic UI"/>
                          <a:cs typeface="Yu Gothic UI"/>
                        </a:rPr>
                        <a:t>理</a:t>
                      </a:r>
                      <a:r>
                        <a:rPr sz="1100" spc="140" dirty="0">
                          <a:latin typeface="Yu Gothic UI"/>
                          <a:cs typeface="Yu Gothic UI"/>
                        </a:rPr>
                        <a:t>料</a:t>
                      </a:r>
                      <a:r>
                        <a:rPr sz="1100" spc="90" dirty="0">
                          <a:latin typeface="Yu Gothic UI"/>
                          <a:cs typeface="Yu Gothic UI"/>
                        </a:rPr>
                        <a:t>、</a:t>
                      </a:r>
                      <a:r>
                        <a:rPr sz="1100" spc="125" dirty="0">
                          <a:latin typeface="Yu Gothic UI"/>
                          <a:cs typeface="Yu Gothic UI"/>
                        </a:rPr>
                        <a:t>区</a:t>
                      </a:r>
                      <a:r>
                        <a:rPr sz="1100" dirty="0">
                          <a:latin typeface="Yu Gothic UI"/>
                          <a:cs typeface="Yu Gothic UI"/>
                        </a:rPr>
                        <a:t>分番</a:t>
                      </a:r>
                      <a:r>
                        <a:rPr sz="1100" spc="-10" dirty="0">
                          <a:latin typeface="Yu Gothic UI"/>
                          <a:cs typeface="Yu Gothic UI"/>
                        </a:rPr>
                        <a:t>号</a:t>
                      </a:r>
                      <a:r>
                        <a:rPr sz="1100" spc="-305" dirty="0">
                          <a:latin typeface="Yu Gothic UI"/>
                          <a:cs typeface="Yu Gothic UI"/>
                        </a:rPr>
                        <a:t>Ｃ０</a:t>
                      </a:r>
                      <a:r>
                        <a:rPr sz="1100" spc="-315" dirty="0">
                          <a:latin typeface="Yu Gothic UI"/>
                          <a:cs typeface="Yu Gothic UI"/>
                        </a:rPr>
                        <a:t>０</a:t>
                      </a:r>
                      <a:r>
                        <a:rPr sz="1100" spc="-305" dirty="0">
                          <a:latin typeface="Yu Gothic UI"/>
                          <a:cs typeface="Yu Gothic UI"/>
                        </a:rPr>
                        <a:t>１－</a:t>
                      </a:r>
                      <a:r>
                        <a:rPr sz="1100" spc="-315" dirty="0">
                          <a:latin typeface="Yu Gothic UI"/>
                          <a:cs typeface="Yu Gothic UI"/>
                        </a:rPr>
                        <a:t>５</a:t>
                      </a:r>
                      <a:r>
                        <a:rPr sz="1100" spc="240" dirty="0">
                          <a:latin typeface="Yu Gothic UI"/>
                          <a:cs typeface="Yu Gothic UI"/>
                        </a:rPr>
                        <a:t>に</a:t>
                      </a:r>
                      <a:r>
                        <a:rPr sz="1100" spc="95" dirty="0">
                          <a:latin typeface="Yu Gothic UI"/>
                          <a:cs typeface="Yu Gothic UI"/>
                        </a:rPr>
                        <a:t>掲</a:t>
                      </a:r>
                      <a:r>
                        <a:rPr sz="1100" spc="65" dirty="0">
                          <a:latin typeface="Yu Gothic UI"/>
                          <a:cs typeface="Yu Gothic UI"/>
                        </a:rPr>
                        <a:t>げ</a:t>
                      </a:r>
                      <a:r>
                        <a:rPr sz="1100" spc="75" dirty="0">
                          <a:latin typeface="Yu Gothic UI"/>
                          <a:cs typeface="Yu Gothic UI"/>
                        </a:rPr>
                        <a:t>る</a:t>
                      </a:r>
                      <a:r>
                        <a:rPr sz="1100" spc="95" dirty="0">
                          <a:latin typeface="Yu Gothic UI"/>
                          <a:cs typeface="Yu Gothic UI"/>
                        </a:rPr>
                        <a:t>在</a:t>
                      </a:r>
                      <a:r>
                        <a:rPr sz="1100" spc="80" dirty="0">
                          <a:latin typeface="Yu Gothic UI"/>
                          <a:cs typeface="Yu Gothic UI"/>
                        </a:rPr>
                        <a:t>宅</a:t>
                      </a:r>
                      <a:r>
                        <a:rPr sz="1100" dirty="0">
                          <a:latin typeface="Yu Gothic UI"/>
                          <a:cs typeface="Yu Gothic UI"/>
                        </a:rPr>
                        <a:t>患者</a:t>
                      </a:r>
                      <a:r>
                        <a:rPr sz="1100" spc="-15" dirty="0">
                          <a:latin typeface="Yu Gothic UI"/>
                          <a:cs typeface="Yu Gothic UI"/>
                        </a:rPr>
                        <a:t>訪</a:t>
                      </a:r>
                      <a:r>
                        <a:rPr sz="1100" dirty="0">
                          <a:latin typeface="Yu Gothic UI"/>
                          <a:cs typeface="Yu Gothic UI"/>
                        </a:rPr>
                        <a:t>問口</a:t>
                      </a:r>
                      <a:r>
                        <a:rPr sz="1100" spc="-15" dirty="0">
                          <a:latin typeface="Yu Gothic UI"/>
                          <a:cs typeface="Yu Gothic UI"/>
                        </a:rPr>
                        <a:t>腔</a:t>
                      </a:r>
                      <a:r>
                        <a:rPr sz="1100" spc="285" dirty="0">
                          <a:latin typeface="Yu Gothic UI"/>
                          <a:cs typeface="Yu Gothic UI"/>
                        </a:rPr>
                        <a:t>リ</a:t>
                      </a:r>
                      <a:r>
                        <a:rPr sz="1100" spc="315" dirty="0">
                          <a:latin typeface="Yu Gothic UI"/>
                          <a:cs typeface="Yu Gothic UI"/>
                        </a:rPr>
                        <a:t>ハ</a:t>
                      </a:r>
                      <a:r>
                        <a:rPr sz="1100" spc="270" dirty="0">
                          <a:latin typeface="Yu Gothic UI"/>
                          <a:cs typeface="Yu Gothic UI"/>
                        </a:rPr>
                        <a:t>ビ</a:t>
                      </a:r>
                      <a:r>
                        <a:rPr sz="1100" spc="330" dirty="0">
                          <a:latin typeface="Yu Gothic UI"/>
                          <a:cs typeface="Yu Gothic UI"/>
                        </a:rPr>
                        <a:t>リ</a:t>
                      </a:r>
                      <a:r>
                        <a:rPr sz="1100" spc="350" dirty="0">
                          <a:latin typeface="Yu Gothic UI"/>
                          <a:cs typeface="Yu Gothic UI"/>
                        </a:rPr>
                        <a:t>テ</a:t>
                      </a:r>
                      <a:r>
                        <a:rPr sz="1100" spc="290" dirty="0">
                          <a:latin typeface="Yu Gothic UI"/>
                          <a:cs typeface="Yu Gothic UI"/>
                        </a:rPr>
                        <a:t>ー</a:t>
                      </a:r>
                      <a:r>
                        <a:rPr sz="1100" spc="340" dirty="0">
                          <a:latin typeface="Yu Gothic UI"/>
                          <a:cs typeface="Yu Gothic UI"/>
                        </a:rPr>
                        <a:t>シ</a:t>
                      </a:r>
                      <a:r>
                        <a:rPr sz="1100" spc="260" dirty="0">
                          <a:latin typeface="Yu Gothic UI"/>
                          <a:cs typeface="Yu Gothic UI"/>
                        </a:rPr>
                        <a:t>ョ</a:t>
                      </a:r>
                      <a:r>
                        <a:rPr sz="1100" spc="320" dirty="0">
                          <a:latin typeface="Yu Gothic UI"/>
                          <a:cs typeface="Yu Gothic UI"/>
                        </a:rPr>
                        <a:t>ン</a:t>
                      </a:r>
                      <a:r>
                        <a:rPr sz="1100" spc="10" dirty="0">
                          <a:latin typeface="Yu Gothic UI"/>
                          <a:cs typeface="Yu Gothic UI"/>
                        </a:rPr>
                        <a:t>指導管理料又</a:t>
                      </a:r>
                      <a:r>
                        <a:rPr sz="1100" spc="5" dirty="0">
                          <a:latin typeface="Yu Gothic UI"/>
                          <a:cs typeface="Yu Gothic UI"/>
                        </a:rPr>
                        <a:t>は</a:t>
                      </a:r>
                      <a:r>
                        <a:rPr sz="1100" spc="10" dirty="0">
                          <a:latin typeface="Yu Gothic UI"/>
                          <a:cs typeface="Yu Gothic UI"/>
                        </a:rPr>
                        <a:t>区分番</a:t>
                      </a:r>
                      <a:r>
                        <a:rPr sz="1100" dirty="0">
                          <a:latin typeface="Yu Gothic UI"/>
                          <a:cs typeface="Yu Gothic UI"/>
                        </a:rPr>
                        <a:t>号</a:t>
                      </a:r>
                      <a:r>
                        <a:rPr sz="1100" spc="-305" dirty="0">
                          <a:latin typeface="Yu Gothic UI"/>
                          <a:cs typeface="Yu Gothic UI"/>
                        </a:rPr>
                        <a:t>Ｃ０</a:t>
                      </a:r>
                      <a:r>
                        <a:rPr sz="1100" spc="-315" dirty="0">
                          <a:latin typeface="Yu Gothic UI"/>
                          <a:cs typeface="Yu Gothic UI"/>
                        </a:rPr>
                        <a:t>０</a:t>
                      </a:r>
                      <a:r>
                        <a:rPr sz="1100" spc="-305" dirty="0">
                          <a:latin typeface="Yu Gothic UI"/>
                          <a:cs typeface="Yu Gothic UI"/>
                        </a:rPr>
                        <a:t>１－</a:t>
                      </a:r>
                      <a:r>
                        <a:rPr sz="1100" spc="-315" dirty="0">
                          <a:latin typeface="Yu Gothic UI"/>
                          <a:cs typeface="Yu Gothic UI"/>
                        </a:rPr>
                        <a:t>６</a:t>
                      </a:r>
                      <a:r>
                        <a:rPr sz="1100" spc="240" dirty="0">
                          <a:latin typeface="Yu Gothic UI"/>
                          <a:cs typeface="Yu Gothic UI"/>
                        </a:rPr>
                        <a:t>に</a:t>
                      </a:r>
                      <a:r>
                        <a:rPr sz="1100" spc="95" dirty="0">
                          <a:latin typeface="Yu Gothic UI"/>
                          <a:cs typeface="Yu Gothic UI"/>
                        </a:rPr>
                        <a:t>掲</a:t>
                      </a:r>
                      <a:r>
                        <a:rPr sz="1100" spc="65" dirty="0">
                          <a:latin typeface="Yu Gothic UI"/>
                          <a:cs typeface="Yu Gothic UI"/>
                        </a:rPr>
                        <a:t>げ</a:t>
                      </a:r>
                      <a:r>
                        <a:rPr sz="1100" spc="75" dirty="0">
                          <a:latin typeface="Yu Gothic UI"/>
                          <a:cs typeface="Yu Gothic UI"/>
                        </a:rPr>
                        <a:t>る</a:t>
                      </a:r>
                      <a:r>
                        <a:rPr sz="1100" spc="95" dirty="0">
                          <a:latin typeface="Yu Gothic UI"/>
                          <a:cs typeface="Yu Gothic UI"/>
                        </a:rPr>
                        <a:t>小</a:t>
                      </a:r>
                      <a:r>
                        <a:rPr sz="1100" spc="80" dirty="0">
                          <a:latin typeface="Yu Gothic UI"/>
                          <a:cs typeface="Yu Gothic UI"/>
                        </a:rPr>
                        <a:t>児</a:t>
                      </a:r>
                      <a:r>
                        <a:rPr sz="1100" dirty="0">
                          <a:latin typeface="Yu Gothic UI"/>
                          <a:cs typeface="Yu Gothic UI"/>
                        </a:rPr>
                        <a:t>在宅</a:t>
                      </a:r>
                      <a:r>
                        <a:rPr sz="1100" spc="-15" dirty="0">
                          <a:latin typeface="Yu Gothic UI"/>
                          <a:cs typeface="Yu Gothic UI"/>
                        </a:rPr>
                        <a:t>患</a:t>
                      </a:r>
                      <a:r>
                        <a:rPr sz="1100" dirty="0">
                          <a:latin typeface="Yu Gothic UI"/>
                          <a:cs typeface="Yu Gothic UI"/>
                        </a:rPr>
                        <a:t>者訪</a:t>
                      </a:r>
                      <a:r>
                        <a:rPr sz="1100" spc="-15" dirty="0">
                          <a:latin typeface="Yu Gothic UI"/>
                          <a:cs typeface="Yu Gothic UI"/>
                        </a:rPr>
                        <a:t>問</a:t>
                      </a:r>
                      <a:r>
                        <a:rPr sz="1100" spc="120" dirty="0">
                          <a:latin typeface="Yu Gothic UI"/>
                          <a:cs typeface="Yu Gothic UI"/>
                        </a:rPr>
                        <a:t>口腔</a:t>
                      </a:r>
                      <a:r>
                        <a:rPr sz="1100" spc="70" dirty="0">
                          <a:latin typeface="Yu Gothic UI"/>
                          <a:cs typeface="Yu Gothic UI"/>
                        </a:rPr>
                        <a:t>リ</a:t>
                      </a:r>
                      <a:r>
                        <a:rPr sz="1100" spc="315" dirty="0">
                          <a:latin typeface="Yu Gothic UI"/>
                          <a:cs typeface="Yu Gothic UI"/>
                        </a:rPr>
                        <a:t>ハ</a:t>
                      </a:r>
                      <a:r>
                        <a:rPr sz="1100" spc="285" dirty="0">
                          <a:latin typeface="Yu Gothic UI"/>
                          <a:cs typeface="Yu Gothic UI"/>
                        </a:rPr>
                        <a:t>ビ</a:t>
                      </a:r>
                      <a:r>
                        <a:rPr sz="1100" spc="270" dirty="0">
                          <a:latin typeface="Yu Gothic UI"/>
                          <a:cs typeface="Yu Gothic UI"/>
                        </a:rPr>
                        <a:t>リ</a:t>
                      </a:r>
                      <a:r>
                        <a:rPr sz="1100" spc="305" dirty="0">
                          <a:latin typeface="Yu Gothic UI"/>
                          <a:cs typeface="Yu Gothic UI"/>
                        </a:rPr>
                        <a:t>テ</a:t>
                      </a:r>
                      <a:r>
                        <a:rPr sz="1100" spc="260" dirty="0">
                          <a:latin typeface="Yu Gothic UI"/>
                          <a:cs typeface="Yu Gothic UI"/>
                        </a:rPr>
                        <a:t>ー</a:t>
                      </a:r>
                      <a:r>
                        <a:rPr sz="1100" spc="305" dirty="0">
                          <a:latin typeface="Yu Gothic UI"/>
                          <a:cs typeface="Yu Gothic UI"/>
                        </a:rPr>
                        <a:t>シ</a:t>
                      </a:r>
                      <a:r>
                        <a:rPr sz="1100" spc="180" dirty="0">
                          <a:latin typeface="Yu Gothic UI"/>
                          <a:cs typeface="Yu Gothic UI"/>
                        </a:rPr>
                        <a:t>ョ</a:t>
                      </a:r>
                      <a:r>
                        <a:rPr sz="1100" spc="220" dirty="0">
                          <a:latin typeface="Yu Gothic UI"/>
                          <a:cs typeface="Yu Gothic UI"/>
                        </a:rPr>
                        <a:t>ン</a:t>
                      </a:r>
                      <a:r>
                        <a:rPr sz="1100" spc="280" dirty="0">
                          <a:latin typeface="Yu Gothic UI"/>
                          <a:cs typeface="Yu Gothic UI"/>
                        </a:rPr>
                        <a:t>指</a:t>
                      </a:r>
                      <a:r>
                        <a:rPr sz="1100" dirty="0">
                          <a:latin typeface="Yu Gothic UI"/>
                          <a:cs typeface="Yu Gothic UI"/>
                        </a:rPr>
                        <a:t>導管</a:t>
                      </a:r>
                      <a:r>
                        <a:rPr sz="1100" spc="-15" dirty="0">
                          <a:latin typeface="Yu Gothic UI"/>
                          <a:cs typeface="Yu Gothic UI"/>
                        </a:rPr>
                        <a:t>理</a:t>
                      </a:r>
                      <a:r>
                        <a:rPr sz="1100" spc="95" dirty="0">
                          <a:latin typeface="Yu Gothic UI"/>
                          <a:cs typeface="Yu Gothic UI"/>
                        </a:rPr>
                        <a:t>料</a:t>
                      </a:r>
                      <a:r>
                        <a:rPr sz="1100" spc="70" dirty="0">
                          <a:latin typeface="Yu Gothic UI"/>
                          <a:cs typeface="Yu Gothic UI"/>
                        </a:rPr>
                        <a:t>を</a:t>
                      </a:r>
                      <a:r>
                        <a:rPr sz="1100" spc="80" dirty="0">
                          <a:latin typeface="Yu Gothic UI"/>
                          <a:cs typeface="Yu Gothic UI"/>
                        </a:rPr>
                        <a:t>算</a:t>
                      </a:r>
                      <a:r>
                        <a:rPr sz="1100" spc="250" dirty="0">
                          <a:latin typeface="Yu Gothic UI"/>
                          <a:cs typeface="Yu Gothic UI"/>
                        </a:rPr>
                        <a:t>定</a:t>
                      </a:r>
                      <a:r>
                        <a:rPr sz="1100" spc="175" dirty="0">
                          <a:latin typeface="Yu Gothic UI"/>
                          <a:cs typeface="Yu Gothic UI"/>
                        </a:rPr>
                        <a:t>し</a:t>
                      </a:r>
                      <a:r>
                        <a:rPr sz="1100" spc="170" dirty="0">
                          <a:latin typeface="Yu Gothic UI"/>
                          <a:cs typeface="Yu Gothic UI"/>
                        </a:rPr>
                        <a:t>て</a:t>
                      </a:r>
                      <a:r>
                        <a:rPr sz="1100" spc="195" dirty="0">
                          <a:latin typeface="Yu Gothic UI"/>
                          <a:cs typeface="Yu Gothic UI"/>
                        </a:rPr>
                        <a:t>い</a:t>
                      </a:r>
                      <a:r>
                        <a:rPr sz="1100" spc="155" dirty="0">
                          <a:latin typeface="Yu Gothic UI"/>
                          <a:cs typeface="Yu Gothic UI"/>
                        </a:rPr>
                        <a:t>るも</a:t>
                      </a:r>
                      <a:r>
                        <a:rPr sz="1100" spc="170" dirty="0">
                          <a:latin typeface="Yu Gothic UI"/>
                          <a:cs typeface="Yu Gothic UI"/>
                        </a:rPr>
                        <a:t>の</a:t>
                      </a:r>
                      <a:r>
                        <a:rPr sz="1100" spc="160" dirty="0">
                          <a:latin typeface="Yu Gothic UI"/>
                          <a:cs typeface="Yu Gothic UI"/>
                        </a:rPr>
                        <a:t>に</a:t>
                      </a:r>
                      <a:r>
                        <a:rPr sz="1100" spc="204" dirty="0">
                          <a:latin typeface="Yu Gothic UI"/>
                          <a:cs typeface="Yu Gothic UI"/>
                        </a:rPr>
                        <a:t>対</a:t>
                      </a:r>
                      <a:r>
                        <a:rPr sz="1100" spc="140" dirty="0">
                          <a:latin typeface="Yu Gothic UI"/>
                          <a:cs typeface="Yu Gothic UI"/>
                        </a:rPr>
                        <a:t>し</a:t>
                      </a:r>
                      <a:r>
                        <a:rPr sz="1100" spc="155" dirty="0">
                          <a:latin typeface="Yu Gothic UI"/>
                          <a:cs typeface="Yu Gothic UI"/>
                        </a:rPr>
                        <a:t>て</a:t>
                      </a:r>
                      <a:r>
                        <a:rPr sz="1100" spc="135" dirty="0">
                          <a:latin typeface="Yu Gothic UI"/>
                          <a:cs typeface="Yu Gothic UI"/>
                        </a:rPr>
                        <a:t>、</a:t>
                      </a:r>
                      <a:r>
                        <a:rPr sz="1100" spc="204" dirty="0">
                          <a:latin typeface="Yu Gothic UI"/>
                          <a:cs typeface="Yu Gothic UI"/>
                        </a:rPr>
                        <a:t>当該</a:t>
                      </a:r>
                      <a:r>
                        <a:rPr sz="1100" spc="190" dirty="0">
                          <a:latin typeface="Yu Gothic UI"/>
                          <a:cs typeface="Yu Gothic UI"/>
                        </a:rPr>
                        <a:t>患</a:t>
                      </a:r>
                      <a:r>
                        <a:rPr sz="1100" spc="65" dirty="0">
                          <a:latin typeface="Yu Gothic UI"/>
                          <a:cs typeface="Yu Gothic UI"/>
                        </a:rPr>
                        <a:t>者</a:t>
                      </a:r>
                      <a:r>
                        <a:rPr sz="1100" spc="50" dirty="0">
                          <a:latin typeface="Yu Gothic UI"/>
                          <a:cs typeface="Yu Gothic UI"/>
                        </a:rPr>
                        <a:t>の入</a:t>
                      </a:r>
                      <a:r>
                        <a:rPr sz="1100" spc="250" dirty="0">
                          <a:latin typeface="Yu Gothic UI"/>
                          <a:cs typeface="Yu Gothic UI"/>
                        </a:rPr>
                        <a:t>院</a:t>
                      </a:r>
                      <a:r>
                        <a:rPr sz="1100" spc="175" dirty="0">
                          <a:latin typeface="Yu Gothic UI"/>
                          <a:cs typeface="Yu Gothic UI"/>
                        </a:rPr>
                        <a:t>し</a:t>
                      </a:r>
                      <a:r>
                        <a:rPr sz="1100" spc="170" dirty="0">
                          <a:latin typeface="Yu Gothic UI"/>
                          <a:cs typeface="Yu Gothic UI"/>
                        </a:rPr>
                        <a:t>て</a:t>
                      </a:r>
                      <a:r>
                        <a:rPr sz="1100" spc="140" dirty="0">
                          <a:latin typeface="Yu Gothic UI"/>
                          <a:cs typeface="Yu Gothic UI"/>
                        </a:rPr>
                        <a:t>い</a:t>
                      </a:r>
                      <a:r>
                        <a:rPr sz="1100" spc="130" dirty="0">
                          <a:latin typeface="Yu Gothic UI"/>
                          <a:cs typeface="Yu Gothic UI"/>
                        </a:rPr>
                        <a:t>る</a:t>
                      </a:r>
                      <a:r>
                        <a:rPr sz="1100" spc="160" dirty="0">
                          <a:latin typeface="Yu Gothic UI"/>
                          <a:cs typeface="Yu Gothic UI"/>
                        </a:rPr>
                        <a:t>他</a:t>
                      </a:r>
                      <a:r>
                        <a:rPr sz="1100" spc="50" dirty="0">
                          <a:latin typeface="Yu Gothic UI"/>
                          <a:cs typeface="Yu Gothic UI"/>
                        </a:rPr>
                        <a:t>の</a:t>
                      </a:r>
                      <a:r>
                        <a:rPr sz="1100" spc="65" dirty="0">
                          <a:latin typeface="Yu Gothic UI"/>
                          <a:cs typeface="Yu Gothic UI"/>
                        </a:rPr>
                        <a:t>保</a:t>
                      </a:r>
                      <a:r>
                        <a:rPr sz="1100" spc="50" dirty="0">
                          <a:latin typeface="Yu Gothic UI"/>
                          <a:cs typeface="Yu Gothic UI"/>
                        </a:rPr>
                        <a:t>険</a:t>
                      </a:r>
                      <a:r>
                        <a:rPr sz="1100" dirty="0">
                          <a:latin typeface="Yu Gothic UI"/>
                          <a:cs typeface="Yu Gothic UI"/>
                        </a:rPr>
                        <a:t>医療</a:t>
                      </a:r>
                      <a:r>
                        <a:rPr sz="1100" spc="-15" dirty="0">
                          <a:latin typeface="Yu Gothic UI"/>
                          <a:cs typeface="Yu Gothic UI"/>
                        </a:rPr>
                        <a:t>機</a:t>
                      </a:r>
                      <a:r>
                        <a:rPr sz="1100" spc="65" dirty="0">
                          <a:latin typeface="Yu Gothic UI"/>
                          <a:cs typeface="Yu Gothic UI"/>
                        </a:rPr>
                        <a:t>関</a:t>
                      </a:r>
                      <a:r>
                        <a:rPr sz="1100" spc="50" dirty="0">
                          <a:latin typeface="Yu Gothic UI"/>
                          <a:cs typeface="Yu Gothic UI"/>
                        </a:rPr>
                        <a:t>の栄</a:t>
                      </a:r>
                      <a:r>
                        <a:rPr sz="1100" spc="140" dirty="0">
                          <a:latin typeface="Yu Gothic UI"/>
                          <a:cs typeface="Yu Gothic UI"/>
                        </a:rPr>
                        <a:t>養</a:t>
                      </a:r>
                      <a:r>
                        <a:rPr sz="1100" spc="114" dirty="0">
                          <a:latin typeface="Yu Gothic UI"/>
                          <a:cs typeface="Yu Gothic UI"/>
                        </a:rPr>
                        <a:t>サ</a:t>
                      </a:r>
                      <a:r>
                        <a:rPr sz="1100" spc="105" dirty="0">
                          <a:latin typeface="Yu Gothic UI"/>
                          <a:cs typeface="Yu Gothic UI"/>
                        </a:rPr>
                        <a:t>ポ</a:t>
                      </a:r>
                      <a:r>
                        <a:rPr sz="1100" spc="310" dirty="0">
                          <a:latin typeface="Yu Gothic UI"/>
                          <a:cs typeface="Yu Gothic UI"/>
                        </a:rPr>
                        <a:t>ー</a:t>
                      </a:r>
                      <a:r>
                        <a:rPr sz="1100" spc="335" dirty="0">
                          <a:latin typeface="Yu Gothic UI"/>
                          <a:cs typeface="Yu Gothic UI"/>
                        </a:rPr>
                        <a:t>ト</a:t>
                      </a:r>
                      <a:r>
                        <a:rPr sz="1100" spc="345" dirty="0">
                          <a:latin typeface="Yu Gothic UI"/>
                          <a:cs typeface="Yu Gothic UI"/>
                        </a:rPr>
                        <a:t>チ</a:t>
                      </a:r>
                      <a:r>
                        <a:rPr sz="1100" spc="170" dirty="0">
                          <a:latin typeface="Yu Gothic UI"/>
                          <a:cs typeface="Yu Gothic UI"/>
                        </a:rPr>
                        <a:t>ー</a:t>
                      </a:r>
                      <a:r>
                        <a:rPr sz="1100" spc="200" dirty="0">
                          <a:latin typeface="Yu Gothic UI"/>
                          <a:cs typeface="Yu Gothic UI"/>
                        </a:rPr>
                        <a:t>ム</a:t>
                      </a:r>
                      <a:r>
                        <a:rPr sz="1100" spc="245" dirty="0">
                          <a:latin typeface="Yu Gothic UI"/>
                          <a:cs typeface="Yu Gothic UI"/>
                        </a:rPr>
                        <a:t>等</a:t>
                      </a:r>
                      <a:r>
                        <a:rPr sz="1100" spc="50" dirty="0">
                          <a:latin typeface="Yu Gothic UI"/>
                          <a:cs typeface="Yu Gothic UI"/>
                        </a:rPr>
                        <a:t>の</a:t>
                      </a:r>
                      <a:r>
                        <a:rPr sz="1100" spc="65" dirty="0">
                          <a:latin typeface="Yu Gothic UI"/>
                          <a:cs typeface="Yu Gothic UI"/>
                        </a:rPr>
                        <a:t>構</a:t>
                      </a:r>
                      <a:r>
                        <a:rPr sz="1100" spc="50" dirty="0">
                          <a:latin typeface="Yu Gothic UI"/>
                          <a:cs typeface="Yu Gothic UI"/>
                        </a:rPr>
                        <a:t>成</a:t>
                      </a:r>
                      <a:r>
                        <a:rPr sz="1100" spc="260" dirty="0">
                          <a:latin typeface="Yu Gothic UI"/>
                          <a:cs typeface="Yu Gothic UI"/>
                        </a:rPr>
                        <a:t>員</a:t>
                      </a:r>
                      <a:r>
                        <a:rPr sz="1100" spc="185" dirty="0">
                          <a:latin typeface="Yu Gothic UI"/>
                          <a:cs typeface="Yu Gothic UI"/>
                        </a:rPr>
                        <a:t>と</a:t>
                      </a:r>
                      <a:r>
                        <a:rPr sz="1100" spc="165" dirty="0">
                          <a:latin typeface="Yu Gothic UI"/>
                          <a:cs typeface="Yu Gothic UI"/>
                        </a:rPr>
                        <a:t>し</a:t>
                      </a:r>
                      <a:r>
                        <a:rPr sz="1100" spc="70" dirty="0">
                          <a:latin typeface="Yu Gothic UI"/>
                          <a:cs typeface="Yu Gothic UI"/>
                        </a:rPr>
                        <a:t>て</a:t>
                      </a:r>
                      <a:r>
                        <a:rPr sz="1100" spc="95" dirty="0">
                          <a:latin typeface="Yu Gothic UI"/>
                          <a:cs typeface="Yu Gothic UI"/>
                        </a:rPr>
                        <a:t>診</a:t>
                      </a:r>
                      <a:r>
                        <a:rPr sz="1100" spc="80" dirty="0">
                          <a:latin typeface="Yu Gothic UI"/>
                          <a:cs typeface="Yu Gothic UI"/>
                        </a:rPr>
                        <a:t>療</a:t>
                      </a:r>
                      <a:r>
                        <a:rPr sz="1100" spc="114" dirty="0">
                          <a:latin typeface="Yu Gothic UI"/>
                          <a:cs typeface="Yu Gothic UI"/>
                        </a:rPr>
                        <a:t>を</a:t>
                      </a:r>
                      <a:r>
                        <a:rPr sz="1100" spc="150" dirty="0">
                          <a:latin typeface="Yu Gothic UI"/>
                          <a:cs typeface="Yu Gothic UI"/>
                        </a:rPr>
                        <a:t>行</a:t>
                      </a:r>
                      <a:r>
                        <a:rPr sz="1100" spc="180" dirty="0">
                          <a:latin typeface="Yu Gothic UI"/>
                          <a:cs typeface="Yu Gothic UI"/>
                        </a:rPr>
                        <a:t>い</a:t>
                      </a:r>
                      <a:r>
                        <a:rPr sz="1100" spc="145" dirty="0">
                          <a:latin typeface="Yu Gothic UI"/>
                          <a:cs typeface="Yu Gothic UI"/>
                        </a:rPr>
                        <a:t>、</a:t>
                      </a:r>
                      <a:r>
                        <a:rPr sz="1100" spc="165" dirty="0">
                          <a:latin typeface="Yu Gothic UI"/>
                          <a:cs typeface="Yu Gothic UI"/>
                        </a:rPr>
                        <a:t>そ</a:t>
                      </a:r>
                      <a:r>
                        <a:rPr sz="1100" spc="180" dirty="0">
                          <a:latin typeface="Yu Gothic UI"/>
                          <a:cs typeface="Yu Gothic UI"/>
                        </a:rPr>
                        <a:t>の</a:t>
                      </a:r>
                      <a:r>
                        <a:rPr sz="1100" spc="225" dirty="0">
                          <a:latin typeface="Yu Gothic UI"/>
                          <a:cs typeface="Yu Gothic UI"/>
                        </a:rPr>
                        <a:t>結果</a:t>
                      </a:r>
                      <a:r>
                        <a:rPr sz="1100" spc="165" dirty="0">
                          <a:latin typeface="Yu Gothic UI"/>
                          <a:cs typeface="Yu Gothic UI"/>
                        </a:rPr>
                        <a:t>を</a:t>
                      </a:r>
                      <a:r>
                        <a:rPr sz="1100" spc="225" dirty="0">
                          <a:latin typeface="Yu Gothic UI"/>
                          <a:cs typeface="Yu Gothic UI"/>
                        </a:rPr>
                        <a:t>踏</a:t>
                      </a:r>
                      <a:r>
                        <a:rPr sz="1100" spc="165" dirty="0">
                          <a:latin typeface="Yu Gothic UI"/>
                          <a:cs typeface="Yu Gothic UI"/>
                        </a:rPr>
                        <a:t>ま</a:t>
                      </a:r>
                      <a:r>
                        <a:rPr sz="1100" spc="175" dirty="0">
                          <a:latin typeface="Yu Gothic UI"/>
                          <a:cs typeface="Yu Gothic UI"/>
                        </a:rPr>
                        <a:t>え</a:t>
                      </a:r>
                      <a:r>
                        <a:rPr sz="1100" spc="155" dirty="0">
                          <a:latin typeface="Yu Gothic UI"/>
                          <a:cs typeface="Yu Gothic UI"/>
                        </a:rPr>
                        <a:t>て</a:t>
                      </a:r>
                      <a:r>
                        <a:rPr sz="1100" u="sng" dirty="0">
                          <a:solidFill>
                            <a:srgbClr val="006FC0"/>
                          </a:solidFill>
                          <a:uFill>
                            <a:solidFill>
                              <a:srgbClr val="006FC0"/>
                            </a:solidFill>
                          </a:uFill>
                          <a:latin typeface="Yu Gothic UI"/>
                          <a:cs typeface="Yu Gothic UI"/>
                        </a:rPr>
                        <a:t>歯</a:t>
                      </a:r>
                      <a:r>
                        <a:rPr sz="1100" u="sng" spc="-5" dirty="0">
                          <a:solidFill>
                            <a:srgbClr val="006FC0"/>
                          </a:solidFill>
                          <a:uFill>
                            <a:solidFill>
                              <a:srgbClr val="006FC0"/>
                            </a:solidFill>
                          </a:uFill>
                          <a:latin typeface="Yu Gothic UI"/>
                          <a:cs typeface="Yu Gothic UI"/>
                        </a:rPr>
                        <a:t>科</a:t>
                      </a:r>
                      <a:r>
                        <a:rPr sz="1100" u="sng" spc="-15" dirty="0">
                          <a:solidFill>
                            <a:srgbClr val="006FC0"/>
                          </a:solidFill>
                          <a:uFill>
                            <a:solidFill>
                              <a:srgbClr val="006FC0"/>
                            </a:solidFill>
                          </a:uFill>
                          <a:latin typeface="Yu Gothic UI"/>
                          <a:cs typeface="Yu Gothic UI"/>
                        </a:rPr>
                        <a:t>医</a:t>
                      </a:r>
                      <a:r>
                        <a:rPr sz="1100" u="sng" dirty="0">
                          <a:solidFill>
                            <a:srgbClr val="006FC0"/>
                          </a:solidFill>
                          <a:uFill>
                            <a:solidFill>
                              <a:srgbClr val="006FC0"/>
                            </a:solidFill>
                          </a:uFill>
                          <a:latin typeface="Yu Gothic UI"/>
                          <a:cs typeface="Yu Gothic UI"/>
                        </a:rPr>
                        <a:t>師</a:t>
                      </a:r>
                      <a:r>
                        <a:rPr sz="1100" u="sng" spc="-5" dirty="0">
                          <a:solidFill>
                            <a:srgbClr val="006FC0"/>
                          </a:solidFill>
                          <a:uFill>
                            <a:solidFill>
                              <a:srgbClr val="006FC0"/>
                            </a:solidFill>
                          </a:uFill>
                          <a:latin typeface="Yu Gothic UI"/>
                          <a:cs typeface="Yu Gothic UI"/>
                        </a:rPr>
                        <a:t>又</a:t>
                      </a:r>
                      <a:r>
                        <a:rPr sz="1100" u="sng" spc="150" dirty="0">
                          <a:solidFill>
                            <a:srgbClr val="006FC0"/>
                          </a:solidFill>
                          <a:uFill>
                            <a:solidFill>
                              <a:srgbClr val="006FC0"/>
                            </a:solidFill>
                          </a:uFill>
                          <a:latin typeface="Yu Gothic UI"/>
                          <a:cs typeface="Yu Gothic UI"/>
                        </a:rPr>
                        <a:t>は</a:t>
                      </a:r>
                      <a:r>
                        <a:rPr sz="1100" u="sng" dirty="0">
                          <a:solidFill>
                            <a:srgbClr val="006FC0"/>
                          </a:solidFill>
                          <a:uFill>
                            <a:solidFill>
                              <a:srgbClr val="006FC0"/>
                            </a:solidFill>
                          </a:uFill>
                          <a:latin typeface="Yu Gothic UI"/>
                          <a:cs typeface="Yu Gothic UI"/>
                        </a:rPr>
                        <a:t>歯</a:t>
                      </a:r>
                      <a:r>
                        <a:rPr sz="1100" u="sng" spc="-5" dirty="0">
                          <a:solidFill>
                            <a:srgbClr val="006FC0"/>
                          </a:solidFill>
                          <a:uFill>
                            <a:solidFill>
                              <a:srgbClr val="006FC0"/>
                            </a:solidFill>
                          </a:uFill>
                          <a:latin typeface="Yu Gothic UI"/>
                          <a:cs typeface="Yu Gothic UI"/>
                        </a:rPr>
                        <a:t>科</a:t>
                      </a:r>
                      <a:r>
                        <a:rPr sz="1100" u="sng" spc="-15" dirty="0">
                          <a:solidFill>
                            <a:srgbClr val="006FC0"/>
                          </a:solidFill>
                          <a:uFill>
                            <a:solidFill>
                              <a:srgbClr val="006FC0"/>
                            </a:solidFill>
                          </a:uFill>
                          <a:latin typeface="Yu Gothic UI"/>
                          <a:cs typeface="Yu Gothic UI"/>
                        </a:rPr>
                        <a:t>医</a:t>
                      </a:r>
                      <a:r>
                        <a:rPr sz="1100" u="sng" spc="110" dirty="0">
                          <a:solidFill>
                            <a:srgbClr val="006FC0"/>
                          </a:solidFill>
                          <a:uFill>
                            <a:solidFill>
                              <a:srgbClr val="006FC0"/>
                            </a:solidFill>
                          </a:uFill>
                          <a:latin typeface="Yu Gothic UI"/>
                          <a:cs typeface="Yu Gothic UI"/>
                        </a:rPr>
                        <a:t>師</a:t>
                      </a:r>
                      <a:r>
                        <a:rPr sz="1100" u="sng" spc="85" dirty="0">
                          <a:solidFill>
                            <a:srgbClr val="006FC0"/>
                          </a:solidFill>
                          <a:uFill>
                            <a:solidFill>
                              <a:srgbClr val="006FC0"/>
                            </a:solidFill>
                          </a:uFill>
                          <a:latin typeface="Yu Gothic UI"/>
                          <a:cs typeface="Yu Gothic UI"/>
                        </a:rPr>
                        <a:t>の</a:t>
                      </a:r>
                      <a:r>
                        <a:rPr sz="1100" u="sng" spc="-15" dirty="0">
                          <a:solidFill>
                            <a:srgbClr val="006FC0"/>
                          </a:solidFill>
                          <a:uFill>
                            <a:solidFill>
                              <a:srgbClr val="006FC0"/>
                            </a:solidFill>
                          </a:uFill>
                          <a:latin typeface="Yu Gothic UI"/>
                          <a:cs typeface="Yu Gothic UI"/>
                        </a:rPr>
                        <a:t>指</a:t>
                      </a:r>
                      <a:r>
                        <a:rPr sz="1100" u="sng" spc="150" dirty="0">
                          <a:solidFill>
                            <a:srgbClr val="006FC0"/>
                          </a:solidFill>
                          <a:uFill>
                            <a:solidFill>
                              <a:srgbClr val="006FC0"/>
                            </a:solidFill>
                          </a:uFill>
                          <a:latin typeface="Yu Gothic UI"/>
                          <a:cs typeface="Yu Gothic UI"/>
                        </a:rPr>
                        <a:t>示</a:t>
                      </a:r>
                      <a:r>
                        <a:rPr sz="1100" u="sng" spc="110" dirty="0">
                          <a:solidFill>
                            <a:srgbClr val="006FC0"/>
                          </a:solidFill>
                          <a:uFill>
                            <a:solidFill>
                              <a:srgbClr val="006FC0"/>
                            </a:solidFill>
                          </a:uFill>
                          <a:latin typeface="Yu Gothic UI"/>
                          <a:cs typeface="Yu Gothic UI"/>
                        </a:rPr>
                        <a:t>を</a:t>
                      </a:r>
                      <a:r>
                        <a:rPr sz="1100" u="sng" spc="-15" dirty="0">
                          <a:solidFill>
                            <a:srgbClr val="006FC0"/>
                          </a:solidFill>
                          <a:uFill>
                            <a:solidFill>
                              <a:srgbClr val="006FC0"/>
                            </a:solidFill>
                          </a:uFill>
                          <a:latin typeface="Yu Gothic UI"/>
                          <a:cs typeface="Yu Gothic UI"/>
                        </a:rPr>
                        <a:t>受</a:t>
                      </a:r>
                      <a:r>
                        <a:rPr sz="1100" u="sng" spc="240" dirty="0">
                          <a:solidFill>
                            <a:srgbClr val="006FC0"/>
                          </a:solidFill>
                          <a:uFill>
                            <a:solidFill>
                              <a:srgbClr val="006FC0"/>
                            </a:solidFill>
                          </a:uFill>
                          <a:latin typeface="Yu Gothic UI"/>
                          <a:cs typeface="Yu Gothic UI"/>
                        </a:rPr>
                        <a:t>け</a:t>
                      </a:r>
                      <a:r>
                        <a:rPr sz="1100" u="sng" spc="235" dirty="0">
                          <a:solidFill>
                            <a:srgbClr val="006FC0"/>
                          </a:solidFill>
                          <a:uFill>
                            <a:solidFill>
                              <a:srgbClr val="006FC0"/>
                            </a:solidFill>
                          </a:uFill>
                          <a:latin typeface="Yu Gothic UI"/>
                          <a:cs typeface="Yu Gothic UI"/>
                        </a:rPr>
                        <a:t>た</a:t>
                      </a:r>
                      <a:r>
                        <a:rPr sz="1100" u="sng" spc="-15" dirty="0">
                          <a:solidFill>
                            <a:srgbClr val="006FC0"/>
                          </a:solidFill>
                          <a:uFill>
                            <a:solidFill>
                              <a:srgbClr val="006FC0"/>
                            </a:solidFill>
                          </a:uFill>
                          <a:latin typeface="Yu Gothic UI"/>
                          <a:cs typeface="Yu Gothic UI"/>
                        </a:rPr>
                        <a:t>歯</a:t>
                      </a:r>
                      <a:r>
                        <a:rPr sz="1100" u="sng" dirty="0">
                          <a:solidFill>
                            <a:srgbClr val="006FC0"/>
                          </a:solidFill>
                          <a:uFill>
                            <a:solidFill>
                              <a:srgbClr val="006FC0"/>
                            </a:solidFill>
                          </a:uFill>
                          <a:latin typeface="Yu Gothic UI"/>
                          <a:cs typeface="Yu Gothic UI"/>
                        </a:rPr>
                        <a:t>科</a:t>
                      </a:r>
                      <a:r>
                        <a:rPr sz="1100" u="sng" spc="-5" dirty="0">
                          <a:solidFill>
                            <a:srgbClr val="006FC0"/>
                          </a:solidFill>
                          <a:uFill>
                            <a:solidFill>
                              <a:srgbClr val="006FC0"/>
                            </a:solidFill>
                          </a:uFill>
                          <a:latin typeface="Yu Gothic UI"/>
                          <a:cs typeface="Yu Gothic UI"/>
                        </a:rPr>
                        <a:t>衛</a:t>
                      </a:r>
                      <a:r>
                        <a:rPr sz="1100" u="sng" spc="-15" dirty="0">
                          <a:solidFill>
                            <a:srgbClr val="006FC0"/>
                          </a:solidFill>
                          <a:uFill>
                            <a:solidFill>
                              <a:srgbClr val="006FC0"/>
                            </a:solidFill>
                          </a:uFill>
                          <a:latin typeface="Yu Gothic UI"/>
                          <a:cs typeface="Yu Gothic UI"/>
                        </a:rPr>
                        <a:t>生</a:t>
                      </a:r>
                      <a:r>
                        <a:rPr sz="1100" u="sng" spc="95" dirty="0">
                          <a:solidFill>
                            <a:srgbClr val="006FC0"/>
                          </a:solidFill>
                          <a:uFill>
                            <a:solidFill>
                              <a:srgbClr val="006FC0"/>
                            </a:solidFill>
                          </a:uFill>
                          <a:latin typeface="Yu Gothic UI"/>
                          <a:cs typeface="Yu Gothic UI"/>
                        </a:rPr>
                        <a:t>士</a:t>
                      </a:r>
                      <a:r>
                        <a:rPr sz="1100" u="sng" spc="70" dirty="0">
                          <a:solidFill>
                            <a:srgbClr val="006FC0"/>
                          </a:solidFill>
                          <a:uFill>
                            <a:solidFill>
                              <a:srgbClr val="006FC0"/>
                            </a:solidFill>
                          </a:uFill>
                          <a:latin typeface="Yu Gothic UI"/>
                          <a:cs typeface="Yu Gothic UI"/>
                        </a:rPr>
                        <a:t>が</a:t>
                      </a:r>
                      <a:r>
                        <a:rPr sz="1100" spc="-15" dirty="0">
                          <a:latin typeface="Yu Gothic UI"/>
                          <a:cs typeface="Yu Gothic UI"/>
                        </a:rPr>
                        <a:t>口</a:t>
                      </a:r>
                      <a:r>
                        <a:rPr sz="1100" dirty="0">
                          <a:latin typeface="Yu Gothic UI"/>
                          <a:cs typeface="Yu Gothic UI"/>
                        </a:rPr>
                        <a:t>腔</a:t>
                      </a:r>
                      <a:r>
                        <a:rPr sz="1100" spc="-5" dirty="0">
                          <a:latin typeface="Yu Gothic UI"/>
                          <a:cs typeface="Yu Gothic UI"/>
                        </a:rPr>
                        <a:t>機</a:t>
                      </a:r>
                      <a:r>
                        <a:rPr sz="1100" spc="-15" dirty="0">
                          <a:latin typeface="Yu Gothic UI"/>
                          <a:cs typeface="Yu Gothic UI"/>
                        </a:rPr>
                        <a:t>能</a:t>
                      </a:r>
                      <a:r>
                        <a:rPr sz="1100" dirty="0">
                          <a:latin typeface="Yu Gothic UI"/>
                          <a:cs typeface="Yu Gothic UI"/>
                        </a:rPr>
                        <a:t>評</a:t>
                      </a:r>
                      <a:r>
                        <a:rPr sz="1100" spc="-5" dirty="0">
                          <a:latin typeface="Yu Gothic UI"/>
                          <a:cs typeface="Yu Gothic UI"/>
                        </a:rPr>
                        <a:t>価</a:t>
                      </a:r>
                      <a:r>
                        <a:rPr sz="1100" spc="225" dirty="0">
                          <a:latin typeface="Yu Gothic UI"/>
                          <a:cs typeface="Yu Gothic UI"/>
                        </a:rPr>
                        <a:t>に</a:t>
                      </a:r>
                      <a:r>
                        <a:rPr sz="1100" spc="110" dirty="0">
                          <a:latin typeface="Yu Gothic UI"/>
                          <a:cs typeface="Yu Gothic UI"/>
                        </a:rPr>
                        <a:t>基</a:t>
                      </a:r>
                      <a:r>
                        <a:rPr sz="1100" spc="85" dirty="0">
                          <a:latin typeface="Yu Gothic UI"/>
                          <a:cs typeface="Yu Gothic UI"/>
                        </a:rPr>
                        <a:t>づ</a:t>
                      </a:r>
                      <a:r>
                        <a:rPr sz="1100" spc="425" dirty="0">
                          <a:latin typeface="Yu Gothic UI"/>
                          <a:cs typeface="Yu Gothic UI"/>
                        </a:rPr>
                        <a:t>く</a:t>
                      </a:r>
                      <a:r>
                        <a:rPr sz="1100" u="sng" spc="-5" dirty="0">
                          <a:solidFill>
                            <a:srgbClr val="006FC0"/>
                          </a:solidFill>
                          <a:uFill>
                            <a:solidFill>
                              <a:srgbClr val="006FC0"/>
                            </a:solidFill>
                          </a:uFill>
                          <a:latin typeface="Yu Gothic UI"/>
                          <a:cs typeface="Yu Gothic UI"/>
                        </a:rPr>
                        <a:t>指導</a:t>
                      </a:r>
                      <a:r>
                        <a:rPr sz="1100" spc="265" dirty="0">
                          <a:latin typeface="Yu Gothic UI"/>
                          <a:cs typeface="Yu Gothic UI"/>
                        </a:rPr>
                        <a:t>を</a:t>
                      </a:r>
                      <a:r>
                        <a:rPr sz="1100" spc="250" dirty="0">
                          <a:latin typeface="Yu Gothic UI"/>
                          <a:cs typeface="Yu Gothic UI"/>
                        </a:rPr>
                        <a:t>行</a:t>
                      </a:r>
                      <a:r>
                        <a:rPr sz="1100" spc="155" dirty="0">
                          <a:latin typeface="Yu Gothic UI"/>
                          <a:cs typeface="Yu Gothic UI"/>
                        </a:rPr>
                        <a:t>っ</a:t>
                      </a:r>
                      <a:endParaRPr sz="1100">
                        <a:latin typeface="Yu Gothic UI"/>
                        <a:cs typeface="Yu Gothic UI"/>
                      </a:endParaRPr>
                    </a:p>
                    <a:p>
                      <a:pPr marL="366395" marR="3175">
                        <a:lnSpc>
                          <a:spcPct val="100000"/>
                        </a:lnSpc>
                        <a:tabLst>
                          <a:tab pos="7517130" algn="l"/>
                        </a:tabLst>
                      </a:pPr>
                      <a:r>
                        <a:rPr sz="1100" spc="110" dirty="0">
                          <a:latin typeface="Yu Gothic UI"/>
                          <a:cs typeface="Yu Gothic UI"/>
                        </a:rPr>
                        <a:t>た</a:t>
                      </a:r>
                      <a:r>
                        <a:rPr sz="1100" spc="140" dirty="0">
                          <a:latin typeface="Yu Gothic UI"/>
                          <a:cs typeface="Yu Gothic UI"/>
                        </a:rPr>
                        <a:t>場合</a:t>
                      </a:r>
                      <a:r>
                        <a:rPr sz="1100" spc="110" dirty="0">
                          <a:latin typeface="Yu Gothic UI"/>
                          <a:cs typeface="Yu Gothic UI"/>
                        </a:rPr>
                        <a:t>に</a:t>
                      </a:r>
                      <a:r>
                        <a:rPr sz="1100" spc="90" dirty="0">
                          <a:latin typeface="Yu Gothic UI"/>
                          <a:cs typeface="Yu Gothic UI"/>
                        </a:rPr>
                        <a:t>、</a:t>
                      </a:r>
                      <a:r>
                        <a:rPr sz="1100" spc="140" dirty="0">
                          <a:latin typeface="Yu Gothic UI"/>
                          <a:cs typeface="Yu Gothic UI"/>
                        </a:rPr>
                        <a:t>月１回</a:t>
                      </a:r>
                      <a:r>
                        <a:rPr sz="1100" spc="110" dirty="0">
                          <a:latin typeface="Yu Gothic UI"/>
                          <a:cs typeface="Yu Gothic UI"/>
                        </a:rPr>
                        <a:t>に</a:t>
                      </a:r>
                      <a:r>
                        <a:rPr sz="1100" spc="140" dirty="0">
                          <a:latin typeface="Yu Gothic UI"/>
                          <a:cs typeface="Yu Gothic UI"/>
                        </a:rPr>
                        <a:t>限</a:t>
                      </a:r>
                      <a:r>
                        <a:rPr sz="1100" spc="80" dirty="0">
                          <a:latin typeface="Yu Gothic UI"/>
                          <a:cs typeface="Yu Gothic UI"/>
                        </a:rPr>
                        <a:t>り</a:t>
                      </a:r>
                      <a:r>
                        <a:rPr sz="1100" spc="65" dirty="0">
                          <a:latin typeface="Yu Gothic UI"/>
                          <a:cs typeface="Yu Gothic UI"/>
                        </a:rPr>
                        <a:t>算定</a:t>
                      </a:r>
                      <a:r>
                        <a:rPr sz="1100" dirty="0">
                          <a:latin typeface="Yu Gothic UI"/>
                          <a:cs typeface="Yu Gothic UI"/>
                        </a:rPr>
                        <a:t>す</a:t>
                      </a:r>
                      <a:r>
                        <a:rPr sz="1100" spc="254" dirty="0">
                          <a:latin typeface="Yu Gothic UI"/>
                          <a:cs typeface="Yu Gothic UI"/>
                        </a:rPr>
                        <a:t>る</a:t>
                      </a:r>
                      <a:r>
                        <a:rPr sz="1100" spc="325" dirty="0">
                          <a:latin typeface="Yu Gothic UI"/>
                          <a:cs typeface="Yu Gothic UI"/>
                        </a:rPr>
                        <a:t>。</a:t>
                      </a:r>
                      <a:r>
                        <a:rPr sz="1100" dirty="0">
                          <a:latin typeface="Yu Gothic UI"/>
                          <a:cs typeface="Yu Gothic UI"/>
                        </a:rPr>
                        <a:t>	</a:t>
                      </a:r>
                      <a:r>
                        <a:rPr sz="1500" spc="-15" baseline="16666" dirty="0">
                          <a:solidFill>
                            <a:srgbClr val="FFFFFF"/>
                          </a:solidFill>
                          <a:latin typeface="Yu Gothic UI"/>
                          <a:cs typeface="Yu Gothic UI"/>
                        </a:rPr>
                        <a:t>歯科医</a:t>
                      </a:r>
                      <a:r>
                        <a:rPr sz="1500" spc="-75" baseline="16666" dirty="0">
                          <a:solidFill>
                            <a:srgbClr val="FFFFFF"/>
                          </a:solidFill>
                          <a:latin typeface="Yu Gothic UI"/>
                          <a:cs typeface="Yu Gothic UI"/>
                        </a:rPr>
                        <a:t>師</a:t>
                      </a:r>
                      <a:endParaRPr sz="1500" baseline="16666">
                        <a:latin typeface="Yu Gothic UI"/>
                        <a:cs typeface="Yu Gothic UI"/>
                      </a:endParaRPr>
                    </a:p>
                    <a:p>
                      <a:pPr marL="330200" marR="3175">
                        <a:lnSpc>
                          <a:spcPct val="100000"/>
                        </a:lnSpc>
                        <a:tabLst>
                          <a:tab pos="1306830" algn="l"/>
                        </a:tabLst>
                      </a:pPr>
                      <a:r>
                        <a:rPr sz="1100" dirty="0">
                          <a:latin typeface="Yu Gothic UI"/>
                          <a:cs typeface="Yu Gothic UI"/>
                        </a:rPr>
                        <a:t>※注２～注</a:t>
                      </a:r>
                      <a:r>
                        <a:rPr sz="1100" spc="-50" dirty="0">
                          <a:latin typeface="Yu Gothic UI"/>
                          <a:cs typeface="Yu Gothic UI"/>
                        </a:rPr>
                        <a:t>３</a:t>
                      </a:r>
                      <a:r>
                        <a:rPr sz="1100" dirty="0">
                          <a:latin typeface="Yu Gothic UI"/>
                          <a:cs typeface="Yu Gothic UI"/>
                        </a:rPr>
                        <a:t>	</a:t>
                      </a:r>
                      <a:r>
                        <a:rPr sz="1100" u="sng" spc="204" dirty="0">
                          <a:uFill>
                            <a:solidFill>
                              <a:srgbClr val="000000"/>
                            </a:solidFill>
                          </a:uFill>
                          <a:latin typeface="Yu Gothic UI"/>
                          <a:cs typeface="Yu Gothic UI"/>
                        </a:rPr>
                        <a:t>２</a:t>
                      </a:r>
                      <a:r>
                        <a:rPr sz="1100" u="sng" spc="135" dirty="0">
                          <a:uFill>
                            <a:solidFill>
                              <a:srgbClr val="000000"/>
                            </a:solidFill>
                          </a:uFill>
                          <a:latin typeface="Yu Gothic UI"/>
                          <a:cs typeface="Yu Gothic UI"/>
                        </a:rPr>
                        <a:t>、</a:t>
                      </a:r>
                      <a:r>
                        <a:rPr sz="1100" u="sng" spc="204" dirty="0">
                          <a:uFill>
                            <a:solidFill>
                              <a:srgbClr val="000000"/>
                            </a:solidFill>
                          </a:uFill>
                          <a:latin typeface="Yu Gothic UI"/>
                          <a:cs typeface="Yu Gothic UI"/>
                        </a:rPr>
                        <a:t>３</a:t>
                      </a:r>
                      <a:r>
                        <a:rPr sz="1100" u="sng" spc="160" dirty="0">
                          <a:uFill>
                            <a:solidFill>
                              <a:srgbClr val="000000"/>
                            </a:solidFill>
                          </a:uFill>
                          <a:latin typeface="Yu Gothic UI"/>
                          <a:cs typeface="Yu Gothic UI"/>
                        </a:rPr>
                        <a:t>につ</a:t>
                      </a:r>
                      <a:r>
                        <a:rPr sz="1100" u="sng" spc="170" dirty="0">
                          <a:uFill>
                            <a:solidFill>
                              <a:srgbClr val="000000"/>
                            </a:solidFill>
                          </a:uFill>
                          <a:latin typeface="Yu Gothic UI"/>
                          <a:cs typeface="Yu Gothic UI"/>
                        </a:rPr>
                        <a:t>い</a:t>
                      </a:r>
                      <a:r>
                        <a:rPr sz="1100" u="sng" spc="155" dirty="0">
                          <a:uFill>
                            <a:solidFill>
                              <a:srgbClr val="000000"/>
                            </a:solidFill>
                          </a:uFill>
                          <a:latin typeface="Yu Gothic UI"/>
                          <a:cs typeface="Yu Gothic UI"/>
                        </a:rPr>
                        <a:t>ても</a:t>
                      </a:r>
                      <a:r>
                        <a:rPr sz="1100" u="sng" spc="204" dirty="0">
                          <a:uFill>
                            <a:solidFill>
                              <a:srgbClr val="000000"/>
                            </a:solidFill>
                          </a:uFill>
                          <a:latin typeface="Yu Gothic UI"/>
                          <a:cs typeface="Yu Gothic UI"/>
                        </a:rPr>
                        <a:t>同様</a:t>
                      </a:r>
                      <a:r>
                        <a:rPr sz="1100" u="sng" spc="85" dirty="0">
                          <a:uFill>
                            <a:solidFill>
                              <a:srgbClr val="000000"/>
                            </a:solidFill>
                          </a:uFill>
                          <a:latin typeface="Yu Gothic UI"/>
                          <a:cs typeface="Yu Gothic UI"/>
                        </a:rPr>
                        <a:t>。</a:t>
                      </a:r>
                      <a:endParaRPr sz="1100">
                        <a:latin typeface="Yu Gothic UI"/>
                        <a:cs typeface="Yu Gothic UI"/>
                      </a:endParaRPr>
                    </a:p>
                    <a:p>
                      <a:pPr marL="366395" marR="2362835" indent="-177165">
                        <a:lnSpc>
                          <a:spcPct val="100000"/>
                        </a:lnSpc>
                        <a:spcBef>
                          <a:spcPts val="300"/>
                        </a:spcBef>
                        <a:tabLst>
                          <a:tab pos="468630" algn="l"/>
                        </a:tabLst>
                      </a:pPr>
                      <a:r>
                        <a:rPr sz="1100" spc="-50" dirty="0">
                          <a:solidFill>
                            <a:srgbClr val="006FC0"/>
                          </a:solidFill>
                          <a:latin typeface="Yu Gothic UI"/>
                          <a:cs typeface="Yu Gothic UI"/>
                        </a:rPr>
                        <a:t>４</a:t>
                      </a:r>
                      <a:r>
                        <a:rPr sz="1100" dirty="0">
                          <a:solidFill>
                            <a:srgbClr val="006FC0"/>
                          </a:solidFill>
                          <a:latin typeface="Yu Gothic UI"/>
                          <a:cs typeface="Yu Gothic UI"/>
                        </a:rPr>
                        <a:t>		</a:t>
                      </a:r>
                      <a:r>
                        <a:rPr sz="1100" u="sng" spc="20" dirty="0">
                          <a:solidFill>
                            <a:srgbClr val="006FC0"/>
                          </a:solidFill>
                          <a:uFill>
                            <a:solidFill>
                              <a:srgbClr val="006FC0"/>
                            </a:solidFill>
                          </a:uFill>
                          <a:latin typeface="Yu Gothic UI"/>
                          <a:cs typeface="Yu Gothic UI"/>
                        </a:rPr>
                        <a:t>４については、当該保険医療機関の歯科医師又は歯科医師の指示を受けた歯科衛生士が、</a:t>
                      </a:r>
                      <a:r>
                        <a:rPr sz="1100" b="1" u="sng" spc="90" dirty="0">
                          <a:solidFill>
                            <a:srgbClr val="006FC0"/>
                          </a:solidFill>
                          <a:uFill>
                            <a:solidFill>
                              <a:srgbClr val="006FC0"/>
                            </a:solidFill>
                          </a:uFill>
                          <a:latin typeface="Yu Gothic UI"/>
                          <a:cs typeface="Yu Gothic UI"/>
                        </a:rPr>
                        <a:t>自宅での療養を行っ</a:t>
                      </a:r>
                      <a:r>
                        <a:rPr sz="1100" b="1" u="sng" spc="500" dirty="0">
                          <a:solidFill>
                            <a:srgbClr val="006FC0"/>
                          </a:solidFill>
                          <a:uFill>
                            <a:solidFill>
                              <a:srgbClr val="006FC0"/>
                            </a:solidFill>
                          </a:uFill>
                          <a:latin typeface="Yu Gothic UI"/>
                          <a:cs typeface="Yu Gothic UI"/>
                        </a:rPr>
                        <a:t>                                             </a:t>
                      </a:r>
                      <a:r>
                        <a:rPr sz="1100" b="1" u="sng" spc="-65" dirty="0">
                          <a:solidFill>
                            <a:srgbClr val="006FC0"/>
                          </a:solidFill>
                          <a:uFill>
                            <a:solidFill>
                              <a:srgbClr val="006FC0"/>
                            </a:solidFill>
                          </a:uFill>
                          <a:latin typeface="Yu Gothic UI"/>
                          <a:cs typeface="Yu Gothic UI"/>
                        </a:rPr>
                        <a:t>ている患者であって、区分番号Ｃ００１－３に掲げる歯科疾患在宅療養管理料、区分番号Ｃ００１－５に掲げる在宅患</a:t>
                      </a:r>
                      <a:endParaRPr sz="1100">
                        <a:latin typeface="Yu Gothic UI"/>
                        <a:cs typeface="Yu Gothic UI"/>
                      </a:endParaRPr>
                    </a:p>
                    <a:p>
                      <a:pPr marL="366395" marR="3175">
                        <a:lnSpc>
                          <a:spcPct val="100000"/>
                        </a:lnSpc>
                        <a:tabLst>
                          <a:tab pos="7502525" algn="l"/>
                        </a:tabLst>
                      </a:pPr>
                      <a:r>
                        <a:rPr sz="1100" b="1" u="sng" spc="185" dirty="0">
                          <a:solidFill>
                            <a:srgbClr val="006FC0"/>
                          </a:solidFill>
                          <a:uFill>
                            <a:solidFill>
                              <a:srgbClr val="006FC0"/>
                            </a:solidFill>
                          </a:uFill>
                          <a:latin typeface="Yu Gothic UI"/>
                          <a:cs typeface="Yu Gothic UI"/>
                        </a:rPr>
                        <a:t>者訪問口腔</a:t>
                      </a:r>
                      <a:r>
                        <a:rPr sz="1100" b="1" u="sng" spc="130" dirty="0">
                          <a:solidFill>
                            <a:srgbClr val="006FC0"/>
                          </a:solidFill>
                          <a:uFill>
                            <a:solidFill>
                              <a:srgbClr val="006FC0"/>
                            </a:solidFill>
                          </a:uFill>
                          <a:latin typeface="Yu Gothic UI"/>
                          <a:cs typeface="Yu Gothic UI"/>
                        </a:rPr>
                        <a:t>リ</a:t>
                      </a:r>
                      <a:r>
                        <a:rPr sz="1100" b="1" u="sng" spc="145" dirty="0">
                          <a:solidFill>
                            <a:srgbClr val="006FC0"/>
                          </a:solidFill>
                          <a:uFill>
                            <a:solidFill>
                              <a:srgbClr val="006FC0"/>
                            </a:solidFill>
                          </a:uFill>
                          <a:latin typeface="Yu Gothic UI"/>
                          <a:cs typeface="Yu Gothic UI"/>
                        </a:rPr>
                        <a:t>ハ</a:t>
                      </a:r>
                      <a:r>
                        <a:rPr sz="1100" b="1" u="sng" spc="135" dirty="0">
                          <a:solidFill>
                            <a:srgbClr val="006FC0"/>
                          </a:solidFill>
                          <a:uFill>
                            <a:solidFill>
                              <a:srgbClr val="006FC0"/>
                            </a:solidFill>
                          </a:uFill>
                          <a:latin typeface="Yu Gothic UI"/>
                          <a:cs typeface="Yu Gothic UI"/>
                        </a:rPr>
                        <a:t>ビ</a:t>
                      </a:r>
                      <a:r>
                        <a:rPr sz="1100" b="1" u="sng" spc="130" dirty="0">
                          <a:solidFill>
                            <a:srgbClr val="006FC0"/>
                          </a:solidFill>
                          <a:uFill>
                            <a:solidFill>
                              <a:srgbClr val="006FC0"/>
                            </a:solidFill>
                          </a:uFill>
                          <a:latin typeface="Yu Gothic UI"/>
                          <a:cs typeface="Yu Gothic UI"/>
                        </a:rPr>
                        <a:t>リ</a:t>
                      </a:r>
                      <a:r>
                        <a:rPr sz="1100" b="1" u="sng" spc="140" dirty="0">
                          <a:solidFill>
                            <a:srgbClr val="006FC0"/>
                          </a:solidFill>
                          <a:uFill>
                            <a:solidFill>
                              <a:srgbClr val="006FC0"/>
                            </a:solidFill>
                          </a:uFill>
                          <a:latin typeface="Yu Gothic UI"/>
                          <a:cs typeface="Yu Gothic UI"/>
                        </a:rPr>
                        <a:t>テ</a:t>
                      </a:r>
                      <a:r>
                        <a:rPr sz="1100" b="1" u="sng" spc="105" dirty="0">
                          <a:solidFill>
                            <a:srgbClr val="006FC0"/>
                          </a:solidFill>
                          <a:uFill>
                            <a:solidFill>
                              <a:srgbClr val="006FC0"/>
                            </a:solidFill>
                          </a:uFill>
                          <a:latin typeface="Yu Gothic UI"/>
                          <a:cs typeface="Yu Gothic UI"/>
                        </a:rPr>
                        <a:t>ー</a:t>
                      </a:r>
                      <a:r>
                        <a:rPr sz="1100" b="1" u="sng" spc="315" dirty="0">
                          <a:solidFill>
                            <a:srgbClr val="006FC0"/>
                          </a:solidFill>
                          <a:uFill>
                            <a:solidFill>
                              <a:srgbClr val="006FC0"/>
                            </a:solidFill>
                          </a:uFill>
                          <a:latin typeface="Yu Gothic UI"/>
                          <a:cs typeface="Yu Gothic UI"/>
                        </a:rPr>
                        <a:t>シ</a:t>
                      </a:r>
                      <a:r>
                        <a:rPr sz="1100" b="1" u="sng" spc="245" dirty="0">
                          <a:solidFill>
                            <a:srgbClr val="006FC0"/>
                          </a:solidFill>
                          <a:uFill>
                            <a:solidFill>
                              <a:srgbClr val="006FC0"/>
                            </a:solidFill>
                          </a:uFill>
                          <a:latin typeface="Yu Gothic UI"/>
                          <a:cs typeface="Yu Gothic UI"/>
                        </a:rPr>
                        <a:t>ョ</a:t>
                      </a:r>
                      <a:r>
                        <a:rPr sz="1100" b="1" u="sng" spc="275" dirty="0">
                          <a:solidFill>
                            <a:srgbClr val="006FC0"/>
                          </a:solidFill>
                          <a:uFill>
                            <a:solidFill>
                              <a:srgbClr val="006FC0"/>
                            </a:solidFill>
                          </a:uFill>
                          <a:latin typeface="Yu Gothic UI"/>
                          <a:cs typeface="Yu Gothic UI"/>
                        </a:rPr>
                        <a:t>ン</a:t>
                      </a:r>
                      <a:r>
                        <a:rPr sz="1100" b="1" u="sng" dirty="0">
                          <a:solidFill>
                            <a:srgbClr val="006FC0"/>
                          </a:solidFill>
                          <a:uFill>
                            <a:solidFill>
                              <a:srgbClr val="006FC0"/>
                            </a:solidFill>
                          </a:uFill>
                          <a:latin typeface="Yu Gothic UI"/>
                          <a:cs typeface="Yu Gothic UI"/>
                        </a:rPr>
                        <a:t>指導</a:t>
                      </a:r>
                      <a:r>
                        <a:rPr sz="1100" b="1" u="sng" spc="-15" dirty="0">
                          <a:solidFill>
                            <a:srgbClr val="006FC0"/>
                          </a:solidFill>
                          <a:uFill>
                            <a:solidFill>
                              <a:srgbClr val="006FC0"/>
                            </a:solidFill>
                          </a:uFill>
                          <a:latin typeface="Yu Gothic UI"/>
                          <a:cs typeface="Yu Gothic UI"/>
                        </a:rPr>
                        <a:t>管</a:t>
                      </a:r>
                      <a:r>
                        <a:rPr sz="1100" b="1" u="sng" dirty="0">
                          <a:solidFill>
                            <a:srgbClr val="006FC0"/>
                          </a:solidFill>
                          <a:uFill>
                            <a:solidFill>
                              <a:srgbClr val="006FC0"/>
                            </a:solidFill>
                          </a:uFill>
                          <a:latin typeface="Yu Gothic UI"/>
                          <a:cs typeface="Yu Gothic UI"/>
                        </a:rPr>
                        <a:t>理料</a:t>
                      </a:r>
                      <a:r>
                        <a:rPr sz="1100" b="1" u="sng" spc="-15" dirty="0">
                          <a:solidFill>
                            <a:srgbClr val="006FC0"/>
                          </a:solidFill>
                          <a:uFill>
                            <a:solidFill>
                              <a:srgbClr val="006FC0"/>
                            </a:solidFill>
                          </a:uFill>
                          <a:latin typeface="Yu Gothic UI"/>
                          <a:cs typeface="Yu Gothic UI"/>
                        </a:rPr>
                        <a:t>又</a:t>
                      </a:r>
                      <a:r>
                        <a:rPr sz="1100" b="1" u="sng" dirty="0">
                          <a:solidFill>
                            <a:srgbClr val="006FC0"/>
                          </a:solidFill>
                          <a:uFill>
                            <a:solidFill>
                              <a:srgbClr val="006FC0"/>
                            </a:solidFill>
                          </a:uFill>
                          <a:latin typeface="Yu Gothic UI"/>
                          <a:cs typeface="Yu Gothic UI"/>
                        </a:rPr>
                        <a:t>は区分番号</a:t>
                      </a:r>
                      <a:r>
                        <a:rPr sz="1100" b="1" u="sng" spc="-310" dirty="0">
                          <a:solidFill>
                            <a:srgbClr val="006FC0"/>
                          </a:solidFill>
                          <a:uFill>
                            <a:solidFill>
                              <a:srgbClr val="006FC0"/>
                            </a:solidFill>
                          </a:uFill>
                          <a:latin typeface="Yu Gothic UI"/>
                          <a:cs typeface="Yu Gothic UI"/>
                        </a:rPr>
                        <a:t>Ｃ００１－６</a:t>
                      </a:r>
                      <a:r>
                        <a:rPr sz="1100" b="1" u="sng" spc="210" dirty="0">
                          <a:solidFill>
                            <a:srgbClr val="006FC0"/>
                          </a:solidFill>
                          <a:uFill>
                            <a:solidFill>
                              <a:srgbClr val="006FC0"/>
                            </a:solidFill>
                          </a:uFill>
                          <a:latin typeface="Yu Gothic UI"/>
                          <a:cs typeface="Yu Gothic UI"/>
                        </a:rPr>
                        <a:t>に</a:t>
                      </a:r>
                      <a:r>
                        <a:rPr sz="1100" b="1" u="sng" spc="150" dirty="0">
                          <a:solidFill>
                            <a:srgbClr val="006FC0"/>
                          </a:solidFill>
                          <a:uFill>
                            <a:solidFill>
                              <a:srgbClr val="006FC0"/>
                            </a:solidFill>
                          </a:uFill>
                          <a:latin typeface="Yu Gothic UI"/>
                          <a:cs typeface="Yu Gothic UI"/>
                        </a:rPr>
                        <a:t>掲</a:t>
                      </a:r>
                      <a:r>
                        <a:rPr sz="1100" b="1" u="sng" spc="125" dirty="0">
                          <a:solidFill>
                            <a:srgbClr val="006FC0"/>
                          </a:solidFill>
                          <a:uFill>
                            <a:solidFill>
                              <a:srgbClr val="006FC0"/>
                            </a:solidFill>
                          </a:uFill>
                          <a:latin typeface="Yu Gothic UI"/>
                          <a:cs typeface="Yu Gothic UI"/>
                        </a:rPr>
                        <a:t>げ</a:t>
                      </a:r>
                      <a:r>
                        <a:rPr sz="1100" b="1" u="sng" spc="105" dirty="0">
                          <a:solidFill>
                            <a:srgbClr val="006FC0"/>
                          </a:solidFill>
                          <a:uFill>
                            <a:solidFill>
                              <a:srgbClr val="006FC0"/>
                            </a:solidFill>
                          </a:uFill>
                          <a:latin typeface="Yu Gothic UI"/>
                          <a:cs typeface="Yu Gothic UI"/>
                        </a:rPr>
                        <a:t>る</a:t>
                      </a:r>
                      <a:r>
                        <a:rPr sz="1100" b="1" u="sng" dirty="0">
                          <a:solidFill>
                            <a:srgbClr val="006FC0"/>
                          </a:solidFill>
                          <a:uFill>
                            <a:solidFill>
                              <a:srgbClr val="006FC0"/>
                            </a:solidFill>
                          </a:uFill>
                          <a:latin typeface="Yu Gothic UI"/>
                          <a:cs typeface="Yu Gothic UI"/>
                        </a:rPr>
                        <a:t>小児</a:t>
                      </a:r>
                      <a:r>
                        <a:rPr sz="1100" b="1" u="sng" spc="-15" dirty="0">
                          <a:solidFill>
                            <a:srgbClr val="006FC0"/>
                          </a:solidFill>
                          <a:uFill>
                            <a:solidFill>
                              <a:srgbClr val="006FC0"/>
                            </a:solidFill>
                          </a:uFill>
                          <a:latin typeface="Yu Gothic UI"/>
                          <a:cs typeface="Yu Gothic UI"/>
                        </a:rPr>
                        <a:t>在</a:t>
                      </a:r>
                      <a:r>
                        <a:rPr sz="1100" b="1" u="sng" dirty="0">
                          <a:solidFill>
                            <a:srgbClr val="006FC0"/>
                          </a:solidFill>
                          <a:uFill>
                            <a:solidFill>
                              <a:srgbClr val="006FC0"/>
                            </a:solidFill>
                          </a:uFill>
                          <a:latin typeface="Yu Gothic UI"/>
                          <a:cs typeface="Yu Gothic UI"/>
                        </a:rPr>
                        <a:t>宅患</a:t>
                      </a:r>
                      <a:r>
                        <a:rPr sz="1100" b="1" u="sng" spc="-15" dirty="0">
                          <a:solidFill>
                            <a:srgbClr val="006FC0"/>
                          </a:solidFill>
                          <a:uFill>
                            <a:solidFill>
                              <a:srgbClr val="006FC0"/>
                            </a:solidFill>
                          </a:uFill>
                          <a:latin typeface="Yu Gothic UI"/>
                          <a:cs typeface="Yu Gothic UI"/>
                        </a:rPr>
                        <a:t>者</a:t>
                      </a:r>
                      <a:r>
                        <a:rPr sz="1100" b="1" u="sng" dirty="0">
                          <a:solidFill>
                            <a:srgbClr val="006FC0"/>
                          </a:solidFill>
                          <a:uFill>
                            <a:solidFill>
                              <a:srgbClr val="006FC0"/>
                            </a:solidFill>
                          </a:uFill>
                          <a:latin typeface="Yu Gothic UI"/>
                          <a:cs typeface="Yu Gothic UI"/>
                        </a:rPr>
                        <a:t>訪問</a:t>
                      </a:r>
                      <a:r>
                        <a:rPr sz="1100" b="1" u="sng" spc="-15" dirty="0">
                          <a:solidFill>
                            <a:srgbClr val="006FC0"/>
                          </a:solidFill>
                          <a:uFill>
                            <a:solidFill>
                              <a:srgbClr val="006FC0"/>
                            </a:solidFill>
                          </a:uFill>
                          <a:latin typeface="Yu Gothic UI"/>
                          <a:cs typeface="Yu Gothic UI"/>
                        </a:rPr>
                        <a:t>口</a:t>
                      </a:r>
                      <a:r>
                        <a:rPr sz="1100" b="1" u="sng" spc="204" dirty="0">
                          <a:solidFill>
                            <a:srgbClr val="006FC0"/>
                          </a:solidFill>
                          <a:uFill>
                            <a:solidFill>
                              <a:srgbClr val="006FC0"/>
                            </a:solidFill>
                          </a:uFill>
                          <a:latin typeface="Yu Gothic UI"/>
                          <a:cs typeface="Yu Gothic UI"/>
                        </a:rPr>
                        <a:t>腔</a:t>
                      </a:r>
                      <a:r>
                        <a:rPr sz="1100" b="1" u="sng" spc="145" dirty="0">
                          <a:solidFill>
                            <a:srgbClr val="006FC0"/>
                          </a:solidFill>
                          <a:uFill>
                            <a:solidFill>
                              <a:srgbClr val="006FC0"/>
                            </a:solidFill>
                          </a:uFill>
                          <a:latin typeface="Yu Gothic UI"/>
                          <a:cs typeface="Yu Gothic UI"/>
                        </a:rPr>
                        <a:t>リ</a:t>
                      </a:r>
                      <a:r>
                        <a:rPr sz="1100" b="1" u="sng" spc="150" dirty="0">
                          <a:solidFill>
                            <a:srgbClr val="006FC0"/>
                          </a:solidFill>
                          <a:uFill>
                            <a:solidFill>
                              <a:srgbClr val="006FC0"/>
                            </a:solidFill>
                          </a:uFill>
                          <a:latin typeface="Yu Gothic UI"/>
                          <a:cs typeface="Yu Gothic UI"/>
                        </a:rPr>
                        <a:t>ハ</a:t>
                      </a:r>
                      <a:r>
                        <a:rPr sz="1100" b="1" u="sng" spc="280" dirty="0">
                          <a:solidFill>
                            <a:srgbClr val="006FC0"/>
                          </a:solidFill>
                          <a:uFill>
                            <a:solidFill>
                              <a:srgbClr val="006FC0"/>
                            </a:solidFill>
                          </a:uFill>
                          <a:latin typeface="Yu Gothic UI"/>
                          <a:cs typeface="Yu Gothic UI"/>
                        </a:rPr>
                        <a:t>ビ</a:t>
                      </a:r>
                      <a:r>
                        <a:rPr sz="1100" b="1" u="sng" spc="275" dirty="0">
                          <a:solidFill>
                            <a:srgbClr val="006FC0"/>
                          </a:solidFill>
                          <a:uFill>
                            <a:solidFill>
                              <a:srgbClr val="006FC0"/>
                            </a:solidFill>
                          </a:uFill>
                          <a:latin typeface="Yu Gothic UI"/>
                          <a:cs typeface="Yu Gothic UI"/>
                        </a:rPr>
                        <a:t>リ</a:t>
                      </a:r>
                      <a:r>
                        <a:rPr sz="1100" b="1" u="sng" spc="280" dirty="0">
                          <a:solidFill>
                            <a:srgbClr val="006FC0"/>
                          </a:solidFill>
                          <a:uFill>
                            <a:solidFill>
                              <a:srgbClr val="006FC0"/>
                            </a:solidFill>
                          </a:uFill>
                          <a:latin typeface="Yu Gothic UI"/>
                          <a:cs typeface="Yu Gothic UI"/>
                        </a:rPr>
                        <a:t>テ</a:t>
                      </a:r>
                      <a:r>
                        <a:rPr sz="1100" b="1" u="sng" spc="325" dirty="0">
                          <a:solidFill>
                            <a:srgbClr val="006FC0"/>
                          </a:solidFill>
                          <a:uFill>
                            <a:solidFill>
                              <a:srgbClr val="006FC0"/>
                            </a:solidFill>
                          </a:uFill>
                          <a:latin typeface="Yu Gothic UI"/>
                          <a:cs typeface="Yu Gothic UI"/>
                        </a:rPr>
                        <a:t>ー</a:t>
                      </a:r>
                      <a:r>
                        <a:rPr sz="1100" b="1" dirty="0">
                          <a:solidFill>
                            <a:srgbClr val="006FC0"/>
                          </a:solidFill>
                          <a:latin typeface="Yu Gothic UI"/>
                          <a:cs typeface="Yu Gothic UI"/>
                        </a:rPr>
                        <a:t>	</a:t>
                      </a:r>
                      <a:r>
                        <a:rPr sz="1500" baseline="-47222" dirty="0">
                          <a:solidFill>
                            <a:srgbClr val="FFFFFF"/>
                          </a:solidFill>
                          <a:latin typeface="Yu Gothic UI"/>
                          <a:cs typeface="Yu Gothic UI"/>
                        </a:rPr>
                        <a:t>在宅療養患者</a:t>
                      </a:r>
                      <a:r>
                        <a:rPr sz="1500" spc="-75" baseline="-47222" dirty="0">
                          <a:solidFill>
                            <a:srgbClr val="FFFFFF"/>
                          </a:solidFill>
                          <a:latin typeface="Yu Gothic UI"/>
                          <a:cs typeface="Yu Gothic UI"/>
                        </a:rPr>
                        <a:t>と</a:t>
                      </a:r>
                      <a:endParaRPr sz="1500" baseline="-47222">
                        <a:latin typeface="Yu Gothic UI"/>
                        <a:cs typeface="Yu Gothic UI"/>
                      </a:endParaRPr>
                    </a:p>
                    <a:p>
                      <a:pPr marL="366395" marR="3175">
                        <a:lnSpc>
                          <a:spcPct val="100000"/>
                        </a:lnSpc>
                        <a:tabLst>
                          <a:tab pos="7629525" algn="l"/>
                        </a:tabLst>
                      </a:pPr>
                      <a:r>
                        <a:rPr sz="1100" b="1" u="sng" spc="90" dirty="0">
                          <a:solidFill>
                            <a:srgbClr val="006FC0"/>
                          </a:solidFill>
                          <a:uFill>
                            <a:solidFill>
                              <a:srgbClr val="006FC0"/>
                            </a:solidFill>
                          </a:uFill>
                          <a:latin typeface="Yu Gothic UI"/>
                          <a:cs typeface="Yu Gothic UI"/>
                        </a:rPr>
                        <a:t>シ</a:t>
                      </a:r>
                      <a:r>
                        <a:rPr sz="1100" b="1" u="sng" spc="70" dirty="0">
                          <a:solidFill>
                            <a:srgbClr val="006FC0"/>
                          </a:solidFill>
                          <a:uFill>
                            <a:solidFill>
                              <a:srgbClr val="006FC0"/>
                            </a:solidFill>
                          </a:uFill>
                          <a:latin typeface="Yu Gothic UI"/>
                          <a:cs typeface="Yu Gothic UI"/>
                        </a:rPr>
                        <a:t>ョ</a:t>
                      </a:r>
                      <a:r>
                        <a:rPr sz="1100" b="1" u="sng" spc="80" dirty="0">
                          <a:solidFill>
                            <a:srgbClr val="006FC0"/>
                          </a:solidFill>
                          <a:uFill>
                            <a:solidFill>
                              <a:srgbClr val="006FC0"/>
                            </a:solidFill>
                          </a:uFill>
                          <a:latin typeface="Yu Gothic UI"/>
                          <a:cs typeface="Yu Gothic UI"/>
                        </a:rPr>
                        <a:t>ン</a:t>
                      </a:r>
                      <a:r>
                        <a:rPr sz="1100" b="1" u="sng" spc="110" dirty="0">
                          <a:solidFill>
                            <a:srgbClr val="006FC0"/>
                          </a:solidFill>
                          <a:uFill>
                            <a:solidFill>
                              <a:srgbClr val="006FC0"/>
                            </a:solidFill>
                          </a:uFill>
                          <a:latin typeface="Yu Gothic UI"/>
                          <a:cs typeface="Yu Gothic UI"/>
                        </a:rPr>
                        <a:t>指導管理料</a:t>
                      </a:r>
                      <a:r>
                        <a:rPr sz="1100" b="1" u="sng" spc="85" dirty="0">
                          <a:solidFill>
                            <a:srgbClr val="006FC0"/>
                          </a:solidFill>
                          <a:uFill>
                            <a:solidFill>
                              <a:srgbClr val="006FC0"/>
                            </a:solidFill>
                          </a:uFill>
                          <a:latin typeface="Yu Gothic UI"/>
                          <a:cs typeface="Yu Gothic UI"/>
                        </a:rPr>
                        <a:t>を</a:t>
                      </a:r>
                      <a:r>
                        <a:rPr sz="1100" b="1" u="sng" spc="110" dirty="0">
                          <a:solidFill>
                            <a:srgbClr val="006FC0"/>
                          </a:solidFill>
                          <a:uFill>
                            <a:solidFill>
                              <a:srgbClr val="006FC0"/>
                            </a:solidFill>
                          </a:uFill>
                          <a:latin typeface="Yu Gothic UI"/>
                          <a:cs typeface="Yu Gothic UI"/>
                        </a:rPr>
                        <a:t>算</a:t>
                      </a:r>
                      <a:r>
                        <a:rPr sz="1100" b="1" u="sng" spc="95" dirty="0">
                          <a:solidFill>
                            <a:srgbClr val="006FC0"/>
                          </a:solidFill>
                          <a:uFill>
                            <a:solidFill>
                              <a:srgbClr val="006FC0"/>
                            </a:solidFill>
                          </a:uFill>
                          <a:latin typeface="Yu Gothic UI"/>
                          <a:cs typeface="Yu Gothic UI"/>
                        </a:rPr>
                        <a:t>定</a:t>
                      </a:r>
                      <a:r>
                        <a:rPr sz="1100" b="1" u="sng" spc="225" dirty="0">
                          <a:solidFill>
                            <a:srgbClr val="006FC0"/>
                          </a:solidFill>
                          <a:uFill>
                            <a:solidFill>
                              <a:srgbClr val="006FC0"/>
                            </a:solidFill>
                          </a:uFill>
                          <a:latin typeface="Yu Gothic UI"/>
                          <a:cs typeface="Yu Gothic UI"/>
                        </a:rPr>
                        <a:t>し</a:t>
                      </a:r>
                      <a:r>
                        <a:rPr sz="1100" b="1" u="sng" spc="245" dirty="0">
                          <a:solidFill>
                            <a:srgbClr val="006FC0"/>
                          </a:solidFill>
                          <a:uFill>
                            <a:solidFill>
                              <a:srgbClr val="006FC0"/>
                            </a:solidFill>
                          </a:uFill>
                          <a:latin typeface="Yu Gothic UI"/>
                          <a:cs typeface="Yu Gothic UI"/>
                        </a:rPr>
                        <a:t>て</a:t>
                      </a:r>
                      <a:r>
                        <a:rPr sz="1100" b="1" u="sng" spc="250" dirty="0">
                          <a:solidFill>
                            <a:srgbClr val="006FC0"/>
                          </a:solidFill>
                          <a:uFill>
                            <a:solidFill>
                              <a:srgbClr val="006FC0"/>
                            </a:solidFill>
                          </a:uFill>
                          <a:latin typeface="Yu Gothic UI"/>
                          <a:cs typeface="Yu Gothic UI"/>
                        </a:rPr>
                        <a:t>い</a:t>
                      </a:r>
                      <a:r>
                        <a:rPr sz="1100" b="1" u="sng" spc="204" dirty="0">
                          <a:solidFill>
                            <a:srgbClr val="006FC0"/>
                          </a:solidFill>
                          <a:uFill>
                            <a:solidFill>
                              <a:srgbClr val="006FC0"/>
                            </a:solidFill>
                          </a:uFill>
                          <a:latin typeface="Yu Gothic UI"/>
                          <a:cs typeface="Yu Gothic UI"/>
                        </a:rPr>
                        <a:t>るもの</a:t>
                      </a:r>
                      <a:r>
                        <a:rPr sz="1100" b="1" u="sng" spc="165" dirty="0">
                          <a:solidFill>
                            <a:srgbClr val="006FC0"/>
                          </a:solidFill>
                          <a:uFill>
                            <a:solidFill>
                              <a:srgbClr val="006FC0"/>
                            </a:solidFill>
                          </a:uFill>
                          <a:latin typeface="Yu Gothic UI"/>
                          <a:cs typeface="Yu Gothic UI"/>
                        </a:rPr>
                        <a:t>に</a:t>
                      </a:r>
                      <a:r>
                        <a:rPr sz="1100" b="1" u="sng" spc="204" dirty="0">
                          <a:solidFill>
                            <a:srgbClr val="006FC0"/>
                          </a:solidFill>
                          <a:uFill>
                            <a:solidFill>
                              <a:srgbClr val="006FC0"/>
                            </a:solidFill>
                          </a:uFill>
                          <a:latin typeface="Yu Gothic UI"/>
                          <a:cs typeface="Yu Gothic UI"/>
                        </a:rPr>
                        <a:t>対</a:t>
                      </a:r>
                      <a:r>
                        <a:rPr sz="1100" b="1" u="sng" spc="130" dirty="0">
                          <a:solidFill>
                            <a:srgbClr val="006FC0"/>
                          </a:solidFill>
                          <a:uFill>
                            <a:solidFill>
                              <a:srgbClr val="006FC0"/>
                            </a:solidFill>
                          </a:uFill>
                          <a:latin typeface="Yu Gothic UI"/>
                          <a:cs typeface="Yu Gothic UI"/>
                        </a:rPr>
                        <a:t>し</a:t>
                      </a:r>
                      <a:r>
                        <a:rPr sz="1100" b="1" u="sng" spc="195" dirty="0">
                          <a:solidFill>
                            <a:srgbClr val="006FC0"/>
                          </a:solidFill>
                          <a:uFill>
                            <a:solidFill>
                              <a:srgbClr val="006FC0"/>
                            </a:solidFill>
                          </a:uFill>
                          <a:latin typeface="Yu Gothic UI"/>
                          <a:cs typeface="Yu Gothic UI"/>
                        </a:rPr>
                        <a:t>て</a:t>
                      </a:r>
                      <a:r>
                        <a:rPr sz="1100" b="1" u="sng" spc="165" dirty="0">
                          <a:solidFill>
                            <a:srgbClr val="006FC0"/>
                          </a:solidFill>
                          <a:uFill>
                            <a:solidFill>
                              <a:srgbClr val="006FC0"/>
                            </a:solidFill>
                          </a:uFill>
                          <a:latin typeface="Yu Gothic UI"/>
                          <a:cs typeface="Yu Gothic UI"/>
                        </a:rPr>
                        <a:t>、</a:t>
                      </a:r>
                      <a:r>
                        <a:rPr sz="1100" b="1" u="sng" spc="235" dirty="0">
                          <a:solidFill>
                            <a:srgbClr val="006FC0"/>
                          </a:solidFill>
                          <a:uFill>
                            <a:solidFill>
                              <a:srgbClr val="006FC0"/>
                            </a:solidFill>
                          </a:uFill>
                          <a:latin typeface="Yu Gothic UI"/>
                          <a:cs typeface="Yu Gothic UI"/>
                        </a:rPr>
                        <a:t>食</a:t>
                      </a:r>
                      <a:r>
                        <a:rPr sz="1100" b="1" u="sng" dirty="0">
                          <a:solidFill>
                            <a:srgbClr val="006FC0"/>
                          </a:solidFill>
                          <a:uFill>
                            <a:solidFill>
                              <a:srgbClr val="006FC0"/>
                            </a:solidFill>
                          </a:uFill>
                          <a:latin typeface="Yu Gothic UI"/>
                          <a:cs typeface="Yu Gothic UI"/>
                        </a:rPr>
                        <a:t>事観</a:t>
                      </a:r>
                      <a:r>
                        <a:rPr sz="1100" b="1" u="sng" spc="-15" dirty="0">
                          <a:solidFill>
                            <a:srgbClr val="006FC0"/>
                          </a:solidFill>
                          <a:uFill>
                            <a:solidFill>
                              <a:srgbClr val="006FC0"/>
                            </a:solidFill>
                          </a:uFill>
                          <a:latin typeface="Yu Gothic UI"/>
                          <a:cs typeface="Yu Gothic UI"/>
                        </a:rPr>
                        <a:t>察</a:t>
                      </a:r>
                      <a:r>
                        <a:rPr sz="1100" b="1" u="sng" spc="85" dirty="0">
                          <a:solidFill>
                            <a:srgbClr val="006FC0"/>
                          </a:solidFill>
                          <a:uFill>
                            <a:solidFill>
                              <a:srgbClr val="006FC0"/>
                            </a:solidFill>
                          </a:uFill>
                          <a:latin typeface="Yu Gothic UI"/>
                          <a:cs typeface="Yu Gothic UI"/>
                        </a:rPr>
                        <a:t>等</a:t>
                      </a:r>
                      <a:r>
                        <a:rPr sz="1100" b="1" u="sng" spc="65" dirty="0">
                          <a:solidFill>
                            <a:srgbClr val="006FC0"/>
                          </a:solidFill>
                          <a:uFill>
                            <a:solidFill>
                              <a:srgbClr val="006FC0"/>
                            </a:solidFill>
                          </a:uFill>
                          <a:latin typeface="Yu Gothic UI"/>
                          <a:cs typeface="Yu Gothic UI"/>
                        </a:rPr>
                        <a:t>を</a:t>
                      </a:r>
                      <a:r>
                        <a:rPr sz="1100" b="1" u="sng" spc="70" dirty="0">
                          <a:solidFill>
                            <a:srgbClr val="006FC0"/>
                          </a:solidFill>
                          <a:uFill>
                            <a:solidFill>
                              <a:srgbClr val="006FC0"/>
                            </a:solidFill>
                          </a:uFill>
                          <a:latin typeface="Yu Gothic UI"/>
                          <a:cs typeface="Yu Gothic UI"/>
                        </a:rPr>
                        <a:t>行</a:t>
                      </a:r>
                      <a:r>
                        <a:rPr sz="1100" b="1" u="sng" spc="305" dirty="0">
                          <a:solidFill>
                            <a:srgbClr val="006FC0"/>
                          </a:solidFill>
                          <a:uFill>
                            <a:solidFill>
                              <a:srgbClr val="006FC0"/>
                            </a:solidFill>
                          </a:uFill>
                          <a:latin typeface="Yu Gothic UI"/>
                          <a:cs typeface="Yu Gothic UI"/>
                        </a:rPr>
                        <a:t>い</a:t>
                      </a:r>
                      <a:r>
                        <a:rPr sz="1100" b="1" u="sng" spc="235" dirty="0">
                          <a:solidFill>
                            <a:srgbClr val="006FC0"/>
                          </a:solidFill>
                          <a:uFill>
                            <a:solidFill>
                              <a:srgbClr val="006FC0"/>
                            </a:solidFill>
                          </a:uFill>
                          <a:latin typeface="Yu Gothic UI"/>
                          <a:cs typeface="Yu Gothic UI"/>
                        </a:rPr>
                        <a:t>、</a:t>
                      </a:r>
                      <a:r>
                        <a:rPr sz="1100" b="1" u="sng" spc="260" dirty="0">
                          <a:solidFill>
                            <a:srgbClr val="006FC0"/>
                          </a:solidFill>
                          <a:uFill>
                            <a:solidFill>
                              <a:srgbClr val="006FC0"/>
                            </a:solidFill>
                          </a:uFill>
                          <a:latin typeface="Yu Gothic UI"/>
                          <a:cs typeface="Yu Gothic UI"/>
                        </a:rPr>
                        <a:t>そ</a:t>
                      </a:r>
                      <a:r>
                        <a:rPr sz="1100" b="1" u="sng" dirty="0">
                          <a:solidFill>
                            <a:srgbClr val="006FC0"/>
                          </a:solidFill>
                          <a:uFill>
                            <a:solidFill>
                              <a:srgbClr val="006FC0"/>
                            </a:solidFill>
                          </a:uFill>
                          <a:latin typeface="Yu Gothic UI"/>
                          <a:cs typeface="Yu Gothic UI"/>
                        </a:rPr>
                        <a:t>の</a:t>
                      </a:r>
                      <a:r>
                        <a:rPr sz="1100" b="1" u="sng" spc="55" dirty="0">
                          <a:solidFill>
                            <a:srgbClr val="006FC0"/>
                          </a:solidFill>
                          <a:uFill>
                            <a:solidFill>
                              <a:srgbClr val="006FC0"/>
                            </a:solidFill>
                          </a:uFill>
                          <a:latin typeface="Yu Gothic UI"/>
                          <a:cs typeface="Yu Gothic UI"/>
                        </a:rPr>
                        <a:t>結</a:t>
                      </a:r>
                      <a:r>
                        <a:rPr sz="1100" b="1" u="sng" dirty="0">
                          <a:solidFill>
                            <a:srgbClr val="006FC0"/>
                          </a:solidFill>
                          <a:uFill>
                            <a:solidFill>
                              <a:srgbClr val="006FC0"/>
                            </a:solidFill>
                          </a:uFill>
                          <a:latin typeface="Yu Gothic UI"/>
                          <a:cs typeface="Yu Gothic UI"/>
                        </a:rPr>
                        <a:t>果</a:t>
                      </a:r>
                      <a:r>
                        <a:rPr sz="1100" b="1" u="sng" spc="150" dirty="0">
                          <a:solidFill>
                            <a:srgbClr val="006FC0"/>
                          </a:solidFill>
                          <a:uFill>
                            <a:solidFill>
                              <a:srgbClr val="006FC0"/>
                            </a:solidFill>
                          </a:uFill>
                          <a:latin typeface="Yu Gothic UI"/>
                          <a:cs typeface="Yu Gothic UI"/>
                        </a:rPr>
                        <a:t>を</a:t>
                      </a:r>
                      <a:r>
                        <a:rPr sz="1100" b="1" u="sng" spc="195" dirty="0">
                          <a:solidFill>
                            <a:srgbClr val="006FC0"/>
                          </a:solidFill>
                          <a:uFill>
                            <a:solidFill>
                              <a:srgbClr val="006FC0"/>
                            </a:solidFill>
                          </a:uFill>
                          <a:latin typeface="Yu Gothic UI"/>
                          <a:cs typeface="Yu Gothic UI"/>
                        </a:rPr>
                        <a:t>踏</a:t>
                      </a:r>
                      <a:r>
                        <a:rPr sz="1100" b="1" u="sng" spc="135" dirty="0">
                          <a:solidFill>
                            <a:srgbClr val="006FC0"/>
                          </a:solidFill>
                          <a:uFill>
                            <a:solidFill>
                              <a:srgbClr val="006FC0"/>
                            </a:solidFill>
                          </a:uFill>
                          <a:latin typeface="Yu Gothic UI"/>
                          <a:cs typeface="Yu Gothic UI"/>
                        </a:rPr>
                        <a:t>ま</a:t>
                      </a:r>
                      <a:r>
                        <a:rPr sz="1100" b="1" u="sng" spc="140" dirty="0">
                          <a:solidFill>
                            <a:srgbClr val="006FC0"/>
                          </a:solidFill>
                          <a:uFill>
                            <a:solidFill>
                              <a:srgbClr val="006FC0"/>
                            </a:solidFill>
                          </a:uFill>
                          <a:latin typeface="Yu Gothic UI"/>
                          <a:cs typeface="Yu Gothic UI"/>
                        </a:rPr>
                        <a:t>え</a:t>
                      </a:r>
                      <a:r>
                        <a:rPr sz="1100" b="1" u="sng" spc="135" dirty="0">
                          <a:solidFill>
                            <a:srgbClr val="006FC0"/>
                          </a:solidFill>
                          <a:uFill>
                            <a:solidFill>
                              <a:srgbClr val="006FC0"/>
                            </a:solidFill>
                          </a:uFill>
                          <a:latin typeface="Yu Gothic UI"/>
                          <a:cs typeface="Yu Gothic UI"/>
                        </a:rPr>
                        <a:t>て</a:t>
                      </a:r>
                      <a:r>
                        <a:rPr sz="1100" b="1" u="sng" spc="160" dirty="0">
                          <a:solidFill>
                            <a:srgbClr val="006FC0"/>
                          </a:solidFill>
                          <a:uFill>
                            <a:solidFill>
                              <a:srgbClr val="006FC0"/>
                            </a:solidFill>
                          </a:uFill>
                          <a:latin typeface="Yu Gothic UI"/>
                          <a:cs typeface="Yu Gothic UI"/>
                        </a:rPr>
                        <a:t>患</a:t>
                      </a:r>
                      <a:r>
                        <a:rPr sz="1100" b="1" u="sng" dirty="0">
                          <a:solidFill>
                            <a:srgbClr val="006FC0"/>
                          </a:solidFill>
                          <a:uFill>
                            <a:solidFill>
                              <a:srgbClr val="006FC0"/>
                            </a:solidFill>
                          </a:uFill>
                          <a:latin typeface="Yu Gothic UI"/>
                          <a:cs typeface="Yu Gothic UI"/>
                        </a:rPr>
                        <a:t>者又は</a:t>
                      </a:r>
                      <a:r>
                        <a:rPr sz="1100" b="1" u="sng" spc="125" dirty="0">
                          <a:solidFill>
                            <a:srgbClr val="006FC0"/>
                          </a:solidFill>
                          <a:uFill>
                            <a:solidFill>
                              <a:srgbClr val="006FC0"/>
                            </a:solidFill>
                          </a:uFill>
                          <a:latin typeface="Yu Gothic UI"/>
                          <a:cs typeface="Yu Gothic UI"/>
                        </a:rPr>
                        <a:t>そ</a:t>
                      </a:r>
                      <a:r>
                        <a:rPr sz="1100" b="1" u="sng" spc="135" dirty="0">
                          <a:solidFill>
                            <a:srgbClr val="006FC0"/>
                          </a:solidFill>
                          <a:uFill>
                            <a:solidFill>
                              <a:srgbClr val="006FC0"/>
                            </a:solidFill>
                          </a:uFill>
                          <a:latin typeface="Yu Gothic UI"/>
                          <a:cs typeface="Yu Gothic UI"/>
                        </a:rPr>
                        <a:t>の</a:t>
                      </a:r>
                      <a:r>
                        <a:rPr sz="1100" b="1" u="sng" spc="150" dirty="0">
                          <a:solidFill>
                            <a:srgbClr val="006FC0"/>
                          </a:solidFill>
                          <a:uFill>
                            <a:solidFill>
                              <a:srgbClr val="006FC0"/>
                            </a:solidFill>
                          </a:uFill>
                          <a:latin typeface="Yu Gothic UI"/>
                          <a:cs typeface="Yu Gothic UI"/>
                        </a:rPr>
                        <a:t>看</a:t>
                      </a:r>
                      <a:r>
                        <a:rPr sz="1100" b="1" u="sng" spc="120" dirty="0">
                          <a:solidFill>
                            <a:srgbClr val="006FC0"/>
                          </a:solidFill>
                          <a:uFill>
                            <a:solidFill>
                              <a:srgbClr val="006FC0"/>
                            </a:solidFill>
                          </a:uFill>
                          <a:latin typeface="Yu Gothic UI"/>
                          <a:cs typeface="Yu Gothic UI"/>
                        </a:rPr>
                        <a:t>護</a:t>
                      </a:r>
                      <a:r>
                        <a:rPr sz="1100" b="1" u="sng" spc="45" dirty="0">
                          <a:solidFill>
                            <a:srgbClr val="006FC0"/>
                          </a:solidFill>
                          <a:uFill>
                            <a:solidFill>
                              <a:srgbClr val="006FC0"/>
                            </a:solidFill>
                          </a:uFill>
                          <a:latin typeface="Yu Gothic UI"/>
                          <a:cs typeface="Yu Gothic UI"/>
                        </a:rPr>
                        <a:t>に</a:t>
                      </a:r>
                      <a:r>
                        <a:rPr sz="1100" b="1" dirty="0">
                          <a:solidFill>
                            <a:srgbClr val="006FC0"/>
                          </a:solidFill>
                          <a:latin typeface="Yu Gothic UI"/>
                          <a:cs typeface="Yu Gothic UI"/>
                        </a:rPr>
                        <a:t>	</a:t>
                      </a:r>
                      <a:r>
                        <a:rPr sz="1500" spc="-15" baseline="-27777" dirty="0">
                          <a:solidFill>
                            <a:srgbClr val="FFFFFF"/>
                          </a:solidFill>
                          <a:latin typeface="Yu Gothic UI"/>
                          <a:cs typeface="Yu Gothic UI"/>
                        </a:rPr>
                        <a:t>歯科衛生</a:t>
                      </a:r>
                      <a:r>
                        <a:rPr sz="1500" spc="-75" baseline="-27777" dirty="0">
                          <a:solidFill>
                            <a:srgbClr val="FFFFFF"/>
                          </a:solidFill>
                          <a:latin typeface="Yu Gothic UI"/>
                          <a:cs typeface="Yu Gothic UI"/>
                        </a:rPr>
                        <a:t>士</a:t>
                      </a:r>
                      <a:endParaRPr sz="1500" baseline="-27777">
                        <a:latin typeface="Yu Gothic UI"/>
                        <a:cs typeface="Yu Gothic UI"/>
                      </a:endParaRPr>
                    </a:p>
                    <a:p>
                      <a:pPr marL="366395" marR="3175">
                        <a:lnSpc>
                          <a:spcPct val="100000"/>
                        </a:lnSpc>
                        <a:tabLst>
                          <a:tab pos="7664450" algn="l"/>
                        </a:tabLst>
                      </a:pPr>
                      <a:r>
                        <a:rPr sz="1100" b="1" u="sng" spc="150" dirty="0">
                          <a:solidFill>
                            <a:srgbClr val="006FC0"/>
                          </a:solidFill>
                          <a:uFill>
                            <a:solidFill>
                              <a:srgbClr val="006FC0"/>
                            </a:solidFill>
                          </a:uFill>
                          <a:latin typeface="Yu Gothic UI"/>
                          <a:cs typeface="Yu Gothic UI"/>
                        </a:rPr>
                        <a:t>当</a:t>
                      </a:r>
                      <a:r>
                        <a:rPr sz="1100" b="1" u="sng" spc="120" dirty="0">
                          <a:solidFill>
                            <a:srgbClr val="006FC0"/>
                          </a:solidFill>
                          <a:uFill>
                            <a:solidFill>
                              <a:srgbClr val="006FC0"/>
                            </a:solidFill>
                          </a:uFill>
                          <a:latin typeface="Yu Gothic UI"/>
                          <a:cs typeface="Yu Gothic UI"/>
                        </a:rPr>
                        <a:t>た</a:t>
                      </a:r>
                      <a:r>
                        <a:rPr sz="1100" b="1" u="sng" spc="100" dirty="0">
                          <a:solidFill>
                            <a:srgbClr val="006FC0"/>
                          </a:solidFill>
                          <a:uFill>
                            <a:solidFill>
                              <a:srgbClr val="006FC0"/>
                            </a:solidFill>
                          </a:uFill>
                          <a:latin typeface="Yu Gothic UI"/>
                          <a:cs typeface="Yu Gothic UI"/>
                        </a:rPr>
                        <a:t>っ</a:t>
                      </a:r>
                      <a:r>
                        <a:rPr sz="1100" b="1" u="sng" spc="114" dirty="0">
                          <a:solidFill>
                            <a:srgbClr val="006FC0"/>
                          </a:solidFill>
                          <a:uFill>
                            <a:solidFill>
                              <a:srgbClr val="006FC0"/>
                            </a:solidFill>
                          </a:uFill>
                          <a:latin typeface="Yu Gothic UI"/>
                          <a:cs typeface="Yu Gothic UI"/>
                        </a:rPr>
                        <a:t>て</a:t>
                      </a:r>
                      <a:r>
                        <a:rPr sz="1100" b="1" u="sng" spc="125" dirty="0">
                          <a:solidFill>
                            <a:srgbClr val="006FC0"/>
                          </a:solidFill>
                          <a:uFill>
                            <a:solidFill>
                              <a:srgbClr val="006FC0"/>
                            </a:solidFill>
                          </a:uFill>
                          <a:latin typeface="Yu Gothic UI"/>
                          <a:cs typeface="Yu Gothic UI"/>
                        </a:rPr>
                        <a:t>い</a:t>
                      </a:r>
                      <a:r>
                        <a:rPr sz="1100" b="1" u="sng" spc="120" dirty="0">
                          <a:solidFill>
                            <a:srgbClr val="006FC0"/>
                          </a:solidFill>
                          <a:uFill>
                            <a:solidFill>
                              <a:srgbClr val="006FC0"/>
                            </a:solidFill>
                          </a:uFill>
                          <a:latin typeface="Yu Gothic UI"/>
                          <a:cs typeface="Yu Gothic UI"/>
                        </a:rPr>
                        <a:t>る</a:t>
                      </a:r>
                      <a:r>
                        <a:rPr sz="1100" b="1" u="sng" spc="150" dirty="0">
                          <a:solidFill>
                            <a:srgbClr val="006FC0"/>
                          </a:solidFill>
                          <a:uFill>
                            <a:solidFill>
                              <a:srgbClr val="006FC0"/>
                            </a:solidFill>
                          </a:uFill>
                          <a:latin typeface="Yu Gothic UI"/>
                          <a:cs typeface="Yu Gothic UI"/>
                        </a:rPr>
                        <a:t>者</a:t>
                      </a:r>
                      <a:r>
                        <a:rPr sz="1100" b="1" u="sng" spc="120" dirty="0">
                          <a:solidFill>
                            <a:srgbClr val="006FC0"/>
                          </a:solidFill>
                          <a:uFill>
                            <a:solidFill>
                              <a:srgbClr val="006FC0"/>
                            </a:solidFill>
                          </a:uFill>
                          <a:latin typeface="Yu Gothic UI"/>
                          <a:cs typeface="Yu Gothic UI"/>
                        </a:rPr>
                        <a:t>に</a:t>
                      </a:r>
                      <a:r>
                        <a:rPr sz="1100" b="1" u="sng" spc="150" dirty="0">
                          <a:solidFill>
                            <a:srgbClr val="006FC0"/>
                          </a:solidFill>
                          <a:uFill>
                            <a:solidFill>
                              <a:srgbClr val="006FC0"/>
                            </a:solidFill>
                          </a:uFill>
                          <a:latin typeface="Yu Gothic UI"/>
                          <a:cs typeface="Yu Gothic UI"/>
                        </a:rPr>
                        <a:t>口腔</a:t>
                      </a:r>
                      <a:r>
                        <a:rPr sz="1100" b="1" u="sng" spc="135" dirty="0">
                          <a:solidFill>
                            <a:srgbClr val="006FC0"/>
                          </a:solidFill>
                          <a:uFill>
                            <a:solidFill>
                              <a:srgbClr val="006FC0"/>
                            </a:solidFill>
                          </a:uFill>
                          <a:latin typeface="Yu Gothic UI"/>
                          <a:cs typeface="Yu Gothic UI"/>
                        </a:rPr>
                        <a:t>機</a:t>
                      </a:r>
                      <a:r>
                        <a:rPr sz="1100" b="1" u="sng" dirty="0">
                          <a:solidFill>
                            <a:srgbClr val="006FC0"/>
                          </a:solidFill>
                          <a:uFill>
                            <a:solidFill>
                              <a:srgbClr val="006FC0"/>
                            </a:solidFill>
                          </a:uFill>
                          <a:latin typeface="Yu Gothic UI"/>
                          <a:cs typeface="Yu Gothic UI"/>
                        </a:rPr>
                        <a:t>能評</a:t>
                      </a:r>
                      <a:r>
                        <a:rPr sz="1100" b="1" u="sng" spc="-15" dirty="0">
                          <a:solidFill>
                            <a:srgbClr val="006FC0"/>
                          </a:solidFill>
                          <a:uFill>
                            <a:solidFill>
                              <a:srgbClr val="006FC0"/>
                            </a:solidFill>
                          </a:uFill>
                          <a:latin typeface="Yu Gothic UI"/>
                          <a:cs typeface="Yu Gothic UI"/>
                        </a:rPr>
                        <a:t>価</a:t>
                      </a:r>
                      <a:r>
                        <a:rPr sz="1100" b="1" u="sng" spc="120" dirty="0">
                          <a:solidFill>
                            <a:srgbClr val="006FC0"/>
                          </a:solidFill>
                          <a:uFill>
                            <a:solidFill>
                              <a:srgbClr val="006FC0"/>
                            </a:solidFill>
                          </a:uFill>
                          <a:latin typeface="Yu Gothic UI"/>
                          <a:cs typeface="Yu Gothic UI"/>
                        </a:rPr>
                        <a:t>に</a:t>
                      </a:r>
                      <a:r>
                        <a:rPr sz="1100" b="1" u="sng" spc="150" dirty="0">
                          <a:solidFill>
                            <a:srgbClr val="006FC0"/>
                          </a:solidFill>
                          <a:uFill>
                            <a:solidFill>
                              <a:srgbClr val="006FC0"/>
                            </a:solidFill>
                          </a:uFill>
                          <a:latin typeface="Yu Gothic UI"/>
                          <a:cs typeface="Yu Gothic UI"/>
                        </a:rPr>
                        <a:t>基</a:t>
                      </a:r>
                      <a:r>
                        <a:rPr sz="1100" b="1" u="sng" spc="110" dirty="0">
                          <a:solidFill>
                            <a:srgbClr val="006FC0"/>
                          </a:solidFill>
                          <a:uFill>
                            <a:solidFill>
                              <a:srgbClr val="006FC0"/>
                            </a:solidFill>
                          </a:uFill>
                          <a:latin typeface="Yu Gothic UI"/>
                          <a:cs typeface="Yu Gothic UI"/>
                        </a:rPr>
                        <a:t>づ</a:t>
                      </a:r>
                      <a:r>
                        <a:rPr sz="1100" b="1" u="sng" spc="100" dirty="0">
                          <a:solidFill>
                            <a:srgbClr val="006FC0"/>
                          </a:solidFill>
                          <a:uFill>
                            <a:solidFill>
                              <a:srgbClr val="006FC0"/>
                            </a:solidFill>
                          </a:uFill>
                          <a:latin typeface="Yu Gothic UI"/>
                          <a:cs typeface="Yu Gothic UI"/>
                        </a:rPr>
                        <a:t>く</a:t>
                      </a:r>
                      <a:r>
                        <a:rPr sz="1100" b="1" u="sng" spc="165" dirty="0">
                          <a:solidFill>
                            <a:srgbClr val="006FC0"/>
                          </a:solidFill>
                          <a:uFill>
                            <a:solidFill>
                              <a:srgbClr val="006FC0"/>
                            </a:solidFill>
                          </a:uFill>
                          <a:latin typeface="Yu Gothic UI"/>
                          <a:cs typeface="Yu Gothic UI"/>
                        </a:rPr>
                        <a:t>指</a:t>
                      </a:r>
                      <a:r>
                        <a:rPr sz="1100" b="1" u="sng" spc="155" dirty="0">
                          <a:solidFill>
                            <a:srgbClr val="006FC0"/>
                          </a:solidFill>
                          <a:uFill>
                            <a:solidFill>
                              <a:srgbClr val="006FC0"/>
                            </a:solidFill>
                          </a:uFill>
                          <a:latin typeface="Yu Gothic UI"/>
                          <a:cs typeface="Yu Gothic UI"/>
                        </a:rPr>
                        <a:t>導</a:t>
                      </a:r>
                      <a:r>
                        <a:rPr sz="1100" u="sng" spc="210" dirty="0">
                          <a:solidFill>
                            <a:srgbClr val="006FC0"/>
                          </a:solidFill>
                          <a:uFill>
                            <a:solidFill>
                              <a:srgbClr val="006FC0"/>
                            </a:solidFill>
                          </a:uFill>
                          <a:latin typeface="Yu Gothic UI"/>
                          <a:cs typeface="Yu Gothic UI"/>
                        </a:rPr>
                        <a:t>を</a:t>
                      </a:r>
                      <a:r>
                        <a:rPr sz="1100" u="sng" spc="285" dirty="0">
                          <a:solidFill>
                            <a:srgbClr val="006FC0"/>
                          </a:solidFill>
                          <a:uFill>
                            <a:solidFill>
                              <a:srgbClr val="006FC0"/>
                            </a:solidFill>
                          </a:uFill>
                          <a:latin typeface="Yu Gothic UI"/>
                          <a:cs typeface="Yu Gothic UI"/>
                        </a:rPr>
                        <a:t>行</a:t>
                      </a:r>
                      <a:r>
                        <a:rPr sz="1100" u="sng" spc="160" dirty="0">
                          <a:solidFill>
                            <a:srgbClr val="006FC0"/>
                          </a:solidFill>
                          <a:uFill>
                            <a:solidFill>
                              <a:srgbClr val="006FC0"/>
                            </a:solidFill>
                          </a:uFill>
                          <a:latin typeface="Yu Gothic UI"/>
                          <a:cs typeface="Yu Gothic UI"/>
                        </a:rPr>
                        <a:t>っ</a:t>
                      </a:r>
                      <a:r>
                        <a:rPr sz="1100" u="sng" spc="65" dirty="0">
                          <a:solidFill>
                            <a:srgbClr val="006FC0"/>
                          </a:solidFill>
                          <a:uFill>
                            <a:solidFill>
                              <a:srgbClr val="006FC0"/>
                            </a:solidFill>
                          </a:uFill>
                          <a:latin typeface="Yu Gothic UI"/>
                          <a:cs typeface="Yu Gothic UI"/>
                        </a:rPr>
                        <a:t>た</a:t>
                      </a:r>
                      <a:r>
                        <a:rPr sz="1100" u="sng" spc="85" dirty="0">
                          <a:solidFill>
                            <a:srgbClr val="006FC0"/>
                          </a:solidFill>
                          <a:uFill>
                            <a:solidFill>
                              <a:srgbClr val="006FC0"/>
                            </a:solidFill>
                          </a:uFill>
                          <a:latin typeface="Yu Gothic UI"/>
                          <a:cs typeface="Yu Gothic UI"/>
                        </a:rPr>
                        <a:t>場</a:t>
                      </a:r>
                      <a:r>
                        <a:rPr sz="1100" u="sng" spc="70" dirty="0">
                          <a:solidFill>
                            <a:srgbClr val="006FC0"/>
                          </a:solidFill>
                          <a:uFill>
                            <a:solidFill>
                              <a:srgbClr val="006FC0"/>
                            </a:solidFill>
                          </a:uFill>
                          <a:latin typeface="Yu Gothic UI"/>
                          <a:cs typeface="Yu Gothic UI"/>
                        </a:rPr>
                        <a:t>合</a:t>
                      </a:r>
                      <a:r>
                        <a:rPr sz="1100" u="sng" spc="335" dirty="0">
                          <a:solidFill>
                            <a:srgbClr val="006FC0"/>
                          </a:solidFill>
                          <a:uFill>
                            <a:solidFill>
                              <a:srgbClr val="006FC0"/>
                            </a:solidFill>
                          </a:uFill>
                          <a:latin typeface="Yu Gothic UI"/>
                          <a:cs typeface="Yu Gothic UI"/>
                        </a:rPr>
                        <a:t>に</a:t>
                      </a:r>
                      <a:r>
                        <a:rPr sz="1100" u="sng" spc="280" dirty="0">
                          <a:solidFill>
                            <a:srgbClr val="006FC0"/>
                          </a:solidFill>
                          <a:uFill>
                            <a:solidFill>
                              <a:srgbClr val="006FC0"/>
                            </a:solidFill>
                          </a:uFill>
                          <a:latin typeface="Yu Gothic UI"/>
                          <a:cs typeface="Yu Gothic UI"/>
                        </a:rPr>
                        <a:t>、</a:t>
                      </a:r>
                      <a:r>
                        <a:rPr sz="1100" b="1" u="sng" spc="-15" dirty="0">
                          <a:solidFill>
                            <a:srgbClr val="006FC0"/>
                          </a:solidFill>
                          <a:uFill>
                            <a:solidFill>
                              <a:srgbClr val="006FC0"/>
                            </a:solidFill>
                          </a:uFill>
                          <a:latin typeface="Yu Gothic UI"/>
                          <a:cs typeface="Yu Gothic UI"/>
                        </a:rPr>
                        <a:t>月</a:t>
                      </a:r>
                      <a:r>
                        <a:rPr sz="1100" b="1" u="sng" dirty="0">
                          <a:solidFill>
                            <a:srgbClr val="006FC0"/>
                          </a:solidFill>
                          <a:uFill>
                            <a:solidFill>
                              <a:srgbClr val="006FC0"/>
                            </a:solidFill>
                          </a:uFill>
                          <a:latin typeface="Yu Gothic UI"/>
                          <a:cs typeface="Yu Gothic UI"/>
                        </a:rPr>
                        <a:t>１回</a:t>
                      </a:r>
                      <a:r>
                        <a:rPr sz="1100" u="sng" spc="225" dirty="0">
                          <a:solidFill>
                            <a:srgbClr val="006FC0"/>
                          </a:solidFill>
                          <a:uFill>
                            <a:solidFill>
                              <a:srgbClr val="006FC0"/>
                            </a:solidFill>
                          </a:uFill>
                          <a:latin typeface="Yu Gothic UI"/>
                          <a:cs typeface="Yu Gothic UI"/>
                        </a:rPr>
                        <a:t>に</a:t>
                      </a:r>
                      <a:r>
                        <a:rPr sz="1100" u="sng" spc="130" dirty="0">
                          <a:solidFill>
                            <a:srgbClr val="006FC0"/>
                          </a:solidFill>
                          <a:uFill>
                            <a:solidFill>
                              <a:srgbClr val="006FC0"/>
                            </a:solidFill>
                          </a:uFill>
                          <a:latin typeface="Yu Gothic UI"/>
                          <a:cs typeface="Yu Gothic UI"/>
                        </a:rPr>
                        <a:t>限</a:t>
                      </a:r>
                      <a:r>
                        <a:rPr sz="1100" u="sng" spc="90" dirty="0">
                          <a:solidFill>
                            <a:srgbClr val="006FC0"/>
                          </a:solidFill>
                          <a:uFill>
                            <a:solidFill>
                              <a:srgbClr val="006FC0"/>
                            </a:solidFill>
                          </a:uFill>
                          <a:latin typeface="Yu Gothic UI"/>
                          <a:cs typeface="Yu Gothic UI"/>
                        </a:rPr>
                        <a:t>り</a:t>
                      </a:r>
                      <a:r>
                        <a:rPr sz="1100" u="sng" spc="114" dirty="0">
                          <a:solidFill>
                            <a:srgbClr val="006FC0"/>
                          </a:solidFill>
                          <a:uFill>
                            <a:solidFill>
                              <a:srgbClr val="006FC0"/>
                            </a:solidFill>
                          </a:uFill>
                          <a:latin typeface="Yu Gothic UI"/>
                          <a:cs typeface="Yu Gothic UI"/>
                        </a:rPr>
                        <a:t>算</a:t>
                      </a:r>
                      <a:r>
                        <a:rPr sz="1100" u="sng" spc="175" dirty="0">
                          <a:solidFill>
                            <a:srgbClr val="006FC0"/>
                          </a:solidFill>
                          <a:uFill>
                            <a:solidFill>
                              <a:srgbClr val="006FC0"/>
                            </a:solidFill>
                          </a:uFill>
                          <a:latin typeface="Yu Gothic UI"/>
                          <a:cs typeface="Yu Gothic UI"/>
                        </a:rPr>
                        <a:t>定</a:t>
                      </a:r>
                      <a:r>
                        <a:rPr sz="1100" u="sng" spc="140" dirty="0">
                          <a:solidFill>
                            <a:srgbClr val="006FC0"/>
                          </a:solidFill>
                          <a:uFill>
                            <a:solidFill>
                              <a:srgbClr val="006FC0"/>
                            </a:solidFill>
                          </a:uFill>
                          <a:latin typeface="Yu Gothic UI"/>
                          <a:cs typeface="Yu Gothic UI"/>
                        </a:rPr>
                        <a:t>す</a:t>
                      </a:r>
                      <a:r>
                        <a:rPr sz="1100" u="sng" spc="114" dirty="0">
                          <a:solidFill>
                            <a:srgbClr val="006FC0"/>
                          </a:solidFill>
                          <a:uFill>
                            <a:solidFill>
                              <a:srgbClr val="006FC0"/>
                            </a:solidFill>
                          </a:uFill>
                          <a:latin typeface="Yu Gothic UI"/>
                          <a:cs typeface="Yu Gothic UI"/>
                        </a:rPr>
                        <a:t>る</a:t>
                      </a:r>
                      <a:r>
                        <a:rPr sz="1100" u="sng" spc="325" dirty="0">
                          <a:solidFill>
                            <a:srgbClr val="006FC0"/>
                          </a:solidFill>
                          <a:uFill>
                            <a:solidFill>
                              <a:srgbClr val="006FC0"/>
                            </a:solidFill>
                          </a:uFill>
                          <a:latin typeface="Yu Gothic UI"/>
                          <a:cs typeface="Yu Gothic UI"/>
                        </a:rPr>
                        <a:t>。</a:t>
                      </a:r>
                      <a:r>
                        <a:rPr sz="1100" dirty="0">
                          <a:solidFill>
                            <a:srgbClr val="006FC0"/>
                          </a:solidFill>
                          <a:latin typeface="Yu Gothic UI"/>
                          <a:cs typeface="Yu Gothic UI"/>
                        </a:rPr>
                        <a:t>	</a:t>
                      </a:r>
                      <a:r>
                        <a:rPr sz="1050" spc="-15" baseline="-39682" dirty="0">
                          <a:latin typeface="Yu Gothic UI"/>
                          <a:cs typeface="Yu Gothic UI"/>
                        </a:rPr>
                        <a:t>（提供：東京科学大学大学院医歯</a:t>
                      </a:r>
                      <a:r>
                        <a:rPr sz="1050" baseline="-39682" dirty="0">
                          <a:latin typeface="Yu Gothic UI"/>
                          <a:cs typeface="Yu Gothic UI"/>
                        </a:rPr>
                        <a:t>学</a:t>
                      </a:r>
                      <a:r>
                        <a:rPr sz="1050" spc="-15" baseline="-39682" dirty="0">
                          <a:latin typeface="Yu Gothic UI"/>
                          <a:cs typeface="Yu Gothic UI"/>
                        </a:rPr>
                        <a:t>総合</a:t>
                      </a:r>
                      <a:r>
                        <a:rPr sz="1050" baseline="-39682" dirty="0">
                          <a:latin typeface="Yu Gothic UI"/>
                          <a:cs typeface="Yu Gothic UI"/>
                        </a:rPr>
                        <a:t>研</a:t>
                      </a:r>
                      <a:r>
                        <a:rPr sz="1050" spc="-15" baseline="-39682" dirty="0">
                          <a:latin typeface="Yu Gothic UI"/>
                          <a:cs typeface="Yu Gothic UI"/>
                        </a:rPr>
                        <a:t>究</a:t>
                      </a:r>
                      <a:r>
                        <a:rPr sz="1050" spc="-75" baseline="-39682" dirty="0">
                          <a:latin typeface="Yu Gothic UI"/>
                          <a:cs typeface="Yu Gothic UI"/>
                        </a:rPr>
                        <a:t>科</a:t>
                      </a:r>
                      <a:endParaRPr sz="1050" baseline="-39682">
                        <a:latin typeface="Yu Gothic UI"/>
                        <a:cs typeface="Yu Gothic UI"/>
                      </a:endParaRPr>
                    </a:p>
                    <a:p>
                      <a:pPr marL="189865" marR="3175">
                        <a:lnSpc>
                          <a:spcPts val="994"/>
                        </a:lnSpc>
                        <a:spcBef>
                          <a:spcPts val="300"/>
                        </a:spcBef>
                        <a:tabLst>
                          <a:tab pos="469900" algn="l"/>
                          <a:tab pos="8019415" algn="l"/>
                        </a:tabLst>
                      </a:pPr>
                      <a:r>
                        <a:rPr sz="1100" spc="-50" dirty="0">
                          <a:solidFill>
                            <a:srgbClr val="006FC0"/>
                          </a:solidFill>
                          <a:latin typeface="Yu Gothic UI"/>
                          <a:cs typeface="Yu Gothic UI"/>
                        </a:rPr>
                        <a:t>５</a:t>
                      </a:r>
                      <a:r>
                        <a:rPr sz="1100" dirty="0">
                          <a:solidFill>
                            <a:srgbClr val="006FC0"/>
                          </a:solidFill>
                          <a:latin typeface="Yu Gothic UI"/>
                          <a:cs typeface="Yu Gothic UI"/>
                        </a:rPr>
                        <a:t>	</a:t>
                      </a:r>
                      <a:r>
                        <a:rPr sz="1100" u="sng" spc="110" dirty="0">
                          <a:solidFill>
                            <a:srgbClr val="006FC0"/>
                          </a:solidFill>
                          <a:uFill>
                            <a:solidFill>
                              <a:srgbClr val="006FC0"/>
                            </a:solidFill>
                          </a:uFill>
                          <a:latin typeface="Yu Gothic UI"/>
                          <a:cs typeface="Yu Gothic UI"/>
                        </a:rPr>
                        <a:t>１</a:t>
                      </a:r>
                      <a:r>
                        <a:rPr sz="1100" u="sng" spc="70" dirty="0">
                          <a:solidFill>
                            <a:srgbClr val="006FC0"/>
                          </a:solidFill>
                          <a:uFill>
                            <a:solidFill>
                              <a:srgbClr val="006FC0"/>
                            </a:solidFill>
                          </a:uFill>
                          <a:latin typeface="Yu Gothic UI"/>
                          <a:cs typeface="Yu Gothic UI"/>
                        </a:rPr>
                        <a:t>か</a:t>
                      </a:r>
                      <a:r>
                        <a:rPr sz="1100" u="sng" spc="130" dirty="0">
                          <a:solidFill>
                            <a:srgbClr val="006FC0"/>
                          </a:solidFill>
                          <a:uFill>
                            <a:solidFill>
                              <a:srgbClr val="006FC0"/>
                            </a:solidFill>
                          </a:uFill>
                          <a:latin typeface="Yu Gothic UI"/>
                          <a:cs typeface="Yu Gothic UI"/>
                        </a:rPr>
                        <a:t>ら</a:t>
                      </a:r>
                      <a:r>
                        <a:rPr sz="1100" u="sng" spc="180" dirty="0">
                          <a:solidFill>
                            <a:srgbClr val="006FC0"/>
                          </a:solidFill>
                          <a:uFill>
                            <a:solidFill>
                              <a:srgbClr val="006FC0"/>
                            </a:solidFill>
                          </a:uFill>
                          <a:latin typeface="Yu Gothic UI"/>
                          <a:cs typeface="Yu Gothic UI"/>
                        </a:rPr>
                        <a:t>４</a:t>
                      </a:r>
                      <a:r>
                        <a:rPr sz="1100" u="sng" spc="265" dirty="0">
                          <a:solidFill>
                            <a:srgbClr val="006FC0"/>
                          </a:solidFill>
                          <a:uFill>
                            <a:solidFill>
                              <a:srgbClr val="006FC0"/>
                            </a:solidFill>
                          </a:uFill>
                          <a:latin typeface="Yu Gothic UI"/>
                          <a:cs typeface="Yu Gothic UI"/>
                        </a:rPr>
                        <a:t>ま</a:t>
                      </a:r>
                      <a:r>
                        <a:rPr sz="1100" u="sng" spc="229" dirty="0">
                          <a:solidFill>
                            <a:srgbClr val="006FC0"/>
                          </a:solidFill>
                          <a:uFill>
                            <a:solidFill>
                              <a:srgbClr val="006FC0"/>
                            </a:solidFill>
                          </a:uFill>
                          <a:latin typeface="Yu Gothic UI"/>
                          <a:cs typeface="Yu Gothic UI"/>
                        </a:rPr>
                        <a:t>で</a:t>
                      </a:r>
                      <a:r>
                        <a:rPr sz="1100" u="sng" spc="215" dirty="0">
                          <a:solidFill>
                            <a:srgbClr val="006FC0"/>
                          </a:solidFill>
                          <a:uFill>
                            <a:solidFill>
                              <a:srgbClr val="006FC0"/>
                            </a:solidFill>
                          </a:uFill>
                          <a:latin typeface="Yu Gothic UI"/>
                          <a:cs typeface="Yu Gothic UI"/>
                        </a:rPr>
                        <a:t>に</a:t>
                      </a:r>
                      <a:r>
                        <a:rPr sz="1100" u="sng" spc="225" dirty="0">
                          <a:solidFill>
                            <a:srgbClr val="006FC0"/>
                          </a:solidFill>
                          <a:uFill>
                            <a:solidFill>
                              <a:srgbClr val="006FC0"/>
                            </a:solidFill>
                          </a:uFill>
                          <a:latin typeface="Yu Gothic UI"/>
                          <a:cs typeface="Yu Gothic UI"/>
                        </a:rPr>
                        <a:t>つ</a:t>
                      </a:r>
                      <a:r>
                        <a:rPr sz="1100" u="sng" spc="180" dirty="0">
                          <a:solidFill>
                            <a:srgbClr val="006FC0"/>
                          </a:solidFill>
                          <a:uFill>
                            <a:solidFill>
                              <a:srgbClr val="006FC0"/>
                            </a:solidFill>
                          </a:uFill>
                          <a:latin typeface="Yu Gothic UI"/>
                          <a:cs typeface="Yu Gothic UI"/>
                        </a:rPr>
                        <a:t>い</a:t>
                      </a:r>
                      <a:r>
                        <a:rPr sz="1100" u="sng" spc="345" dirty="0">
                          <a:solidFill>
                            <a:srgbClr val="006FC0"/>
                          </a:solidFill>
                          <a:uFill>
                            <a:solidFill>
                              <a:srgbClr val="006FC0"/>
                            </a:solidFill>
                          </a:uFill>
                          <a:latin typeface="Yu Gothic UI"/>
                          <a:cs typeface="Yu Gothic UI"/>
                        </a:rPr>
                        <a:t>て</a:t>
                      </a:r>
                      <a:r>
                        <a:rPr sz="1100" u="sng" spc="295" dirty="0">
                          <a:solidFill>
                            <a:srgbClr val="006FC0"/>
                          </a:solidFill>
                          <a:uFill>
                            <a:solidFill>
                              <a:srgbClr val="006FC0"/>
                            </a:solidFill>
                          </a:uFill>
                          <a:latin typeface="Yu Gothic UI"/>
                          <a:cs typeface="Yu Gothic UI"/>
                        </a:rPr>
                        <a:t>、</a:t>
                      </a:r>
                      <a:r>
                        <a:rPr sz="1100" u="sng" dirty="0">
                          <a:solidFill>
                            <a:srgbClr val="006FC0"/>
                          </a:solidFill>
                          <a:uFill>
                            <a:solidFill>
                              <a:srgbClr val="006FC0"/>
                            </a:solidFill>
                          </a:uFill>
                          <a:latin typeface="Yu Gothic UI"/>
                          <a:cs typeface="Yu Gothic UI"/>
                        </a:rPr>
                        <a:t>区</a:t>
                      </a:r>
                      <a:r>
                        <a:rPr sz="1100" u="sng" spc="-20" dirty="0">
                          <a:solidFill>
                            <a:srgbClr val="006FC0"/>
                          </a:solidFill>
                          <a:uFill>
                            <a:solidFill>
                              <a:srgbClr val="006FC0"/>
                            </a:solidFill>
                          </a:uFill>
                          <a:latin typeface="Yu Gothic UI"/>
                          <a:cs typeface="Yu Gothic UI"/>
                        </a:rPr>
                        <a:t>分</a:t>
                      </a:r>
                      <a:r>
                        <a:rPr sz="1100" u="sng" dirty="0">
                          <a:solidFill>
                            <a:srgbClr val="006FC0"/>
                          </a:solidFill>
                          <a:uFill>
                            <a:solidFill>
                              <a:srgbClr val="006FC0"/>
                            </a:solidFill>
                          </a:uFill>
                          <a:latin typeface="Yu Gothic UI"/>
                          <a:cs typeface="Yu Gothic UI"/>
                        </a:rPr>
                        <a:t>番</a:t>
                      </a:r>
                      <a:r>
                        <a:rPr sz="1100" u="sng" spc="-10" dirty="0">
                          <a:solidFill>
                            <a:srgbClr val="006FC0"/>
                          </a:solidFill>
                          <a:uFill>
                            <a:solidFill>
                              <a:srgbClr val="006FC0"/>
                            </a:solidFill>
                          </a:uFill>
                          <a:latin typeface="Yu Gothic UI"/>
                          <a:cs typeface="Yu Gothic UI"/>
                        </a:rPr>
                        <a:t>号</a:t>
                      </a:r>
                      <a:r>
                        <a:rPr sz="1100" u="sng" spc="-310" dirty="0">
                          <a:solidFill>
                            <a:srgbClr val="006FC0"/>
                          </a:solidFill>
                          <a:uFill>
                            <a:solidFill>
                              <a:srgbClr val="006FC0"/>
                            </a:solidFill>
                          </a:uFill>
                          <a:latin typeface="Yu Gothic UI"/>
                          <a:cs typeface="Yu Gothic UI"/>
                        </a:rPr>
                        <a:t>Ｂ００１－２－２</a:t>
                      </a:r>
                      <a:r>
                        <a:rPr sz="1100" u="sng" spc="240" dirty="0">
                          <a:solidFill>
                            <a:srgbClr val="006FC0"/>
                          </a:solidFill>
                          <a:uFill>
                            <a:solidFill>
                              <a:srgbClr val="006FC0"/>
                            </a:solidFill>
                          </a:uFill>
                          <a:latin typeface="Yu Gothic UI"/>
                          <a:cs typeface="Yu Gothic UI"/>
                        </a:rPr>
                        <a:t>に</a:t>
                      </a:r>
                      <a:r>
                        <a:rPr sz="1100" u="sng" spc="-10" dirty="0">
                          <a:solidFill>
                            <a:srgbClr val="006FC0"/>
                          </a:solidFill>
                          <a:uFill>
                            <a:solidFill>
                              <a:srgbClr val="006FC0"/>
                            </a:solidFill>
                          </a:uFill>
                          <a:latin typeface="Yu Gothic UI"/>
                          <a:cs typeface="Yu Gothic UI"/>
                        </a:rPr>
                        <a:t>掲</a:t>
                      </a:r>
                      <a:r>
                        <a:rPr sz="1100" u="sng" spc="175" dirty="0">
                          <a:solidFill>
                            <a:srgbClr val="006FC0"/>
                          </a:solidFill>
                          <a:uFill>
                            <a:solidFill>
                              <a:srgbClr val="006FC0"/>
                            </a:solidFill>
                          </a:uFill>
                          <a:latin typeface="Yu Gothic UI"/>
                          <a:cs typeface="Yu Gothic UI"/>
                        </a:rPr>
                        <a:t>げ</a:t>
                      </a:r>
                      <a:r>
                        <a:rPr sz="1100" u="sng" spc="114" dirty="0">
                          <a:solidFill>
                            <a:srgbClr val="006FC0"/>
                          </a:solidFill>
                          <a:uFill>
                            <a:solidFill>
                              <a:srgbClr val="006FC0"/>
                            </a:solidFill>
                          </a:uFill>
                          <a:latin typeface="Yu Gothic UI"/>
                          <a:cs typeface="Yu Gothic UI"/>
                        </a:rPr>
                        <a:t>る</a:t>
                      </a:r>
                      <a:r>
                        <a:rPr sz="1100" u="sng" spc="145" dirty="0">
                          <a:solidFill>
                            <a:srgbClr val="006FC0"/>
                          </a:solidFill>
                          <a:uFill>
                            <a:solidFill>
                              <a:srgbClr val="006FC0"/>
                            </a:solidFill>
                          </a:uFill>
                          <a:latin typeface="Yu Gothic UI"/>
                          <a:cs typeface="Yu Gothic UI"/>
                        </a:rPr>
                        <a:t>口</a:t>
                      </a:r>
                      <a:r>
                        <a:rPr sz="1100" u="sng" spc="-15" dirty="0">
                          <a:solidFill>
                            <a:srgbClr val="006FC0"/>
                          </a:solidFill>
                          <a:uFill>
                            <a:solidFill>
                              <a:srgbClr val="006FC0"/>
                            </a:solidFill>
                          </a:uFill>
                          <a:latin typeface="Yu Gothic UI"/>
                          <a:cs typeface="Yu Gothic UI"/>
                        </a:rPr>
                        <a:t>腔</a:t>
                      </a:r>
                      <a:r>
                        <a:rPr sz="1100" u="sng" dirty="0">
                          <a:solidFill>
                            <a:srgbClr val="006FC0"/>
                          </a:solidFill>
                          <a:uFill>
                            <a:solidFill>
                              <a:srgbClr val="006FC0"/>
                            </a:solidFill>
                          </a:uFill>
                          <a:latin typeface="Yu Gothic UI"/>
                          <a:cs typeface="Yu Gothic UI"/>
                        </a:rPr>
                        <a:t>機</a:t>
                      </a:r>
                      <a:r>
                        <a:rPr sz="1100" u="sng" spc="-10" dirty="0">
                          <a:solidFill>
                            <a:srgbClr val="006FC0"/>
                          </a:solidFill>
                          <a:uFill>
                            <a:solidFill>
                              <a:srgbClr val="006FC0"/>
                            </a:solidFill>
                          </a:uFill>
                          <a:latin typeface="Yu Gothic UI"/>
                          <a:cs typeface="Yu Gothic UI"/>
                        </a:rPr>
                        <a:t>能</a:t>
                      </a:r>
                      <a:r>
                        <a:rPr sz="1100" u="sng" spc="-15" dirty="0">
                          <a:solidFill>
                            <a:srgbClr val="006FC0"/>
                          </a:solidFill>
                          <a:uFill>
                            <a:solidFill>
                              <a:srgbClr val="006FC0"/>
                            </a:solidFill>
                          </a:uFill>
                          <a:latin typeface="Yu Gothic UI"/>
                          <a:cs typeface="Yu Gothic UI"/>
                        </a:rPr>
                        <a:t>実地</a:t>
                      </a:r>
                      <a:r>
                        <a:rPr sz="1100" u="sng" dirty="0">
                          <a:solidFill>
                            <a:srgbClr val="006FC0"/>
                          </a:solidFill>
                          <a:uFill>
                            <a:solidFill>
                              <a:srgbClr val="006FC0"/>
                            </a:solidFill>
                          </a:uFill>
                          <a:latin typeface="Yu Gothic UI"/>
                          <a:cs typeface="Yu Gothic UI"/>
                        </a:rPr>
                        <a:t>指</a:t>
                      </a:r>
                      <a:r>
                        <a:rPr sz="1100" u="sng" spc="-10" dirty="0">
                          <a:solidFill>
                            <a:srgbClr val="006FC0"/>
                          </a:solidFill>
                          <a:uFill>
                            <a:solidFill>
                              <a:srgbClr val="006FC0"/>
                            </a:solidFill>
                          </a:uFill>
                          <a:latin typeface="Yu Gothic UI"/>
                          <a:cs typeface="Yu Gothic UI"/>
                        </a:rPr>
                        <a:t>導</a:t>
                      </a:r>
                      <a:r>
                        <a:rPr sz="1100" u="sng" spc="150" dirty="0">
                          <a:solidFill>
                            <a:srgbClr val="006FC0"/>
                          </a:solidFill>
                          <a:uFill>
                            <a:solidFill>
                              <a:srgbClr val="006FC0"/>
                            </a:solidFill>
                          </a:uFill>
                          <a:latin typeface="Yu Gothic UI"/>
                          <a:cs typeface="Yu Gothic UI"/>
                        </a:rPr>
                        <a:t>料</a:t>
                      </a:r>
                      <a:r>
                        <a:rPr sz="1100" u="sng" spc="95" dirty="0">
                          <a:solidFill>
                            <a:srgbClr val="006FC0"/>
                          </a:solidFill>
                          <a:uFill>
                            <a:solidFill>
                              <a:srgbClr val="006FC0"/>
                            </a:solidFill>
                          </a:uFill>
                          <a:latin typeface="Yu Gothic UI"/>
                          <a:cs typeface="Yu Gothic UI"/>
                        </a:rPr>
                        <a:t>を</a:t>
                      </a:r>
                      <a:r>
                        <a:rPr sz="1100" u="sng" dirty="0">
                          <a:solidFill>
                            <a:srgbClr val="006FC0"/>
                          </a:solidFill>
                          <a:uFill>
                            <a:solidFill>
                              <a:srgbClr val="006FC0"/>
                            </a:solidFill>
                          </a:uFill>
                          <a:latin typeface="Yu Gothic UI"/>
                          <a:cs typeface="Yu Gothic UI"/>
                        </a:rPr>
                        <a:t>算</a:t>
                      </a:r>
                      <a:r>
                        <a:rPr sz="1100" u="sng" spc="-10" dirty="0">
                          <a:solidFill>
                            <a:srgbClr val="006FC0"/>
                          </a:solidFill>
                          <a:uFill>
                            <a:solidFill>
                              <a:srgbClr val="006FC0"/>
                            </a:solidFill>
                          </a:uFill>
                          <a:latin typeface="Yu Gothic UI"/>
                          <a:cs typeface="Yu Gothic UI"/>
                        </a:rPr>
                        <a:t>定</a:t>
                      </a:r>
                      <a:r>
                        <a:rPr sz="1100" u="sng" spc="325" dirty="0">
                          <a:solidFill>
                            <a:srgbClr val="006FC0"/>
                          </a:solidFill>
                          <a:uFill>
                            <a:solidFill>
                              <a:srgbClr val="006FC0"/>
                            </a:solidFill>
                          </a:uFill>
                          <a:latin typeface="Yu Gothic UI"/>
                          <a:cs typeface="Yu Gothic UI"/>
                        </a:rPr>
                        <a:t>し</a:t>
                      </a:r>
                      <a:r>
                        <a:rPr sz="1100" u="sng" spc="229" dirty="0">
                          <a:solidFill>
                            <a:srgbClr val="006FC0"/>
                          </a:solidFill>
                          <a:uFill>
                            <a:solidFill>
                              <a:srgbClr val="006FC0"/>
                            </a:solidFill>
                          </a:uFill>
                          <a:latin typeface="Yu Gothic UI"/>
                          <a:cs typeface="Yu Gothic UI"/>
                        </a:rPr>
                        <a:t>て</a:t>
                      </a:r>
                      <a:r>
                        <a:rPr sz="1100" u="sng" spc="245" dirty="0">
                          <a:solidFill>
                            <a:srgbClr val="006FC0"/>
                          </a:solidFill>
                          <a:uFill>
                            <a:solidFill>
                              <a:srgbClr val="006FC0"/>
                            </a:solidFill>
                          </a:uFill>
                          <a:latin typeface="Yu Gothic UI"/>
                          <a:cs typeface="Yu Gothic UI"/>
                        </a:rPr>
                        <a:t>い</a:t>
                      </a:r>
                      <a:r>
                        <a:rPr sz="1100" u="sng" spc="250" dirty="0">
                          <a:solidFill>
                            <a:srgbClr val="006FC0"/>
                          </a:solidFill>
                          <a:uFill>
                            <a:solidFill>
                              <a:srgbClr val="006FC0"/>
                            </a:solidFill>
                          </a:uFill>
                          <a:latin typeface="Yu Gothic UI"/>
                          <a:cs typeface="Yu Gothic UI"/>
                        </a:rPr>
                        <a:t>る</a:t>
                      </a:r>
                      <a:r>
                        <a:rPr sz="1100" u="sng" spc="-15" dirty="0">
                          <a:solidFill>
                            <a:srgbClr val="006FC0"/>
                          </a:solidFill>
                          <a:uFill>
                            <a:solidFill>
                              <a:srgbClr val="006FC0"/>
                            </a:solidFill>
                          </a:uFill>
                          <a:latin typeface="Yu Gothic UI"/>
                          <a:cs typeface="Yu Gothic UI"/>
                        </a:rPr>
                        <a:t>月</a:t>
                      </a:r>
                      <a:r>
                        <a:rPr sz="1100" u="sng" spc="75" dirty="0">
                          <a:solidFill>
                            <a:srgbClr val="006FC0"/>
                          </a:solidFill>
                          <a:uFill>
                            <a:solidFill>
                              <a:srgbClr val="006FC0"/>
                            </a:solidFill>
                          </a:uFill>
                          <a:latin typeface="Yu Gothic UI"/>
                          <a:cs typeface="Yu Gothic UI"/>
                        </a:rPr>
                        <a:t>は</a:t>
                      </a:r>
                      <a:r>
                        <a:rPr sz="1100" u="sng" spc="80" dirty="0">
                          <a:solidFill>
                            <a:srgbClr val="006FC0"/>
                          </a:solidFill>
                          <a:uFill>
                            <a:solidFill>
                              <a:srgbClr val="006FC0"/>
                            </a:solidFill>
                          </a:uFill>
                          <a:latin typeface="Yu Gothic UI"/>
                          <a:cs typeface="Yu Gothic UI"/>
                        </a:rPr>
                        <a:t>算</a:t>
                      </a:r>
                      <a:r>
                        <a:rPr sz="1100" u="sng" spc="120" dirty="0">
                          <a:solidFill>
                            <a:srgbClr val="006FC0"/>
                          </a:solidFill>
                          <a:uFill>
                            <a:solidFill>
                              <a:srgbClr val="006FC0"/>
                            </a:solidFill>
                          </a:uFill>
                          <a:latin typeface="Yu Gothic UI"/>
                          <a:cs typeface="Yu Gothic UI"/>
                        </a:rPr>
                        <a:t>定</a:t>
                      </a:r>
                      <a:r>
                        <a:rPr sz="1100" u="sng" spc="75" dirty="0">
                          <a:solidFill>
                            <a:srgbClr val="006FC0"/>
                          </a:solidFill>
                          <a:uFill>
                            <a:solidFill>
                              <a:srgbClr val="006FC0"/>
                            </a:solidFill>
                          </a:uFill>
                          <a:latin typeface="Yu Gothic UI"/>
                          <a:cs typeface="Yu Gothic UI"/>
                        </a:rPr>
                        <a:t>で</a:t>
                      </a:r>
                      <a:r>
                        <a:rPr sz="1100" u="sng" spc="204" dirty="0">
                          <a:solidFill>
                            <a:srgbClr val="006FC0"/>
                          </a:solidFill>
                          <a:uFill>
                            <a:solidFill>
                              <a:srgbClr val="006FC0"/>
                            </a:solidFill>
                          </a:uFill>
                          <a:latin typeface="Yu Gothic UI"/>
                          <a:cs typeface="Yu Gothic UI"/>
                        </a:rPr>
                        <a:t>き</a:t>
                      </a:r>
                      <a:r>
                        <a:rPr sz="1100" u="sng" spc="225" dirty="0">
                          <a:solidFill>
                            <a:srgbClr val="006FC0"/>
                          </a:solidFill>
                          <a:uFill>
                            <a:solidFill>
                              <a:srgbClr val="006FC0"/>
                            </a:solidFill>
                          </a:uFill>
                          <a:latin typeface="Yu Gothic UI"/>
                          <a:cs typeface="Yu Gothic UI"/>
                        </a:rPr>
                        <a:t>な</a:t>
                      </a:r>
                      <a:r>
                        <a:rPr sz="1100" u="sng" spc="180" dirty="0">
                          <a:solidFill>
                            <a:srgbClr val="006FC0"/>
                          </a:solidFill>
                          <a:uFill>
                            <a:solidFill>
                              <a:srgbClr val="006FC0"/>
                            </a:solidFill>
                          </a:uFill>
                          <a:latin typeface="Yu Gothic UI"/>
                          <a:cs typeface="Yu Gothic UI"/>
                        </a:rPr>
                        <a:t>い</a:t>
                      </a:r>
                      <a:r>
                        <a:rPr sz="1100" u="sng" spc="325" dirty="0">
                          <a:solidFill>
                            <a:srgbClr val="006FC0"/>
                          </a:solidFill>
                          <a:uFill>
                            <a:solidFill>
                              <a:srgbClr val="006FC0"/>
                            </a:solidFill>
                          </a:uFill>
                          <a:latin typeface="Yu Gothic UI"/>
                          <a:cs typeface="Yu Gothic UI"/>
                        </a:rPr>
                        <a:t>。</a:t>
                      </a:r>
                      <a:r>
                        <a:rPr sz="1100" dirty="0">
                          <a:solidFill>
                            <a:srgbClr val="006FC0"/>
                          </a:solidFill>
                          <a:latin typeface="Yu Gothic UI"/>
                          <a:cs typeface="Yu Gothic UI"/>
                        </a:rPr>
                        <a:t>	</a:t>
                      </a:r>
                      <a:r>
                        <a:rPr sz="1050" spc="195" baseline="35714" dirty="0">
                          <a:latin typeface="Yu Gothic UI"/>
                          <a:cs typeface="Yu Gothic UI"/>
                        </a:rPr>
                        <a:t>摂食嚥下</a:t>
                      </a:r>
                      <a:r>
                        <a:rPr sz="1050" spc="135" baseline="35714" dirty="0">
                          <a:latin typeface="Yu Gothic UI"/>
                          <a:cs typeface="Yu Gothic UI"/>
                        </a:rPr>
                        <a:t>リ</a:t>
                      </a:r>
                      <a:r>
                        <a:rPr sz="1050" spc="150" baseline="35714" dirty="0">
                          <a:latin typeface="Yu Gothic UI"/>
                          <a:cs typeface="Yu Gothic UI"/>
                        </a:rPr>
                        <a:t>ハ</a:t>
                      </a:r>
                      <a:r>
                        <a:rPr sz="1050" spc="142" baseline="35714" dirty="0">
                          <a:latin typeface="Yu Gothic UI"/>
                          <a:cs typeface="Yu Gothic UI"/>
                        </a:rPr>
                        <a:t>ビ</a:t>
                      </a:r>
                      <a:r>
                        <a:rPr sz="1050" spc="135" baseline="35714" dirty="0">
                          <a:latin typeface="Yu Gothic UI"/>
                          <a:cs typeface="Yu Gothic UI"/>
                        </a:rPr>
                        <a:t>リ</a:t>
                      </a:r>
                      <a:r>
                        <a:rPr sz="1050" spc="142" baseline="35714" dirty="0">
                          <a:latin typeface="Yu Gothic UI"/>
                          <a:cs typeface="Yu Gothic UI"/>
                        </a:rPr>
                        <a:t>テ</a:t>
                      </a:r>
                      <a:r>
                        <a:rPr sz="1050" spc="127" baseline="35714" dirty="0">
                          <a:latin typeface="Yu Gothic UI"/>
                          <a:cs typeface="Yu Gothic UI"/>
                        </a:rPr>
                        <a:t>ー</a:t>
                      </a:r>
                      <a:r>
                        <a:rPr sz="1050" spc="157" baseline="35714" dirty="0">
                          <a:latin typeface="Yu Gothic UI"/>
                          <a:cs typeface="Yu Gothic UI"/>
                        </a:rPr>
                        <a:t>シ</a:t>
                      </a:r>
                      <a:r>
                        <a:rPr sz="1050" spc="120" baseline="35714" dirty="0">
                          <a:latin typeface="Yu Gothic UI"/>
                          <a:cs typeface="Yu Gothic UI"/>
                        </a:rPr>
                        <a:t>ョ</a:t>
                      </a:r>
                      <a:r>
                        <a:rPr sz="1050" spc="142" baseline="35714" dirty="0">
                          <a:latin typeface="Yu Gothic UI"/>
                          <a:cs typeface="Yu Gothic UI"/>
                        </a:rPr>
                        <a:t>ン</a:t>
                      </a:r>
                      <a:r>
                        <a:rPr sz="1050" spc="195" baseline="35714" dirty="0">
                          <a:latin typeface="Yu Gothic UI"/>
                          <a:cs typeface="Yu Gothic UI"/>
                        </a:rPr>
                        <a:t>学</a:t>
                      </a:r>
                      <a:r>
                        <a:rPr sz="1050" spc="209" baseline="35714" dirty="0">
                          <a:latin typeface="Yu Gothic UI"/>
                          <a:cs typeface="Yu Gothic UI"/>
                        </a:rPr>
                        <a:t>分</a:t>
                      </a:r>
                      <a:r>
                        <a:rPr sz="1050" spc="-75" baseline="35714" dirty="0">
                          <a:latin typeface="Yu Gothic UI"/>
                          <a:cs typeface="Yu Gothic UI"/>
                        </a:rPr>
                        <a:t>野</a:t>
                      </a:r>
                      <a:endParaRPr sz="1050" baseline="35714">
                        <a:latin typeface="Yu Gothic UI"/>
                        <a:cs typeface="Yu Gothic UI"/>
                      </a:endParaRPr>
                    </a:p>
                    <a:p>
                      <a:pPr marR="157480" algn="r">
                        <a:lnSpc>
                          <a:spcPts val="515"/>
                        </a:lnSpc>
                      </a:pPr>
                      <a:r>
                        <a:rPr sz="700" dirty="0">
                          <a:latin typeface="Yu Gothic UI"/>
                          <a:cs typeface="Yu Gothic UI"/>
                        </a:rPr>
                        <a:t>中川量晴先生より提供</a:t>
                      </a:r>
                      <a:r>
                        <a:rPr sz="700" spc="-50" dirty="0">
                          <a:latin typeface="Yu Gothic UI"/>
                          <a:cs typeface="Yu Gothic UI"/>
                        </a:rPr>
                        <a:t>）</a:t>
                      </a:r>
                      <a:endParaRPr sz="700">
                        <a:latin typeface="Yu Gothic UI"/>
                        <a:cs typeface="Yu Gothic UI"/>
                      </a:endParaRPr>
                    </a:p>
                    <a:p>
                      <a:pPr marL="286385" marR="1083310" lvl="1" indent="-287020" algn="ctr">
                        <a:lnSpc>
                          <a:spcPct val="100000"/>
                        </a:lnSpc>
                        <a:spcBef>
                          <a:spcPts val="735"/>
                        </a:spcBef>
                        <a:buFont typeface="Wingdings"/>
                        <a:buChar char=""/>
                        <a:tabLst>
                          <a:tab pos="286385" algn="l"/>
                        </a:tabLst>
                      </a:pPr>
                      <a:r>
                        <a:rPr sz="1400" spc="170" dirty="0">
                          <a:latin typeface="Yu Gothic UI"/>
                          <a:cs typeface="Yu Gothic UI"/>
                        </a:rPr>
                        <a:t>多職種カンファレンスへの参席や、食事観察及び指導を、オンラインのみでの実施も可能とする。</a:t>
                      </a:r>
                      <a:endParaRPr sz="1400">
                        <a:latin typeface="Yu Gothic UI"/>
                        <a:cs typeface="Yu Gothic UI"/>
                      </a:endParaRPr>
                    </a:p>
                    <a:p>
                      <a:pPr marL="2096770" marR="3175">
                        <a:lnSpc>
                          <a:spcPct val="100000"/>
                        </a:lnSpc>
                        <a:spcBef>
                          <a:spcPts val="730"/>
                        </a:spcBef>
                        <a:tabLst>
                          <a:tab pos="691451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41300" marR="3175">
                        <a:lnSpc>
                          <a:spcPct val="100000"/>
                        </a:lnSpc>
                        <a:spcBef>
                          <a:spcPts val="725"/>
                        </a:spcBef>
                        <a:tabLst>
                          <a:tab pos="5028565" algn="l"/>
                        </a:tabLst>
                      </a:pPr>
                      <a:r>
                        <a:rPr sz="1200" spc="600" dirty="0">
                          <a:latin typeface="Yu Gothic UI"/>
                          <a:cs typeface="Yu Gothic UI"/>
                        </a:rPr>
                        <a:t>【</a:t>
                      </a:r>
                      <a:r>
                        <a:rPr sz="1200" spc="120" dirty="0">
                          <a:latin typeface="Yu Gothic UI"/>
                          <a:cs typeface="Yu Gothic UI"/>
                        </a:rPr>
                        <a:t>在宅歯科栄養</a:t>
                      </a:r>
                      <a:r>
                        <a:rPr sz="1200" spc="95" dirty="0">
                          <a:latin typeface="Yu Gothic UI"/>
                          <a:cs typeface="Yu Gothic UI"/>
                        </a:rPr>
                        <a:t>サ</a:t>
                      </a:r>
                      <a:r>
                        <a:rPr sz="1200" spc="100" dirty="0">
                          <a:latin typeface="Yu Gothic UI"/>
                          <a:cs typeface="Yu Gothic UI"/>
                        </a:rPr>
                        <a:t>ポ</a:t>
                      </a:r>
                      <a:r>
                        <a:rPr sz="1200" spc="75" dirty="0">
                          <a:latin typeface="Yu Gothic UI"/>
                          <a:cs typeface="Yu Gothic UI"/>
                        </a:rPr>
                        <a:t>ー</a:t>
                      </a:r>
                      <a:r>
                        <a:rPr sz="1200" spc="80" dirty="0">
                          <a:latin typeface="Yu Gothic UI"/>
                          <a:cs typeface="Yu Gothic UI"/>
                        </a:rPr>
                        <a:t>ト</a:t>
                      </a:r>
                      <a:r>
                        <a:rPr sz="1200" spc="90" dirty="0">
                          <a:latin typeface="Yu Gothic UI"/>
                          <a:cs typeface="Yu Gothic UI"/>
                        </a:rPr>
                        <a:t>チ</a:t>
                      </a:r>
                      <a:r>
                        <a:rPr sz="1200" spc="75" dirty="0">
                          <a:latin typeface="Yu Gothic UI"/>
                          <a:cs typeface="Yu Gothic UI"/>
                        </a:rPr>
                        <a:t>ー</a:t>
                      </a:r>
                      <a:r>
                        <a:rPr sz="1200" spc="90" dirty="0">
                          <a:latin typeface="Yu Gothic UI"/>
                          <a:cs typeface="Yu Gothic UI"/>
                        </a:rPr>
                        <a:t>ム</a:t>
                      </a:r>
                      <a:r>
                        <a:rPr sz="1200" spc="120" dirty="0">
                          <a:latin typeface="Yu Gothic UI"/>
                          <a:cs typeface="Yu Gothic UI"/>
                        </a:rPr>
                        <a:t>等連携指導料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spc="120" dirty="0">
                          <a:latin typeface="Yu Gothic UI"/>
                          <a:cs typeface="Yu Gothic UI"/>
                        </a:rPr>
                        <a:t>在宅歯科栄養</a:t>
                      </a:r>
                      <a:r>
                        <a:rPr sz="1200" spc="95" dirty="0">
                          <a:latin typeface="Yu Gothic UI"/>
                          <a:cs typeface="Yu Gothic UI"/>
                        </a:rPr>
                        <a:t>サ</a:t>
                      </a:r>
                      <a:r>
                        <a:rPr sz="1200" spc="100" dirty="0">
                          <a:latin typeface="Yu Gothic UI"/>
                          <a:cs typeface="Yu Gothic UI"/>
                        </a:rPr>
                        <a:t>ポ</a:t>
                      </a:r>
                      <a:r>
                        <a:rPr sz="1200" spc="75" dirty="0">
                          <a:latin typeface="Yu Gothic UI"/>
                          <a:cs typeface="Yu Gothic UI"/>
                        </a:rPr>
                        <a:t>ー</a:t>
                      </a:r>
                      <a:r>
                        <a:rPr sz="1200" spc="80" dirty="0">
                          <a:latin typeface="Yu Gothic UI"/>
                          <a:cs typeface="Yu Gothic UI"/>
                        </a:rPr>
                        <a:t>ト</a:t>
                      </a:r>
                      <a:r>
                        <a:rPr sz="1200" spc="90" dirty="0">
                          <a:latin typeface="Yu Gothic UI"/>
                          <a:cs typeface="Yu Gothic UI"/>
                        </a:rPr>
                        <a:t>チ</a:t>
                      </a:r>
                      <a:r>
                        <a:rPr sz="1200" spc="75" dirty="0">
                          <a:latin typeface="Yu Gothic UI"/>
                          <a:cs typeface="Yu Gothic UI"/>
                        </a:rPr>
                        <a:t>ー</a:t>
                      </a:r>
                      <a:r>
                        <a:rPr sz="1200" spc="90" dirty="0">
                          <a:latin typeface="Yu Gothic UI"/>
                          <a:cs typeface="Yu Gothic UI"/>
                        </a:rPr>
                        <a:t>ム</a:t>
                      </a:r>
                      <a:r>
                        <a:rPr sz="1200" spc="120" dirty="0">
                          <a:latin typeface="Yu Gothic UI"/>
                          <a:cs typeface="Yu Gothic UI"/>
                        </a:rPr>
                        <a:t>等連携指導料</a:t>
                      </a:r>
                      <a:r>
                        <a:rPr sz="1200" spc="550" dirty="0">
                          <a:latin typeface="Yu Gothic UI"/>
                          <a:cs typeface="Yu Gothic UI"/>
                        </a:rPr>
                        <a:t>】</a:t>
                      </a:r>
                      <a:endParaRPr sz="1200">
                        <a:latin typeface="Yu Gothic UI"/>
                        <a:cs typeface="Yu Gothic UI"/>
                      </a:endParaRPr>
                    </a:p>
                    <a:p>
                      <a:pPr marL="241300" marR="3175">
                        <a:lnSpc>
                          <a:spcPct val="100000"/>
                        </a:lnSpc>
                        <a:tabLst>
                          <a:tab pos="5028565" algn="l"/>
                        </a:tabLst>
                      </a:pPr>
                      <a:r>
                        <a:rPr sz="1200" dirty="0">
                          <a:latin typeface="Yu Gothic UI"/>
                          <a:cs typeface="Yu Gothic UI"/>
                        </a:rPr>
                        <a:t>［算定要件（通知</a:t>
                      </a:r>
                      <a:r>
                        <a:rPr sz="1200" spc="-25"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603885" marR="386715" indent="-363220">
                        <a:lnSpc>
                          <a:spcPct val="100000"/>
                        </a:lnSpc>
                        <a:tabLst>
                          <a:tab pos="5028565" algn="l"/>
                          <a:tab pos="5391150" algn="l"/>
                        </a:tabLst>
                      </a:pPr>
                      <a:r>
                        <a:rPr sz="1200" spc="125" dirty="0">
                          <a:latin typeface="Yu Gothic UI"/>
                          <a:cs typeface="Yu Gothic UI"/>
                        </a:rPr>
                        <a:t>（</a:t>
                      </a:r>
                      <a:r>
                        <a:rPr sz="1200" u="sng" spc="125" dirty="0">
                          <a:uFill>
                            <a:solidFill>
                              <a:srgbClr val="000000"/>
                            </a:solidFill>
                          </a:uFill>
                          <a:latin typeface="Yu Gothic UI"/>
                          <a:cs typeface="Yu Gothic UI"/>
                        </a:rPr>
                        <a:t>５</a:t>
                      </a:r>
                      <a:r>
                        <a:rPr sz="1200" spc="125" dirty="0">
                          <a:latin typeface="Yu Gothic UI"/>
                          <a:cs typeface="Yu Gothic UI"/>
                        </a:rPr>
                        <a:t>）</a:t>
                      </a:r>
                      <a:r>
                        <a:rPr sz="1200" spc="280" dirty="0">
                          <a:latin typeface="Yu Gothic UI"/>
                          <a:cs typeface="Yu Gothic UI"/>
                        </a:rPr>
                        <a:t>カ</a:t>
                      </a:r>
                      <a:r>
                        <a:rPr sz="1200" spc="285" dirty="0">
                          <a:latin typeface="Yu Gothic UI"/>
                          <a:cs typeface="Yu Gothic UI"/>
                        </a:rPr>
                        <a:t>ン</a:t>
                      </a:r>
                      <a:r>
                        <a:rPr sz="1200" spc="260" dirty="0">
                          <a:latin typeface="Yu Gothic UI"/>
                          <a:cs typeface="Yu Gothic UI"/>
                        </a:rPr>
                        <a:t>フ</a:t>
                      </a:r>
                      <a:r>
                        <a:rPr sz="1200" spc="235" dirty="0">
                          <a:latin typeface="Yu Gothic UI"/>
                          <a:cs typeface="Yu Gothic UI"/>
                        </a:rPr>
                        <a:t>ァ</a:t>
                      </a:r>
                      <a:r>
                        <a:rPr sz="1200" spc="275" dirty="0">
                          <a:latin typeface="Yu Gothic UI"/>
                          <a:cs typeface="Yu Gothic UI"/>
                        </a:rPr>
                        <a:t>レ</a:t>
                      </a:r>
                      <a:r>
                        <a:rPr sz="1200" spc="285" dirty="0">
                          <a:latin typeface="Yu Gothic UI"/>
                          <a:cs typeface="Yu Gothic UI"/>
                        </a:rPr>
                        <a:t>ン</a:t>
                      </a:r>
                      <a:r>
                        <a:rPr sz="1200" spc="290" dirty="0">
                          <a:latin typeface="Yu Gothic UI"/>
                          <a:cs typeface="Yu Gothic UI"/>
                        </a:rPr>
                        <a:t>ス</a:t>
                      </a:r>
                      <a:r>
                        <a:rPr sz="1200" u="sng" dirty="0">
                          <a:uFill>
                            <a:solidFill>
                              <a:srgbClr val="000000"/>
                            </a:solidFill>
                          </a:uFill>
                          <a:latin typeface="Yu Gothic UI"/>
                          <a:cs typeface="Yu Gothic UI"/>
                        </a:rPr>
                        <a:t>等</a:t>
                      </a:r>
                      <a:r>
                        <a:rPr sz="1200" spc="130" dirty="0">
                          <a:latin typeface="Yu Gothic UI"/>
                          <a:cs typeface="Yu Gothic UI"/>
                        </a:rPr>
                        <a:t>は</a:t>
                      </a:r>
                      <a:r>
                        <a:rPr sz="1200" spc="100" dirty="0">
                          <a:latin typeface="Yu Gothic UI"/>
                          <a:cs typeface="Yu Gothic UI"/>
                        </a:rPr>
                        <a:t>、</a:t>
                      </a:r>
                      <a:r>
                        <a:rPr sz="1200" spc="110" dirty="0">
                          <a:latin typeface="Yu Gothic UI"/>
                          <a:cs typeface="Yu Gothic UI"/>
                        </a:rPr>
                        <a:t>ビ</a:t>
                      </a:r>
                      <a:r>
                        <a:rPr sz="1200" spc="120" dirty="0">
                          <a:latin typeface="Yu Gothic UI"/>
                          <a:cs typeface="Yu Gothic UI"/>
                        </a:rPr>
                        <a:t>デオ</a:t>
                      </a:r>
                      <a:r>
                        <a:rPr sz="1200" spc="155" dirty="0">
                          <a:latin typeface="Yu Gothic UI"/>
                          <a:cs typeface="Yu Gothic UI"/>
                        </a:rPr>
                        <a:t>通話</a:t>
                      </a:r>
                      <a:r>
                        <a:rPr sz="1200" spc="130" dirty="0">
                          <a:latin typeface="Yu Gothic UI"/>
                          <a:cs typeface="Yu Gothic UI"/>
                        </a:rPr>
                        <a:t>が</a:t>
                      </a:r>
                      <a:r>
                        <a:rPr sz="1200" spc="155" dirty="0">
                          <a:latin typeface="Yu Gothic UI"/>
                          <a:cs typeface="Yu Gothic UI"/>
                        </a:rPr>
                        <a:t>可能</a:t>
                      </a:r>
                      <a:r>
                        <a:rPr sz="1200" spc="130" dirty="0">
                          <a:latin typeface="Yu Gothic UI"/>
                          <a:cs typeface="Yu Gothic UI"/>
                        </a:rPr>
                        <a:t>な</a:t>
                      </a:r>
                      <a:r>
                        <a:rPr sz="1200" spc="155" dirty="0">
                          <a:latin typeface="Yu Gothic UI"/>
                          <a:cs typeface="Yu Gothic UI"/>
                        </a:rPr>
                        <a:t>機器</a:t>
                      </a:r>
                      <a:r>
                        <a:rPr sz="1200" spc="114" dirty="0">
                          <a:latin typeface="Yu Gothic UI"/>
                          <a:cs typeface="Yu Gothic UI"/>
                        </a:rPr>
                        <a:t>を</a:t>
                      </a:r>
                      <a:r>
                        <a:rPr sz="1200" spc="105" dirty="0">
                          <a:latin typeface="Yu Gothic UI"/>
                          <a:cs typeface="Yu Gothic UI"/>
                        </a:rPr>
                        <a:t>用</a:t>
                      </a:r>
                      <a:r>
                        <a:rPr sz="1200" dirty="0">
                          <a:latin typeface="Yu Gothic UI"/>
                          <a:cs typeface="Yu Gothic UI"/>
                        </a:rPr>
                        <a:t>	</a:t>
                      </a:r>
                      <a:r>
                        <a:rPr sz="1200" b="1" spc="120" dirty="0">
                          <a:solidFill>
                            <a:srgbClr val="006FC0"/>
                          </a:solidFill>
                          <a:latin typeface="Yu Gothic UI"/>
                          <a:cs typeface="Yu Gothic UI"/>
                        </a:rPr>
                        <a:t>（</a:t>
                      </a:r>
                      <a:r>
                        <a:rPr sz="1200" b="1" u="sng" spc="120" dirty="0">
                          <a:solidFill>
                            <a:srgbClr val="006FC0"/>
                          </a:solidFill>
                          <a:uFill>
                            <a:solidFill>
                              <a:srgbClr val="006FC0"/>
                            </a:solidFill>
                          </a:uFill>
                          <a:latin typeface="Yu Gothic UI"/>
                          <a:cs typeface="Yu Gothic UI"/>
                        </a:rPr>
                        <a:t>６</a:t>
                      </a:r>
                      <a:r>
                        <a:rPr sz="1200" b="1" spc="120" dirty="0">
                          <a:solidFill>
                            <a:srgbClr val="006FC0"/>
                          </a:solidFill>
                          <a:latin typeface="Yu Gothic UI"/>
                          <a:cs typeface="Yu Gothic UI"/>
                        </a:rPr>
                        <a:t>）</a:t>
                      </a:r>
                      <a:r>
                        <a:rPr sz="1200" b="1" spc="270" dirty="0">
                          <a:solidFill>
                            <a:srgbClr val="006FC0"/>
                          </a:solidFill>
                          <a:latin typeface="Yu Gothic UI"/>
                          <a:cs typeface="Yu Gothic UI"/>
                        </a:rPr>
                        <a:t>カン</a:t>
                      </a:r>
                      <a:r>
                        <a:rPr sz="1200" b="1" spc="254" dirty="0">
                          <a:solidFill>
                            <a:srgbClr val="006FC0"/>
                          </a:solidFill>
                          <a:latin typeface="Yu Gothic UI"/>
                          <a:cs typeface="Yu Gothic UI"/>
                        </a:rPr>
                        <a:t>フ</a:t>
                      </a:r>
                      <a:r>
                        <a:rPr sz="1200" b="1" spc="229" dirty="0">
                          <a:solidFill>
                            <a:srgbClr val="006FC0"/>
                          </a:solidFill>
                          <a:latin typeface="Yu Gothic UI"/>
                          <a:cs typeface="Yu Gothic UI"/>
                        </a:rPr>
                        <a:t>ァ</a:t>
                      </a:r>
                      <a:r>
                        <a:rPr sz="1200" b="1" spc="260" dirty="0">
                          <a:solidFill>
                            <a:srgbClr val="006FC0"/>
                          </a:solidFill>
                          <a:latin typeface="Yu Gothic UI"/>
                          <a:cs typeface="Yu Gothic UI"/>
                        </a:rPr>
                        <a:t>レ</a:t>
                      </a:r>
                      <a:r>
                        <a:rPr sz="1200" b="1" spc="270" dirty="0">
                          <a:solidFill>
                            <a:srgbClr val="006FC0"/>
                          </a:solidFill>
                          <a:latin typeface="Yu Gothic UI"/>
                          <a:cs typeface="Yu Gothic UI"/>
                        </a:rPr>
                        <a:t>ン</a:t>
                      </a:r>
                      <a:r>
                        <a:rPr sz="1200" b="1" spc="280" dirty="0">
                          <a:solidFill>
                            <a:srgbClr val="006FC0"/>
                          </a:solidFill>
                          <a:latin typeface="Yu Gothic UI"/>
                          <a:cs typeface="Yu Gothic UI"/>
                        </a:rPr>
                        <a:t>ス</a:t>
                      </a:r>
                      <a:r>
                        <a:rPr sz="1200" b="1" u="sng" dirty="0">
                          <a:solidFill>
                            <a:srgbClr val="006FC0"/>
                          </a:solidFill>
                          <a:uFill>
                            <a:solidFill>
                              <a:srgbClr val="006FC0"/>
                            </a:solidFill>
                          </a:uFill>
                          <a:latin typeface="Yu Gothic UI"/>
                          <a:cs typeface="Yu Gothic UI"/>
                        </a:rPr>
                        <a:t>、</a:t>
                      </a:r>
                      <a:r>
                        <a:rPr sz="1200" b="1" u="sng" spc="70" dirty="0">
                          <a:solidFill>
                            <a:srgbClr val="006FC0"/>
                          </a:solidFill>
                          <a:uFill>
                            <a:solidFill>
                              <a:srgbClr val="006FC0"/>
                            </a:solidFill>
                          </a:uFill>
                          <a:latin typeface="Yu Gothic UI"/>
                          <a:cs typeface="Yu Gothic UI"/>
                        </a:rPr>
                        <a:t>食事観察</a:t>
                      </a:r>
                      <a:r>
                        <a:rPr sz="1200" b="1" u="sng" dirty="0">
                          <a:solidFill>
                            <a:srgbClr val="006FC0"/>
                          </a:solidFill>
                          <a:uFill>
                            <a:solidFill>
                              <a:srgbClr val="006FC0"/>
                            </a:solidFill>
                          </a:uFill>
                          <a:latin typeface="Yu Gothic UI"/>
                          <a:cs typeface="Yu Gothic UI"/>
                        </a:rPr>
                        <a:t>、</a:t>
                      </a:r>
                      <a:r>
                        <a:rPr sz="1200" b="1" u="sng" spc="70" dirty="0">
                          <a:solidFill>
                            <a:srgbClr val="006FC0"/>
                          </a:solidFill>
                          <a:uFill>
                            <a:solidFill>
                              <a:srgbClr val="006FC0"/>
                            </a:solidFill>
                          </a:uFill>
                          <a:latin typeface="Yu Gothic UI"/>
                          <a:cs typeface="Yu Gothic UI"/>
                        </a:rPr>
                        <a:t>会議等及</a:t>
                      </a:r>
                      <a:r>
                        <a:rPr sz="1200" b="1" u="sng" spc="60" dirty="0">
                          <a:solidFill>
                            <a:srgbClr val="006FC0"/>
                          </a:solidFill>
                          <a:uFill>
                            <a:solidFill>
                              <a:srgbClr val="006FC0"/>
                            </a:solidFill>
                          </a:uFill>
                          <a:latin typeface="Yu Gothic UI"/>
                          <a:cs typeface="Yu Gothic UI"/>
                        </a:rPr>
                        <a:t>び</a:t>
                      </a:r>
                      <a:r>
                        <a:rPr sz="1200" b="1" u="sng" spc="70" dirty="0">
                          <a:solidFill>
                            <a:srgbClr val="006FC0"/>
                          </a:solidFill>
                          <a:uFill>
                            <a:solidFill>
                              <a:srgbClr val="006FC0"/>
                            </a:solidFill>
                          </a:uFill>
                          <a:latin typeface="Yu Gothic UI"/>
                          <a:cs typeface="Yu Gothic UI"/>
                        </a:rPr>
                        <a:t>口腔機能等</a:t>
                      </a:r>
                      <a:r>
                        <a:rPr sz="1200" b="1" u="sng" spc="55" dirty="0">
                          <a:solidFill>
                            <a:srgbClr val="006FC0"/>
                          </a:solidFill>
                          <a:uFill>
                            <a:solidFill>
                              <a:srgbClr val="006FC0"/>
                            </a:solidFill>
                          </a:uFill>
                          <a:latin typeface="Yu Gothic UI"/>
                          <a:cs typeface="Yu Gothic UI"/>
                        </a:rPr>
                        <a:t>に</a:t>
                      </a:r>
                      <a:r>
                        <a:rPr sz="1200" b="1" u="sng" spc="10" dirty="0">
                          <a:solidFill>
                            <a:srgbClr val="006FC0"/>
                          </a:solidFill>
                          <a:uFill>
                            <a:solidFill>
                              <a:srgbClr val="006FC0"/>
                            </a:solidFill>
                          </a:uFill>
                          <a:latin typeface="Yu Gothic UI"/>
                          <a:cs typeface="Yu Gothic UI"/>
                        </a:rPr>
                        <a:t>か</a:t>
                      </a:r>
                      <a:r>
                        <a:rPr sz="1200" spc="240" dirty="0">
                          <a:latin typeface="Yu Gothic UI"/>
                          <a:cs typeface="Yu Gothic UI"/>
                        </a:rPr>
                        <a:t>い</a:t>
                      </a:r>
                      <a:r>
                        <a:rPr sz="1200" spc="225" dirty="0">
                          <a:latin typeface="Yu Gothic UI"/>
                          <a:cs typeface="Yu Gothic UI"/>
                        </a:rPr>
                        <a:t>て</a:t>
                      </a:r>
                      <a:r>
                        <a:rPr sz="1200" spc="300" dirty="0">
                          <a:latin typeface="Yu Gothic UI"/>
                          <a:cs typeface="Yu Gothic UI"/>
                        </a:rPr>
                        <a:t>参加</a:t>
                      </a:r>
                      <a:r>
                        <a:rPr sz="1200" spc="240" dirty="0">
                          <a:latin typeface="Yu Gothic UI"/>
                          <a:cs typeface="Yu Gothic UI"/>
                        </a:rPr>
                        <a:t>す</a:t>
                      </a:r>
                      <a:r>
                        <a:rPr sz="1200" spc="225" dirty="0">
                          <a:latin typeface="Yu Gothic UI"/>
                          <a:cs typeface="Yu Gothic UI"/>
                        </a:rPr>
                        <a:t>る</a:t>
                      </a:r>
                      <a:r>
                        <a:rPr sz="1200" spc="195" dirty="0">
                          <a:latin typeface="Yu Gothic UI"/>
                          <a:cs typeface="Yu Gothic UI"/>
                        </a:rPr>
                        <a:t>こ</a:t>
                      </a:r>
                      <a:r>
                        <a:rPr sz="1200" spc="215" dirty="0">
                          <a:latin typeface="Yu Gothic UI"/>
                          <a:cs typeface="Yu Gothic UI"/>
                        </a:rPr>
                        <a:t>と</a:t>
                      </a:r>
                      <a:r>
                        <a:rPr sz="1200" spc="250" dirty="0">
                          <a:latin typeface="Yu Gothic UI"/>
                          <a:cs typeface="Yu Gothic UI"/>
                        </a:rPr>
                        <a:t>が</a:t>
                      </a:r>
                      <a:r>
                        <a:rPr sz="1200" spc="240" dirty="0">
                          <a:latin typeface="Yu Gothic UI"/>
                          <a:cs typeface="Yu Gothic UI"/>
                        </a:rPr>
                        <a:t>で</a:t>
                      </a:r>
                      <a:r>
                        <a:rPr sz="1200" spc="225" dirty="0">
                          <a:latin typeface="Yu Gothic UI"/>
                          <a:cs typeface="Yu Gothic UI"/>
                        </a:rPr>
                        <a:t>きる</a:t>
                      </a:r>
                      <a:r>
                        <a:rPr sz="1200" spc="200" dirty="0">
                          <a:latin typeface="Yu Gothic UI"/>
                          <a:cs typeface="Yu Gothic UI"/>
                        </a:rPr>
                        <a:t>。</a:t>
                      </a:r>
                      <a:r>
                        <a:rPr sz="1200" u="sng" spc="229" dirty="0">
                          <a:uFill>
                            <a:solidFill>
                              <a:srgbClr val="000000"/>
                            </a:solidFill>
                          </a:uFill>
                          <a:latin typeface="Yu Gothic UI"/>
                          <a:cs typeface="Yu Gothic UI"/>
                        </a:rPr>
                        <a:t>ただ</a:t>
                      </a:r>
                      <a:r>
                        <a:rPr sz="1200" u="sng" spc="204" dirty="0">
                          <a:uFill>
                            <a:solidFill>
                              <a:srgbClr val="000000"/>
                            </a:solidFill>
                          </a:uFill>
                          <a:latin typeface="Yu Gothic UI"/>
                          <a:cs typeface="Yu Gothic UI"/>
                        </a:rPr>
                        <a:t>し</a:t>
                      </a:r>
                      <a:r>
                        <a:rPr sz="1200" u="sng" spc="200" dirty="0">
                          <a:uFill>
                            <a:solidFill>
                              <a:srgbClr val="000000"/>
                            </a:solidFill>
                          </a:uFill>
                          <a:latin typeface="Yu Gothic UI"/>
                          <a:cs typeface="Yu Gothic UI"/>
                        </a:rPr>
                        <a:t>、</a:t>
                      </a:r>
                      <a:r>
                        <a:rPr sz="1200" u="sng" spc="195" dirty="0">
                          <a:uFill>
                            <a:solidFill>
                              <a:srgbClr val="000000"/>
                            </a:solidFill>
                          </a:uFill>
                          <a:latin typeface="Yu Gothic UI"/>
                          <a:cs typeface="Yu Gothic UI"/>
                        </a:rPr>
                        <a:t>こ</a:t>
                      </a:r>
                      <a:r>
                        <a:rPr sz="1200" u="sng" spc="240" dirty="0">
                          <a:uFill>
                            <a:solidFill>
                              <a:srgbClr val="000000"/>
                            </a:solidFill>
                          </a:uFill>
                          <a:latin typeface="Yu Gothic UI"/>
                          <a:cs typeface="Yu Gothic UI"/>
                        </a:rPr>
                        <a:t>の</a:t>
                      </a:r>
                      <a:r>
                        <a:rPr sz="1200" u="sng" spc="300" dirty="0">
                          <a:uFill>
                            <a:solidFill>
                              <a:srgbClr val="000000"/>
                            </a:solidFill>
                          </a:uFill>
                          <a:latin typeface="Yu Gothic UI"/>
                          <a:cs typeface="Yu Gothic UI"/>
                        </a:rPr>
                        <a:t>場合</a:t>
                      </a:r>
                      <a:r>
                        <a:rPr sz="1200" u="sng" spc="229" dirty="0">
                          <a:uFill>
                            <a:solidFill>
                              <a:srgbClr val="000000"/>
                            </a:solidFill>
                          </a:uFill>
                          <a:latin typeface="Yu Gothic UI"/>
                          <a:cs typeface="Yu Gothic UI"/>
                        </a:rPr>
                        <a:t>に</a:t>
                      </a:r>
                      <a:r>
                        <a:rPr sz="1200" u="sng" spc="240" dirty="0">
                          <a:uFill>
                            <a:solidFill>
                              <a:srgbClr val="000000"/>
                            </a:solidFill>
                          </a:uFill>
                          <a:latin typeface="Yu Gothic UI"/>
                          <a:cs typeface="Yu Gothic UI"/>
                        </a:rPr>
                        <a:t>お</a:t>
                      </a:r>
                      <a:r>
                        <a:rPr sz="1200" u="sng" spc="190" dirty="0">
                          <a:uFill>
                            <a:solidFill>
                              <a:srgbClr val="000000"/>
                            </a:solidFill>
                          </a:uFill>
                          <a:latin typeface="Yu Gothic UI"/>
                          <a:cs typeface="Yu Gothic UI"/>
                        </a:rPr>
                        <a:t>い</a:t>
                      </a:r>
                      <a:r>
                        <a:rPr sz="1200" dirty="0">
                          <a:latin typeface="Yu Gothic UI"/>
                          <a:cs typeface="Yu Gothic UI"/>
                        </a:rPr>
                        <a:t>		</a:t>
                      </a:r>
                      <a:r>
                        <a:rPr sz="1200" b="1" u="sng" spc="160" dirty="0">
                          <a:solidFill>
                            <a:srgbClr val="006FC0"/>
                          </a:solidFill>
                          <a:uFill>
                            <a:solidFill>
                              <a:srgbClr val="006FC0"/>
                            </a:solidFill>
                          </a:uFill>
                          <a:latin typeface="Yu Gothic UI"/>
                          <a:cs typeface="Yu Gothic UI"/>
                        </a:rPr>
                        <a:t>か</a:t>
                      </a:r>
                      <a:r>
                        <a:rPr sz="1200" b="1" u="sng" spc="150" dirty="0">
                          <a:solidFill>
                            <a:srgbClr val="006FC0"/>
                          </a:solidFill>
                          <a:uFill>
                            <a:solidFill>
                              <a:srgbClr val="006FC0"/>
                            </a:solidFill>
                          </a:uFill>
                          <a:latin typeface="Yu Gothic UI"/>
                          <a:cs typeface="Yu Gothic UI"/>
                        </a:rPr>
                        <a:t>る</a:t>
                      </a:r>
                      <a:r>
                        <a:rPr sz="1200" b="1" u="sng" spc="190" dirty="0">
                          <a:solidFill>
                            <a:srgbClr val="006FC0"/>
                          </a:solidFill>
                          <a:uFill>
                            <a:solidFill>
                              <a:srgbClr val="006FC0"/>
                            </a:solidFill>
                          </a:uFill>
                          <a:latin typeface="Yu Gothic UI"/>
                          <a:cs typeface="Yu Gothic UI"/>
                        </a:rPr>
                        <a:t>指導</a:t>
                      </a:r>
                      <a:r>
                        <a:rPr sz="1200" b="1" u="sng" spc="165" dirty="0">
                          <a:solidFill>
                            <a:srgbClr val="006FC0"/>
                          </a:solidFill>
                          <a:uFill>
                            <a:solidFill>
                              <a:srgbClr val="006FC0"/>
                            </a:solidFill>
                          </a:uFill>
                          <a:latin typeface="Yu Gothic UI"/>
                          <a:cs typeface="Yu Gothic UI"/>
                        </a:rPr>
                        <a:t>は</a:t>
                      </a:r>
                      <a:r>
                        <a:rPr sz="1200" b="1" u="sng" spc="125" dirty="0">
                          <a:solidFill>
                            <a:srgbClr val="006FC0"/>
                          </a:solidFill>
                          <a:uFill>
                            <a:solidFill>
                              <a:srgbClr val="006FC0"/>
                            </a:solidFill>
                          </a:uFill>
                          <a:latin typeface="Yu Gothic UI"/>
                          <a:cs typeface="Yu Gothic UI"/>
                        </a:rPr>
                        <a:t>、</a:t>
                      </a:r>
                      <a:r>
                        <a:rPr sz="1200" b="1" spc="95" dirty="0">
                          <a:solidFill>
                            <a:srgbClr val="006FC0"/>
                          </a:solidFill>
                          <a:latin typeface="Yu Gothic UI"/>
                          <a:cs typeface="Yu Gothic UI"/>
                        </a:rPr>
                        <a:t>ビ</a:t>
                      </a:r>
                      <a:r>
                        <a:rPr sz="1200" b="1" spc="105" dirty="0">
                          <a:solidFill>
                            <a:srgbClr val="006FC0"/>
                          </a:solidFill>
                          <a:latin typeface="Yu Gothic UI"/>
                          <a:cs typeface="Yu Gothic UI"/>
                        </a:rPr>
                        <a:t>デ</a:t>
                      </a:r>
                      <a:r>
                        <a:rPr sz="1200" b="1" spc="100" dirty="0">
                          <a:solidFill>
                            <a:srgbClr val="006FC0"/>
                          </a:solidFill>
                          <a:latin typeface="Yu Gothic UI"/>
                          <a:cs typeface="Yu Gothic UI"/>
                        </a:rPr>
                        <a:t>オ</a:t>
                      </a:r>
                      <a:r>
                        <a:rPr sz="1200" b="1" spc="130" dirty="0">
                          <a:solidFill>
                            <a:srgbClr val="006FC0"/>
                          </a:solidFill>
                          <a:latin typeface="Yu Gothic UI"/>
                          <a:cs typeface="Yu Gothic UI"/>
                        </a:rPr>
                        <a:t>通話</a:t>
                      </a:r>
                      <a:r>
                        <a:rPr sz="1200" b="1" spc="110" dirty="0">
                          <a:solidFill>
                            <a:srgbClr val="006FC0"/>
                          </a:solidFill>
                          <a:latin typeface="Yu Gothic UI"/>
                          <a:cs typeface="Yu Gothic UI"/>
                        </a:rPr>
                        <a:t>が</a:t>
                      </a:r>
                      <a:r>
                        <a:rPr sz="1200" b="1" spc="130" dirty="0">
                          <a:solidFill>
                            <a:srgbClr val="006FC0"/>
                          </a:solidFill>
                          <a:latin typeface="Yu Gothic UI"/>
                          <a:cs typeface="Yu Gothic UI"/>
                        </a:rPr>
                        <a:t>可能</a:t>
                      </a:r>
                      <a:r>
                        <a:rPr sz="1200" b="1" spc="114" dirty="0">
                          <a:solidFill>
                            <a:srgbClr val="006FC0"/>
                          </a:solidFill>
                          <a:latin typeface="Yu Gothic UI"/>
                          <a:cs typeface="Yu Gothic UI"/>
                        </a:rPr>
                        <a:t>な</a:t>
                      </a:r>
                      <a:r>
                        <a:rPr sz="1200" b="1" spc="130" dirty="0">
                          <a:solidFill>
                            <a:srgbClr val="006FC0"/>
                          </a:solidFill>
                          <a:latin typeface="Yu Gothic UI"/>
                          <a:cs typeface="Yu Gothic UI"/>
                        </a:rPr>
                        <a:t>機器</a:t>
                      </a:r>
                      <a:r>
                        <a:rPr sz="1200" b="1" spc="100" dirty="0">
                          <a:solidFill>
                            <a:srgbClr val="006FC0"/>
                          </a:solidFill>
                          <a:latin typeface="Yu Gothic UI"/>
                          <a:cs typeface="Yu Gothic UI"/>
                        </a:rPr>
                        <a:t>を</a:t>
                      </a:r>
                      <a:r>
                        <a:rPr sz="1200" b="1" spc="130" dirty="0">
                          <a:solidFill>
                            <a:srgbClr val="006FC0"/>
                          </a:solidFill>
                          <a:latin typeface="Yu Gothic UI"/>
                          <a:cs typeface="Yu Gothic UI"/>
                        </a:rPr>
                        <a:t>用</a:t>
                      </a:r>
                      <a:r>
                        <a:rPr sz="1200" b="1" spc="110" dirty="0">
                          <a:solidFill>
                            <a:srgbClr val="006FC0"/>
                          </a:solidFill>
                          <a:latin typeface="Yu Gothic UI"/>
                          <a:cs typeface="Yu Gothic UI"/>
                        </a:rPr>
                        <a:t>い</a:t>
                      </a:r>
                      <a:r>
                        <a:rPr sz="1200" b="1" spc="100" dirty="0">
                          <a:solidFill>
                            <a:srgbClr val="006FC0"/>
                          </a:solidFill>
                          <a:latin typeface="Yu Gothic UI"/>
                          <a:cs typeface="Yu Gothic UI"/>
                        </a:rPr>
                        <a:t>て</a:t>
                      </a:r>
                      <a:r>
                        <a:rPr sz="1200" b="1" spc="130" dirty="0">
                          <a:solidFill>
                            <a:srgbClr val="006FC0"/>
                          </a:solidFill>
                          <a:latin typeface="Yu Gothic UI"/>
                          <a:cs typeface="Yu Gothic UI"/>
                        </a:rPr>
                        <a:t>参加</a:t>
                      </a:r>
                      <a:r>
                        <a:rPr sz="1200" b="1" spc="110" dirty="0">
                          <a:solidFill>
                            <a:srgbClr val="006FC0"/>
                          </a:solidFill>
                          <a:latin typeface="Yu Gothic UI"/>
                          <a:cs typeface="Yu Gothic UI"/>
                        </a:rPr>
                        <a:t>す</a:t>
                      </a:r>
                      <a:r>
                        <a:rPr sz="1200" b="1" spc="50" dirty="0">
                          <a:solidFill>
                            <a:srgbClr val="006FC0"/>
                          </a:solidFill>
                          <a:latin typeface="Yu Gothic UI"/>
                          <a:cs typeface="Yu Gothic UI"/>
                        </a:rPr>
                        <a:t>る</a:t>
                      </a:r>
                      <a:r>
                        <a:rPr sz="1200" u="sng" spc="130" dirty="0">
                          <a:uFill>
                            <a:solidFill>
                              <a:srgbClr val="000000"/>
                            </a:solidFill>
                          </a:uFill>
                          <a:latin typeface="Yu Gothic UI"/>
                          <a:cs typeface="Yu Gothic UI"/>
                        </a:rPr>
                        <a:t>ても</a:t>
                      </a:r>
                      <a:r>
                        <a:rPr sz="1200" u="sng" spc="175" dirty="0">
                          <a:uFill>
                            <a:solidFill>
                              <a:srgbClr val="000000"/>
                            </a:solidFill>
                          </a:uFill>
                          <a:latin typeface="Yu Gothic UI"/>
                          <a:cs typeface="Yu Gothic UI"/>
                        </a:rPr>
                        <a:t>１回以上</a:t>
                      </a:r>
                      <a:r>
                        <a:rPr sz="1200" u="sng" spc="145" dirty="0">
                          <a:uFill>
                            <a:solidFill>
                              <a:srgbClr val="000000"/>
                            </a:solidFill>
                          </a:uFill>
                          <a:latin typeface="Yu Gothic UI"/>
                          <a:cs typeface="Yu Gothic UI"/>
                        </a:rPr>
                        <a:t>は</a:t>
                      </a:r>
                      <a:r>
                        <a:rPr sz="1200" u="sng" spc="175" dirty="0">
                          <a:uFill>
                            <a:solidFill>
                              <a:srgbClr val="000000"/>
                            </a:solidFill>
                          </a:uFill>
                          <a:latin typeface="Yu Gothic UI"/>
                          <a:cs typeface="Yu Gothic UI"/>
                        </a:rPr>
                        <a:t>対面</a:t>
                      </a:r>
                      <a:r>
                        <a:rPr sz="1200" u="sng" spc="135" dirty="0">
                          <a:uFill>
                            <a:solidFill>
                              <a:srgbClr val="000000"/>
                            </a:solidFill>
                          </a:uFill>
                          <a:latin typeface="Yu Gothic UI"/>
                          <a:cs typeface="Yu Gothic UI"/>
                        </a:rPr>
                        <a:t>で</a:t>
                      </a:r>
                      <a:r>
                        <a:rPr sz="1200" u="sng" spc="175" dirty="0">
                          <a:uFill>
                            <a:solidFill>
                              <a:srgbClr val="000000"/>
                            </a:solidFill>
                          </a:uFill>
                          <a:latin typeface="Yu Gothic UI"/>
                          <a:cs typeface="Yu Gothic UI"/>
                        </a:rPr>
                        <a:t>参加</a:t>
                      </a:r>
                      <a:r>
                        <a:rPr sz="1200" u="sng" spc="140" dirty="0">
                          <a:uFill>
                            <a:solidFill>
                              <a:srgbClr val="000000"/>
                            </a:solidFill>
                          </a:uFill>
                          <a:latin typeface="Yu Gothic UI"/>
                          <a:cs typeface="Yu Gothic UI"/>
                        </a:rPr>
                        <a:t>す</a:t>
                      </a:r>
                      <a:r>
                        <a:rPr sz="1200" u="sng" spc="130" dirty="0">
                          <a:uFill>
                            <a:solidFill>
                              <a:srgbClr val="000000"/>
                            </a:solidFill>
                          </a:uFill>
                          <a:latin typeface="Yu Gothic UI"/>
                          <a:cs typeface="Yu Gothic UI"/>
                        </a:rPr>
                        <a:t>る</a:t>
                      </a:r>
                      <a:r>
                        <a:rPr sz="1200" u="sng" spc="110" dirty="0">
                          <a:uFill>
                            <a:solidFill>
                              <a:srgbClr val="000000"/>
                            </a:solidFill>
                          </a:uFill>
                          <a:latin typeface="Yu Gothic UI"/>
                          <a:cs typeface="Yu Gothic UI"/>
                        </a:rPr>
                        <a:t>こ</a:t>
                      </a:r>
                      <a:r>
                        <a:rPr sz="1200" u="sng" spc="120" dirty="0">
                          <a:uFill>
                            <a:solidFill>
                              <a:srgbClr val="000000"/>
                            </a:solidFill>
                          </a:uFill>
                          <a:latin typeface="Yu Gothic UI"/>
                          <a:cs typeface="Yu Gothic UI"/>
                        </a:rPr>
                        <a:t>と</a:t>
                      </a:r>
                      <a:r>
                        <a:rPr sz="1200" u="sng" spc="70" dirty="0">
                          <a:uFill>
                            <a:solidFill>
                              <a:srgbClr val="000000"/>
                            </a:solidFill>
                          </a:uFill>
                          <a:latin typeface="Yu Gothic UI"/>
                          <a:cs typeface="Yu Gothic UI"/>
                        </a:rPr>
                        <a:t>。</a:t>
                      </a:r>
                      <a:r>
                        <a:rPr sz="1200" dirty="0">
                          <a:latin typeface="Yu Gothic UI"/>
                          <a:cs typeface="Yu Gothic UI"/>
                        </a:rPr>
                        <a:t>		</a:t>
                      </a:r>
                      <a:r>
                        <a:rPr sz="1200" b="1" spc="250" dirty="0">
                          <a:solidFill>
                            <a:srgbClr val="006FC0"/>
                          </a:solidFill>
                          <a:latin typeface="Yu Gothic UI"/>
                          <a:cs typeface="Yu Gothic UI"/>
                        </a:rPr>
                        <a:t>こ</a:t>
                      </a:r>
                      <a:r>
                        <a:rPr sz="1200" b="1" spc="275" dirty="0">
                          <a:solidFill>
                            <a:srgbClr val="006FC0"/>
                          </a:solidFill>
                          <a:latin typeface="Yu Gothic UI"/>
                          <a:cs typeface="Yu Gothic UI"/>
                        </a:rPr>
                        <a:t>と</a:t>
                      </a:r>
                      <a:r>
                        <a:rPr sz="1200" b="1" spc="320" dirty="0">
                          <a:solidFill>
                            <a:srgbClr val="006FC0"/>
                          </a:solidFill>
                          <a:latin typeface="Yu Gothic UI"/>
                          <a:cs typeface="Yu Gothic UI"/>
                        </a:rPr>
                        <a:t>が</a:t>
                      </a:r>
                      <a:r>
                        <a:rPr sz="1200" b="1" spc="310" dirty="0">
                          <a:solidFill>
                            <a:srgbClr val="006FC0"/>
                          </a:solidFill>
                          <a:latin typeface="Yu Gothic UI"/>
                          <a:cs typeface="Yu Gothic UI"/>
                        </a:rPr>
                        <a:t>で</a:t>
                      </a:r>
                      <a:r>
                        <a:rPr sz="1200" b="1" spc="290" dirty="0">
                          <a:solidFill>
                            <a:srgbClr val="006FC0"/>
                          </a:solidFill>
                          <a:latin typeface="Yu Gothic UI"/>
                          <a:cs typeface="Yu Gothic UI"/>
                        </a:rPr>
                        <a:t>き</a:t>
                      </a:r>
                      <a:r>
                        <a:rPr sz="1200" b="1" spc="295" dirty="0">
                          <a:solidFill>
                            <a:srgbClr val="006FC0"/>
                          </a:solidFill>
                          <a:latin typeface="Yu Gothic UI"/>
                          <a:cs typeface="Yu Gothic UI"/>
                        </a:rPr>
                        <a:t>る</a:t>
                      </a:r>
                      <a:r>
                        <a:rPr sz="1200" b="1" spc="200" dirty="0">
                          <a:solidFill>
                            <a:srgbClr val="006FC0"/>
                          </a:solidFill>
                          <a:latin typeface="Yu Gothic UI"/>
                          <a:cs typeface="Yu Gothic UI"/>
                        </a:rPr>
                        <a:t>。</a:t>
                      </a:r>
                      <a:endParaRPr sz="1200">
                        <a:latin typeface="Yu Gothic UI"/>
                        <a:cs typeface="Yu Gothic UI"/>
                      </a:endParaRPr>
                    </a:p>
                    <a:p>
                      <a:pPr algn="r">
                        <a:lnSpc>
                          <a:spcPts val="1110"/>
                        </a:lnSpc>
                      </a:pPr>
                      <a:r>
                        <a:rPr sz="1800" b="1" spc="-25" dirty="0">
                          <a:latin typeface="Calibri"/>
                          <a:cs typeface="Calibri"/>
                        </a:rPr>
                        <a:t>34</a:t>
                      </a:r>
                      <a:endParaRPr sz="1800">
                        <a:latin typeface="Calibri"/>
                        <a:cs typeface="Calibri"/>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5" name="object 25"/>
          <p:cNvSpPr/>
          <p:nvPr/>
        </p:nvSpPr>
        <p:spPr>
          <a:xfrm>
            <a:off x="4586478" y="5671820"/>
            <a:ext cx="360045" cy="864235"/>
          </a:xfrm>
          <a:custGeom>
            <a:avLst/>
            <a:gdLst/>
            <a:ahLst/>
            <a:cxnLst/>
            <a:rect l="l" t="t" r="r" b="b"/>
            <a:pathLst>
              <a:path w="360045" h="864234">
                <a:moveTo>
                  <a:pt x="0" y="216001"/>
                </a:moveTo>
                <a:lnTo>
                  <a:pt x="180086" y="216001"/>
                </a:lnTo>
                <a:lnTo>
                  <a:pt x="180086" y="0"/>
                </a:lnTo>
                <a:lnTo>
                  <a:pt x="360045" y="432003"/>
                </a:lnTo>
                <a:lnTo>
                  <a:pt x="180086" y="863993"/>
                </a:lnTo>
                <a:lnTo>
                  <a:pt x="180086" y="648004"/>
                </a:lnTo>
                <a:lnTo>
                  <a:pt x="0" y="648004"/>
                </a:lnTo>
                <a:lnTo>
                  <a:pt x="0" y="216001"/>
                </a:lnTo>
                <a:close/>
              </a:path>
            </a:pathLst>
          </a:custGeom>
          <a:ln w="12700">
            <a:solidFill>
              <a:srgbClr val="000000"/>
            </a:solidFill>
          </a:ln>
        </p:spPr>
        <p:txBody>
          <a:bodyPr wrap="square" lIns="0" tIns="0" rIns="0" bIns="0" rtlCol="0"/>
          <a:lstStyle/>
          <a:p>
            <a:endParaRPr/>
          </a:p>
        </p:txBody>
      </p:sp>
      <p:sp>
        <p:nvSpPr>
          <p:cNvPr id="26" name="object 26"/>
          <p:cNvSpPr/>
          <p:nvPr/>
        </p:nvSpPr>
        <p:spPr>
          <a:xfrm>
            <a:off x="9000997" y="3484403"/>
            <a:ext cx="266700" cy="107950"/>
          </a:xfrm>
          <a:custGeom>
            <a:avLst/>
            <a:gdLst/>
            <a:ahLst/>
            <a:cxnLst/>
            <a:rect l="l" t="t" r="r" b="b"/>
            <a:pathLst>
              <a:path w="266700" h="107950">
                <a:moveTo>
                  <a:pt x="266700" y="0"/>
                </a:moveTo>
                <a:lnTo>
                  <a:pt x="0" y="0"/>
                </a:lnTo>
                <a:lnTo>
                  <a:pt x="0" y="107410"/>
                </a:lnTo>
                <a:lnTo>
                  <a:pt x="266700" y="107410"/>
                </a:lnTo>
                <a:lnTo>
                  <a:pt x="266700" y="0"/>
                </a:lnTo>
                <a:close/>
              </a:path>
            </a:pathLst>
          </a:custGeom>
          <a:solidFill>
            <a:srgbClr val="404040"/>
          </a:solid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826"/>
            <a:ext cx="2076450" cy="1094740"/>
          </a:xfrm>
          <a:custGeom>
            <a:avLst/>
            <a:gdLst/>
            <a:ahLst/>
            <a:cxnLst/>
            <a:rect l="l" t="t" r="r" b="b"/>
            <a:pathLst>
              <a:path w="2076450" h="1094739">
                <a:moveTo>
                  <a:pt x="2076450" y="0"/>
                </a:moveTo>
                <a:lnTo>
                  <a:pt x="0" y="0"/>
                </a:lnTo>
                <a:lnTo>
                  <a:pt x="0" y="1094498"/>
                </a:lnTo>
                <a:lnTo>
                  <a:pt x="2076450" y="1094498"/>
                </a:lnTo>
                <a:lnTo>
                  <a:pt x="2076450" y="0"/>
                </a:lnTo>
                <a:close/>
              </a:path>
            </a:pathLst>
          </a:custGeom>
          <a:solidFill>
            <a:srgbClr val="CDFFDC"/>
          </a:solidFill>
        </p:spPr>
        <p:txBody>
          <a:bodyPr wrap="square" lIns="0" tIns="0" rIns="0" bIns="0" rtlCol="0"/>
          <a:lstStyle/>
          <a:p>
            <a:endParaRPr/>
          </a:p>
        </p:txBody>
      </p:sp>
      <p:sp>
        <p:nvSpPr>
          <p:cNvPr id="3" name="object 3"/>
          <p:cNvSpPr txBox="1"/>
          <p:nvPr/>
        </p:nvSpPr>
        <p:spPr>
          <a:xfrm>
            <a:off x="2155698"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p:nvPr/>
        </p:nvSpPr>
        <p:spPr>
          <a:xfrm>
            <a:off x="9570846" y="6592468"/>
            <a:ext cx="257175" cy="254000"/>
          </a:xfrm>
          <a:prstGeom prst="rect">
            <a:avLst/>
          </a:prstGeom>
        </p:spPr>
        <p:txBody>
          <a:bodyPr vert="horz" wrap="square" lIns="0" tIns="0" rIns="0" bIns="0" rtlCol="0">
            <a:spAutoFit/>
          </a:bodyPr>
          <a:lstStyle/>
          <a:p>
            <a:pPr marL="12700">
              <a:lnSpc>
                <a:spcPts val="1810"/>
              </a:lnSpc>
            </a:pPr>
            <a:r>
              <a:rPr sz="1800" b="1" spc="-25" dirty="0">
                <a:latin typeface="Calibri"/>
                <a:cs typeface="Calibri"/>
              </a:rPr>
              <a:t>35</a:t>
            </a:r>
            <a:endParaRPr sz="1800">
              <a:latin typeface="Calibri"/>
              <a:cs typeface="Calibri"/>
            </a:endParaRPr>
          </a:p>
        </p:txBody>
      </p:sp>
      <p:sp>
        <p:nvSpPr>
          <p:cNvPr id="4" name="object 4"/>
          <p:cNvSpPr txBox="1">
            <a:spLocks noGrp="1"/>
          </p:cNvSpPr>
          <p:nvPr>
            <p:ph type="title"/>
          </p:nvPr>
        </p:nvSpPr>
        <p:spPr>
          <a:xfrm>
            <a:off x="2155698" y="4046982"/>
            <a:ext cx="7370445" cy="878840"/>
          </a:xfrm>
          <a:prstGeom prst="rect">
            <a:avLst/>
          </a:prstGeom>
        </p:spPr>
        <p:txBody>
          <a:bodyPr vert="horz" wrap="square" lIns="0" tIns="12065" rIns="0" bIns="0" rtlCol="0">
            <a:spAutoFit/>
          </a:bodyPr>
          <a:lstStyle/>
          <a:p>
            <a:pPr marL="367665" marR="5080" indent="-355600">
              <a:lnSpc>
                <a:spcPct val="100000"/>
              </a:lnSpc>
              <a:spcBef>
                <a:spcPts val="95"/>
              </a:spcBef>
            </a:pPr>
            <a:r>
              <a:rPr sz="2800" spc="150" dirty="0"/>
              <a:t>9</a:t>
            </a:r>
            <a:r>
              <a:rPr sz="2800" spc="120" dirty="0"/>
              <a:t>．健康診断等の受診後における初再診料等の</a:t>
            </a:r>
            <a:r>
              <a:rPr sz="2800" spc="-10" dirty="0"/>
              <a:t>算定方法の明確化</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824890" y="402716"/>
            <a:ext cx="8255000" cy="391160"/>
          </a:xfrm>
          <a:prstGeom prst="rect">
            <a:avLst/>
          </a:prstGeom>
        </p:spPr>
        <p:txBody>
          <a:bodyPr vert="horz" wrap="square" lIns="0" tIns="12700" rIns="0" bIns="0" rtlCol="0">
            <a:spAutoFit/>
          </a:bodyPr>
          <a:lstStyle/>
          <a:p>
            <a:pPr marL="12700">
              <a:lnSpc>
                <a:spcPct val="100000"/>
              </a:lnSpc>
              <a:spcBef>
                <a:spcPts val="100"/>
              </a:spcBef>
            </a:pPr>
            <a:r>
              <a:rPr spc="70" dirty="0"/>
              <a:t>健康診断等の受診後における初再診料等の算定方法の明確化</a:t>
            </a:r>
          </a:p>
        </p:txBody>
      </p:sp>
      <p:sp>
        <p:nvSpPr>
          <p:cNvPr id="10" name="object 10"/>
          <p:cNvSpPr txBox="1"/>
          <p:nvPr/>
        </p:nvSpPr>
        <p:spPr>
          <a:xfrm>
            <a:off x="9570846" y="6496837"/>
            <a:ext cx="257175" cy="254635"/>
          </a:xfrm>
          <a:prstGeom prst="rect">
            <a:avLst/>
          </a:prstGeom>
        </p:spPr>
        <p:txBody>
          <a:bodyPr vert="horz" wrap="square" lIns="0" tIns="0" rIns="0" bIns="0" rtlCol="0">
            <a:spAutoFit/>
          </a:bodyPr>
          <a:lstStyle/>
          <a:p>
            <a:pPr marL="12700">
              <a:lnSpc>
                <a:spcPts val="1810"/>
              </a:lnSpc>
            </a:pPr>
            <a:r>
              <a:rPr sz="1800" b="1" spc="-25" dirty="0">
                <a:latin typeface="Calibri"/>
                <a:cs typeface="Calibri"/>
              </a:rPr>
              <a:t>36</a:t>
            </a:r>
            <a:endParaRPr sz="1800">
              <a:latin typeface="Calibri"/>
              <a:cs typeface="Calibri"/>
            </a:endParaRPr>
          </a:p>
        </p:txBody>
      </p:sp>
      <p:sp>
        <p:nvSpPr>
          <p:cNvPr id="4" name="object 4"/>
          <p:cNvSpPr txBox="1"/>
          <p:nvPr/>
        </p:nvSpPr>
        <p:spPr>
          <a:xfrm>
            <a:off x="78739" y="64134"/>
            <a:ext cx="7036434"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Ⅲ－１</a:t>
            </a:r>
            <a:r>
              <a:rPr sz="1200" dirty="0">
                <a:latin typeface="Yu Gothic UI"/>
                <a:cs typeface="Yu Gothic UI"/>
              </a:rPr>
              <a:t>	</a:t>
            </a:r>
            <a:r>
              <a:rPr sz="1200" spc="165" dirty="0">
                <a:latin typeface="Yu Gothic UI"/>
                <a:cs typeface="Yu Gothic UI"/>
              </a:rPr>
              <a:t>患者</a:t>
            </a:r>
            <a:r>
              <a:rPr sz="1200" spc="130" dirty="0">
                <a:latin typeface="Yu Gothic UI"/>
                <a:cs typeface="Yu Gothic UI"/>
              </a:rPr>
              <a:t>に</a:t>
            </a:r>
            <a:r>
              <a:rPr sz="1200" spc="120" dirty="0">
                <a:latin typeface="Yu Gothic UI"/>
                <a:cs typeface="Yu Gothic UI"/>
              </a:rPr>
              <a:t>と</a:t>
            </a:r>
            <a:r>
              <a:rPr sz="1200" spc="105" dirty="0">
                <a:latin typeface="Yu Gothic UI"/>
                <a:cs typeface="Yu Gothic UI"/>
              </a:rPr>
              <a:t>っ</a:t>
            </a:r>
            <a:r>
              <a:rPr sz="1200" spc="125" dirty="0">
                <a:latin typeface="Yu Gothic UI"/>
                <a:cs typeface="Yu Gothic UI"/>
              </a:rPr>
              <a:t>て</a:t>
            </a:r>
            <a:r>
              <a:rPr sz="1200" spc="165" dirty="0">
                <a:latin typeface="Yu Gothic UI"/>
                <a:cs typeface="Yu Gothic UI"/>
              </a:rPr>
              <a:t>安心</a:t>
            </a:r>
            <a:r>
              <a:rPr sz="1200" spc="80" dirty="0">
                <a:latin typeface="Yu Gothic UI"/>
                <a:cs typeface="Yu Gothic UI"/>
              </a:rPr>
              <a:t>・</a:t>
            </a:r>
            <a:r>
              <a:rPr sz="1200" spc="165" dirty="0">
                <a:latin typeface="Yu Gothic UI"/>
                <a:cs typeface="Yu Gothic UI"/>
              </a:rPr>
              <a:t>安全</a:t>
            </a:r>
            <a:r>
              <a:rPr sz="1200" spc="130" dirty="0">
                <a:latin typeface="Yu Gothic UI"/>
                <a:cs typeface="Yu Gothic UI"/>
              </a:rPr>
              <a:t>に</a:t>
            </a:r>
            <a:r>
              <a:rPr sz="1200" spc="165" dirty="0">
                <a:latin typeface="Yu Gothic UI"/>
                <a:cs typeface="Yu Gothic UI"/>
              </a:rPr>
              <a:t>医療</a:t>
            </a:r>
            <a:r>
              <a:rPr sz="1200" spc="125" dirty="0">
                <a:latin typeface="Yu Gothic UI"/>
                <a:cs typeface="Yu Gothic UI"/>
              </a:rPr>
              <a:t>を</a:t>
            </a:r>
            <a:r>
              <a:rPr sz="1200" spc="165" dirty="0">
                <a:latin typeface="Yu Gothic UI"/>
                <a:cs typeface="Yu Gothic UI"/>
              </a:rPr>
              <a:t>受</a:t>
            </a:r>
            <a:r>
              <a:rPr sz="1200" spc="130" dirty="0">
                <a:latin typeface="Yu Gothic UI"/>
                <a:cs typeface="Yu Gothic UI"/>
              </a:rPr>
              <a:t>け</a:t>
            </a:r>
            <a:r>
              <a:rPr sz="1200" spc="114" dirty="0">
                <a:latin typeface="Yu Gothic UI"/>
                <a:cs typeface="Yu Gothic UI"/>
              </a:rPr>
              <a:t>ら</a:t>
            </a:r>
            <a:r>
              <a:rPr sz="1200" spc="145" dirty="0">
                <a:latin typeface="Yu Gothic UI"/>
                <a:cs typeface="Yu Gothic UI"/>
              </a:rPr>
              <a:t>れ</a:t>
            </a:r>
            <a:r>
              <a:rPr sz="1200" spc="125" dirty="0">
                <a:latin typeface="Yu Gothic UI"/>
                <a:cs typeface="Yu Gothic UI"/>
              </a:rPr>
              <a:t>る</a:t>
            </a:r>
            <a:r>
              <a:rPr sz="1200" spc="130" dirty="0">
                <a:latin typeface="Yu Gothic UI"/>
                <a:cs typeface="Yu Gothic UI"/>
              </a:rPr>
              <a:t>た</a:t>
            </a:r>
            <a:r>
              <a:rPr sz="1200" spc="135" dirty="0">
                <a:latin typeface="Yu Gothic UI"/>
                <a:cs typeface="Yu Gothic UI"/>
              </a:rPr>
              <a:t>めの</a:t>
            </a:r>
            <a:r>
              <a:rPr sz="1200" spc="165" dirty="0">
                <a:latin typeface="Yu Gothic UI"/>
                <a:cs typeface="Yu Gothic UI"/>
              </a:rPr>
              <a:t>体制</a:t>
            </a:r>
            <a:r>
              <a:rPr sz="1200" spc="135" dirty="0">
                <a:latin typeface="Yu Gothic UI"/>
                <a:cs typeface="Yu Gothic UI"/>
              </a:rPr>
              <a:t>の</a:t>
            </a:r>
            <a:r>
              <a:rPr sz="1200" spc="165" dirty="0">
                <a:latin typeface="Yu Gothic UI"/>
                <a:cs typeface="Yu Gothic UI"/>
              </a:rPr>
              <a:t>評価</a:t>
            </a:r>
            <a:r>
              <a:rPr sz="1200" spc="140" dirty="0">
                <a:latin typeface="Yu Gothic UI"/>
                <a:cs typeface="Yu Gothic UI"/>
              </a:rPr>
              <a:t>－②</a:t>
            </a:r>
            <a:endParaRPr sz="1200">
              <a:latin typeface="Yu Gothic UI"/>
              <a:cs typeface="Yu Gothic UI"/>
            </a:endParaRPr>
          </a:p>
        </p:txBody>
      </p:sp>
      <p:sp>
        <p:nvSpPr>
          <p:cNvPr id="5" name="object 5"/>
          <p:cNvSpPr txBox="1"/>
          <p:nvPr/>
        </p:nvSpPr>
        <p:spPr>
          <a:xfrm>
            <a:off x="193128" y="1069847"/>
            <a:ext cx="9519920" cy="1431290"/>
          </a:xfrm>
          <a:prstGeom prst="rect">
            <a:avLst/>
          </a:prstGeom>
          <a:ln w="9525">
            <a:solidFill>
              <a:srgbClr val="000000"/>
            </a:solidFill>
          </a:ln>
        </p:spPr>
        <p:txBody>
          <a:bodyPr vert="horz" wrap="square" lIns="0" tIns="19050" rIns="0" bIns="0" rtlCol="0">
            <a:spAutoFit/>
          </a:bodyPr>
          <a:lstStyle/>
          <a:p>
            <a:pPr marL="358140" marR="83820" indent="-266700">
              <a:lnSpc>
                <a:spcPct val="100000"/>
              </a:lnSpc>
              <a:spcBef>
                <a:spcPts val="150"/>
              </a:spcBef>
              <a:buFont typeface="Wingdings"/>
              <a:buChar char=""/>
              <a:tabLst>
                <a:tab pos="358140" algn="l"/>
              </a:tabLst>
            </a:pPr>
            <a:r>
              <a:rPr sz="1400" spc="40" dirty="0">
                <a:latin typeface="Yu Gothic UI"/>
                <a:cs typeface="Yu Gothic UI"/>
              </a:rPr>
              <a:t>健康診断、検診及び予防接種等</a:t>
            </a:r>
            <a:r>
              <a:rPr sz="1400" dirty="0">
                <a:latin typeface="Yu Gothic UI"/>
                <a:cs typeface="Yu Gothic UI"/>
              </a:rPr>
              <a:t>（</a:t>
            </a:r>
            <a:r>
              <a:rPr sz="1400" spc="20" dirty="0">
                <a:latin typeface="Yu Gothic UI"/>
                <a:cs typeface="Yu Gothic UI"/>
              </a:rPr>
              <a:t>健診等</a:t>
            </a:r>
            <a:r>
              <a:rPr sz="1400" spc="80" dirty="0">
                <a:latin typeface="Yu Gothic UI"/>
                <a:cs typeface="Yu Gothic UI"/>
              </a:rPr>
              <a:t>）</a:t>
            </a:r>
            <a:r>
              <a:rPr sz="1400" spc="90" dirty="0">
                <a:latin typeface="Yu Gothic UI"/>
                <a:cs typeface="Yu Gothic UI"/>
              </a:rPr>
              <a:t>の受診後に、健診等に関する疾病に対して保険診療を実施する場合につ</a:t>
            </a:r>
            <a:r>
              <a:rPr sz="1400" spc="75" dirty="0">
                <a:latin typeface="Yu Gothic UI"/>
                <a:cs typeface="Yu Gothic UI"/>
              </a:rPr>
              <a:t>いて、当該保険診療に係る初再診料等の算定方法を明確化する。</a:t>
            </a:r>
            <a:endParaRPr sz="1400">
              <a:latin typeface="Yu Gothic UI"/>
              <a:cs typeface="Yu Gothic UI"/>
            </a:endParaRPr>
          </a:p>
          <a:p>
            <a:pPr marL="450215" lvl="1" indent="-179070">
              <a:lnSpc>
                <a:spcPct val="100000"/>
              </a:lnSpc>
              <a:spcBef>
                <a:spcPts val="30"/>
              </a:spcBef>
              <a:buFont typeface="Arial"/>
              <a:buChar char="•"/>
              <a:tabLst>
                <a:tab pos="450215" algn="l"/>
              </a:tabLst>
            </a:pPr>
            <a:r>
              <a:rPr sz="1200" b="1" u="sng" spc="114" dirty="0">
                <a:solidFill>
                  <a:srgbClr val="006FC0"/>
                </a:solidFill>
                <a:uFill>
                  <a:solidFill>
                    <a:srgbClr val="006FC0"/>
                  </a:solidFill>
                </a:uFill>
                <a:latin typeface="Yu Gothic UI"/>
                <a:cs typeface="Yu Gothic UI"/>
              </a:rPr>
              <a:t>健診等の費用は、「療養の給付と直接関係ないサービス等」として別途徴収できる</a:t>
            </a:r>
            <a:r>
              <a:rPr sz="1200" spc="195" dirty="0">
                <a:latin typeface="Yu Gothic UI"/>
                <a:cs typeface="Yu Gothic UI"/>
              </a:rPr>
              <a:t>ことを明確化する。</a:t>
            </a:r>
            <a:endParaRPr sz="1200">
              <a:latin typeface="Yu Gothic UI"/>
              <a:cs typeface="Yu Gothic UI"/>
            </a:endParaRPr>
          </a:p>
          <a:p>
            <a:pPr marL="450215" lvl="1" indent="-179070">
              <a:lnSpc>
                <a:spcPct val="100000"/>
              </a:lnSpc>
              <a:buFont typeface="Arial"/>
              <a:buChar char="•"/>
              <a:tabLst>
                <a:tab pos="450215" algn="l"/>
              </a:tabLst>
            </a:pPr>
            <a:r>
              <a:rPr sz="1200" spc="65" dirty="0">
                <a:latin typeface="Yu Gothic UI"/>
                <a:cs typeface="Yu Gothic UI"/>
              </a:rPr>
              <a:t>健診等受診後に、</a:t>
            </a:r>
            <a:r>
              <a:rPr sz="1200" b="1" u="sng" spc="60" dirty="0">
                <a:solidFill>
                  <a:srgbClr val="006FC0"/>
                </a:solidFill>
                <a:uFill>
                  <a:solidFill>
                    <a:srgbClr val="006FC0"/>
                  </a:solidFill>
                </a:uFill>
                <a:latin typeface="Yu Gothic UI"/>
                <a:cs typeface="Yu Gothic UI"/>
              </a:rPr>
              <a:t>健診等に関する疾病について、同日に１回の受診で保険診療を行う場合、現行の初診料の取扱いと同様に、再診</a:t>
            </a:r>
            <a:endParaRPr sz="1200">
              <a:latin typeface="Yu Gothic UI"/>
              <a:cs typeface="Yu Gothic UI"/>
            </a:endParaRPr>
          </a:p>
          <a:p>
            <a:pPr marL="449580">
              <a:lnSpc>
                <a:spcPct val="100000"/>
              </a:lnSpc>
              <a:spcBef>
                <a:spcPts val="5"/>
              </a:spcBef>
            </a:pPr>
            <a:r>
              <a:rPr sz="1200" b="1" u="sng" dirty="0">
                <a:solidFill>
                  <a:srgbClr val="006FC0"/>
                </a:solidFill>
                <a:uFill>
                  <a:solidFill>
                    <a:srgbClr val="006FC0"/>
                  </a:solidFill>
                </a:uFill>
                <a:latin typeface="Yu Gothic UI"/>
                <a:cs typeface="Yu Gothic UI"/>
              </a:rPr>
              <a:t>料及び外来診療料（再診料等）は算定できない</a:t>
            </a:r>
            <a:r>
              <a:rPr sz="1200" spc="195" dirty="0">
                <a:latin typeface="Yu Gothic UI"/>
                <a:cs typeface="Yu Gothic UI"/>
              </a:rPr>
              <a:t>ことを明確化する。</a:t>
            </a:r>
            <a:endParaRPr sz="1200">
              <a:latin typeface="Yu Gothic UI"/>
              <a:cs typeface="Yu Gothic UI"/>
            </a:endParaRPr>
          </a:p>
          <a:p>
            <a:pPr marL="449580" marR="222885" lvl="1" indent="-178435">
              <a:lnSpc>
                <a:spcPct val="100000"/>
              </a:lnSpc>
              <a:buFont typeface="Arial"/>
              <a:buChar char="•"/>
              <a:tabLst>
                <a:tab pos="449580" algn="l"/>
              </a:tabLst>
            </a:pPr>
            <a:r>
              <a:rPr sz="1200" spc="70" dirty="0">
                <a:latin typeface="Yu Gothic UI"/>
                <a:cs typeface="Yu Gothic UI"/>
              </a:rPr>
              <a:t>健診等受診後に、</a:t>
            </a:r>
            <a:r>
              <a:rPr sz="1200" b="1" u="sng" spc="75" dirty="0">
                <a:solidFill>
                  <a:srgbClr val="006FC0"/>
                </a:solidFill>
                <a:uFill>
                  <a:solidFill>
                    <a:srgbClr val="006FC0"/>
                  </a:solidFill>
                </a:uFill>
                <a:latin typeface="Yu Gothic UI"/>
                <a:cs typeface="Yu Gothic UI"/>
              </a:rPr>
              <a:t>健診等に関する疾病について、別受診で保険診療を行う場合には、現行の保険診療における再診料の取扱いと同</a:t>
            </a:r>
            <a:r>
              <a:rPr sz="1200" b="1" u="sng" spc="500" dirty="0">
                <a:solidFill>
                  <a:srgbClr val="006FC0"/>
                </a:solidFill>
                <a:uFill>
                  <a:solidFill>
                    <a:srgbClr val="006FC0"/>
                  </a:solidFill>
                </a:uFill>
                <a:latin typeface="Yu Gothic UI"/>
                <a:cs typeface="Yu Gothic UI"/>
              </a:rPr>
              <a:t>                                                      </a:t>
            </a:r>
            <a:r>
              <a:rPr sz="1200" b="1" u="sng" spc="90" dirty="0">
                <a:solidFill>
                  <a:srgbClr val="006FC0"/>
                </a:solidFill>
                <a:uFill>
                  <a:solidFill>
                    <a:srgbClr val="006FC0"/>
                  </a:solidFill>
                </a:uFill>
                <a:latin typeface="Yu Gothic UI"/>
                <a:cs typeface="Yu Gothic UI"/>
              </a:rPr>
              <a:t>様に、再診料等を算定する</a:t>
            </a:r>
            <a:r>
              <a:rPr sz="1200" spc="195" dirty="0">
                <a:latin typeface="Yu Gothic UI"/>
                <a:cs typeface="Yu Gothic UI"/>
              </a:rPr>
              <a:t>ことを明確化する。</a:t>
            </a:r>
            <a:endParaRPr sz="1200">
              <a:latin typeface="Yu Gothic UI"/>
              <a:cs typeface="Yu Gothic UI"/>
            </a:endParaRPr>
          </a:p>
        </p:txBody>
      </p:sp>
      <p:graphicFrame>
        <p:nvGraphicFramePr>
          <p:cNvPr id="6" name="object 6"/>
          <p:cNvGraphicFramePr>
            <a:graphicFrameLocks noGrp="1"/>
          </p:cNvGraphicFramePr>
          <p:nvPr/>
        </p:nvGraphicFramePr>
        <p:xfrm>
          <a:off x="229400" y="3024758"/>
          <a:ext cx="9443718" cy="1129665"/>
        </p:xfrm>
        <a:graphic>
          <a:graphicData uri="http://schemas.openxmlformats.org/drawingml/2006/table">
            <a:tbl>
              <a:tblPr firstRow="1" bandRow="1">
                <a:tableStyleId>{2D5ABB26-0587-4C30-8999-92F81FD0307C}</a:tableStyleId>
              </a:tblPr>
              <a:tblGrid>
                <a:gridCol w="1742439">
                  <a:extLst>
                    <a:ext uri="{9D8B030D-6E8A-4147-A177-3AD203B41FA5}">
                      <a16:colId xmlns:a16="http://schemas.microsoft.com/office/drawing/2014/main" val="20000"/>
                    </a:ext>
                  </a:extLst>
                </a:gridCol>
                <a:gridCol w="2804794">
                  <a:extLst>
                    <a:ext uri="{9D8B030D-6E8A-4147-A177-3AD203B41FA5}">
                      <a16:colId xmlns:a16="http://schemas.microsoft.com/office/drawing/2014/main" val="20001"/>
                    </a:ext>
                  </a:extLst>
                </a:gridCol>
                <a:gridCol w="2073275">
                  <a:extLst>
                    <a:ext uri="{9D8B030D-6E8A-4147-A177-3AD203B41FA5}">
                      <a16:colId xmlns:a16="http://schemas.microsoft.com/office/drawing/2014/main" val="20002"/>
                    </a:ext>
                  </a:extLst>
                </a:gridCol>
                <a:gridCol w="1555115">
                  <a:extLst>
                    <a:ext uri="{9D8B030D-6E8A-4147-A177-3AD203B41FA5}">
                      <a16:colId xmlns:a16="http://schemas.microsoft.com/office/drawing/2014/main" val="20003"/>
                    </a:ext>
                  </a:extLst>
                </a:gridCol>
                <a:gridCol w="1268095">
                  <a:extLst>
                    <a:ext uri="{9D8B030D-6E8A-4147-A177-3AD203B41FA5}">
                      <a16:colId xmlns:a16="http://schemas.microsoft.com/office/drawing/2014/main" val="20004"/>
                    </a:ext>
                  </a:extLst>
                </a:gridCol>
              </a:tblGrid>
              <a:tr h="142875">
                <a:tc rowSpan="2" gridSpan="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gridSpan="3">
                  <a:txBody>
                    <a:bodyPr/>
                    <a:lstStyle/>
                    <a:p>
                      <a:pPr marL="1270" algn="ctr">
                        <a:lnSpc>
                          <a:spcPct val="100000"/>
                        </a:lnSpc>
                        <a:spcBef>
                          <a:spcPts val="35"/>
                        </a:spcBef>
                      </a:pPr>
                      <a:r>
                        <a:rPr sz="800" dirty="0">
                          <a:latin typeface="Yu Gothic UI"/>
                          <a:cs typeface="Yu Gothic UI"/>
                        </a:rPr>
                        <a:t>健康診断、検診、予防接種等</a:t>
                      </a:r>
                      <a:r>
                        <a:rPr sz="800" spc="-15" dirty="0">
                          <a:latin typeface="Yu Gothic UI"/>
                          <a:cs typeface="Yu Gothic UI"/>
                        </a:rPr>
                        <a:t>（</a:t>
                      </a:r>
                      <a:r>
                        <a:rPr sz="800" spc="-5" dirty="0">
                          <a:latin typeface="Yu Gothic UI"/>
                          <a:cs typeface="Yu Gothic UI"/>
                        </a:rPr>
                        <a:t>健診等</a:t>
                      </a:r>
                      <a:r>
                        <a:rPr sz="800" spc="70" dirty="0">
                          <a:latin typeface="Yu Gothic UI"/>
                          <a:cs typeface="Yu Gothic UI"/>
                        </a:rPr>
                        <a:t>）</a:t>
                      </a:r>
                      <a:r>
                        <a:rPr sz="800" spc="85" dirty="0">
                          <a:latin typeface="Yu Gothic UI"/>
                          <a:cs typeface="Yu Gothic UI"/>
                        </a:rPr>
                        <a:t>を基準として、保険診療を</a:t>
                      </a:r>
                      <a:endParaRPr sz="8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marL="3175" algn="ctr">
                        <a:lnSpc>
                          <a:spcPct val="100000"/>
                        </a:lnSpc>
                        <a:spcBef>
                          <a:spcPts val="35"/>
                        </a:spcBef>
                      </a:pPr>
                      <a:r>
                        <a:rPr sz="800" spc="5" dirty="0">
                          <a:latin typeface="Yu Gothic UI"/>
                          <a:cs typeface="Yu Gothic UI"/>
                        </a:rPr>
                        <a:t>同日に１回の受診で実施</a:t>
                      </a:r>
                      <a:endParaRPr sz="8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70205">
                        <a:lnSpc>
                          <a:spcPct val="100000"/>
                        </a:lnSpc>
                        <a:spcBef>
                          <a:spcPts val="35"/>
                        </a:spcBef>
                      </a:pPr>
                      <a:r>
                        <a:rPr sz="800" spc="-10" dirty="0">
                          <a:latin typeface="Yu Gothic UI"/>
                          <a:cs typeface="Yu Gothic UI"/>
                        </a:rPr>
                        <a:t>同日別受診で実施</a:t>
                      </a:r>
                      <a:endParaRPr sz="8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6860">
                        <a:lnSpc>
                          <a:spcPct val="100000"/>
                        </a:lnSpc>
                        <a:spcBef>
                          <a:spcPts val="35"/>
                        </a:spcBef>
                      </a:pPr>
                      <a:r>
                        <a:rPr sz="800" spc="-10" dirty="0">
                          <a:latin typeface="Yu Gothic UI"/>
                          <a:cs typeface="Yu Gothic UI"/>
                        </a:rPr>
                        <a:t>翌日以降に実施</a:t>
                      </a:r>
                      <a:endParaRPr sz="800">
                        <a:latin typeface="Yu Gothic UI"/>
                        <a:cs typeface="Yu Gothic UI"/>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81305">
                <a:tc gridSpan="2">
                  <a:txBody>
                    <a:bodyPr/>
                    <a:lstStyle/>
                    <a:p>
                      <a:pPr algn="ctr">
                        <a:lnSpc>
                          <a:spcPct val="100000"/>
                        </a:lnSpc>
                        <a:spcBef>
                          <a:spcPts val="580"/>
                        </a:spcBef>
                      </a:pPr>
                      <a:r>
                        <a:rPr sz="800" spc="25" dirty="0">
                          <a:latin typeface="Yu Gothic UI"/>
                          <a:cs typeface="Yu Gothic UI"/>
                        </a:rPr>
                        <a:t>当該保険医療機関において保険診療の受診をしたことのない患者</a:t>
                      </a:r>
                      <a:endParaRPr sz="800">
                        <a:latin typeface="Yu Gothic UI"/>
                        <a:cs typeface="Yu Gothic UI"/>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1905" algn="ctr">
                        <a:lnSpc>
                          <a:spcPct val="100000"/>
                        </a:lnSpc>
                        <a:spcBef>
                          <a:spcPts val="580"/>
                        </a:spcBef>
                      </a:pPr>
                      <a:r>
                        <a:rPr sz="800" dirty="0">
                          <a:latin typeface="Yu Gothic UI"/>
                          <a:cs typeface="Yu Gothic UI"/>
                        </a:rPr>
                        <a:t>初診料・再診料等は算定不可(※)</a:t>
                      </a:r>
                      <a:endParaRPr sz="800">
                        <a:latin typeface="Yu Gothic UI"/>
                        <a:cs typeface="Yu Gothic UI"/>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DEDE"/>
                    </a:solidFill>
                  </a:tcPr>
                </a:tc>
                <a:tc gridSpan="2">
                  <a:txBody>
                    <a:bodyPr/>
                    <a:lstStyle/>
                    <a:p>
                      <a:pPr marL="1270" algn="ctr">
                        <a:lnSpc>
                          <a:spcPct val="100000"/>
                        </a:lnSpc>
                        <a:spcBef>
                          <a:spcPts val="580"/>
                        </a:spcBef>
                      </a:pPr>
                      <a:r>
                        <a:rPr sz="800" spc="-10" dirty="0">
                          <a:latin typeface="Yu Gothic UI"/>
                          <a:cs typeface="Yu Gothic UI"/>
                        </a:rPr>
                        <a:t>再診料等を算定</a:t>
                      </a:r>
                      <a:endParaRPr sz="800">
                        <a:latin typeface="Yu Gothic UI"/>
                        <a:cs typeface="Yu Gothic UI"/>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hMerge="1">
                  <a:txBody>
                    <a:bodyPr/>
                    <a:lstStyle/>
                    <a:p>
                      <a:endParaRPr/>
                    </a:p>
                  </a:txBody>
                  <a:tcPr marL="0" marR="0" marT="0" marB="0"/>
                </a:tc>
                <a:extLst>
                  <a:ext uri="{0D108BD9-81ED-4DB2-BD59-A6C34878D82A}">
                    <a16:rowId xmlns:a16="http://schemas.microsoft.com/office/drawing/2014/main" val="10002"/>
                  </a:ext>
                </a:extLst>
              </a:tr>
              <a:tr h="281305">
                <a:tc rowSpan="2">
                  <a:txBody>
                    <a:bodyPr/>
                    <a:lstStyle/>
                    <a:p>
                      <a:pPr>
                        <a:lnSpc>
                          <a:spcPct val="100000"/>
                        </a:lnSpc>
                        <a:spcBef>
                          <a:spcPts val="290"/>
                        </a:spcBef>
                      </a:pPr>
                      <a:endParaRPr sz="800">
                        <a:latin typeface="Times New Roman"/>
                        <a:cs typeface="Times New Roman"/>
                      </a:endParaRPr>
                    </a:p>
                    <a:p>
                      <a:pPr marL="2540" algn="ctr">
                        <a:lnSpc>
                          <a:spcPct val="100000"/>
                        </a:lnSpc>
                      </a:pPr>
                      <a:r>
                        <a:rPr sz="800" spc="35" dirty="0">
                          <a:latin typeface="Yu Gothic UI"/>
                          <a:cs typeface="Yu Gothic UI"/>
                        </a:rPr>
                        <a:t>保険医療機関に通院し、</a:t>
                      </a:r>
                      <a:endParaRPr sz="800">
                        <a:latin typeface="Yu Gothic UI"/>
                        <a:cs typeface="Yu Gothic UI"/>
                      </a:endParaRPr>
                    </a:p>
                    <a:p>
                      <a:pPr algn="ctr">
                        <a:lnSpc>
                          <a:spcPct val="100000"/>
                        </a:lnSpc>
                      </a:pPr>
                      <a:r>
                        <a:rPr sz="800" spc="15" dirty="0">
                          <a:latin typeface="Yu Gothic UI"/>
                          <a:cs typeface="Yu Gothic UI"/>
                        </a:rPr>
                        <a:t>保険診療で精査中・治療中の患者</a:t>
                      </a:r>
                      <a:endParaRPr sz="800">
                        <a:latin typeface="Yu Gothic UI"/>
                        <a:cs typeface="Yu Gothic UI"/>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85"/>
                        </a:spcBef>
                      </a:pPr>
                      <a:r>
                        <a:rPr sz="800" spc="35" dirty="0">
                          <a:latin typeface="Yu Gothic UI"/>
                          <a:cs typeface="Yu Gothic UI"/>
                        </a:rPr>
                        <a:t>精査中・治療中の疾病と関連する健診等</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800" dirty="0">
                          <a:latin typeface="Yu Gothic UI"/>
                          <a:cs typeface="Yu Gothic UI"/>
                        </a:rPr>
                        <a:t>初診料・再診料等は算定不可(※)</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DEDE"/>
                    </a:solidFill>
                  </a:tcPr>
                </a:tc>
                <a:tc gridSpan="2">
                  <a:txBody>
                    <a:bodyPr/>
                    <a:lstStyle/>
                    <a:p>
                      <a:pPr marL="1270" algn="ctr">
                        <a:lnSpc>
                          <a:spcPct val="100000"/>
                        </a:lnSpc>
                        <a:spcBef>
                          <a:spcPts val="585"/>
                        </a:spcBef>
                      </a:pPr>
                      <a:r>
                        <a:rPr sz="800" spc="-10" dirty="0">
                          <a:latin typeface="Yu Gothic UI"/>
                          <a:cs typeface="Yu Gothic UI"/>
                        </a:rPr>
                        <a:t>再診料等を算定</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hMerge="1">
                  <a:txBody>
                    <a:bodyPr/>
                    <a:lstStyle/>
                    <a:p>
                      <a:endParaRPr/>
                    </a:p>
                  </a:txBody>
                  <a:tcPr marL="0" marR="0" marT="0" marB="0"/>
                </a:tc>
                <a:extLst>
                  <a:ext uri="{0D108BD9-81ED-4DB2-BD59-A6C34878D82A}">
                    <a16:rowId xmlns:a16="http://schemas.microsoft.com/office/drawing/2014/main" val="10003"/>
                  </a:ext>
                </a:extLst>
              </a:tr>
              <a:tr h="281305">
                <a:tc vMerge="1">
                  <a:txBody>
                    <a:bodyPr/>
                    <a:lstStyle/>
                    <a:p>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85"/>
                        </a:spcBef>
                      </a:pPr>
                      <a:r>
                        <a:rPr sz="800" spc="35" dirty="0">
                          <a:latin typeface="Yu Gothic UI"/>
                          <a:cs typeface="Yu Gothic UI"/>
                        </a:rPr>
                        <a:t>精査中・治療中の疾病と関連しない健診等</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800" dirty="0">
                          <a:latin typeface="Yu Gothic UI"/>
                          <a:cs typeface="Yu Gothic UI"/>
                        </a:rPr>
                        <a:t>初診料・再診料等は算定不可(※)</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DEDE"/>
                    </a:solidFill>
                  </a:tcPr>
                </a:tc>
                <a:tc gridSpan="2">
                  <a:txBody>
                    <a:bodyPr/>
                    <a:lstStyle/>
                    <a:p>
                      <a:pPr marL="1270" algn="ctr">
                        <a:lnSpc>
                          <a:spcPct val="100000"/>
                        </a:lnSpc>
                        <a:spcBef>
                          <a:spcPts val="585"/>
                        </a:spcBef>
                      </a:pPr>
                      <a:r>
                        <a:rPr sz="800" spc="-10" dirty="0">
                          <a:latin typeface="Yu Gothic UI"/>
                          <a:cs typeface="Yu Gothic UI"/>
                        </a:rPr>
                        <a:t>再診料等を算定</a:t>
                      </a:r>
                      <a:endParaRPr sz="800">
                        <a:latin typeface="Yu Gothic UI"/>
                        <a:cs typeface="Yu Gothic UI"/>
                      </a:endParaRPr>
                    </a:p>
                  </a:txBody>
                  <a:tcPr marL="0" marR="0" marT="742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229400" y="5367020"/>
          <a:ext cx="9443718" cy="1162685"/>
        </p:xfrm>
        <a:graphic>
          <a:graphicData uri="http://schemas.openxmlformats.org/drawingml/2006/table">
            <a:tbl>
              <a:tblPr firstRow="1" bandRow="1">
                <a:tableStyleId>{2D5ABB26-0587-4C30-8999-92F81FD0307C}</a:tableStyleId>
              </a:tblPr>
              <a:tblGrid>
                <a:gridCol w="1751964">
                  <a:extLst>
                    <a:ext uri="{9D8B030D-6E8A-4147-A177-3AD203B41FA5}">
                      <a16:colId xmlns:a16="http://schemas.microsoft.com/office/drawing/2014/main" val="20000"/>
                    </a:ext>
                  </a:extLst>
                </a:gridCol>
                <a:gridCol w="2795269">
                  <a:extLst>
                    <a:ext uri="{9D8B030D-6E8A-4147-A177-3AD203B41FA5}">
                      <a16:colId xmlns:a16="http://schemas.microsoft.com/office/drawing/2014/main" val="20001"/>
                    </a:ext>
                  </a:extLst>
                </a:gridCol>
                <a:gridCol w="2063750">
                  <a:extLst>
                    <a:ext uri="{9D8B030D-6E8A-4147-A177-3AD203B41FA5}">
                      <a16:colId xmlns:a16="http://schemas.microsoft.com/office/drawing/2014/main" val="20002"/>
                    </a:ext>
                  </a:extLst>
                </a:gridCol>
                <a:gridCol w="1564640">
                  <a:extLst>
                    <a:ext uri="{9D8B030D-6E8A-4147-A177-3AD203B41FA5}">
                      <a16:colId xmlns:a16="http://schemas.microsoft.com/office/drawing/2014/main" val="20003"/>
                    </a:ext>
                  </a:extLst>
                </a:gridCol>
                <a:gridCol w="1268095">
                  <a:extLst>
                    <a:ext uri="{9D8B030D-6E8A-4147-A177-3AD203B41FA5}">
                      <a16:colId xmlns:a16="http://schemas.microsoft.com/office/drawing/2014/main" val="20004"/>
                    </a:ext>
                  </a:extLst>
                </a:gridCol>
              </a:tblGrid>
              <a:tr h="146685">
                <a:tc rowSpan="2" gridSpan="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gridSpan="3">
                  <a:txBody>
                    <a:bodyPr/>
                    <a:lstStyle/>
                    <a:p>
                      <a:pPr marL="1270" algn="ctr">
                        <a:lnSpc>
                          <a:spcPct val="100000"/>
                        </a:lnSpc>
                        <a:spcBef>
                          <a:spcPts val="55"/>
                        </a:spcBef>
                      </a:pPr>
                      <a:r>
                        <a:rPr sz="800" dirty="0">
                          <a:latin typeface="Yu Gothic UI"/>
                          <a:cs typeface="Yu Gothic UI"/>
                        </a:rPr>
                        <a:t>健康診断、検診、予防接種等</a:t>
                      </a:r>
                      <a:r>
                        <a:rPr sz="800" spc="-15" dirty="0">
                          <a:latin typeface="Yu Gothic UI"/>
                          <a:cs typeface="Yu Gothic UI"/>
                        </a:rPr>
                        <a:t>（</a:t>
                      </a:r>
                      <a:r>
                        <a:rPr sz="800" spc="-5" dirty="0">
                          <a:latin typeface="Yu Gothic UI"/>
                          <a:cs typeface="Yu Gothic UI"/>
                        </a:rPr>
                        <a:t>健診等</a:t>
                      </a:r>
                      <a:r>
                        <a:rPr sz="800" spc="70" dirty="0">
                          <a:latin typeface="Yu Gothic UI"/>
                          <a:cs typeface="Yu Gothic UI"/>
                        </a:rPr>
                        <a:t>）</a:t>
                      </a:r>
                      <a:r>
                        <a:rPr sz="800" spc="85" dirty="0">
                          <a:latin typeface="Yu Gothic UI"/>
                          <a:cs typeface="Yu Gothic UI"/>
                        </a:rPr>
                        <a:t>を基準として、保険診療を</a:t>
                      </a:r>
                      <a:endParaRPr sz="800">
                        <a:latin typeface="Yu Gothic UI"/>
                        <a:cs typeface="Yu Gothic U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7320">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marL="3810" algn="ctr">
                        <a:lnSpc>
                          <a:spcPct val="100000"/>
                        </a:lnSpc>
                        <a:spcBef>
                          <a:spcPts val="60"/>
                        </a:spcBef>
                      </a:pPr>
                      <a:r>
                        <a:rPr sz="800" spc="5" dirty="0">
                          <a:latin typeface="Yu Gothic UI"/>
                          <a:cs typeface="Yu Gothic UI"/>
                        </a:rPr>
                        <a:t>同日に１回の受診で実施</a:t>
                      </a:r>
                      <a:endParaRPr sz="8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74650">
                        <a:lnSpc>
                          <a:spcPct val="100000"/>
                        </a:lnSpc>
                        <a:spcBef>
                          <a:spcPts val="60"/>
                        </a:spcBef>
                      </a:pPr>
                      <a:r>
                        <a:rPr sz="800" spc="-10" dirty="0">
                          <a:latin typeface="Yu Gothic UI"/>
                          <a:cs typeface="Yu Gothic UI"/>
                        </a:rPr>
                        <a:t>同日別受診で実施</a:t>
                      </a:r>
                      <a:endParaRPr sz="8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6860">
                        <a:lnSpc>
                          <a:spcPct val="100000"/>
                        </a:lnSpc>
                        <a:spcBef>
                          <a:spcPts val="60"/>
                        </a:spcBef>
                      </a:pPr>
                      <a:r>
                        <a:rPr sz="800" spc="-10" dirty="0">
                          <a:latin typeface="Yu Gothic UI"/>
                          <a:cs typeface="Yu Gothic UI"/>
                        </a:rPr>
                        <a:t>翌日以降に実施</a:t>
                      </a:r>
                      <a:endParaRPr sz="800">
                        <a:latin typeface="Yu Gothic UI"/>
                        <a:cs typeface="Yu Gothic U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89560">
                <a:tc gridSpan="2">
                  <a:txBody>
                    <a:bodyPr/>
                    <a:lstStyle/>
                    <a:p>
                      <a:pPr algn="ctr">
                        <a:lnSpc>
                          <a:spcPct val="100000"/>
                        </a:lnSpc>
                        <a:spcBef>
                          <a:spcPts val="620"/>
                        </a:spcBef>
                      </a:pPr>
                      <a:r>
                        <a:rPr sz="800" spc="25" dirty="0">
                          <a:latin typeface="Yu Gothic UI"/>
                          <a:cs typeface="Yu Gothic UI"/>
                        </a:rPr>
                        <a:t>当該保険医療機関において保険診療の受診をしたことのない患者</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1905" algn="ctr">
                        <a:lnSpc>
                          <a:spcPct val="100000"/>
                        </a:lnSpc>
                        <a:spcBef>
                          <a:spcPts val="620"/>
                        </a:spcBef>
                      </a:pPr>
                      <a:r>
                        <a:rPr sz="800" spc="-10" dirty="0">
                          <a:latin typeface="Yu Gothic UI"/>
                          <a:cs typeface="Yu Gothic UI"/>
                        </a:rPr>
                        <a:t>初診料を算定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BFFFD"/>
                    </a:solidFill>
                  </a:tcPr>
                </a:tc>
                <a:tc gridSpan="2">
                  <a:txBody>
                    <a:bodyPr/>
                    <a:lstStyle/>
                    <a:p>
                      <a:pPr marL="3810" algn="ctr">
                        <a:lnSpc>
                          <a:spcPct val="100000"/>
                        </a:lnSpc>
                        <a:spcBef>
                          <a:spcPts val="620"/>
                        </a:spcBef>
                      </a:pPr>
                      <a:r>
                        <a:rPr sz="800" spc="-10" dirty="0">
                          <a:latin typeface="Yu Gothic UI"/>
                          <a:cs typeface="Yu Gothic UI"/>
                        </a:rPr>
                        <a:t>初診料を算定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BFFFD"/>
                    </a:solidFill>
                  </a:tcPr>
                </a:tc>
                <a:tc hMerge="1">
                  <a:txBody>
                    <a:bodyPr/>
                    <a:lstStyle/>
                    <a:p>
                      <a:endParaRPr/>
                    </a:p>
                  </a:txBody>
                  <a:tcPr marL="0" marR="0" marT="0" marB="0"/>
                </a:tc>
                <a:extLst>
                  <a:ext uri="{0D108BD9-81ED-4DB2-BD59-A6C34878D82A}">
                    <a16:rowId xmlns:a16="http://schemas.microsoft.com/office/drawing/2014/main" val="10002"/>
                  </a:ext>
                </a:extLst>
              </a:tr>
              <a:tr h="289560">
                <a:tc rowSpan="2">
                  <a:txBody>
                    <a:bodyPr/>
                    <a:lstStyle/>
                    <a:p>
                      <a:pPr>
                        <a:lnSpc>
                          <a:spcPct val="100000"/>
                        </a:lnSpc>
                        <a:spcBef>
                          <a:spcPts val="365"/>
                        </a:spcBef>
                      </a:pPr>
                      <a:endParaRPr sz="800">
                        <a:latin typeface="Times New Roman"/>
                        <a:cs typeface="Times New Roman"/>
                      </a:endParaRPr>
                    </a:p>
                    <a:p>
                      <a:pPr marL="1905" algn="ctr">
                        <a:lnSpc>
                          <a:spcPct val="100000"/>
                        </a:lnSpc>
                      </a:pPr>
                      <a:r>
                        <a:rPr sz="800" spc="35" dirty="0">
                          <a:latin typeface="Yu Gothic UI"/>
                          <a:cs typeface="Yu Gothic UI"/>
                        </a:rPr>
                        <a:t>保険医療機関に通院し、</a:t>
                      </a:r>
                      <a:endParaRPr sz="800">
                        <a:latin typeface="Yu Gothic UI"/>
                        <a:cs typeface="Yu Gothic UI"/>
                      </a:endParaRPr>
                    </a:p>
                    <a:p>
                      <a:pPr algn="ctr">
                        <a:lnSpc>
                          <a:spcPct val="100000"/>
                        </a:lnSpc>
                      </a:pPr>
                      <a:r>
                        <a:rPr sz="800" spc="15" dirty="0">
                          <a:latin typeface="Yu Gothic UI"/>
                          <a:cs typeface="Yu Gothic UI"/>
                        </a:rPr>
                        <a:t>保険診療で精査中・治療中の患者</a:t>
                      </a:r>
                      <a:endParaRPr sz="800">
                        <a:latin typeface="Yu Gothic UI"/>
                        <a:cs typeface="Yu Gothic UI"/>
                      </a:endParaRPr>
                    </a:p>
                  </a:txBody>
                  <a:tcPr marL="0" marR="0" marT="463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20"/>
                        </a:spcBef>
                      </a:pPr>
                      <a:r>
                        <a:rPr sz="800" spc="35" dirty="0">
                          <a:latin typeface="Yu Gothic UI"/>
                          <a:cs typeface="Yu Gothic UI"/>
                        </a:rPr>
                        <a:t>精査中・治療中の疾病と関連する健診等</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20"/>
                        </a:spcBef>
                      </a:pPr>
                      <a:r>
                        <a:rPr sz="800" spc="-10" dirty="0">
                          <a:latin typeface="Yu Gothic UI"/>
                          <a:cs typeface="Yu Gothic UI"/>
                        </a:rPr>
                        <a:t>再診料等を算定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gridSpan="2">
                  <a:txBody>
                    <a:bodyPr/>
                    <a:lstStyle/>
                    <a:p>
                      <a:pPr marL="2540" algn="ctr">
                        <a:lnSpc>
                          <a:spcPct val="100000"/>
                        </a:lnSpc>
                        <a:spcBef>
                          <a:spcPts val="620"/>
                        </a:spcBef>
                      </a:pPr>
                      <a:r>
                        <a:rPr sz="800" spc="-10" dirty="0">
                          <a:latin typeface="Yu Gothic UI"/>
                          <a:cs typeface="Yu Gothic UI"/>
                        </a:rPr>
                        <a:t>再診料等を算定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hMerge="1">
                  <a:txBody>
                    <a:bodyPr/>
                    <a:lstStyle/>
                    <a:p>
                      <a:endParaRPr/>
                    </a:p>
                  </a:txBody>
                  <a:tcPr marL="0" marR="0" marT="0" marB="0"/>
                </a:tc>
                <a:extLst>
                  <a:ext uri="{0D108BD9-81ED-4DB2-BD59-A6C34878D82A}">
                    <a16:rowId xmlns:a16="http://schemas.microsoft.com/office/drawing/2014/main" val="10003"/>
                  </a:ext>
                </a:extLst>
              </a:tr>
              <a:tr h="289560">
                <a:tc vMerge="1">
                  <a:txBody>
                    <a:bodyPr/>
                    <a:lstStyle/>
                    <a:p>
                      <a:endParaRPr/>
                    </a:p>
                  </a:txBody>
                  <a:tcPr marL="0" marR="0" marT="463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20"/>
                        </a:spcBef>
                      </a:pPr>
                      <a:r>
                        <a:rPr sz="800" spc="35" dirty="0">
                          <a:latin typeface="Yu Gothic UI"/>
                          <a:cs typeface="Yu Gothic UI"/>
                        </a:rPr>
                        <a:t>精査中・治療中の疾病と関連しない健診等</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20"/>
                        </a:spcBef>
                      </a:pPr>
                      <a:r>
                        <a:rPr sz="800" spc="-10" dirty="0">
                          <a:latin typeface="Yu Gothic UI"/>
                          <a:cs typeface="Yu Gothic UI"/>
                        </a:rPr>
                        <a:t>再診料等を算定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gridSpan="2">
                  <a:txBody>
                    <a:bodyPr/>
                    <a:lstStyle/>
                    <a:p>
                      <a:pPr marL="2540" algn="ctr">
                        <a:lnSpc>
                          <a:spcPct val="100000"/>
                        </a:lnSpc>
                        <a:spcBef>
                          <a:spcPts val="620"/>
                        </a:spcBef>
                      </a:pPr>
                      <a:r>
                        <a:rPr sz="800" spc="-10" dirty="0">
                          <a:latin typeface="Yu Gothic UI"/>
                          <a:cs typeface="Yu Gothic UI"/>
                        </a:rPr>
                        <a:t>再診料等を算定</a:t>
                      </a:r>
                      <a:endParaRPr sz="800">
                        <a:latin typeface="Yu Gothic UI"/>
                        <a:cs typeface="Yu Gothic UI"/>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FFFF"/>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8" name="object 8"/>
          <p:cNvSpPr txBox="1"/>
          <p:nvPr/>
        </p:nvSpPr>
        <p:spPr>
          <a:xfrm>
            <a:off x="241198" y="2630595"/>
            <a:ext cx="7129145" cy="380365"/>
          </a:xfrm>
          <a:prstGeom prst="rect">
            <a:avLst/>
          </a:prstGeom>
        </p:spPr>
        <p:txBody>
          <a:bodyPr vert="horz" wrap="square" lIns="0" tIns="22860" rIns="0" bIns="0" rtlCol="0">
            <a:spAutoFit/>
          </a:bodyPr>
          <a:lstStyle/>
          <a:p>
            <a:pPr marL="12700">
              <a:lnSpc>
                <a:spcPct val="100000"/>
              </a:lnSpc>
              <a:spcBef>
                <a:spcPts val="180"/>
              </a:spcBef>
            </a:pPr>
            <a:r>
              <a:rPr sz="1200" spc="75" dirty="0">
                <a:latin typeface="Yu Gothic UI"/>
                <a:cs typeface="Yu Gothic UI"/>
              </a:rPr>
              <a:t>◆健診等に関する疾病に対して保険診療を実施する場合</a:t>
            </a:r>
            <a:endParaRPr sz="1200">
              <a:latin typeface="Yu Gothic UI"/>
              <a:cs typeface="Yu Gothic UI"/>
            </a:endParaRPr>
          </a:p>
          <a:p>
            <a:pPr marL="12700">
              <a:lnSpc>
                <a:spcPct val="100000"/>
              </a:lnSpc>
              <a:spcBef>
                <a:spcPts val="70"/>
              </a:spcBef>
            </a:pPr>
            <a:r>
              <a:rPr sz="1000" spc="85" dirty="0">
                <a:latin typeface="Yu Gothic UI"/>
                <a:cs typeface="Yu Gothic UI"/>
              </a:rPr>
              <a:t>（</a:t>
            </a:r>
            <a:r>
              <a:rPr sz="1000" spc="55" dirty="0">
                <a:latin typeface="Yu Gothic UI"/>
                <a:cs typeface="Yu Gothic UI"/>
              </a:rPr>
              <a:t>特定の疾病を対象としない健診等については、健診等の結果、診断された疾病又は疑いがあると診断された疾病を含む。</a:t>
            </a:r>
            <a:r>
              <a:rPr sz="1000" spc="-50" dirty="0">
                <a:latin typeface="Yu Gothic UI"/>
                <a:cs typeface="Yu Gothic UI"/>
              </a:rPr>
              <a:t>）</a:t>
            </a:r>
            <a:endParaRPr sz="1000">
              <a:latin typeface="Yu Gothic UI"/>
              <a:cs typeface="Yu Gothic UI"/>
            </a:endParaRPr>
          </a:p>
        </p:txBody>
      </p:sp>
      <p:sp>
        <p:nvSpPr>
          <p:cNvPr id="9" name="object 9"/>
          <p:cNvSpPr txBox="1"/>
          <p:nvPr/>
        </p:nvSpPr>
        <p:spPr>
          <a:xfrm>
            <a:off x="241198" y="4177665"/>
            <a:ext cx="9337040" cy="1176655"/>
          </a:xfrm>
          <a:prstGeom prst="rect">
            <a:avLst/>
          </a:prstGeom>
        </p:spPr>
        <p:txBody>
          <a:bodyPr vert="horz" wrap="square" lIns="0" tIns="12700" rIns="0" bIns="0" rtlCol="0">
            <a:spAutoFit/>
          </a:bodyPr>
          <a:lstStyle/>
          <a:p>
            <a:pPr marL="350520" marR="5080" indent="-268605">
              <a:lnSpc>
                <a:spcPct val="100000"/>
              </a:lnSpc>
              <a:spcBef>
                <a:spcPts val="100"/>
              </a:spcBef>
            </a:pPr>
            <a:r>
              <a:rPr sz="800" spc="5" dirty="0">
                <a:latin typeface="Yu Gothic UI"/>
                <a:cs typeface="Yu Gothic UI"/>
              </a:rPr>
              <a:t>（※）</a:t>
            </a:r>
            <a:r>
              <a:rPr sz="800" spc="-15" dirty="0">
                <a:latin typeface="Yu Gothic UI"/>
                <a:cs typeface="Yu Gothic UI"/>
              </a:rPr>
              <a:t>再診料等の費用が含まれる特掲診療料及び当該費用を併せて算定できない特掲診療料についても算定できない。ただし、第３部検査、第４部画像診断、第５部投薬、第６部注射、第７部リハビリテ</a:t>
            </a:r>
            <a:r>
              <a:rPr sz="800" spc="65" dirty="0">
                <a:latin typeface="Yu Gothic UI"/>
                <a:cs typeface="Yu Gothic UI"/>
              </a:rPr>
              <a:t>ーション、第８部処置、第９部手術、第</a:t>
            </a:r>
            <a:r>
              <a:rPr sz="800" spc="55" dirty="0">
                <a:latin typeface="Yu Gothic UI"/>
                <a:cs typeface="Yu Gothic UI"/>
              </a:rPr>
              <a:t>10</a:t>
            </a:r>
            <a:r>
              <a:rPr sz="800" spc="40" dirty="0">
                <a:latin typeface="Yu Gothic UI"/>
                <a:cs typeface="Yu Gothic UI"/>
              </a:rPr>
              <a:t>部麻酔、第</a:t>
            </a:r>
            <a:r>
              <a:rPr sz="800" spc="60" dirty="0">
                <a:latin typeface="Yu Gothic UI"/>
                <a:cs typeface="Yu Gothic UI"/>
              </a:rPr>
              <a:t>11</a:t>
            </a:r>
            <a:r>
              <a:rPr sz="800" spc="15" dirty="0">
                <a:latin typeface="Yu Gothic UI"/>
                <a:cs typeface="Yu Gothic UI"/>
              </a:rPr>
              <a:t>部放射線治療、第</a:t>
            </a:r>
            <a:r>
              <a:rPr sz="800" spc="55" dirty="0">
                <a:latin typeface="Yu Gothic UI"/>
                <a:cs typeface="Yu Gothic UI"/>
              </a:rPr>
              <a:t>12</a:t>
            </a:r>
            <a:r>
              <a:rPr sz="800" spc="5" dirty="0">
                <a:latin typeface="Yu Gothic UI"/>
                <a:cs typeface="Yu Gothic UI"/>
              </a:rPr>
              <a:t>部歯冠修復及び欠損補綴、第</a:t>
            </a:r>
            <a:r>
              <a:rPr sz="800" spc="55" dirty="0">
                <a:latin typeface="Yu Gothic UI"/>
                <a:cs typeface="Yu Gothic UI"/>
              </a:rPr>
              <a:t>13</a:t>
            </a:r>
            <a:r>
              <a:rPr sz="800" spc="5" dirty="0">
                <a:latin typeface="Yu Gothic UI"/>
                <a:cs typeface="Yu Gothic UI"/>
              </a:rPr>
              <a:t>部歯科矯正及び第</a:t>
            </a:r>
            <a:r>
              <a:rPr sz="800" spc="55" dirty="0">
                <a:latin typeface="Yu Gothic UI"/>
                <a:cs typeface="Yu Gothic UI"/>
              </a:rPr>
              <a:t>14</a:t>
            </a:r>
            <a:r>
              <a:rPr sz="800" spc="30" dirty="0">
                <a:latin typeface="Yu Gothic UI"/>
                <a:cs typeface="Yu Gothic UI"/>
              </a:rPr>
              <a:t>部病理診断に掲げる診療を保険診療として実施する場合</a:t>
            </a:r>
            <a:r>
              <a:rPr sz="800" spc="-15" dirty="0">
                <a:latin typeface="Yu Gothic UI"/>
                <a:cs typeface="Yu Gothic UI"/>
              </a:rPr>
              <a:t>（</a:t>
            </a:r>
            <a:r>
              <a:rPr sz="800" spc="10" dirty="0">
                <a:latin typeface="Yu Gothic UI"/>
                <a:cs typeface="Yu Gothic UI"/>
              </a:rPr>
              <a:t>当該診療</a:t>
            </a:r>
            <a:r>
              <a:rPr sz="800" spc="40" dirty="0">
                <a:latin typeface="Yu Gothic UI"/>
                <a:cs typeface="Yu Gothic UI"/>
              </a:rPr>
              <a:t>の費用が他の特掲診療料に含まれる場合を含む。</a:t>
            </a:r>
            <a:r>
              <a:rPr sz="800" spc="110" dirty="0">
                <a:latin typeface="Yu Gothic UI"/>
                <a:cs typeface="Yu Gothic UI"/>
              </a:rPr>
              <a:t>）</a:t>
            </a:r>
            <a:r>
              <a:rPr sz="800" spc="145" dirty="0">
                <a:latin typeface="Yu Gothic UI"/>
                <a:cs typeface="Yu Gothic UI"/>
              </a:rPr>
              <a:t>には、この限りではない。</a:t>
            </a:r>
            <a:endParaRPr sz="800">
              <a:latin typeface="Yu Gothic UI"/>
              <a:cs typeface="Yu Gothic UI"/>
            </a:endParaRPr>
          </a:p>
          <a:p>
            <a:pPr marL="254635" marR="26034" indent="-172720">
              <a:lnSpc>
                <a:spcPct val="100000"/>
              </a:lnSpc>
              <a:buFont typeface="Arial"/>
              <a:buChar char="•"/>
              <a:tabLst>
                <a:tab pos="254635" algn="l"/>
              </a:tabLst>
            </a:pPr>
            <a:r>
              <a:rPr sz="800" spc="10" dirty="0">
                <a:latin typeface="Yu Gothic UI"/>
                <a:cs typeface="Yu Gothic UI"/>
              </a:rPr>
              <a:t>健診等の結果、疾病又はその疑いがあると診断された患者について、治療方針を確立する等のために検査を行う必要がある場合には、当該検査が当該健診等の一環としてあらかじめ計画又は予定され</a:t>
            </a:r>
            <a:r>
              <a:rPr sz="800" spc="50" dirty="0">
                <a:latin typeface="Yu Gothic UI"/>
                <a:cs typeface="Yu Gothic UI"/>
              </a:rPr>
              <a:t>ていたものではないことが客観的に明らかである場合に限り、当該検査に係る費用について、診療報酬を算定できる。</a:t>
            </a:r>
            <a:endParaRPr sz="800">
              <a:latin typeface="Yu Gothic UI"/>
              <a:cs typeface="Yu Gothic UI"/>
            </a:endParaRPr>
          </a:p>
          <a:p>
            <a:pPr marL="254635" indent="-172085">
              <a:lnSpc>
                <a:spcPct val="100000"/>
              </a:lnSpc>
              <a:spcBef>
                <a:spcPts val="5"/>
              </a:spcBef>
              <a:buFont typeface="Arial"/>
              <a:buChar char="•"/>
              <a:tabLst>
                <a:tab pos="254635" algn="l"/>
              </a:tabLst>
            </a:pPr>
            <a:r>
              <a:rPr sz="800" dirty="0">
                <a:latin typeface="Yu Gothic UI"/>
                <a:cs typeface="Yu Gothic UI"/>
              </a:rPr>
              <a:t>当該健診等の結果、特に治療の必要性を認め治療を開始した場合には、当該治療に係る費用（</a:t>
            </a:r>
            <a:r>
              <a:rPr sz="800" spc="80" dirty="0">
                <a:latin typeface="Yu Gothic UI"/>
                <a:cs typeface="Yu Gothic UI"/>
              </a:rPr>
              <a:t>上記で算定不可とされているものを除く。</a:t>
            </a:r>
            <a:r>
              <a:rPr sz="800" spc="245" dirty="0">
                <a:latin typeface="Yu Gothic UI"/>
                <a:cs typeface="Yu Gothic UI"/>
              </a:rPr>
              <a:t>）</a:t>
            </a:r>
            <a:r>
              <a:rPr sz="800" spc="95" dirty="0">
                <a:latin typeface="Yu Gothic UI"/>
                <a:cs typeface="Yu Gothic UI"/>
              </a:rPr>
              <a:t>について、診療報酬を算定できる。</a:t>
            </a:r>
            <a:endParaRPr sz="800">
              <a:latin typeface="Yu Gothic UI"/>
              <a:cs typeface="Yu Gothic UI"/>
            </a:endParaRPr>
          </a:p>
          <a:p>
            <a:pPr>
              <a:lnSpc>
                <a:spcPct val="100000"/>
              </a:lnSpc>
              <a:spcBef>
                <a:spcPts val="509"/>
              </a:spcBef>
            </a:pPr>
            <a:endParaRPr sz="800">
              <a:latin typeface="Yu Gothic UI"/>
              <a:cs typeface="Yu Gothic UI"/>
            </a:endParaRPr>
          </a:p>
          <a:p>
            <a:pPr marL="12700">
              <a:lnSpc>
                <a:spcPct val="100000"/>
              </a:lnSpc>
            </a:pPr>
            <a:r>
              <a:rPr sz="1100" spc="45" dirty="0">
                <a:latin typeface="Yu Gothic UI"/>
                <a:cs typeface="Yu Gothic UI"/>
              </a:rPr>
              <a:t>◆健診等と直接関係のない疾病に対して保険診療を実施する場合</a:t>
            </a:r>
            <a:endParaRPr sz="1100">
              <a:latin typeface="Yu Gothic UI"/>
              <a:cs typeface="Yu Gothic U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895600" cy="927100"/>
          </a:xfrm>
          <a:custGeom>
            <a:avLst/>
            <a:gdLst/>
            <a:ahLst/>
            <a:cxnLst/>
            <a:rect l="l" t="t" r="r" b="b"/>
            <a:pathLst>
              <a:path w="2895600" h="927100">
                <a:moveTo>
                  <a:pt x="2895600" y="0"/>
                </a:moveTo>
                <a:lnTo>
                  <a:pt x="0" y="0"/>
                </a:lnTo>
                <a:lnTo>
                  <a:pt x="0" y="926528"/>
                </a:lnTo>
                <a:lnTo>
                  <a:pt x="2895600" y="926528"/>
                </a:lnTo>
                <a:lnTo>
                  <a:pt x="2895600" y="0"/>
                </a:lnTo>
                <a:close/>
              </a:path>
            </a:pathLst>
          </a:custGeom>
          <a:solidFill>
            <a:srgbClr val="CDFFDC"/>
          </a:solidFill>
        </p:spPr>
        <p:txBody>
          <a:bodyPr wrap="square" lIns="0" tIns="0" rIns="0" bIns="0" rtlCol="0"/>
          <a:lstStyle/>
          <a:p>
            <a:endParaRPr/>
          </a:p>
        </p:txBody>
      </p:sp>
      <p:sp>
        <p:nvSpPr>
          <p:cNvPr id="3" name="object 3"/>
          <p:cNvSpPr txBox="1"/>
          <p:nvPr/>
        </p:nvSpPr>
        <p:spPr>
          <a:xfrm>
            <a:off x="2974975"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37</a:t>
            </a:r>
          </a:p>
        </p:txBody>
      </p:sp>
      <p:sp>
        <p:nvSpPr>
          <p:cNvPr id="4" name="object 4"/>
          <p:cNvSpPr txBox="1">
            <a:spLocks noGrp="1"/>
          </p:cNvSpPr>
          <p:nvPr>
            <p:ph type="title"/>
          </p:nvPr>
        </p:nvSpPr>
        <p:spPr>
          <a:xfrm>
            <a:off x="2974975" y="4173092"/>
            <a:ext cx="6726555" cy="452120"/>
          </a:xfrm>
          <a:prstGeom prst="rect">
            <a:avLst/>
          </a:prstGeom>
        </p:spPr>
        <p:txBody>
          <a:bodyPr vert="horz" wrap="square" lIns="0" tIns="12065" rIns="0" bIns="0" rtlCol="0">
            <a:spAutoFit/>
          </a:bodyPr>
          <a:lstStyle/>
          <a:p>
            <a:pPr marL="12700">
              <a:lnSpc>
                <a:spcPct val="100000"/>
              </a:lnSpc>
              <a:spcBef>
                <a:spcPts val="95"/>
              </a:spcBef>
            </a:pPr>
            <a:r>
              <a:rPr sz="2800" spc="355" dirty="0"/>
              <a:t>10</a:t>
            </a:r>
            <a:r>
              <a:rPr sz="2800" spc="90" dirty="0"/>
              <a:t>．医療</a:t>
            </a:r>
            <a:r>
              <a:rPr sz="2800" spc="229" dirty="0"/>
              <a:t>DX</a:t>
            </a:r>
            <a:r>
              <a:rPr sz="2800" spc="50" dirty="0"/>
              <a:t>推進体制整備加算等の見直し</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2349"/>
            <a:ext cx="9519920" cy="5761990"/>
          </a:xfrm>
          <a:custGeom>
            <a:avLst/>
            <a:gdLst/>
            <a:ahLst/>
            <a:cxnLst/>
            <a:rect l="l" t="t" r="r" b="b"/>
            <a:pathLst>
              <a:path w="9519920" h="5761990">
                <a:moveTo>
                  <a:pt x="0" y="5761863"/>
                </a:moveTo>
                <a:lnTo>
                  <a:pt x="9519793" y="5761863"/>
                </a:lnTo>
                <a:lnTo>
                  <a:pt x="9519793" y="0"/>
                </a:lnTo>
                <a:lnTo>
                  <a:pt x="0" y="0"/>
                </a:lnTo>
                <a:lnTo>
                  <a:pt x="0" y="5761863"/>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15468" y="2202345"/>
            <a:ext cx="4320540" cy="319405"/>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p:nvPr/>
        </p:nvSpPr>
        <p:spPr>
          <a:xfrm>
            <a:off x="315468" y="2521699"/>
            <a:ext cx="4320540" cy="3975735"/>
          </a:xfrm>
          <a:custGeom>
            <a:avLst/>
            <a:gdLst/>
            <a:ahLst/>
            <a:cxnLst/>
            <a:rect l="l" t="t" r="r" b="b"/>
            <a:pathLst>
              <a:path w="4320540" h="3975735">
                <a:moveTo>
                  <a:pt x="4320032" y="0"/>
                </a:moveTo>
                <a:lnTo>
                  <a:pt x="0" y="0"/>
                </a:lnTo>
                <a:lnTo>
                  <a:pt x="0" y="3975227"/>
                </a:lnTo>
                <a:lnTo>
                  <a:pt x="4320032" y="3975227"/>
                </a:lnTo>
                <a:lnTo>
                  <a:pt x="4320032" y="0"/>
                </a:lnTo>
                <a:close/>
              </a:path>
            </a:pathLst>
          </a:custGeom>
          <a:solidFill>
            <a:srgbClr val="E7EDF8"/>
          </a:solidFill>
        </p:spPr>
        <p:txBody>
          <a:bodyPr wrap="square" lIns="0" tIns="0" rIns="0" bIns="0" rtlCol="0"/>
          <a:lstStyle/>
          <a:p>
            <a:endParaRPr/>
          </a:p>
        </p:txBody>
      </p:sp>
      <p:graphicFrame>
        <p:nvGraphicFramePr>
          <p:cNvPr id="5" name="object 5"/>
          <p:cNvGraphicFramePr>
            <a:graphicFrameLocks noGrp="1"/>
          </p:cNvGraphicFramePr>
          <p:nvPr/>
        </p:nvGraphicFramePr>
        <p:xfrm>
          <a:off x="375158" y="2562470"/>
          <a:ext cx="4258945" cy="1762759"/>
        </p:xfrm>
        <a:graphic>
          <a:graphicData uri="http://schemas.openxmlformats.org/drawingml/2006/table">
            <a:tbl>
              <a:tblPr firstRow="1" bandRow="1">
                <a:tableStyleId>{2D5ABB26-0587-4C30-8999-92F81FD0307C}</a:tableStyleId>
              </a:tblPr>
              <a:tblGrid>
                <a:gridCol w="2197735">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tblGrid>
              <a:tr h="462915">
                <a:tc>
                  <a:txBody>
                    <a:bodyPr/>
                    <a:lstStyle/>
                    <a:p>
                      <a:pPr marL="31750">
                        <a:lnSpc>
                          <a:spcPct val="100000"/>
                        </a:lnSpc>
                        <a:spcBef>
                          <a:spcPts val="70"/>
                        </a:spcBef>
                      </a:pPr>
                      <a:r>
                        <a:rPr sz="1200" spc="200" dirty="0">
                          <a:latin typeface="Yu Gothic UI"/>
                          <a:cs typeface="Yu Gothic UI"/>
                        </a:rPr>
                        <a:t>【医療</a:t>
                      </a:r>
                      <a:r>
                        <a:rPr sz="1200" spc="65" dirty="0">
                          <a:latin typeface="Yu Gothic UI"/>
                          <a:cs typeface="Yu Gothic UI"/>
                        </a:rPr>
                        <a:t>DX</a:t>
                      </a:r>
                      <a:r>
                        <a:rPr sz="1200" spc="55" dirty="0">
                          <a:latin typeface="Yu Gothic UI"/>
                          <a:cs typeface="Yu Gothic UI"/>
                        </a:rPr>
                        <a:t>推進体制整備加算】</a:t>
                      </a:r>
                      <a:endParaRPr sz="1200">
                        <a:latin typeface="Yu Gothic UI"/>
                        <a:cs typeface="Yu Gothic UI"/>
                      </a:endParaRPr>
                    </a:p>
                    <a:p>
                      <a:pPr marL="31750">
                        <a:lnSpc>
                          <a:spcPts val="1435"/>
                        </a:lnSpc>
                        <a:spcBef>
                          <a:spcPts val="600"/>
                        </a:spcBef>
                      </a:pPr>
                      <a:r>
                        <a:rPr sz="1200" dirty="0">
                          <a:latin typeface="Yu Gothic UI"/>
                          <a:cs typeface="Yu Gothic UI"/>
                        </a:rPr>
                        <a:t>初診時（月に１回</a:t>
                      </a:r>
                      <a:r>
                        <a:rPr sz="1200" spc="-50" dirty="0">
                          <a:latin typeface="Yu Gothic UI"/>
                          <a:cs typeface="Yu Gothic UI"/>
                        </a:rPr>
                        <a:t>）</a:t>
                      </a:r>
                      <a:endParaRPr sz="1200">
                        <a:latin typeface="Yu Gothic UI"/>
                        <a:cs typeface="Yu Gothic UI"/>
                      </a:endParaRPr>
                    </a:p>
                  </a:txBody>
                  <a:tcPr marL="0" marR="0" marT="8890" marB="0">
                    <a:solidFill>
                      <a:srgbClr val="E7EDF8"/>
                    </a:solidFill>
                  </a:tcPr>
                </a:tc>
                <a:tc>
                  <a:txBody>
                    <a:bodyPr/>
                    <a:lstStyle/>
                    <a:p>
                      <a:pPr>
                        <a:lnSpc>
                          <a:spcPct val="100000"/>
                        </a:lnSpc>
                        <a:spcBef>
                          <a:spcPts val="730"/>
                        </a:spcBef>
                      </a:pPr>
                      <a:endParaRPr sz="1200">
                        <a:latin typeface="Times New Roman"/>
                        <a:cs typeface="Times New Roman"/>
                      </a:endParaRPr>
                    </a:p>
                    <a:p>
                      <a:pPr marL="120014">
                        <a:lnSpc>
                          <a:spcPts val="1435"/>
                        </a:lnSpc>
                      </a:pPr>
                      <a:r>
                        <a:rPr sz="1200" dirty="0">
                          <a:latin typeface="Yu Gothic UI"/>
                          <a:cs typeface="Yu Gothic UI"/>
                        </a:rPr>
                        <a:t>（医科）（歯科）（調剤</a:t>
                      </a:r>
                      <a:r>
                        <a:rPr sz="1200" spc="-50" dirty="0">
                          <a:latin typeface="Yu Gothic UI"/>
                          <a:cs typeface="Yu Gothic UI"/>
                        </a:rPr>
                        <a:t>）</a:t>
                      </a:r>
                      <a:endParaRPr sz="1200">
                        <a:latin typeface="Yu Gothic UI"/>
                        <a:cs typeface="Yu Gothic UI"/>
                      </a:endParaRPr>
                    </a:p>
                  </a:txBody>
                  <a:tcPr marL="0" marR="0" marT="92710" marB="0">
                    <a:solidFill>
                      <a:srgbClr val="E7EDF8"/>
                    </a:solidFill>
                  </a:tcPr>
                </a:tc>
                <a:extLst>
                  <a:ext uri="{0D108BD9-81ED-4DB2-BD59-A6C34878D82A}">
                    <a16:rowId xmlns:a16="http://schemas.microsoft.com/office/drawing/2014/main" val="10000"/>
                  </a:ext>
                </a:extLst>
              </a:tr>
              <a:tr h="214629">
                <a:tc>
                  <a:txBody>
                    <a:bodyPr/>
                    <a:lstStyle/>
                    <a:p>
                      <a:pPr marL="31750">
                        <a:lnSpc>
                          <a:spcPct val="100000"/>
                        </a:lnSpc>
                        <a:spcBef>
                          <a:spcPts val="120"/>
                        </a:spcBef>
                      </a:pPr>
                      <a:r>
                        <a:rPr sz="1200" spc="200" dirty="0">
                          <a:latin typeface="Yu Gothic UI"/>
                          <a:cs typeface="Yu Gothic UI"/>
                        </a:rPr>
                        <a:t>・医療</a:t>
                      </a:r>
                      <a:r>
                        <a:rPr sz="1200" spc="65" dirty="0">
                          <a:latin typeface="Yu Gothic UI"/>
                          <a:cs typeface="Yu Gothic UI"/>
                        </a:rPr>
                        <a:t>DX</a:t>
                      </a:r>
                      <a:r>
                        <a:rPr sz="1200" spc="-10" dirty="0">
                          <a:latin typeface="Yu Gothic UI"/>
                          <a:cs typeface="Yu Gothic UI"/>
                        </a:rPr>
                        <a:t>推進体制整備加算１</a:t>
                      </a:r>
                      <a:endParaRPr sz="1200">
                        <a:latin typeface="Yu Gothic UI"/>
                        <a:cs typeface="Yu Gothic UI"/>
                      </a:endParaRPr>
                    </a:p>
                  </a:txBody>
                  <a:tcPr marL="0" marR="0" marT="15240" marB="0">
                    <a:solidFill>
                      <a:srgbClr val="E7EDF8"/>
                    </a:solidFill>
                  </a:tcPr>
                </a:tc>
                <a:tc>
                  <a:txBody>
                    <a:bodyPr/>
                    <a:lstStyle/>
                    <a:p>
                      <a:pPr marL="287655">
                        <a:lnSpc>
                          <a:spcPct val="100000"/>
                        </a:lnSpc>
                        <a:spcBef>
                          <a:spcPts val="120"/>
                        </a:spcBef>
                        <a:tabLst>
                          <a:tab pos="888365" algn="l"/>
                          <a:tab pos="1489075" algn="l"/>
                        </a:tabLst>
                      </a:pPr>
                      <a:r>
                        <a:rPr sz="1200" spc="85" dirty="0">
                          <a:latin typeface="Yu Gothic UI"/>
                          <a:cs typeface="Yu Gothic UI"/>
                        </a:rPr>
                        <a:t>12</a:t>
                      </a:r>
                      <a:r>
                        <a:rPr sz="1200" spc="-50" dirty="0">
                          <a:latin typeface="Yu Gothic UI"/>
                          <a:cs typeface="Yu Gothic UI"/>
                        </a:rPr>
                        <a:t>点</a:t>
                      </a:r>
                      <a:r>
                        <a:rPr sz="1200" dirty="0">
                          <a:latin typeface="Yu Gothic UI"/>
                          <a:cs typeface="Yu Gothic UI"/>
                        </a:rPr>
                        <a:t>	</a:t>
                      </a:r>
                      <a:r>
                        <a:rPr sz="1200" spc="85" dirty="0">
                          <a:latin typeface="Yu Gothic UI"/>
                          <a:cs typeface="Yu Gothic UI"/>
                        </a:rPr>
                        <a:t>11</a:t>
                      </a:r>
                      <a:r>
                        <a:rPr sz="1200" spc="-60" dirty="0">
                          <a:latin typeface="Yu Gothic UI"/>
                          <a:cs typeface="Yu Gothic UI"/>
                        </a:rPr>
                        <a:t>点</a:t>
                      </a:r>
                      <a:r>
                        <a:rPr sz="1200" dirty="0">
                          <a:latin typeface="Yu Gothic UI"/>
                          <a:cs typeface="Yu Gothic UI"/>
                        </a:rPr>
                        <a:t>	</a:t>
                      </a:r>
                      <a:r>
                        <a:rPr sz="1200" spc="85" dirty="0">
                          <a:latin typeface="Yu Gothic UI"/>
                          <a:cs typeface="Yu Gothic UI"/>
                        </a:rPr>
                        <a:t>10</a:t>
                      </a:r>
                      <a:r>
                        <a:rPr sz="1200" spc="-50" dirty="0">
                          <a:latin typeface="Yu Gothic UI"/>
                          <a:cs typeface="Yu Gothic UI"/>
                        </a:rPr>
                        <a:t>点</a:t>
                      </a:r>
                      <a:endParaRPr sz="1200">
                        <a:latin typeface="Yu Gothic UI"/>
                        <a:cs typeface="Yu Gothic UI"/>
                      </a:endParaRPr>
                    </a:p>
                  </a:txBody>
                  <a:tcPr marL="0" marR="0" marT="15240" marB="0">
                    <a:solidFill>
                      <a:srgbClr val="E7EDF8"/>
                    </a:solidFill>
                  </a:tcPr>
                </a:tc>
                <a:extLst>
                  <a:ext uri="{0D108BD9-81ED-4DB2-BD59-A6C34878D82A}">
                    <a16:rowId xmlns:a16="http://schemas.microsoft.com/office/drawing/2014/main" val="10001"/>
                  </a:ext>
                </a:extLst>
              </a:tr>
              <a:tr h="219075">
                <a:tc>
                  <a:txBody>
                    <a:bodyPr/>
                    <a:lstStyle/>
                    <a:p>
                      <a:pPr marL="31750">
                        <a:lnSpc>
                          <a:spcPct val="100000"/>
                        </a:lnSpc>
                        <a:spcBef>
                          <a:spcPts val="155"/>
                        </a:spcBef>
                      </a:pPr>
                      <a:r>
                        <a:rPr sz="1200" spc="200" dirty="0">
                          <a:latin typeface="Yu Gothic UI"/>
                          <a:cs typeface="Yu Gothic UI"/>
                        </a:rPr>
                        <a:t>・医療</a:t>
                      </a:r>
                      <a:r>
                        <a:rPr sz="1200" spc="65" dirty="0">
                          <a:latin typeface="Yu Gothic UI"/>
                          <a:cs typeface="Yu Gothic UI"/>
                        </a:rPr>
                        <a:t>DX</a:t>
                      </a:r>
                      <a:r>
                        <a:rPr sz="1200" spc="-10" dirty="0">
                          <a:latin typeface="Yu Gothic UI"/>
                          <a:cs typeface="Yu Gothic UI"/>
                        </a:rPr>
                        <a:t>推進体制整備加算２</a:t>
                      </a:r>
                      <a:endParaRPr sz="1200">
                        <a:latin typeface="Yu Gothic UI"/>
                        <a:cs typeface="Yu Gothic UI"/>
                      </a:endParaRPr>
                    </a:p>
                  </a:txBody>
                  <a:tcPr marL="0" marR="0" marT="19685" marB="0">
                    <a:solidFill>
                      <a:srgbClr val="E7EDF8"/>
                    </a:solidFill>
                  </a:tcPr>
                </a:tc>
                <a:tc>
                  <a:txBody>
                    <a:bodyPr/>
                    <a:lstStyle/>
                    <a:p>
                      <a:pPr marL="287655">
                        <a:lnSpc>
                          <a:spcPct val="100000"/>
                        </a:lnSpc>
                        <a:spcBef>
                          <a:spcPts val="155"/>
                        </a:spcBef>
                        <a:tabLst>
                          <a:tab pos="888365" algn="l"/>
                          <a:tab pos="1493520" algn="l"/>
                        </a:tabLst>
                      </a:pPr>
                      <a:r>
                        <a:rPr sz="1200" spc="85" dirty="0">
                          <a:latin typeface="Yu Gothic UI"/>
                          <a:cs typeface="Yu Gothic UI"/>
                        </a:rPr>
                        <a:t>11</a:t>
                      </a:r>
                      <a:r>
                        <a:rPr sz="1200" spc="-50" dirty="0">
                          <a:latin typeface="Yu Gothic UI"/>
                          <a:cs typeface="Yu Gothic UI"/>
                        </a:rPr>
                        <a:t>点</a:t>
                      </a:r>
                      <a:r>
                        <a:rPr sz="1200" dirty="0">
                          <a:latin typeface="Yu Gothic UI"/>
                          <a:cs typeface="Yu Gothic UI"/>
                        </a:rPr>
                        <a:t>	</a:t>
                      </a:r>
                      <a:r>
                        <a:rPr sz="1200" spc="85" dirty="0">
                          <a:latin typeface="Yu Gothic UI"/>
                          <a:cs typeface="Yu Gothic UI"/>
                        </a:rPr>
                        <a:t>10</a:t>
                      </a:r>
                      <a:r>
                        <a:rPr sz="1200" spc="-60" dirty="0">
                          <a:latin typeface="Yu Gothic UI"/>
                          <a:cs typeface="Yu Gothic UI"/>
                        </a:rPr>
                        <a:t>点</a:t>
                      </a:r>
                      <a:r>
                        <a:rPr sz="1200" dirty="0">
                          <a:latin typeface="Yu Gothic UI"/>
                          <a:cs typeface="Yu Gothic UI"/>
                        </a:rPr>
                        <a:t>	８</a:t>
                      </a:r>
                      <a:r>
                        <a:rPr sz="1200" spc="-50" dirty="0">
                          <a:latin typeface="Yu Gothic UI"/>
                          <a:cs typeface="Yu Gothic UI"/>
                        </a:rPr>
                        <a:t>点</a:t>
                      </a:r>
                      <a:endParaRPr sz="1200">
                        <a:latin typeface="Yu Gothic UI"/>
                        <a:cs typeface="Yu Gothic UI"/>
                      </a:endParaRPr>
                    </a:p>
                  </a:txBody>
                  <a:tcPr marL="0" marR="0" marT="19685" marB="0">
                    <a:solidFill>
                      <a:srgbClr val="E7EDF8"/>
                    </a:solidFill>
                  </a:tcPr>
                </a:tc>
                <a:extLst>
                  <a:ext uri="{0D108BD9-81ED-4DB2-BD59-A6C34878D82A}">
                    <a16:rowId xmlns:a16="http://schemas.microsoft.com/office/drawing/2014/main" val="10002"/>
                  </a:ext>
                </a:extLst>
              </a:tr>
              <a:tr h="219710">
                <a:tc>
                  <a:txBody>
                    <a:bodyPr/>
                    <a:lstStyle/>
                    <a:p>
                      <a:pPr marL="31750">
                        <a:lnSpc>
                          <a:spcPct val="100000"/>
                        </a:lnSpc>
                        <a:spcBef>
                          <a:spcPts val="160"/>
                        </a:spcBef>
                      </a:pPr>
                      <a:r>
                        <a:rPr sz="1200" spc="190" dirty="0">
                          <a:latin typeface="Yu Gothic UI"/>
                          <a:cs typeface="Yu Gothic UI"/>
                        </a:rPr>
                        <a:t>・医療</a:t>
                      </a:r>
                      <a:r>
                        <a:rPr sz="1200" spc="65" dirty="0">
                          <a:latin typeface="Yu Gothic UI"/>
                          <a:cs typeface="Yu Gothic UI"/>
                        </a:rPr>
                        <a:t>DX</a:t>
                      </a:r>
                      <a:r>
                        <a:rPr sz="1200" spc="-15" dirty="0">
                          <a:latin typeface="Yu Gothic UI"/>
                          <a:cs typeface="Yu Gothic UI"/>
                        </a:rPr>
                        <a:t>推進体制整備加算３</a:t>
                      </a:r>
                      <a:endParaRPr sz="1200">
                        <a:latin typeface="Yu Gothic UI"/>
                        <a:cs typeface="Yu Gothic UI"/>
                      </a:endParaRPr>
                    </a:p>
                  </a:txBody>
                  <a:tcPr marL="0" marR="0" marT="20320" marB="0">
                    <a:solidFill>
                      <a:srgbClr val="E7EDF8"/>
                    </a:solidFill>
                  </a:tcPr>
                </a:tc>
                <a:tc>
                  <a:txBody>
                    <a:bodyPr/>
                    <a:lstStyle/>
                    <a:p>
                      <a:pPr marL="287655">
                        <a:lnSpc>
                          <a:spcPct val="100000"/>
                        </a:lnSpc>
                        <a:spcBef>
                          <a:spcPts val="160"/>
                        </a:spcBef>
                        <a:tabLst>
                          <a:tab pos="888365" algn="l"/>
                          <a:tab pos="1502410" algn="l"/>
                        </a:tabLst>
                      </a:pPr>
                      <a:r>
                        <a:rPr sz="1200" spc="85" dirty="0">
                          <a:latin typeface="Yu Gothic UI"/>
                          <a:cs typeface="Yu Gothic UI"/>
                        </a:rPr>
                        <a:t>10</a:t>
                      </a:r>
                      <a:r>
                        <a:rPr sz="1200" spc="-50" dirty="0">
                          <a:latin typeface="Yu Gothic UI"/>
                          <a:cs typeface="Yu Gothic UI"/>
                        </a:rPr>
                        <a:t>点</a:t>
                      </a:r>
                      <a:r>
                        <a:rPr sz="1200" dirty="0">
                          <a:latin typeface="Yu Gothic UI"/>
                          <a:cs typeface="Yu Gothic UI"/>
                        </a:rPr>
                        <a:t>	</a:t>
                      </a:r>
                      <a:r>
                        <a:rPr sz="1200" spc="-10" dirty="0">
                          <a:latin typeface="Yu Gothic UI"/>
                          <a:cs typeface="Yu Gothic UI"/>
                        </a:rPr>
                        <a:t>８</a:t>
                      </a:r>
                      <a:r>
                        <a:rPr sz="1200" spc="-50" dirty="0">
                          <a:latin typeface="Yu Gothic UI"/>
                          <a:cs typeface="Yu Gothic UI"/>
                        </a:rPr>
                        <a:t>点</a:t>
                      </a:r>
                      <a:r>
                        <a:rPr sz="1200" dirty="0">
                          <a:latin typeface="Yu Gothic UI"/>
                          <a:cs typeface="Yu Gothic UI"/>
                        </a:rPr>
                        <a:t>	</a:t>
                      </a:r>
                      <a:r>
                        <a:rPr sz="1200" spc="-10" dirty="0">
                          <a:latin typeface="Yu Gothic UI"/>
                          <a:cs typeface="Yu Gothic UI"/>
                        </a:rPr>
                        <a:t>６</a:t>
                      </a:r>
                      <a:r>
                        <a:rPr sz="1200" spc="-50" dirty="0">
                          <a:latin typeface="Yu Gothic UI"/>
                          <a:cs typeface="Yu Gothic UI"/>
                        </a:rPr>
                        <a:t>点</a:t>
                      </a:r>
                      <a:endParaRPr sz="1200">
                        <a:latin typeface="Yu Gothic UI"/>
                        <a:cs typeface="Yu Gothic UI"/>
                      </a:endParaRPr>
                    </a:p>
                  </a:txBody>
                  <a:tcPr marL="0" marR="0" marT="20320" marB="0">
                    <a:solidFill>
                      <a:srgbClr val="E7EDF8"/>
                    </a:solidFill>
                  </a:tcPr>
                </a:tc>
                <a:extLst>
                  <a:ext uri="{0D108BD9-81ED-4DB2-BD59-A6C34878D82A}">
                    <a16:rowId xmlns:a16="http://schemas.microsoft.com/office/drawing/2014/main" val="10003"/>
                  </a:ext>
                </a:extLst>
              </a:tr>
              <a:tr h="219075">
                <a:tc>
                  <a:txBody>
                    <a:bodyPr/>
                    <a:lstStyle/>
                    <a:p>
                      <a:pPr marL="31750">
                        <a:lnSpc>
                          <a:spcPct val="100000"/>
                        </a:lnSpc>
                        <a:spcBef>
                          <a:spcPts val="160"/>
                        </a:spcBef>
                      </a:pPr>
                      <a:r>
                        <a:rPr sz="1200" spc="200" dirty="0">
                          <a:latin typeface="Yu Gothic UI"/>
                          <a:cs typeface="Yu Gothic UI"/>
                        </a:rPr>
                        <a:t>・医療</a:t>
                      </a:r>
                      <a:r>
                        <a:rPr sz="1200" spc="65" dirty="0">
                          <a:latin typeface="Yu Gothic UI"/>
                          <a:cs typeface="Yu Gothic UI"/>
                        </a:rPr>
                        <a:t>DX</a:t>
                      </a:r>
                      <a:r>
                        <a:rPr sz="1200" spc="-10" dirty="0">
                          <a:latin typeface="Yu Gothic UI"/>
                          <a:cs typeface="Yu Gothic UI"/>
                        </a:rPr>
                        <a:t>推進体制整備加算４</a:t>
                      </a:r>
                      <a:endParaRPr sz="1200">
                        <a:latin typeface="Yu Gothic UI"/>
                        <a:cs typeface="Yu Gothic UI"/>
                      </a:endParaRPr>
                    </a:p>
                  </a:txBody>
                  <a:tcPr marL="0" marR="0" marT="20320" marB="0">
                    <a:solidFill>
                      <a:srgbClr val="E7EDF8"/>
                    </a:solidFill>
                  </a:tcPr>
                </a:tc>
                <a:tc>
                  <a:txBody>
                    <a:bodyPr/>
                    <a:lstStyle/>
                    <a:p>
                      <a:pPr marL="287655">
                        <a:lnSpc>
                          <a:spcPct val="100000"/>
                        </a:lnSpc>
                        <a:spcBef>
                          <a:spcPts val="160"/>
                        </a:spcBef>
                        <a:tabLst>
                          <a:tab pos="888365" algn="l"/>
                        </a:tabLst>
                      </a:pPr>
                      <a:r>
                        <a:rPr sz="1200" spc="85" dirty="0">
                          <a:latin typeface="Yu Gothic UI"/>
                          <a:cs typeface="Yu Gothic UI"/>
                        </a:rPr>
                        <a:t>10</a:t>
                      </a:r>
                      <a:r>
                        <a:rPr sz="1200" spc="-50" dirty="0">
                          <a:latin typeface="Yu Gothic UI"/>
                          <a:cs typeface="Yu Gothic UI"/>
                        </a:rPr>
                        <a:t>点</a:t>
                      </a:r>
                      <a:r>
                        <a:rPr sz="1200" dirty="0">
                          <a:latin typeface="Yu Gothic UI"/>
                          <a:cs typeface="Yu Gothic UI"/>
                        </a:rPr>
                        <a:t>	９</a:t>
                      </a:r>
                      <a:r>
                        <a:rPr sz="1200" spc="-50" dirty="0">
                          <a:latin typeface="Yu Gothic UI"/>
                          <a:cs typeface="Yu Gothic UI"/>
                        </a:rPr>
                        <a:t>点</a:t>
                      </a:r>
                      <a:endParaRPr sz="1200">
                        <a:latin typeface="Yu Gothic UI"/>
                        <a:cs typeface="Yu Gothic UI"/>
                      </a:endParaRPr>
                    </a:p>
                  </a:txBody>
                  <a:tcPr marL="0" marR="0" marT="20320" marB="0">
                    <a:solidFill>
                      <a:srgbClr val="E7EDF8"/>
                    </a:solidFill>
                  </a:tcPr>
                </a:tc>
                <a:extLst>
                  <a:ext uri="{0D108BD9-81ED-4DB2-BD59-A6C34878D82A}">
                    <a16:rowId xmlns:a16="http://schemas.microsoft.com/office/drawing/2014/main" val="10004"/>
                  </a:ext>
                </a:extLst>
              </a:tr>
              <a:tr h="219075">
                <a:tc>
                  <a:txBody>
                    <a:bodyPr/>
                    <a:lstStyle/>
                    <a:p>
                      <a:pPr marL="31750">
                        <a:lnSpc>
                          <a:spcPct val="100000"/>
                        </a:lnSpc>
                        <a:spcBef>
                          <a:spcPts val="155"/>
                        </a:spcBef>
                      </a:pPr>
                      <a:r>
                        <a:rPr sz="1200" spc="200" dirty="0">
                          <a:latin typeface="Yu Gothic UI"/>
                          <a:cs typeface="Yu Gothic UI"/>
                        </a:rPr>
                        <a:t>・医療</a:t>
                      </a:r>
                      <a:r>
                        <a:rPr sz="1200" spc="65" dirty="0">
                          <a:latin typeface="Yu Gothic UI"/>
                          <a:cs typeface="Yu Gothic UI"/>
                        </a:rPr>
                        <a:t>DX</a:t>
                      </a:r>
                      <a:r>
                        <a:rPr sz="1200" spc="-10" dirty="0">
                          <a:latin typeface="Yu Gothic UI"/>
                          <a:cs typeface="Yu Gothic UI"/>
                        </a:rPr>
                        <a:t>推進体制整備加算５</a:t>
                      </a:r>
                      <a:endParaRPr sz="1200">
                        <a:latin typeface="Yu Gothic UI"/>
                        <a:cs typeface="Yu Gothic UI"/>
                      </a:endParaRPr>
                    </a:p>
                  </a:txBody>
                  <a:tcPr marL="0" marR="0" marT="19685" marB="0">
                    <a:solidFill>
                      <a:srgbClr val="E7EDF8"/>
                    </a:solidFill>
                  </a:tcPr>
                </a:tc>
                <a:tc>
                  <a:txBody>
                    <a:bodyPr/>
                    <a:lstStyle/>
                    <a:p>
                      <a:pPr marL="287655">
                        <a:lnSpc>
                          <a:spcPct val="100000"/>
                        </a:lnSpc>
                        <a:spcBef>
                          <a:spcPts val="155"/>
                        </a:spcBef>
                        <a:tabLst>
                          <a:tab pos="902335" algn="l"/>
                        </a:tabLst>
                      </a:pPr>
                      <a:r>
                        <a:rPr sz="1200" dirty="0">
                          <a:latin typeface="Yu Gothic UI"/>
                          <a:cs typeface="Yu Gothic UI"/>
                        </a:rPr>
                        <a:t>９</a:t>
                      </a:r>
                      <a:r>
                        <a:rPr sz="1200" spc="-50" dirty="0">
                          <a:latin typeface="Yu Gothic UI"/>
                          <a:cs typeface="Yu Gothic UI"/>
                        </a:rPr>
                        <a:t>点</a:t>
                      </a:r>
                      <a:r>
                        <a:rPr sz="1200" dirty="0">
                          <a:latin typeface="Yu Gothic UI"/>
                          <a:cs typeface="Yu Gothic UI"/>
                        </a:rPr>
                        <a:t>	８</a:t>
                      </a:r>
                      <a:r>
                        <a:rPr sz="1200" spc="-50" dirty="0">
                          <a:latin typeface="Yu Gothic UI"/>
                          <a:cs typeface="Yu Gothic UI"/>
                        </a:rPr>
                        <a:t>点</a:t>
                      </a:r>
                      <a:endParaRPr sz="1200">
                        <a:latin typeface="Yu Gothic UI"/>
                        <a:cs typeface="Yu Gothic UI"/>
                      </a:endParaRPr>
                    </a:p>
                  </a:txBody>
                  <a:tcPr marL="0" marR="0" marT="19685" marB="0">
                    <a:solidFill>
                      <a:srgbClr val="E7EDF8"/>
                    </a:solidFill>
                  </a:tcPr>
                </a:tc>
                <a:extLst>
                  <a:ext uri="{0D108BD9-81ED-4DB2-BD59-A6C34878D82A}">
                    <a16:rowId xmlns:a16="http://schemas.microsoft.com/office/drawing/2014/main" val="10005"/>
                  </a:ext>
                </a:extLst>
              </a:tr>
              <a:tr h="208279">
                <a:tc>
                  <a:txBody>
                    <a:bodyPr/>
                    <a:lstStyle/>
                    <a:p>
                      <a:pPr marL="31750">
                        <a:lnSpc>
                          <a:spcPts val="1380"/>
                        </a:lnSpc>
                        <a:spcBef>
                          <a:spcPts val="155"/>
                        </a:spcBef>
                      </a:pPr>
                      <a:r>
                        <a:rPr sz="1200" spc="200" dirty="0">
                          <a:latin typeface="Yu Gothic UI"/>
                          <a:cs typeface="Yu Gothic UI"/>
                        </a:rPr>
                        <a:t>・医療</a:t>
                      </a:r>
                      <a:r>
                        <a:rPr sz="1200" spc="65" dirty="0">
                          <a:latin typeface="Yu Gothic UI"/>
                          <a:cs typeface="Yu Gothic UI"/>
                        </a:rPr>
                        <a:t>DX</a:t>
                      </a:r>
                      <a:r>
                        <a:rPr sz="1200" spc="-10" dirty="0">
                          <a:latin typeface="Yu Gothic UI"/>
                          <a:cs typeface="Yu Gothic UI"/>
                        </a:rPr>
                        <a:t>推進体制整備加算６</a:t>
                      </a:r>
                      <a:endParaRPr sz="1200">
                        <a:latin typeface="Yu Gothic UI"/>
                        <a:cs typeface="Yu Gothic UI"/>
                      </a:endParaRPr>
                    </a:p>
                  </a:txBody>
                  <a:tcPr marL="0" marR="0" marT="19685" marB="0">
                    <a:solidFill>
                      <a:srgbClr val="E7EDF8"/>
                    </a:solidFill>
                  </a:tcPr>
                </a:tc>
                <a:tc>
                  <a:txBody>
                    <a:bodyPr/>
                    <a:lstStyle/>
                    <a:p>
                      <a:pPr marL="287655">
                        <a:lnSpc>
                          <a:spcPts val="1380"/>
                        </a:lnSpc>
                        <a:spcBef>
                          <a:spcPts val="155"/>
                        </a:spcBef>
                        <a:tabLst>
                          <a:tab pos="902335" algn="l"/>
                        </a:tabLst>
                      </a:pPr>
                      <a:r>
                        <a:rPr sz="1200" dirty="0">
                          <a:latin typeface="Yu Gothic UI"/>
                          <a:cs typeface="Yu Gothic UI"/>
                        </a:rPr>
                        <a:t>８</a:t>
                      </a:r>
                      <a:r>
                        <a:rPr sz="1200" spc="-50" dirty="0">
                          <a:latin typeface="Yu Gothic UI"/>
                          <a:cs typeface="Yu Gothic UI"/>
                        </a:rPr>
                        <a:t>点</a:t>
                      </a:r>
                      <a:r>
                        <a:rPr sz="1200" dirty="0">
                          <a:latin typeface="Yu Gothic UI"/>
                          <a:cs typeface="Yu Gothic UI"/>
                        </a:rPr>
                        <a:t>	６</a:t>
                      </a:r>
                      <a:r>
                        <a:rPr sz="1200" spc="-50" dirty="0">
                          <a:latin typeface="Yu Gothic UI"/>
                          <a:cs typeface="Yu Gothic UI"/>
                        </a:rPr>
                        <a:t>点</a:t>
                      </a:r>
                      <a:endParaRPr sz="1200">
                        <a:latin typeface="Yu Gothic UI"/>
                        <a:cs typeface="Yu Gothic UI"/>
                      </a:endParaRPr>
                    </a:p>
                  </a:txBody>
                  <a:tcPr marL="0" marR="0" marT="19685" marB="0">
                    <a:solidFill>
                      <a:srgbClr val="E7EDF8"/>
                    </a:solidFill>
                  </a:tcPr>
                </a:tc>
                <a:extLst>
                  <a:ext uri="{0D108BD9-81ED-4DB2-BD59-A6C34878D82A}">
                    <a16:rowId xmlns:a16="http://schemas.microsoft.com/office/drawing/2014/main" val="10006"/>
                  </a:ext>
                </a:extLst>
              </a:tr>
            </a:tbl>
          </a:graphicData>
        </a:graphic>
      </p:graphicFrame>
      <p:sp>
        <p:nvSpPr>
          <p:cNvPr id="6" name="object 6"/>
          <p:cNvSpPr txBox="1"/>
          <p:nvPr/>
        </p:nvSpPr>
        <p:spPr>
          <a:xfrm>
            <a:off x="539495" y="4395596"/>
            <a:ext cx="2691765" cy="186690"/>
          </a:xfrm>
          <a:prstGeom prst="rect">
            <a:avLst/>
          </a:prstGeom>
        </p:spPr>
        <p:txBody>
          <a:bodyPr vert="horz" wrap="square" lIns="0" tIns="13335" rIns="0" bIns="0" rtlCol="0">
            <a:spAutoFit/>
          </a:bodyPr>
          <a:lstStyle/>
          <a:p>
            <a:pPr>
              <a:lnSpc>
                <a:spcPct val="100000"/>
              </a:lnSpc>
              <a:spcBef>
                <a:spcPts val="105"/>
              </a:spcBef>
              <a:tabLst>
                <a:tab pos="266065" algn="l"/>
              </a:tabLst>
            </a:pPr>
            <a:r>
              <a:rPr sz="1050" spc="-50" dirty="0">
                <a:latin typeface="Yu Gothic UI"/>
                <a:cs typeface="Yu Gothic UI"/>
              </a:rPr>
              <a:t>※</a:t>
            </a:r>
            <a:r>
              <a:rPr sz="1050" dirty="0">
                <a:latin typeface="Yu Gothic UI"/>
                <a:cs typeface="Yu Gothic UI"/>
              </a:rPr>
              <a:t>	</a:t>
            </a:r>
            <a:r>
              <a:rPr sz="1050" spc="40" dirty="0">
                <a:latin typeface="Yu Gothic UI"/>
                <a:cs typeface="Yu Gothic UI"/>
              </a:rPr>
              <a:t>医科・歯科は初診料、調剤は調剤基本料</a:t>
            </a:r>
            <a:endParaRPr sz="1050">
              <a:latin typeface="Yu Gothic UI"/>
              <a:cs typeface="Yu Gothic UI"/>
            </a:endParaRPr>
          </a:p>
        </p:txBody>
      </p:sp>
      <p:sp>
        <p:nvSpPr>
          <p:cNvPr id="7" name="object 7"/>
          <p:cNvSpPr txBox="1"/>
          <p:nvPr/>
        </p:nvSpPr>
        <p:spPr>
          <a:xfrm>
            <a:off x="2845942" y="5319521"/>
            <a:ext cx="317500" cy="208279"/>
          </a:xfrm>
          <a:prstGeom prst="rect">
            <a:avLst/>
          </a:prstGeom>
        </p:spPr>
        <p:txBody>
          <a:bodyPr vert="horz" wrap="square" lIns="0" tIns="12700" rIns="0" bIns="0" rtlCol="0">
            <a:spAutoFit/>
          </a:bodyPr>
          <a:lstStyle/>
          <a:p>
            <a:pPr>
              <a:lnSpc>
                <a:spcPct val="100000"/>
              </a:lnSpc>
              <a:spcBef>
                <a:spcPts val="100"/>
              </a:spcBef>
            </a:pPr>
            <a:r>
              <a:rPr sz="1200" spc="-25" dirty="0">
                <a:latin typeface="Yu Gothic UI"/>
                <a:cs typeface="Yu Gothic UI"/>
              </a:rPr>
              <a:t>１点</a:t>
            </a:r>
            <a:endParaRPr sz="1200">
              <a:latin typeface="Yu Gothic UI"/>
              <a:cs typeface="Yu Gothic UI"/>
            </a:endParaRPr>
          </a:p>
        </p:txBody>
      </p:sp>
      <p:sp>
        <p:nvSpPr>
          <p:cNvPr id="8" name="object 8"/>
          <p:cNvSpPr txBox="1"/>
          <p:nvPr/>
        </p:nvSpPr>
        <p:spPr>
          <a:xfrm>
            <a:off x="2845942" y="5758383"/>
            <a:ext cx="317500" cy="208279"/>
          </a:xfrm>
          <a:prstGeom prst="rect">
            <a:avLst/>
          </a:prstGeom>
        </p:spPr>
        <p:txBody>
          <a:bodyPr vert="horz" wrap="square" lIns="0" tIns="12700" rIns="0" bIns="0" rtlCol="0">
            <a:spAutoFit/>
          </a:bodyPr>
          <a:lstStyle/>
          <a:p>
            <a:pPr>
              <a:lnSpc>
                <a:spcPct val="100000"/>
              </a:lnSpc>
              <a:spcBef>
                <a:spcPts val="100"/>
              </a:spcBef>
            </a:pPr>
            <a:r>
              <a:rPr sz="1200" spc="-25" dirty="0">
                <a:latin typeface="Yu Gothic UI"/>
                <a:cs typeface="Yu Gothic UI"/>
              </a:rPr>
              <a:t>１点</a:t>
            </a:r>
            <a:endParaRPr sz="1200">
              <a:latin typeface="Yu Gothic UI"/>
              <a:cs typeface="Yu Gothic UI"/>
            </a:endParaRPr>
          </a:p>
        </p:txBody>
      </p:sp>
      <p:sp>
        <p:nvSpPr>
          <p:cNvPr id="9" name="object 9"/>
          <p:cNvSpPr txBox="1"/>
          <p:nvPr/>
        </p:nvSpPr>
        <p:spPr>
          <a:xfrm>
            <a:off x="406908" y="4708708"/>
            <a:ext cx="2336165" cy="1697355"/>
          </a:xfrm>
          <a:prstGeom prst="rect">
            <a:avLst/>
          </a:prstGeom>
        </p:spPr>
        <p:txBody>
          <a:bodyPr vert="horz" wrap="square" lIns="0" tIns="116839" rIns="0" bIns="0" rtlCol="0">
            <a:spAutoFit/>
          </a:bodyPr>
          <a:lstStyle/>
          <a:p>
            <a:pPr>
              <a:lnSpc>
                <a:spcPct val="100000"/>
              </a:lnSpc>
              <a:spcBef>
                <a:spcPts val="919"/>
              </a:spcBef>
            </a:pPr>
            <a:r>
              <a:rPr sz="1200" spc="100" dirty="0">
                <a:latin typeface="Yu Gothic UI"/>
                <a:cs typeface="Yu Gothic UI"/>
              </a:rPr>
              <a:t>【医療情報取得加算】</a:t>
            </a:r>
            <a:endParaRPr sz="1200">
              <a:latin typeface="Yu Gothic UI"/>
              <a:cs typeface="Yu Gothic UI"/>
            </a:endParaRPr>
          </a:p>
          <a:p>
            <a:pPr>
              <a:lnSpc>
                <a:spcPct val="100000"/>
              </a:lnSpc>
              <a:spcBef>
                <a:spcPts val="819"/>
              </a:spcBef>
            </a:pPr>
            <a:r>
              <a:rPr sz="1200" spc="-20" dirty="0">
                <a:latin typeface="Yu Gothic UI"/>
                <a:cs typeface="Yu Gothic UI"/>
              </a:rPr>
              <a:t>初診時</a:t>
            </a:r>
            <a:endParaRPr sz="1200">
              <a:latin typeface="Yu Gothic UI"/>
              <a:cs typeface="Yu Gothic UI"/>
            </a:endParaRPr>
          </a:p>
          <a:p>
            <a:pPr>
              <a:lnSpc>
                <a:spcPct val="100000"/>
              </a:lnSpc>
              <a:spcBef>
                <a:spcPts val="290"/>
              </a:spcBef>
            </a:pPr>
            <a:r>
              <a:rPr sz="1200" spc="35" dirty="0">
                <a:latin typeface="Yu Gothic UI"/>
                <a:cs typeface="Yu Gothic UI"/>
              </a:rPr>
              <a:t>・医療情報取得加算</a:t>
            </a:r>
            <a:endParaRPr sz="1200">
              <a:latin typeface="Yu Gothic UI"/>
              <a:cs typeface="Yu Gothic UI"/>
            </a:endParaRPr>
          </a:p>
          <a:p>
            <a:pPr>
              <a:lnSpc>
                <a:spcPct val="100000"/>
              </a:lnSpc>
              <a:spcBef>
                <a:spcPts val="285"/>
              </a:spcBef>
            </a:pPr>
            <a:r>
              <a:rPr sz="1200" spc="60" dirty="0">
                <a:latin typeface="Yu Gothic UI"/>
                <a:cs typeface="Yu Gothic UI"/>
              </a:rPr>
              <a:t>再診時（３</a:t>
            </a:r>
            <a:r>
              <a:rPr sz="1200" spc="30" dirty="0">
                <a:latin typeface="Yu Gothic UI"/>
                <a:cs typeface="Yu Gothic UI"/>
              </a:rPr>
              <a:t>月に１回に限り算定</a:t>
            </a:r>
            <a:r>
              <a:rPr sz="1200" spc="10" dirty="0">
                <a:latin typeface="Yu Gothic UI"/>
                <a:cs typeface="Yu Gothic UI"/>
              </a:rPr>
              <a:t>）</a:t>
            </a:r>
            <a:endParaRPr sz="1200">
              <a:latin typeface="Yu Gothic UI"/>
              <a:cs typeface="Yu Gothic UI"/>
            </a:endParaRPr>
          </a:p>
          <a:p>
            <a:pPr>
              <a:lnSpc>
                <a:spcPct val="100000"/>
              </a:lnSpc>
              <a:spcBef>
                <a:spcPts val="290"/>
              </a:spcBef>
            </a:pPr>
            <a:r>
              <a:rPr sz="1200" spc="35" dirty="0">
                <a:latin typeface="Yu Gothic UI"/>
                <a:cs typeface="Yu Gothic UI"/>
              </a:rPr>
              <a:t>・医療情報取得加算</a:t>
            </a:r>
            <a:endParaRPr sz="1200">
              <a:latin typeface="Yu Gothic UI"/>
              <a:cs typeface="Yu Gothic UI"/>
            </a:endParaRPr>
          </a:p>
          <a:p>
            <a:pPr>
              <a:lnSpc>
                <a:spcPct val="100000"/>
              </a:lnSpc>
              <a:spcBef>
                <a:spcPts val="285"/>
              </a:spcBef>
            </a:pPr>
            <a:r>
              <a:rPr sz="1200" dirty="0">
                <a:latin typeface="Yu Gothic UI"/>
                <a:cs typeface="Yu Gothic UI"/>
              </a:rPr>
              <a:t>調剤時</a:t>
            </a:r>
            <a:r>
              <a:rPr sz="1200" spc="55" dirty="0">
                <a:latin typeface="Yu Gothic UI"/>
                <a:cs typeface="Yu Gothic UI"/>
              </a:rPr>
              <a:t>（12</a:t>
            </a:r>
            <a:r>
              <a:rPr sz="1200" spc="75" dirty="0">
                <a:latin typeface="Yu Gothic UI"/>
                <a:cs typeface="Yu Gothic UI"/>
              </a:rPr>
              <a:t>月に１回に限り算定</a:t>
            </a:r>
            <a:r>
              <a:rPr sz="1200" spc="45" dirty="0">
                <a:latin typeface="Yu Gothic UI"/>
                <a:cs typeface="Yu Gothic UI"/>
              </a:rPr>
              <a:t>）</a:t>
            </a:r>
            <a:endParaRPr sz="1200">
              <a:latin typeface="Yu Gothic UI"/>
              <a:cs typeface="Yu Gothic UI"/>
            </a:endParaRPr>
          </a:p>
          <a:p>
            <a:pPr>
              <a:lnSpc>
                <a:spcPct val="100000"/>
              </a:lnSpc>
              <a:spcBef>
                <a:spcPts val="290"/>
              </a:spcBef>
            </a:pPr>
            <a:r>
              <a:rPr sz="1200" spc="40" dirty="0">
                <a:latin typeface="Yu Gothic UI"/>
                <a:cs typeface="Yu Gothic UI"/>
              </a:rPr>
              <a:t>・医療情報取得加算</a:t>
            </a:r>
            <a:endParaRPr sz="1200">
              <a:latin typeface="Yu Gothic UI"/>
              <a:cs typeface="Yu Gothic UI"/>
            </a:endParaRPr>
          </a:p>
        </p:txBody>
      </p:sp>
      <p:sp>
        <p:nvSpPr>
          <p:cNvPr id="10" name="object 10"/>
          <p:cNvSpPr txBox="1"/>
          <p:nvPr/>
        </p:nvSpPr>
        <p:spPr>
          <a:xfrm>
            <a:off x="2845942" y="6196990"/>
            <a:ext cx="317500" cy="208915"/>
          </a:xfrm>
          <a:prstGeom prst="rect">
            <a:avLst/>
          </a:prstGeom>
        </p:spPr>
        <p:txBody>
          <a:bodyPr vert="horz" wrap="square" lIns="0" tIns="12700" rIns="0" bIns="0" rtlCol="0">
            <a:spAutoFit/>
          </a:bodyPr>
          <a:lstStyle/>
          <a:p>
            <a:pPr>
              <a:lnSpc>
                <a:spcPct val="100000"/>
              </a:lnSpc>
              <a:spcBef>
                <a:spcPts val="100"/>
              </a:spcBef>
            </a:pPr>
            <a:r>
              <a:rPr sz="1200" spc="-30" dirty="0">
                <a:latin typeface="Yu Gothic UI"/>
                <a:cs typeface="Yu Gothic UI"/>
              </a:rPr>
              <a:t>１点</a:t>
            </a:r>
            <a:endParaRPr sz="1200">
              <a:latin typeface="Yu Gothic UI"/>
              <a:cs typeface="Yu Gothic UI"/>
            </a:endParaRPr>
          </a:p>
        </p:txBody>
      </p:sp>
      <p:graphicFrame>
        <p:nvGraphicFramePr>
          <p:cNvPr id="11" name="object 11"/>
          <p:cNvGraphicFramePr>
            <a:graphicFrameLocks noGrp="1"/>
          </p:cNvGraphicFramePr>
          <p:nvPr/>
        </p:nvGraphicFramePr>
        <p:xfrm>
          <a:off x="5256212" y="2195995"/>
          <a:ext cx="4425315" cy="454279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tblGrid>
              <a:tr h="318770">
                <a:tc>
                  <a:txBody>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a:txBody>
                  <a:tcPr marL="0" marR="0" marT="28575" marB="0">
                    <a:lnB w="12700">
                      <a:solidFill>
                        <a:srgbClr val="00AF50"/>
                      </a:solidFill>
                      <a:prstDash val="solid"/>
                    </a:lnB>
                    <a:solidFill>
                      <a:srgbClr val="91FFB3"/>
                    </a:solidFill>
                  </a:tcPr>
                </a:tc>
                <a:extLst>
                  <a:ext uri="{0D108BD9-81ED-4DB2-BD59-A6C34878D82A}">
                    <a16:rowId xmlns:a16="http://schemas.microsoft.com/office/drawing/2014/main" val="10000"/>
                  </a:ext>
                </a:extLst>
              </a:tr>
              <a:tr h="1771014">
                <a:tc>
                  <a:txBody>
                    <a:bodyPr/>
                    <a:lstStyle/>
                    <a:p>
                      <a:pPr marL="92075">
                        <a:lnSpc>
                          <a:spcPct val="100000"/>
                        </a:lnSpc>
                        <a:spcBef>
                          <a:spcPts val="390"/>
                        </a:spcBef>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電子的診療情報連携体制整備加算</a:t>
                      </a:r>
                      <a:r>
                        <a:rPr sz="1200" spc="550" dirty="0">
                          <a:latin typeface="Yu Gothic UI"/>
                          <a:cs typeface="Yu Gothic UI"/>
                        </a:rPr>
                        <a:t>】</a:t>
                      </a:r>
                      <a:endParaRPr sz="1200">
                        <a:latin typeface="Yu Gothic UI"/>
                        <a:cs typeface="Yu Gothic UI"/>
                      </a:endParaRPr>
                    </a:p>
                    <a:p>
                      <a:pPr marL="92075">
                        <a:lnSpc>
                          <a:spcPct val="100000"/>
                        </a:lnSpc>
                        <a:spcBef>
                          <a:spcPts val="600"/>
                        </a:spcBef>
                      </a:pPr>
                      <a:r>
                        <a:rPr sz="1200" dirty="0">
                          <a:latin typeface="Yu Gothic UI"/>
                          <a:cs typeface="Yu Gothic UI"/>
                        </a:rPr>
                        <a:t>初診時（月に１回</a:t>
                      </a:r>
                      <a:r>
                        <a:rPr sz="1200" spc="-50" dirty="0">
                          <a:latin typeface="Yu Gothic UI"/>
                          <a:cs typeface="Yu Gothic UI"/>
                        </a:rPr>
                        <a:t>）</a:t>
                      </a:r>
                      <a:endParaRPr sz="1200">
                        <a:latin typeface="Yu Gothic UI"/>
                        <a:cs typeface="Yu Gothic UI"/>
                      </a:endParaRPr>
                    </a:p>
                    <a:p>
                      <a:pPr marL="92075">
                        <a:lnSpc>
                          <a:spcPct val="100000"/>
                        </a:lnSpc>
                        <a:spcBef>
                          <a:spcPts val="600"/>
                        </a:spcBef>
                      </a:pPr>
                      <a:r>
                        <a:rPr sz="1200" spc="600" dirty="0">
                          <a:latin typeface="Yu Gothic UI"/>
                          <a:cs typeface="Yu Gothic UI"/>
                        </a:rPr>
                        <a:t>・</a:t>
                      </a:r>
                      <a:r>
                        <a:rPr sz="1200" b="1" u="sng" spc="-5" dirty="0">
                          <a:solidFill>
                            <a:srgbClr val="006FC0"/>
                          </a:solidFill>
                          <a:uFill>
                            <a:solidFill>
                              <a:srgbClr val="006FC0"/>
                            </a:solidFill>
                          </a:uFill>
                          <a:latin typeface="Yu Gothic UI"/>
                          <a:cs typeface="Yu Gothic UI"/>
                        </a:rPr>
                        <a:t>電子的診療情報連携体制整備加算１／２／３</a:t>
                      </a:r>
                      <a:endParaRPr sz="1200">
                        <a:latin typeface="Yu Gothic UI"/>
                        <a:cs typeface="Yu Gothic UI"/>
                      </a:endParaRPr>
                    </a:p>
                    <a:p>
                      <a:pPr marL="2955925">
                        <a:lnSpc>
                          <a:spcPct val="100000"/>
                        </a:lnSpc>
                        <a:spcBef>
                          <a:spcPts val="600"/>
                        </a:spcBef>
                      </a:pPr>
                      <a:r>
                        <a:rPr sz="1200" b="1" u="sng" spc="235" dirty="0">
                          <a:solidFill>
                            <a:srgbClr val="006FC0"/>
                          </a:solidFill>
                          <a:uFill>
                            <a:solidFill>
                              <a:srgbClr val="006FC0"/>
                            </a:solidFill>
                          </a:uFill>
                          <a:latin typeface="Yu Gothic UI"/>
                          <a:cs typeface="Yu Gothic UI"/>
                        </a:rPr>
                        <a:t>15</a:t>
                      </a:r>
                      <a:r>
                        <a:rPr sz="1200" b="1" u="sng" spc="-10" dirty="0">
                          <a:solidFill>
                            <a:srgbClr val="006FC0"/>
                          </a:solidFill>
                          <a:uFill>
                            <a:solidFill>
                              <a:srgbClr val="006FC0"/>
                            </a:solidFill>
                          </a:uFill>
                          <a:latin typeface="Yu Gothic UI"/>
                          <a:cs typeface="Yu Gothic UI"/>
                        </a:rPr>
                        <a:t>点／９点／４点</a:t>
                      </a:r>
                      <a:endParaRPr sz="1200">
                        <a:latin typeface="Yu Gothic UI"/>
                        <a:cs typeface="Yu Gothic UI"/>
                      </a:endParaRPr>
                    </a:p>
                    <a:p>
                      <a:pPr marL="92075">
                        <a:lnSpc>
                          <a:spcPct val="100000"/>
                        </a:lnSpc>
                        <a:spcBef>
                          <a:spcPts val="605"/>
                        </a:spcBef>
                      </a:pPr>
                      <a:r>
                        <a:rPr sz="1200" b="1" u="sng" dirty="0">
                          <a:solidFill>
                            <a:srgbClr val="006FC0"/>
                          </a:solidFill>
                          <a:uFill>
                            <a:solidFill>
                              <a:srgbClr val="006FC0"/>
                            </a:solidFill>
                          </a:uFill>
                          <a:latin typeface="Yu Gothic UI"/>
                          <a:cs typeface="Yu Gothic UI"/>
                        </a:rPr>
                        <a:t>再診時（月に１回</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marL="92075">
                        <a:lnSpc>
                          <a:spcPct val="100000"/>
                        </a:lnSpc>
                        <a:spcBef>
                          <a:spcPts val="600"/>
                        </a:spcBef>
                        <a:tabLst>
                          <a:tab pos="2987675" algn="l"/>
                        </a:tabLst>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電子的診療情報連携体制整備加</a:t>
                      </a:r>
                      <a:r>
                        <a:rPr sz="1200" b="1" u="sng" spc="-50" dirty="0">
                          <a:solidFill>
                            <a:srgbClr val="006FC0"/>
                          </a:solidFill>
                          <a:uFill>
                            <a:solidFill>
                              <a:srgbClr val="006FC0"/>
                            </a:solidFill>
                          </a:uFill>
                          <a:latin typeface="Yu Gothic UI"/>
                          <a:cs typeface="Yu Gothic UI"/>
                        </a:rPr>
                        <a:t>算</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２</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49530" marB="0">
                    <a:lnL w="12700">
                      <a:solidFill>
                        <a:srgbClr val="00AF50"/>
                      </a:solidFill>
                      <a:prstDash val="solid"/>
                    </a:lnL>
                    <a:lnR w="12700">
                      <a:solidFill>
                        <a:srgbClr val="00AF50"/>
                      </a:solidFill>
                      <a:prstDash val="solid"/>
                    </a:lnR>
                    <a:lnT w="12700">
                      <a:solidFill>
                        <a:srgbClr val="00AF50"/>
                      </a:solidFill>
                      <a:prstDash val="solid"/>
                    </a:lnT>
                    <a:lnB w="28575">
                      <a:solidFill>
                        <a:srgbClr val="DF617C"/>
                      </a:solidFill>
                      <a:prstDash val="solid"/>
                    </a:lnB>
                    <a:solidFill>
                      <a:srgbClr val="E0FFEA"/>
                    </a:solidFill>
                  </a:tcPr>
                </a:tc>
                <a:extLst>
                  <a:ext uri="{0D108BD9-81ED-4DB2-BD59-A6C34878D82A}">
                    <a16:rowId xmlns:a16="http://schemas.microsoft.com/office/drawing/2014/main" val="10001"/>
                  </a:ext>
                </a:extLst>
              </a:tr>
              <a:tr h="1402715">
                <a:tc>
                  <a:txBody>
                    <a:bodyPr/>
                    <a:lstStyle/>
                    <a:p>
                      <a:pPr marL="92075" marR="1323975">
                        <a:lnSpc>
                          <a:spcPct val="141700"/>
                        </a:lnSpc>
                        <a:spcBef>
                          <a:spcPts val="125"/>
                        </a:spcBef>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電子的歯科診療情報連携体制整備加算</a:t>
                      </a:r>
                      <a:r>
                        <a:rPr sz="1200" spc="550" dirty="0">
                          <a:latin typeface="Yu Gothic UI"/>
                          <a:cs typeface="Yu Gothic UI"/>
                        </a:rPr>
                        <a:t>】</a:t>
                      </a:r>
                      <a:r>
                        <a:rPr sz="1200" dirty="0">
                          <a:latin typeface="Yu Gothic UI"/>
                          <a:cs typeface="Yu Gothic UI"/>
                        </a:rPr>
                        <a:t>初診時（月に１回</a:t>
                      </a:r>
                      <a:r>
                        <a:rPr sz="1200" spc="-50" dirty="0">
                          <a:latin typeface="Yu Gothic UI"/>
                          <a:cs typeface="Yu Gothic UI"/>
                        </a:rPr>
                        <a:t>）</a:t>
                      </a:r>
                      <a:endParaRPr sz="1200">
                        <a:latin typeface="Yu Gothic UI"/>
                        <a:cs typeface="Yu Gothic UI"/>
                      </a:endParaRPr>
                    </a:p>
                    <a:p>
                      <a:pPr marL="92075">
                        <a:lnSpc>
                          <a:spcPct val="100000"/>
                        </a:lnSpc>
                        <a:spcBef>
                          <a:spcPts val="600"/>
                        </a:spcBef>
                        <a:tabLst>
                          <a:tab pos="3445510" algn="l"/>
                        </a:tabLst>
                      </a:pPr>
                      <a:r>
                        <a:rPr sz="1200" spc="595" dirty="0">
                          <a:latin typeface="Yu Gothic UI"/>
                          <a:cs typeface="Yu Gothic UI"/>
                        </a:rPr>
                        <a:t>・</a:t>
                      </a:r>
                      <a:r>
                        <a:rPr sz="1200" b="1" u="sng" spc="-10" dirty="0">
                          <a:solidFill>
                            <a:srgbClr val="006FC0"/>
                          </a:solidFill>
                          <a:uFill>
                            <a:solidFill>
                              <a:srgbClr val="006FC0"/>
                            </a:solidFill>
                          </a:uFill>
                          <a:latin typeface="Yu Gothic UI"/>
                          <a:cs typeface="Yu Gothic UI"/>
                        </a:rPr>
                        <a:t>電子的歯科診療情報連携体制整備加算</a:t>
                      </a:r>
                      <a:r>
                        <a:rPr sz="1200" b="1" u="sng" spc="-25" dirty="0">
                          <a:solidFill>
                            <a:srgbClr val="006FC0"/>
                          </a:solidFill>
                          <a:uFill>
                            <a:solidFill>
                              <a:srgbClr val="006FC0"/>
                            </a:solidFill>
                          </a:uFill>
                          <a:latin typeface="Yu Gothic UI"/>
                          <a:cs typeface="Yu Gothic UI"/>
                        </a:rPr>
                        <a:t>１／２</a:t>
                      </a:r>
                      <a:r>
                        <a:rPr sz="1200" b="1" dirty="0">
                          <a:solidFill>
                            <a:srgbClr val="006FC0"/>
                          </a:solidFill>
                          <a:latin typeface="Yu Gothic UI"/>
                          <a:cs typeface="Yu Gothic UI"/>
                        </a:rPr>
                        <a:t>	</a:t>
                      </a:r>
                      <a:r>
                        <a:rPr sz="1200" b="1" u="sng" spc="-10" dirty="0">
                          <a:solidFill>
                            <a:srgbClr val="006FC0"/>
                          </a:solidFill>
                          <a:uFill>
                            <a:solidFill>
                              <a:srgbClr val="006FC0"/>
                            </a:solidFill>
                          </a:uFill>
                          <a:latin typeface="Yu Gothic UI"/>
                          <a:cs typeface="Yu Gothic UI"/>
                        </a:rPr>
                        <a:t>９点／４</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92075">
                        <a:lnSpc>
                          <a:spcPct val="100000"/>
                        </a:lnSpc>
                        <a:spcBef>
                          <a:spcPts val="605"/>
                        </a:spcBef>
                      </a:pPr>
                      <a:r>
                        <a:rPr sz="1200" b="1" u="sng" dirty="0">
                          <a:solidFill>
                            <a:srgbClr val="006FC0"/>
                          </a:solidFill>
                          <a:uFill>
                            <a:solidFill>
                              <a:srgbClr val="006FC0"/>
                            </a:solidFill>
                          </a:uFill>
                          <a:latin typeface="Yu Gothic UI"/>
                          <a:cs typeface="Yu Gothic UI"/>
                        </a:rPr>
                        <a:t>再診時（月に１回</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marL="92075">
                        <a:lnSpc>
                          <a:spcPct val="100000"/>
                        </a:lnSpc>
                        <a:spcBef>
                          <a:spcPts val="600"/>
                        </a:spcBef>
                        <a:tabLst>
                          <a:tab pos="2987675" algn="l"/>
                        </a:tabLst>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電子的歯科診療情報連携体制整備加</a:t>
                      </a:r>
                      <a:r>
                        <a:rPr sz="1200" b="1" u="sng" spc="-50" dirty="0">
                          <a:solidFill>
                            <a:srgbClr val="006FC0"/>
                          </a:solidFill>
                          <a:uFill>
                            <a:solidFill>
                              <a:srgbClr val="006FC0"/>
                            </a:solidFill>
                          </a:uFill>
                          <a:latin typeface="Yu Gothic UI"/>
                          <a:cs typeface="Yu Gothic UI"/>
                        </a:rPr>
                        <a:t>算</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２</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15875" marB="0">
                    <a:lnL w="28575">
                      <a:solidFill>
                        <a:srgbClr val="DF617C"/>
                      </a:solidFill>
                      <a:prstDash val="solid"/>
                    </a:lnL>
                    <a:lnR w="28575">
                      <a:solidFill>
                        <a:srgbClr val="DF617C"/>
                      </a:solidFill>
                      <a:prstDash val="solid"/>
                    </a:lnR>
                    <a:lnT w="28575">
                      <a:solidFill>
                        <a:srgbClr val="DF617C"/>
                      </a:solidFill>
                      <a:prstDash val="solid"/>
                    </a:lnT>
                    <a:lnB w="28575">
                      <a:solidFill>
                        <a:srgbClr val="DF617C"/>
                      </a:solidFill>
                      <a:prstDash val="solid"/>
                    </a:lnB>
                    <a:solidFill>
                      <a:srgbClr val="E0FFEA"/>
                    </a:solidFill>
                  </a:tcPr>
                </a:tc>
                <a:extLst>
                  <a:ext uri="{0D108BD9-81ED-4DB2-BD59-A6C34878D82A}">
                    <a16:rowId xmlns:a16="http://schemas.microsoft.com/office/drawing/2014/main" val="10002"/>
                  </a:ext>
                </a:extLst>
              </a:tr>
              <a:tr h="1050290">
                <a:tc>
                  <a:txBody>
                    <a:bodyPr/>
                    <a:lstStyle/>
                    <a:p>
                      <a:pPr>
                        <a:lnSpc>
                          <a:spcPct val="100000"/>
                        </a:lnSpc>
                        <a:spcBef>
                          <a:spcPts val="540"/>
                        </a:spcBef>
                      </a:pPr>
                      <a:endParaRPr sz="1200">
                        <a:latin typeface="Times New Roman"/>
                        <a:cs typeface="Times New Roman"/>
                      </a:endParaRPr>
                    </a:p>
                    <a:p>
                      <a:pPr marL="92075">
                        <a:lnSpc>
                          <a:spcPct val="100000"/>
                        </a:lnSpc>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電子的調剤情報連携体制整備加算</a:t>
                      </a:r>
                      <a:r>
                        <a:rPr sz="1200" spc="550" dirty="0">
                          <a:latin typeface="Yu Gothic UI"/>
                          <a:cs typeface="Yu Gothic UI"/>
                        </a:rPr>
                        <a:t>】</a:t>
                      </a:r>
                      <a:endParaRPr sz="1200">
                        <a:latin typeface="Yu Gothic UI"/>
                        <a:cs typeface="Yu Gothic UI"/>
                      </a:endParaRPr>
                    </a:p>
                    <a:p>
                      <a:pPr marL="92075">
                        <a:lnSpc>
                          <a:spcPct val="100000"/>
                        </a:lnSpc>
                        <a:spcBef>
                          <a:spcPts val="600"/>
                        </a:spcBef>
                      </a:pPr>
                      <a:r>
                        <a:rPr sz="1200" dirty="0">
                          <a:latin typeface="Yu Gothic UI"/>
                          <a:cs typeface="Yu Gothic UI"/>
                        </a:rPr>
                        <a:t>調剤基本料（月に１回</a:t>
                      </a:r>
                      <a:r>
                        <a:rPr sz="1200" spc="-50" dirty="0">
                          <a:latin typeface="Yu Gothic UI"/>
                          <a:cs typeface="Yu Gothic UI"/>
                        </a:rPr>
                        <a:t>）</a:t>
                      </a:r>
                      <a:endParaRPr sz="1200">
                        <a:latin typeface="Yu Gothic UI"/>
                        <a:cs typeface="Yu Gothic UI"/>
                      </a:endParaRPr>
                    </a:p>
                    <a:p>
                      <a:pPr marL="92075">
                        <a:lnSpc>
                          <a:spcPct val="100000"/>
                        </a:lnSpc>
                        <a:spcBef>
                          <a:spcPts val="605"/>
                        </a:spcBef>
                        <a:tabLst>
                          <a:tab pos="2987675" algn="l"/>
                        </a:tabLst>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電子的調剤情報連携体制整備加</a:t>
                      </a:r>
                      <a:r>
                        <a:rPr sz="1200" b="1" u="sng" spc="-50" dirty="0">
                          <a:solidFill>
                            <a:srgbClr val="006FC0"/>
                          </a:solidFill>
                          <a:uFill>
                            <a:solidFill>
                              <a:srgbClr val="006FC0"/>
                            </a:solidFill>
                          </a:uFill>
                          <a:latin typeface="Yu Gothic UI"/>
                          <a:cs typeface="Yu Gothic UI"/>
                        </a:rPr>
                        <a:t>算</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８</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68580" marB="0">
                    <a:lnL w="12700">
                      <a:solidFill>
                        <a:srgbClr val="00AF50"/>
                      </a:solidFill>
                      <a:prstDash val="solid"/>
                    </a:lnL>
                    <a:lnR w="12700">
                      <a:solidFill>
                        <a:srgbClr val="00AF50"/>
                      </a:solidFill>
                      <a:prstDash val="solid"/>
                    </a:lnR>
                    <a:lnT w="28575">
                      <a:solidFill>
                        <a:srgbClr val="DF617C"/>
                      </a:solidFill>
                      <a:prstDash val="solid"/>
                    </a:lnT>
                    <a:lnB w="12700">
                      <a:solidFill>
                        <a:srgbClr val="00AF50"/>
                      </a:solidFill>
                      <a:prstDash val="solid"/>
                    </a:lnB>
                    <a:solidFill>
                      <a:srgbClr val="E0FFEA"/>
                    </a:solidFill>
                  </a:tcPr>
                </a:tc>
                <a:extLst>
                  <a:ext uri="{0D108BD9-81ED-4DB2-BD59-A6C34878D82A}">
                    <a16:rowId xmlns:a16="http://schemas.microsoft.com/office/drawing/2014/main" val="10003"/>
                  </a:ext>
                </a:extLst>
              </a:tr>
            </a:tbl>
          </a:graphicData>
        </a:graphic>
      </p:graphicFrame>
      <p:grpSp>
        <p:nvGrpSpPr>
          <p:cNvPr id="12" name="object 12"/>
          <p:cNvGrpSpPr/>
          <p:nvPr/>
        </p:nvGrpSpPr>
        <p:grpSpPr>
          <a:xfrm>
            <a:off x="315455" y="934872"/>
            <a:ext cx="9119235" cy="3364865"/>
            <a:chOff x="315455" y="934872"/>
            <a:chExt cx="9119235" cy="3364865"/>
          </a:xfrm>
        </p:grpSpPr>
        <p:sp>
          <p:nvSpPr>
            <p:cNvPr id="13" name="object 13"/>
            <p:cNvSpPr/>
            <p:nvPr/>
          </p:nvSpPr>
          <p:spPr>
            <a:xfrm>
              <a:off x="4773040" y="3429000"/>
              <a:ext cx="360045" cy="864235"/>
            </a:xfrm>
            <a:custGeom>
              <a:avLst/>
              <a:gdLst/>
              <a:ahLst/>
              <a:cxnLst/>
              <a:rect l="l" t="t" r="r" b="b"/>
              <a:pathLst>
                <a:path w="360045" h="864235">
                  <a:moveTo>
                    <a:pt x="0" y="216026"/>
                  </a:moveTo>
                  <a:lnTo>
                    <a:pt x="179959" y="216026"/>
                  </a:lnTo>
                  <a:lnTo>
                    <a:pt x="179959" y="0"/>
                  </a:lnTo>
                  <a:lnTo>
                    <a:pt x="359918" y="432054"/>
                  </a:lnTo>
                  <a:lnTo>
                    <a:pt x="179959" y="863981"/>
                  </a:lnTo>
                  <a:lnTo>
                    <a:pt x="179959" y="647954"/>
                  </a:lnTo>
                  <a:lnTo>
                    <a:pt x="0" y="647954"/>
                  </a:lnTo>
                  <a:lnTo>
                    <a:pt x="0" y="216026"/>
                  </a:lnTo>
                  <a:close/>
                </a:path>
              </a:pathLst>
            </a:custGeom>
            <a:ln w="12700">
              <a:solidFill>
                <a:srgbClr val="000000"/>
              </a:solidFill>
            </a:ln>
          </p:spPr>
          <p:txBody>
            <a:bodyPr wrap="square" lIns="0" tIns="0" rIns="0" bIns="0" rtlCol="0"/>
            <a:lstStyle/>
            <a:p>
              <a:endParaRPr/>
            </a:p>
          </p:txBody>
        </p:sp>
        <p:sp>
          <p:nvSpPr>
            <p:cNvPr id="14" name="object 14"/>
            <p:cNvSpPr/>
            <p:nvPr/>
          </p:nvSpPr>
          <p:spPr>
            <a:xfrm>
              <a:off x="315455" y="934872"/>
              <a:ext cx="3688715" cy="294005"/>
            </a:xfrm>
            <a:custGeom>
              <a:avLst/>
              <a:gdLst/>
              <a:ahLst/>
              <a:cxnLst/>
              <a:rect l="l" t="t" r="r" b="b"/>
              <a:pathLst>
                <a:path w="3688715" h="294005">
                  <a:moveTo>
                    <a:pt x="3688715" y="0"/>
                  </a:moveTo>
                  <a:lnTo>
                    <a:pt x="0" y="0"/>
                  </a:lnTo>
                  <a:lnTo>
                    <a:pt x="0" y="293725"/>
                  </a:lnTo>
                  <a:lnTo>
                    <a:pt x="3688715" y="293725"/>
                  </a:lnTo>
                  <a:lnTo>
                    <a:pt x="3688715" y="0"/>
                  </a:lnTo>
                  <a:close/>
                </a:path>
              </a:pathLst>
            </a:custGeom>
            <a:solidFill>
              <a:srgbClr val="CDFFDC"/>
            </a:solidFill>
          </p:spPr>
          <p:txBody>
            <a:bodyPr wrap="square" lIns="0" tIns="0" rIns="0" bIns="0" rtlCol="0"/>
            <a:lstStyle/>
            <a:p>
              <a:endParaRPr/>
            </a:p>
          </p:txBody>
        </p:sp>
        <p:pic>
          <p:nvPicPr>
            <p:cNvPr id="15" name="object 15"/>
            <p:cNvPicPr/>
            <p:nvPr/>
          </p:nvPicPr>
          <p:blipFill>
            <a:blip r:embed="rId2" cstate="print"/>
            <a:stretch>
              <a:fillRect/>
            </a:stretch>
          </p:blipFill>
          <p:spPr>
            <a:xfrm>
              <a:off x="8425406" y="1092522"/>
              <a:ext cx="1008965" cy="876843"/>
            </a:xfrm>
            <a:prstGeom prst="rect">
              <a:avLst/>
            </a:prstGeom>
          </p:spPr>
        </p:pic>
      </p:grpSp>
      <p:sp>
        <p:nvSpPr>
          <p:cNvPr id="16" name="object 16"/>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7" name="object 17"/>
          <p:cNvSpPr txBox="1">
            <a:spLocks noGrp="1"/>
          </p:cNvSpPr>
          <p:nvPr>
            <p:ph type="title"/>
          </p:nvPr>
        </p:nvSpPr>
        <p:spPr>
          <a:xfrm>
            <a:off x="2044064" y="402716"/>
            <a:ext cx="5817870" cy="391160"/>
          </a:xfrm>
          <a:prstGeom prst="rect">
            <a:avLst/>
          </a:prstGeom>
        </p:spPr>
        <p:txBody>
          <a:bodyPr vert="horz" wrap="square" lIns="0" tIns="12700" rIns="0" bIns="0" rtlCol="0">
            <a:spAutoFit/>
          </a:bodyPr>
          <a:lstStyle/>
          <a:p>
            <a:pPr marL="12700">
              <a:lnSpc>
                <a:spcPct val="100000"/>
              </a:lnSpc>
              <a:spcBef>
                <a:spcPts val="100"/>
              </a:spcBef>
            </a:pPr>
            <a:r>
              <a:rPr spc="10" dirty="0"/>
              <a:t>電子的診療情報連携体制整備加算の新設①</a:t>
            </a:r>
          </a:p>
        </p:txBody>
      </p:sp>
      <p:sp>
        <p:nvSpPr>
          <p:cNvPr id="18" name="object 18"/>
          <p:cNvSpPr txBox="1"/>
          <p:nvPr/>
        </p:nvSpPr>
        <p:spPr>
          <a:xfrm>
            <a:off x="78739" y="64134"/>
            <a:ext cx="6751955"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Ⅲ－３</a:t>
            </a:r>
            <a:r>
              <a:rPr sz="1200" dirty="0">
                <a:latin typeface="Yu Gothic UI"/>
                <a:cs typeface="Yu Gothic UI"/>
              </a:rPr>
              <a:t>	医療</a:t>
            </a:r>
            <a:r>
              <a:rPr sz="1200" spc="65" dirty="0">
                <a:latin typeface="Yu Gothic UI"/>
                <a:cs typeface="Yu Gothic UI"/>
              </a:rPr>
              <a:t>DX</a:t>
            </a:r>
            <a:r>
              <a:rPr sz="1200" spc="180" dirty="0">
                <a:latin typeface="Yu Gothic UI"/>
                <a:cs typeface="Yu Gothic UI"/>
              </a:rPr>
              <a:t>や</a:t>
            </a:r>
            <a:r>
              <a:rPr sz="1200" spc="114" dirty="0">
                <a:latin typeface="Yu Gothic UI"/>
                <a:cs typeface="Yu Gothic UI"/>
              </a:rPr>
              <a:t>ICT</a:t>
            </a:r>
            <a:r>
              <a:rPr sz="1200" spc="80" dirty="0">
                <a:latin typeface="Yu Gothic UI"/>
                <a:cs typeface="Yu Gothic UI"/>
              </a:rPr>
              <a:t>連携</a:t>
            </a:r>
            <a:r>
              <a:rPr sz="1200" spc="60" dirty="0">
                <a:latin typeface="Yu Gothic UI"/>
                <a:cs typeface="Yu Gothic UI"/>
              </a:rPr>
              <a:t>を</a:t>
            </a:r>
            <a:r>
              <a:rPr sz="1200" spc="80" dirty="0">
                <a:latin typeface="Yu Gothic UI"/>
                <a:cs typeface="Yu Gothic UI"/>
              </a:rPr>
              <a:t>活用</a:t>
            </a:r>
            <a:r>
              <a:rPr sz="1200" spc="65" dirty="0">
                <a:latin typeface="Yu Gothic UI"/>
                <a:cs typeface="Yu Gothic UI"/>
              </a:rPr>
              <a:t>す</a:t>
            </a:r>
            <a:r>
              <a:rPr sz="1200" spc="60" dirty="0">
                <a:latin typeface="Yu Gothic UI"/>
                <a:cs typeface="Yu Gothic UI"/>
              </a:rPr>
              <a:t>る</a:t>
            </a:r>
            <a:r>
              <a:rPr sz="1200" spc="80" dirty="0">
                <a:latin typeface="Yu Gothic UI"/>
                <a:cs typeface="Yu Gothic UI"/>
              </a:rPr>
              <a:t>医療機関</a:t>
            </a:r>
            <a:r>
              <a:rPr sz="1200" dirty="0">
                <a:latin typeface="Yu Gothic UI"/>
                <a:cs typeface="Yu Gothic UI"/>
              </a:rPr>
              <a:t>・</a:t>
            </a:r>
            <a:r>
              <a:rPr sz="1200" spc="80" dirty="0">
                <a:latin typeface="Yu Gothic UI"/>
                <a:cs typeface="Yu Gothic UI"/>
              </a:rPr>
              <a:t>薬局</a:t>
            </a:r>
            <a:r>
              <a:rPr sz="1200" spc="65" dirty="0">
                <a:latin typeface="Yu Gothic UI"/>
                <a:cs typeface="Yu Gothic UI"/>
              </a:rPr>
              <a:t>の</a:t>
            </a:r>
            <a:r>
              <a:rPr sz="1200" spc="80" dirty="0">
                <a:latin typeface="Yu Gothic UI"/>
                <a:cs typeface="Yu Gothic UI"/>
              </a:rPr>
              <a:t>体制</a:t>
            </a:r>
            <a:r>
              <a:rPr sz="1200" spc="65" dirty="0">
                <a:latin typeface="Yu Gothic UI"/>
                <a:cs typeface="Yu Gothic UI"/>
              </a:rPr>
              <a:t>の</a:t>
            </a:r>
            <a:r>
              <a:rPr sz="1200" spc="80" dirty="0">
                <a:latin typeface="Yu Gothic UI"/>
                <a:cs typeface="Yu Gothic UI"/>
              </a:rPr>
              <a:t>評価</a:t>
            </a:r>
            <a:r>
              <a:rPr sz="1200" spc="55" dirty="0">
                <a:latin typeface="Yu Gothic UI"/>
                <a:cs typeface="Yu Gothic UI"/>
              </a:rPr>
              <a:t>－①</a:t>
            </a:r>
            <a:endParaRPr sz="1200">
              <a:latin typeface="Yu Gothic UI"/>
              <a:cs typeface="Yu Gothic UI"/>
            </a:endParaRPr>
          </a:p>
        </p:txBody>
      </p:sp>
      <p:sp>
        <p:nvSpPr>
          <p:cNvPr id="19" name="object 19"/>
          <p:cNvSpPr txBox="1"/>
          <p:nvPr/>
        </p:nvSpPr>
        <p:spPr>
          <a:xfrm>
            <a:off x="322579" y="973073"/>
            <a:ext cx="7756525" cy="1128395"/>
          </a:xfrm>
          <a:prstGeom prst="rect">
            <a:avLst/>
          </a:prstGeom>
        </p:spPr>
        <p:txBody>
          <a:bodyPr vert="horz" wrap="square" lIns="0" tIns="12700" rIns="0" bIns="0" rtlCol="0">
            <a:spAutoFit/>
          </a:bodyPr>
          <a:lstStyle/>
          <a:p>
            <a:pPr marL="236854">
              <a:lnSpc>
                <a:spcPct val="100000"/>
              </a:lnSpc>
              <a:spcBef>
                <a:spcPts val="100"/>
              </a:spcBef>
            </a:pPr>
            <a:r>
              <a:rPr sz="1200" b="1" spc="-5" dirty="0">
                <a:latin typeface="Yu Gothic UI"/>
                <a:cs typeface="Yu Gothic UI"/>
              </a:rPr>
              <a:t>電子的歯科診療情報連携体制整備加算の新設①</a:t>
            </a:r>
            <a:endParaRPr sz="1200">
              <a:latin typeface="Yu Gothic UI"/>
              <a:cs typeface="Yu Gothic UI"/>
            </a:endParaRPr>
          </a:p>
          <a:p>
            <a:pPr marL="299085" marR="5080" indent="-287020" algn="just">
              <a:lnSpc>
                <a:spcPct val="120000"/>
              </a:lnSpc>
              <a:spcBef>
                <a:spcPts val="1195"/>
              </a:spcBef>
              <a:buFont typeface="Wingdings"/>
              <a:buChar char=""/>
              <a:tabLst>
                <a:tab pos="299085" algn="l"/>
              </a:tabLst>
            </a:pPr>
            <a:r>
              <a:rPr sz="1400" dirty="0">
                <a:latin typeface="Yu Gothic UI"/>
                <a:cs typeface="Yu Gothic UI"/>
              </a:rPr>
              <a:t>医療</a:t>
            </a:r>
            <a:r>
              <a:rPr sz="1400" spc="85" dirty="0">
                <a:latin typeface="Yu Gothic UI"/>
                <a:cs typeface="Yu Gothic UI"/>
              </a:rPr>
              <a:t>DX</a:t>
            </a:r>
            <a:r>
              <a:rPr sz="1400" spc="135" dirty="0">
                <a:latin typeface="Yu Gothic UI"/>
                <a:cs typeface="Yu Gothic UI"/>
              </a:rPr>
              <a:t>関連施策の進捗状況を踏まえ、普及した関連サービスの活用を基本としつつ、更なる</a:t>
            </a:r>
            <a:r>
              <a:rPr sz="1400" spc="170" dirty="0">
                <a:latin typeface="Yu Gothic UI"/>
                <a:cs typeface="Yu Gothic UI"/>
              </a:rPr>
              <a:t>関連サービスの活用による質の高い医療の提供を評価する観点から、</a:t>
            </a:r>
            <a:r>
              <a:rPr sz="1400" b="1" u="sng" spc="10" dirty="0">
                <a:solidFill>
                  <a:srgbClr val="006FC0"/>
                </a:solidFill>
                <a:uFill>
                  <a:solidFill>
                    <a:srgbClr val="006FC0"/>
                  </a:solidFill>
                </a:uFill>
                <a:latin typeface="Yu Gothic UI"/>
                <a:cs typeface="Yu Gothic UI"/>
              </a:rPr>
              <a:t>医療情報取得加算及び</a:t>
            </a:r>
            <a:r>
              <a:rPr sz="1400" b="1" u="sng" spc="130" dirty="0">
                <a:solidFill>
                  <a:srgbClr val="006FC0"/>
                </a:solidFill>
                <a:uFill>
                  <a:solidFill>
                    <a:srgbClr val="006FC0"/>
                  </a:solidFill>
                </a:uFill>
                <a:latin typeface="Yu Gothic UI"/>
                <a:cs typeface="Yu Gothic UI"/>
              </a:rPr>
              <a:t> </a:t>
            </a:r>
            <a:r>
              <a:rPr sz="1400" b="1" u="sng" dirty="0">
                <a:solidFill>
                  <a:srgbClr val="006FC0"/>
                </a:solidFill>
                <a:uFill>
                  <a:solidFill>
                    <a:srgbClr val="006FC0"/>
                  </a:solidFill>
                </a:uFill>
                <a:latin typeface="Yu Gothic UI"/>
                <a:cs typeface="Yu Gothic UI"/>
              </a:rPr>
              <a:t>医療</a:t>
            </a:r>
            <a:r>
              <a:rPr sz="1400" b="1" u="sng" spc="114" dirty="0">
                <a:solidFill>
                  <a:srgbClr val="006FC0"/>
                </a:solidFill>
                <a:uFill>
                  <a:solidFill>
                    <a:srgbClr val="006FC0"/>
                  </a:solidFill>
                </a:uFill>
                <a:latin typeface="Yu Gothic UI"/>
                <a:cs typeface="Yu Gothic UI"/>
              </a:rPr>
              <a:t>DX</a:t>
            </a:r>
            <a:r>
              <a:rPr sz="1400" b="1" u="sng" spc="20" dirty="0">
                <a:solidFill>
                  <a:srgbClr val="006FC0"/>
                </a:solidFill>
                <a:uFill>
                  <a:solidFill>
                    <a:srgbClr val="006FC0"/>
                  </a:solidFill>
                </a:uFill>
                <a:latin typeface="Yu Gothic UI"/>
                <a:cs typeface="Yu Gothic UI"/>
              </a:rPr>
              <a:t>推進体制整備加算の評価を見直す</a:t>
            </a:r>
            <a:r>
              <a:rPr sz="1400" spc="420" dirty="0">
                <a:latin typeface="Yu Gothic UI"/>
                <a:cs typeface="Yu Gothic UI"/>
              </a:rPr>
              <a:t>。</a:t>
            </a:r>
            <a:endParaRPr sz="1400">
              <a:latin typeface="Yu Gothic UI"/>
              <a:cs typeface="Yu Gothic UI"/>
            </a:endParaRPr>
          </a:p>
        </p:txBody>
      </p:sp>
      <p:pic>
        <p:nvPicPr>
          <p:cNvPr id="20" name="object 20"/>
          <p:cNvPicPr/>
          <p:nvPr/>
        </p:nvPicPr>
        <p:blipFill>
          <a:blip r:embed="rId3" cstate="print"/>
          <a:stretch>
            <a:fillRect/>
          </a:stretch>
        </p:blipFill>
        <p:spPr>
          <a:xfrm>
            <a:off x="4014978" y="5989779"/>
            <a:ext cx="620433" cy="756994"/>
          </a:xfrm>
          <a:prstGeom prst="rect">
            <a:avLst/>
          </a:prstGeom>
        </p:spPr>
      </p:pic>
      <p:sp>
        <p:nvSpPr>
          <p:cNvPr id="21" name="object 21"/>
          <p:cNvSpPr txBox="1"/>
          <p:nvPr/>
        </p:nvSpPr>
        <p:spPr>
          <a:xfrm>
            <a:off x="4069715" y="5631891"/>
            <a:ext cx="532765" cy="278765"/>
          </a:xfrm>
          <a:prstGeom prst="rect">
            <a:avLst/>
          </a:prstGeom>
        </p:spPr>
        <p:txBody>
          <a:bodyPr vert="horz" wrap="square" lIns="0" tIns="12700" rIns="0" bIns="0" rtlCol="0">
            <a:spAutoFit/>
          </a:bodyPr>
          <a:lstStyle/>
          <a:p>
            <a:pPr marR="5080">
              <a:lnSpc>
                <a:spcPct val="138300"/>
              </a:lnSpc>
              <a:spcBef>
                <a:spcPts val="100"/>
              </a:spcBef>
            </a:pPr>
            <a:r>
              <a:rPr sz="600" b="1" spc="-40" dirty="0">
                <a:latin typeface="Microsoft JhengHei"/>
                <a:cs typeface="Microsoft JhengHei"/>
              </a:rPr>
              <a:t>使ってみよう！</a:t>
            </a:r>
            <a:r>
              <a:rPr sz="600" b="1" spc="-50" dirty="0">
                <a:latin typeface="Microsoft JhengHei"/>
                <a:cs typeface="Microsoft JhengHei"/>
              </a:rPr>
              <a:t>マイナ保険証</a:t>
            </a:r>
            <a:endParaRPr sz="600">
              <a:latin typeface="Microsoft JhengHei"/>
              <a:cs typeface="Microsoft JhengHe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193" y="1692020"/>
            <a:ext cx="4502150" cy="1894205"/>
          </a:xfrm>
          <a:custGeom>
            <a:avLst/>
            <a:gdLst/>
            <a:ahLst/>
            <a:cxnLst/>
            <a:rect l="l" t="t" r="r" b="b"/>
            <a:pathLst>
              <a:path w="4502150" h="1894204">
                <a:moveTo>
                  <a:pt x="4500054" y="1836547"/>
                </a:moveTo>
                <a:lnTo>
                  <a:pt x="4495520" y="1814093"/>
                </a:lnTo>
                <a:lnTo>
                  <a:pt x="4483176" y="1795767"/>
                </a:lnTo>
                <a:lnTo>
                  <a:pt x="4464850" y="1783422"/>
                </a:lnTo>
                <a:lnTo>
                  <a:pt x="4442396" y="1778889"/>
                </a:lnTo>
                <a:lnTo>
                  <a:pt x="57607" y="1778889"/>
                </a:lnTo>
                <a:lnTo>
                  <a:pt x="35179" y="1783422"/>
                </a:lnTo>
                <a:lnTo>
                  <a:pt x="16865" y="1795767"/>
                </a:lnTo>
                <a:lnTo>
                  <a:pt x="4521" y="1814093"/>
                </a:lnTo>
                <a:lnTo>
                  <a:pt x="0" y="1836547"/>
                </a:lnTo>
                <a:lnTo>
                  <a:pt x="4521" y="1858937"/>
                </a:lnTo>
                <a:lnTo>
                  <a:pt x="16865" y="1877225"/>
                </a:lnTo>
                <a:lnTo>
                  <a:pt x="35179" y="1889556"/>
                </a:lnTo>
                <a:lnTo>
                  <a:pt x="57607" y="1894078"/>
                </a:lnTo>
                <a:lnTo>
                  <a:pt x="4442396" y="1894078"/>
                </a:lnTo>
                <a:lnTo>
                  <a:pt x="4464850" y="1889556"/>
                </a:lnTo>
                <a:lnTo>
                  <a:pt x="4483176" y="1877225"/>
                </a:lnTo>
                <a:lnTo>
                  <a:pt x="4495520" y="1858937"/>
                </a:lnTo>
                <a:lnTo>
                  <a:pt x="4500054" y="1836547"/>
                </a:lnTo>
                <a:close/>
              </a:path>
              <a:path w="4502150" h="1894204">
                <a:moveTo>
                  <a:pt x="4501578" y="57658"/>
                </a:moveTo>
                <a:lnTo>
                  <a:pt x="4497044" y="35204"/>
                </a:lnTo>
                <a:lnTo>
                  <a:pt x="4484713" y="16878"/>
                </a:lnTo>
                <a:lnTo>
                  <a:pt x="4466425" y="4533"/>
                </a:lnTo>
                <a:lnTo>
                  <a:pt x="4444047" y="0"/>
                </a:lnTo>
                <a:lnTo>
                  <a:pt x="59258" y="0"/>
                </a:lnTo>
                <a:lnTo>
                  <a:pt x="36817" y="4533"/>
                </a:lnTo>
                <a:lnTo>
                  <a:pt x="18503" y="16878"/>
                </a:lnTo>
                <a:lnTo>
                  <a:pt x="6146" y="35204"/>
                </a:lnTo>
                <a:lnTo>
                  <a:pt x="1625" y="57658"/>
                </a:lnTo>
                <a:lnTo>
                  <a:pt x="6146" y="80048"/>
                </a:lnTo>
                <a:lnTo>
                  <a:pt x="18503" y="98336"/>
                </a:lnTo>
                <a:lnTo>
                  <a:pt x="36817" y="110667"/>
                </a:lnTo>
                <a:lnTo>
                  <a:pt x="59258" y="115189"/>
                </a:lnTo>
                <a:lnTo>
                  <a:pt x="4444047" y="115189"/>
                </a:lnTo>
                <a:lnTo>
                  <a:pt x="4466425" y="110667"/>
                </a:lnTo>
                <a:lnTo>
                  <a:pt x="4484713" y="98336"/>
                </a:lnTo>
                <a:lnTo>
                  <a:pt x="4497044" y="80048"/>
                </a:lnTo>
                <a:lnTo>
                  <a:pt x="4501578" y="57658"/>
                </a:lnTo>
                <a:close/>
              </a:path>
            </a:pathLst>
          </a:custGeom>
          <a:solidFill>
            <a:srgbClr val="FCD6F9"/>
          </a:solidFill>
        </p:spPr>
        <p:txBody>
          <a:bodyPr wrap="square" lIns="0" tIns="0" rIns="0" bIns="0" rtlCol="0"/>
          <a:lstStyle/>
          <a:p>
            <a:endParaRPr/>
          </a:p>
        </p:txBody>
      </p:sp>
      <p:sp>
        <p:nvSpPr>
          <p:cNvPr id="3" name="object 3"/>
          <p:cNvSpPr txBox="1"/>
          <p:nvPr/>
        </p:nvSpPr>
        <p:spPr>
          <a:xfrm>
            <a:off x="217119" y="1512852"/>
            <a:ext cx="4636770" cy="2586990"/>
          </a:xfrm>
          <a:prstGeom prst="rect">
            <a:avLst/>
          </a:prstGeom>
        </p:spPr>
        <p:txBody>
          <a:bodyPr vert="horz" wrap="square" lIns="0" tIns="97155" rIns="0" bIns="0" rtlCol="0">
            <a:spAutoFit/>
          </a:bodyPr>
          <a:lstStyle/>
          <a:p>
            <a:pPr marL="27305">
              <a:lnSpc>
                <a:spcPct val="100000"/>
              </a:lnSpc>
              <a:spcBef>
                <a:spcPts val="765"/>
              </a:spcBef>
            </a:pPr>
            <a:r>
              <a:rPr sz="1200" b="1" spc="70" dirty="0">
                <a:latin typeface="Yu Gothic UI"/>
                <a:cs typeface="Yu Gothic UI"/>
              </a:rPr>
              <a:t>２．かかりつけ歯科医機能の評価</a:t>
            </a:r>
            <a:endParaRPr sz="1200">
              <a:latin typeface="Yu Gothic UI"/>
              <a:cs typeface="Yu Gothic UI"/>
            </a:endParaRPr>
          </a:p>
          <a:p>
            <a:pPr marL="208915" indent="-171450">
              <a:lnSpc>
                <a:spcPct val="100000"/>
              </a:lnSpc>
              <a:spcBef>
                <a:spcPts val="590"/>
              </a:spcBef>
              <a:buFont typeface="Wingdings"/>
              <a:buChar char=""/>
              <a:tabLst>
                <a:tab pos="208915" algn="l"/>
              </a:tabLst>
            </a:pPr>
            <a:r>
              <a:rPr sz="1050" spc="-15" dirty="0">
                <a:latin typeface="MS Gothic"/>
                <a:cs typeface="MS Gothic"/>
              </a:rPr>
              <a:t>かかりつけ歯科医による歯科疾患・口腔機能の管理等の推進</a:t>
            </a:r>
            <a:endParaRPr sz="1050">
              <a:latin typeface="MS Gothic"/>
              <a:cs typeface="MS Gothic"/>
            </a:endParaRPr>
          </a:p>
          <a:p>
            <a:pPr marL="306070" lvl="1" indent="-96520">
              <a:lnSpc>
                <a:spcPct val="100000"/>
              </a:lnSpc>
              <a:buFont typeface="Arial"/>
              <a:buChar char="•"/>
              <a:tabLst>
                <a:tab pos="306070" algn="l"/>
              </a:tabLst>
            </a:pPr>
            <a:r>
              <a:rPr sz="1050" spc="-20" dirty="0">
                <a:latin typeface="MS Gothic"/>
                <a:cs typeface="MS Gothic"/>
              </a:rPr>
              <a:t>初診時及び再診時における歯科疾患管理料の評価の統一</a:t>
            </a:r>
            <a:endParaRPr sz="1050">
              <a:latin typeface="MS Gothic"/>
              <a:cs typeface="MS Gothic"/>
            </a:endParaRPr>
          </a:p>
          <a:p>
            <a:pPr marL="306070" lvl="1" indent="-96520">
              <a:lnSpc>
                <a:spcPct val="100000"/>
              </a:lnSpc>
              <a:buFont typeface="Arial"/>
              <a:buChar char="•"/>
              <a:tabLst>
                <a:tab pos="306070" algn="l"/>
              </a:tabLst>
            </a:pPr>
            <a:r>
              <a:rPr sz="1050" spc="-20" dirty="0">
                <a:latin typeface="MS Gothic"/>
                <a:cs typeface="MS Gothic"/>
              </a:rPr>
              <a:t>小児口腔機能管理料及び口腔機能管理料の評価の引上げ及び対象患者の</a:t>
            </a:r>
            <a:endParaRPr sz="1050">
              <a:latin typeface="MS Gothic"/>
              <a:cs typeface="MS Gothic"/>
            </a:endParaRPr>
          </a:p>
          <a:p>
            <a:pPr marL="307340">
              <a:lnSpc>
                <a:spcPct val="100000"/>
              </a:lnSpc>
            </a:pPr>
            <a:r>
              <a:rPr sz="1050" spc="-30" dirty="0">
                <a:latin typeface="MS Gothic"/>
                <a:cs typeface="MS Gothic"/>
              </a:rPr>
              <a:t>拡大</a:t>
            </a:r>
            <a:endParaRPr sz="1050">
              <a:latin typeface="MS Gothic"/>
              <a:cs typeface="MS Gothic"/>
            </a:endParaRPr>
          </a:p>
          <a:p>
            <a:pPr marL="306070" lvl="1" indent="-96520">
              <a:lnSpc>
                <a:spcPct val="100000"/>
              </a:lnSpc>
              <a:buFont typeface="Arial"/>
              <a:buChar char="•"/>
              <a:tabLst>
                <a:tab pos="306070" algn="l"/>
              </a:tabLst>
            </a:pPr>
            <a:r>
              <a:rPr sz="1050" spc="-20" dirty="0">
                <a:latin typeface="MS Gothic"/>
                <a:cs typeface="MS Gothic"/>
              </a:rPr>
              <a:t>口腔粘膜湿潤度検査の導入</a:t>
            </a:r>
            <a:endParaRPr sz="1050">
              <a:latin typeface="MS Gothic"/>
              <a:cs typeface="MS Gothic"/>
            </a:endParaRPr>
          </a:p>
          <a:p>
            <a:pPr marL="208915" indent="-171450">
              <a:lnSpc>
                <a:spcPct val="100000"/>
              </a:lnSpc>
              <a:buFont typeface="Wingdings"/>
              <a:buChar char=""/>
              <a:tabLst>
                <a:tab pos="208915" algn="l"/>
              </a:tabLst>
            </a:pPr>
            <a:r>
              <a:rPr sz="1050" spc="-15" dirty="0">
                <a:latin typeface="MS Gothic"/>
                <a:cs typeface="MS Gothic"/>
              </a:rPr>
              <a:t>継続的・効果的な歯周病治療の推進</a:t>
            </a:r>
            <a:endParaRPr sz="1050">
              <a:latin typeface="MS Gothic"/>
              <a:cs typeface="MS Gothic"/>
            </a:endParaRPr>
          </a:p>
          <a:p>
            <a:pPr marL="305435" marR="5080" lvl="1" indent="-96520">
              <a:lnSpc>
                <a:spcPct val="100000"/>
              </a:lnSpc>
              <a:spcBef>
                <a:spcPts val="5"/>
              </a:spcBef>
              <a:buFont typeface="Arial"/>
              <a:buChar char="•"/>
              <a:tabLst>
                <a:tab pos="307340" algn="l"/>
              </a:tabLst>
            </a:pPr>
            <a:r>
              <a:rPr sz="1000" spc="-15" dirty="0">
                <a:latin typeface="MS Gothic"/>
                <a:cs typeface="MS Gothic"/>
              </a:rPr>
              <a:t>歯周基本治療後の包括治療である歯周病安定期治療及び歯周病重症化予防治	</a:t>
            </a:r>
            <a:r>
              <a:rPr sz="1000" spc="-20" dirty="0">
                <a:latin typeface="MS Gothic"/>
                <a:cs typeface="MS Gothic"/>
              </a:rPr>
              <a:t>療の統合</a:t>
            </a:r>
            <a:endParaRPr sz="1000">
              <a:latin typeface="MS Gothic"/>
              <a:cs typeface="MS Gothic"/>
            </a:endParaRPr>
          </a:p>
          <a:p>
            <a:pPr marL="306070" lvl="1" indent="-96520">
              <a:lnSpc>
                <a:spcPct val="100000"/>
              </a:lnSpc>
              <a:buFont typeface="Arial"/>
              <a:buChar char="•"/>
              <a:tabLst>
                <a:tab pos="306070" algn="l"/>
              </a:tabLst>
            </a:pPr>
            <a:r>
              <a:rPr sz="1000" spc="-15" dirty="0">
                <a:latin typeface="MS Gothic"/>
                <a:cs typeface="MS Gothic"/>
              </a:rPr>
              <a:t>主治医から紹介された糖尿病患者の歯周病治療に係る加算の運用の見直し</a:t>
            </a:r>
            <a:endParaRPr sz="1000">
              <a:latin typeface="MS Gothic"/>
              <a:cs typeface="MS Gothic"/>
            </a:endParaRPr>
          </a:p>
          <a:p>
            <a:pPr marL="12700">
              <a:lnSpc>
                <a:spcPct val="100000"/>
              </a:lnSpc>
              <a:spcBef>
                <a:spcPts val="815"/>
              </a:spcBef>
            </a:pPr>
            <a:r>
              <a:rPr sz="1200" b="1" spc="130" dirty="0">
                <a:latin typeface="Yu Gothic UI"/>
                <a:cs typeface="Yu Gothic UI"/>
              </a:rPr>
              <a:t>３．リハビリテーション・栄養管理・口腔管理の更なる推進</a:t>
            </a:r>
            <a:endParaRPr sz="1200">
              <a:latin typeface="Yu Gothic UI"/>
              <a:cs typeface="Yu Gothic UI"/>
            </a:endParaRPr>
          </a:p>
          <a:p>
            <a:pPr marL="208915" indent="-171450">
              <a:lnSpc>
                <a:spcPct val="100000"/>
              </a:lnSpc>
              <a:spcBef>
                <a:spcPts val="390"/>
              </a:spcBef>
              <a:buFont typeface="Wingdings"/>
              <a:buChar char=""/>
              <a:tabLst>
                <a:tab pos="208915" algn="l"/>
              </a:tabLst>
            </a:pPr>
            <a:r>
              <a:rPr sz="1050" spc="-15" dirty="0">
                <a:latin typeface="MS Gothic"/>
                <a:cs typeface="MS Gothic"/>
              </a:rPr>
              <a:t>入院患者の口腔管理における医科歯科連携の推進</a:t>
            </a:r>
            <a:endParaRPr sz="1050">
              <a:latin typeface="MS Gothic"/>
              <a:cs typeface="MS Gothic"/>
            </a:endParaRPr>
          </a:p>
          <a:p>
            <a:pPr marL="305435" marR="5080" lvl="1" indent="-96520">
              <a:lnSpc>
                <a:spcPct val="100000"/>
              </a:lnSpc>
              <a:spcBef>
                <a:spcPts val="5"/>
              </a:spcBef>
              <a:buFont typeface="Arial"/>
              <a:buChar char="•"/>
              <a:tabLst>
                <a:tab pos="307340" algn="l"/>
              </a:tabLst>
            </a:pPr>
            <a:r>
              <a:rPr sz="1000" spc="-15" dirty="0">
                <a:latin typeface="MS Gothic"/>
                <a:cs typeface="MS Gothic"/>
              </a:rPr>
              <a:t>連携を行っている歯科標榜のない病院等の依頼により、入院患者に歯科訪問	診療を実施した場合の加算の新設</a:t>
            </a:r>
            <a:endParaRPr sz="1000">
              <a:latin typeface="MS Gothic"/>
              <a:cs typeface="MS Gothic"/>
            </a:endParaRPr>
          </a:p>
        </p:txBody>
      </p:sp>
      <p:sp>
        <p:nvSpPr>
          <p:cNvPr id="4" name="object 4"/>
          <p:cNvSpPr/>
          <p:nvPr/>
        </p:nvSpPr>
        <p:spPr>
          <a:xfrm>
            <a:off x="151231" y="4358385"/>
            <a:ext cx="9288145" cy="115570"/>
          </a:xfrm>
          <a:custGeom>
            <a:avLst/>
            <a:gdLst/>
            <a:ahLst/>
            <a:cxnLst/>
            <a:rect l="l" t="t" r="r" b="b"/>
            <a:pathLst>
              <a:path w="9288145" h="115570">
                <a:moveTo>
                  <a:pt x="9230385" y="0"/>
                </a:moveTo>
                <a:lnTo>
                  <a:pt x="57568" y="0"/>
                </a:lnTo>
                <a:lnTo>
                  <a:pt x="35148" y="4526"/>
                </a:lnTo>
                <a:lnTo>
                  <a:pt x="16841" y="16875"/>
                </a:lnTo>
                <a:lnTo>
                  <a:pt x="4499" y="35200"/>
                </a:lnTo>
                <a:lnTo>
                  <a:pt x="0" y="57657"/>
                </a:lnTo>
                <a:lnTo>
                  <a:pt x="4535" y="80041"/>
                </a:lnTo>
                <a:lnTo>
                  <a:pt x="16865" y="98329"/>
                </a:lnTo>
                <a:lnTo>
                  <a:pt x="35158" y="110664"/>
                </a:lnTo>
                <a:lnTo>
                  <a:pt x="57568" y="115188"/>
                </a:lnTo>
                <a:lnTo>
                  <a:pt x="9230385" y="115188"/>
                </a:lnTo>
                <a:lnTo>
                  <a:pt x="9252768" y="110664"/>
                </a:lnTo>
                <a:lnTo>
                  <a:pt x="9271056" y="98329"/>
                </a:lnTo>
                <a:lnTo>
                  <a:pt x="9283391" y="80041"/>
                </a:lnTo>
                <a:lnTo>
                  <a:pt x="9287916" y="57657"/>
                </a:lnTo>
                <a:lnTo>
                  <a:pt x="9283391" y="35200"/>
                </a:lnTo>
                <a:lnTo>
                  <a:pt x="9271056" y="16875"/>
                </a:lnTo>
                <a:lnTo>
                  <a:pt x="9252768" y="4526"/>
                </a:lnTo>
                <a:lnTo>
                  <a:pt x="9230385" y="0"/>
                </a:lnTo>
                <a:close/>
              </a:path>
            </a:pathLst>
          </a:custGeom>
          <a:solidFill>
            <a:srgbClr val="A9C2E7"/>
          </a:solidFill>
        </p:spPr>
        <p:txBody>
          <a:bodyPr wrap="square" lIns="0" tIns="0" rIns="0" bIns="0" rtlCol="0"/>
          <a:lstStyle/>
          <a:p>
            <a:endParaRPr/>
          </a:p>
        </p:txBody>
      </p:sp>
      <p:sp>
        <p:nvSpPr>
          <p:cNvPr id="5" name="object 5"/>
          <p:cNvSpPr txBox="1"/>
          <p:nvPr/>
        </p:nvSpPr>
        <p:spPr>
          <a:xfrm>
            <a:off x="218643" y="4246245"/>
            <a:ext cx="8559800" cy="208279"/>
          </a:xfrm>
          <a:prstGeom prst="rect">
            <a:avLst/>
          </a:prstGeom>
        </p:spPr>
        <p:txBody>
          <a:bodyPr vert="horz" wrap="square" lIns="0" tIns="12700" rIns="0" bIns="0" rtlCol="0">
            <a:spAutoFit/>
          </a:bodyPr>
          <a:lstStyle/>
          <a:p>
            <a:pPr marL="12700">
              <a:lnSpc>
                <a:spcPct val="100000"/>
              </a:lnSpc>
              <a:spcBef>
                <a:spcPts val="100"/>
              </a:spcBef>
            </a:pPr>
            <a:r>
              <a:rPr sz="1200" b="1" spc="40" dirty="0">
                <a:latin typeface="Yu Gothic UI"/>
                <a:cs typeface="Yu Gothic UI"/>
              </a:rPr>
              <a:t>６．生活の質に配慮した歯科医療の推進、口腔機能発達不全及び口腔機能低下への対応の充実、歯科治療のデジタル化の推進</a:t>
            </a:r>
            <a:endParaRPr sz="1200">
              <a:latin typeface="Yu Gothic UI"/>
              <a:cs typeface="Yu Gothic UI"/>
            </a:endParaRPr>
          </a:p>
        </p:txBody>
      </p:sp>
      <p:sp>
        <p:nvSpPr>
          <p:cNvPr id="6" name="object 6"/>
          <p:cNvSpPr/>
          <p:nvPr/>
        </p:nvSpPr>
        <p:spPr>
          <a:xfrm>
            <a:off x="152819" y="707008"/>
            <a:ext cx="9288145" cy="115570"/>
          </a:xfrm>
          <a:custGeom>
            <a:avLst/>
            <a:gdLst/>
            <a:ahLst/>
            <a:cxnLst/>
            <a:rect l="l" t="t" r="r" b="b"/>
            <a:pathLst>
              <a:path w="9288145" h="115569">
                <a:moveTo>
                  <a:pt x="9230321" y="0"/>
                </a:moveTo>
                <a:lnTo>
                  <a:pt x="57632" y="0"/>
                </a:lnTo>
                <a:lnTo>
                  <a:pt x="35200" y="4544"/>
                </a:lnTo>
                <a:lnTo>
                  <a:pt x="16881" y="16922"/>
                </a:lnTo>
                <a:lnTo>
                  <a:pt x="4529" y="35254"/>
                </a:lnTo>
                <a:lnTo>
                  <a:pt x="0" y="57657"/>
                </a:lnTo>
                <a:lnTo>
                  <a:pt x="4529" y="80115"/>
                </a:lnTo>
                <a:lnTo>
                  <a:pt x="16881" y="98440"/>
                </a:lnTo>
                <a:lnTo>
                  <a:pt x="35200" y="110789"/>
                </a:lnTo>
                <a:lnTo>
                  <a:pt x="57632" y="115315"/>
                </a:lnTo>
                <a:lnTo>
                  <a:pt x="9230321" y="115315"/>
                </a:lnTo>
                <a:lnTo>
                  <a:pt x="9252779" y="110789"/>
                </a:lnTo>
                <a:lnTo>
                  <a:pt x="9271104" y="98440"/>
                </a:lnTo>
                <a:lnTo>
                  <a:pt x="9283453" y="80115"/>
                </a:lnTo>
                <a:lnTo>
                  <a:pt x="9287979" y="57657"/>
                </a:lnTo>
                <a:lnTo>
                  <a:pt x="9283453" y="35254"/>
                </a:lnTo>
                <a:lnTo>
                  <a:pt x="9271104" y="16922"/>
                </a:lnTo>
                <a:lnTo>
                  <a:pt x="9252779" y="4544"/>
                </a:lnTo>
                <a:lnTo>
                  <a:pt x="9230321" y="0"/>
                </a:lnTo>
                <a:close/>
              </a:path>
            </a:pathLst>
          </a:custGeom>
          <a:solidFill>
            <a:srgbClr val="FFE8C8"/>
          </a:solidFill>
        </p:spPr>
        <p:txBody>
          <a:bodyPr wrap="square" lIns="0" tIns="0" rIns="0" bIns="0" rtlCol="0"/>
          <a:lstStyle/>
          <a:p>
            <a:endParaRPr/>
          </a:p>
        </p:txBody>
      </p:sp>
      <p:sp>
        <p:nvSpPr>
          <p:cNvPr id="7" name="object 7"/>
          <p:cNvSpPr txBox="1"/>
          <p:nvPr/>
        </p:nvSpPr>
        <p:spPr>
          <a:xfrm>
            <a:off x="86625" y="581710"/>
            <a:ext cx="9761855" cy="915669"/>
          </a:xfrm>
          <a:prstGeom prst="rect">
            <a:avLst/>
          </a:prstGeom>
          <a:ln w="19050">
            <a:solidFill>
              <a:srgbClr val="BEBEBE"/>
            </a:solidFill>
          </a:ln>
        </p:spPr>
        <p:txBody>
          <a:bodyPr vert="horz" wrap="square" lIns="0" tIns="26034" rIns="0" bIns="0" rtlCol="0">
            <a:spAutoFit/>
          </a:bodyPr>
          <a:lstStyle/>
          <a:p>
            <a:pPr marL="136525">
              <a:lnSpc>
                <a:spcPct val="100000"/>
              </a:lnSpc>
              <a:spcBef>
                <a:spcPts val="204"/>
              </a:spcBef>
            </a:pPr>
            <a:r>
              <a:rPr sz="1200" b="1" spc="-5" dirty="0">
                <a:latin typeface="Yu Gothic UI"/>
                <a:cs typeface="Yu Gothic UI"/>
              </a:rPr>
              <a:t>１．物価や賃金、人材確保等への対応</a:t>
            </a:r>
            <a:endParaRPr sz="1200">
              <a:latin typeface="Yu Gothic UI"/>
              <a:cs typeface="Yu Gothic UI"/>
            </a:endParaRPr>
          </a:p>
          <a:p>
            <a:pPr marL="433705" indent="-171450">
              <a:lnSpc>
                <a:spcPct val="100000"/>
              </a:lnSpc>
              <a:spcBef>
                <a:spcPts val="229"/>
              </a:spcBef>
              <a:buFont typeface="Wingdings"/>
              <a:buChar char=""/>
              <a:tabLst>
                <a:tab pos="433705" algn="l"/>
              </a:tabLst>
            </a:pPr>
            <a:r>
              <a:rPr sz="1050" spc="-20" dirty="0">
                <a:latin typeface="MS Gothic"/>
                <a:cs typeface="MS Gothic"/>
              </a:rPr>
              <a:t>物件費の高騰を踏まえた対応</a:t>
            </a:r>
            <a:endParaRPr sz="1050">
              <a:latin typeface="MS Gothic"/>
              <a:cs typeface="MS Gothic"/>
            </a:endParaRPr>
          </a:p>
          <a:p>
            <a:pPr marL="530225" lvl="1" indent="-95885">
              <a:lnSpc>
                <a:spcPts val="1200"/>
              </a:lnSpc>
              <a:buFont typeface="Arial"/>
              <a:buChar char="•"/>
              <a:tabLst>
                <a:tab pos="530225" algn="l"/>
              </a:tabLst>
            </a:pPr>
            <a:r>
              <a:rPr sz="1000" spc="-15" dirty="0">
                <a:latin typeface="MS Gothic"/>
                <a:cs typeface="MS Gothic"/>
              </a:rPr>
              <a:t>物価高騰による医療機関の物件費負担の増加を踏まえ、歯科初再診料等の評価の引き上げや物価高騰に対応する評価の新設</a:t>
            </a:r>
            <a:endParaRPr sz="1000">
              <a:latin typeface="MS Gothic"/>
              <a:cs typeface="MS Gothic"/>
            </a:endParaRPr>
          </a:p>
          <a:p>
            <a:pPr marL="433705" indent="-171450">
              <a:lnSpc>
                <a:spcPts val="1260"/>
              </a:lnSpc>
              <a:buFont typeface="Wingdings"/>
              <a:buChar char=""/>
              <a:tabLst>
                <a:tab pos="433705" algn="l"/>
              </a:tabLst>
            </a:pPr>
            <a:r>
              <a:rPr sz="1050" spc="-20" dirty="0">
                <a:latin typeface="MS Gothic"/>
                <a:cs typeface="MS Gothic"/>
              </a:rPr>
              <a:t>賃上げに向けた評価の見直し</a:t>
            </a:r>
            <a:endParaRPr sz="1050">
              <a:latin typeface="MS Gothic"/>
              <a:cs typeface="MS Gothic"/>
            </a:endParaRPr>
          </a:p>
          <a:p>
            <a:pPr marL="530860" lvl="1" indent="-96520">
              <a:lnSpc>
                <a:spcPct val="100000"/>
              </a:lnSpc>
              <a:buFont typeface="Arial"/>
              <a:buChar char="•"/>
              <a:tabLst>
                <a:tab pos="530860" algn="l"/>
              </a:tabLst>
            </a:pPr>
            <a:r>
              <a:rPr sz="1050" spc="-10" dirty="0">
                <a:latin typeface="MS Gothic"/>
                <a:cs typeface="MS Gothic"/>
              </a:rPr>
              <a:t>歯科</a:t>
            </a:r>
            <a:r>
              <a:rPr sz="1000" spc="-15" dirty="0">
                <a:latin typeface="MS Gothic"/>
                <a:cs typeface="MS Gothic"/>
              </a:rPr>
              <a:t>医療従事者の賃上げを更に推進するとともに、歯科技工所に所属する歯科技工士の確実な賃上げを図る評価の新設</a:t>
            </a:r>
            <a:endParaRPr sz="1000">
              <a:latin typeface="MS Gothic"/>
              <a:cs typeface="MS Gothic"/>
            </a:endParaRPr>
          </a:p>
        </p:txBody>
      </p:sp>
      <p:sp>
        <p:nvSpPr>
          <p:cNvPr id="8" name="object 8"/>
          <p:cNvSpPr/>
          <p:nvPr/>
        </p:nvSpPr>
        <p:spPr>
          <a:xfrm>
            <a:off x="0" y="40627"/>
            <a:ext cx="9906000" cy="459105"/>
          </a:xfrm>
          <a:custGeom>
            <a:avLst/>
            <a:gdLst/>
            <a:ahLst/>
            <a:cxnLst/>
            <a:rect l="l" t="t" r="r" b="b"/>
            <a:pathLst>
              <a:path w="9906000" h="459105">
                <a:moveTo>
                  <a:pt x="9906000" y="0"/>
                </a:moveTo>
                <a:lnTo>
                  <a:pt x="0" y="0"/>
                </a:lnTo>
                <a:lnTo>
                  <a:pt x="0" y="458482"/>
                </a:lnTo>
                <a:lnTo>
                  <a:pt x="9906000" y="458482"/>
                </a:lnTo>
                <a:lnTo>
                  <a:pt x="9906000" y="0"/>
                </a:lnTo>
                <a:close/>
              </a:path>
            </a:pathLst>
          </a:custGeom>
          <a:solidFill>
            <a:srgbClr val="CDFFDC"/>
          </a:solidFill>
        </p:spPr>
        <p:txBody>
          <a:bodyPr wrap="square" lIns="0" tIns="0" rIns="0" bIns="0" rtlCol="0"/>
          <a:lstStyle/>
          <a:p>
            <a:endParaRPr/>
          </a:p>
        </p:txBody>
      </p:sp>
      <p:sp>
        <p:nvSpPr>
          <p:cNvPr id="9" name="object 9"/>
          <p:cNvSpPr txBox="1">
            <a:spLocks noGrp="1"/>
          </p:cNvSpPr>
          <p:nvPr>
            <p:ph type="title"/>
          </p:nvPr>
        </p:nvSpPr>
        <p:spPr>
          <a:xfrm>
            <a:off x="364032" y="51053"/>
            <a:ext cx="7031990" cy="391160"/>
          </a:xfrm>
          <a:prstGeom prst="rect">
            <a:avLst/>
          </a:prstGeom>
        </p:spPr>
        <p:txBody>
          <a:bodyPr vert="horz" wrap="square" lIns="0" tIns="12700" rIns="0" bIns="0" rtlCol="0">
            <a:spAutoFit/>
          </a:bodyPr>
          <a:lstStyle/>
          <a:p>
            <a:pPr marL="12700">
              <a:lnSpc>
                <a:spcPct val="100000"/>
              </a:lnSpc>
              <a:spcBef>
                <a:spcPts val="100"/>
              </a:spcBef>
            </a:pPr>
            <a:r>
              <a:rPr spc="110" dirty="0"/>
              <a:t>令和８年度歯科診療報酬改定の主なポイント(歯科)</a:t>
            </a:r>
          </a:p>
        </p:txBody>
      </p:sp>
      <p:sp>
        <p:nvSpPr>
          <p:cNvPr id="10" name="object 10"/>
          <p:cNvSpPr/>
          <p:nvPr/>
        </p:nvSpPr>
        <p:spPr>
          <a:xfrm>
            <a:off x="86626" y="4206840"/>
            <a:ext cx="9765030" cy="2559050"/>
          </a:xfrm>
          <a:custGeom>
            <a:avLst/>
            <a:gdLst/>
            <a:ahLst/>
            <a:cxnLst/>
            <a:rect l="l" t="t" r="r" b="b"/>
            <a:pathLst>
              <a:path w="9765030" h="2559050">
                <a:moveTo>
                  <a:pt x="0" y="2558669"/>
                </a:moveTo>
                <a:lnTo>
                  <a:pt x="9764522" y="2558669"/>
                </a:lnTo>
                <a:lnTo>
                  <a:pt x="9764522" y="0"/>
                </a:lnTo>
                <a:lnTo>
                  <a:pt x="0" y="0"/>
                </a:lnTo>
                <a:lnTo>
                  <a:pt x="0" y="2558669"/>
                </a:lnTo>
                <a:close/>
              </a:path>
            </a:pathLst>
          </a:custGeom>
          <a:ln w="19050">
            <a:solidFill>
              <a:srgbClr val="BEBEBE"/>
            </a:solidFill>
          </a:ln>
        </p:spPr>
        <p:txBody>
          <a:bodyPr wrap="square" lIns="0" tIns="0" rIns="0" bIns="0" rtlCol="0"/>
          <a:lstStyle/>
          <a:p>
            <a:endParaRPr/>
          </a:p>
        </p:txBody>
      </p:sp>
      <p:grpSp>
        <p:nvGrpSpPr>
          <p:cNvPr id="11" name="object 11"/>
          <p:cNvGrpSpPr/>
          <p:nvPr/>
        </p:nvGrpSpPr>
        <p:grpSpPr>
          <a:xfrm>
            <a:off x="77100" y="1550416"/>
            <a:ext cx="9784080" cy="2577465"/>
            <a:chOff x="77100" y="1550416"/>
            <a:chExt cx="9784080" cy="2577465"/>
          </a:xfrm>
        </p:grpSpPr>
        <p:sp>
          <p:nvSpPr>
            <p:cNvPr id="12" name="object 12"/>
            <p:cNvSpPr/>
            <p:nvPr/>
          </p:nvSpPr>
          <p:spPr>
            <a:xfrm>
              <a:off x="86625" y="1559941"/>
              <a:ext cx="9765030" cy="2558415"/>
            </a:xfrm>
            <a:custGeom>
              <a:avLst/>
              <a:gdLst/>
              <a:ahLst/>
              <a:cxnLst/>
              <a:rect l="l" t="t" r="r" b="b"/>
              <a:pathLst>
                <a:path w="9765030" h="2558415">
                  <a:moveTo>
                    <a:pt x="0" y="2558414"/>
                  </a:moveTo>
                  <a:lnTo>
                    <a:pt x="9764522" y="2558414"/>
                  </a:lnTo>
                  <a:lnTo>
                    <a:pt x="9764522" y="0"/>
                  </a:lnTo>
                  <a:lnTo>
                    <a:pt x="0" y="0"/>
                  </a:lnTo>
                  <a:lnTo>
                    <a:pt x="0" y="2558414"/>
                  </a:lnTo>
                  <a:close/>
                </a:path>
              </a:pathLst>
            </a:custGeom>
            <a:ln w="19049">
              <a:solidFill>
                <a:srgbClr val="BEBEBE"/>
              </a:solidFill>
            </a:ln>
          </p:spPr>
          <p:txBody>
            <a:bodyPr wrap="square" lIns="0" tIns="0" rIns="0" bIns="0" rtlCol="0"/>
            <a:lstStyle/>
            <a:p>
              <a:endParaRPr/>
            </a:p>
          </p:txBody>
        </p:sp>
        <p:sp>
          <p:nvSpPr>
            <p:cNvPr id="13" name="object 13"/>
            <p:cNvSpPr/>
            <p:nvPr/>
          </p:nvSpPr>
          <p:spPr>
            <a:xfrm>
              <a:off x="4967986" y="1692020"/>
              <a:ext cx="4500245" cy="1879600"/>
            </a:xfrm>
            <a:custGeom>
              <a:avLst/>
              <a:gdLst/>
              <a:ahLst/>
              <a:cxnLst/>
              <a:rect l="l" t="t" r="r" b="b"/>
              <a:pathLst>
                <a:path w="4500245" h="1879600">
                  <a:moveTo>
                    <a:pt x="4499991" y="1821561"/>
                  </a:moveTo>
                  <a:lnTo>
                    <a:pt x="4495457" y="1799183"/>
                  </a:lnTo>
                  <a:lnTo>
                    <a:pt x="4483125" y="1780895"/>
                  </a:lnTo>
                  <a:lnTo>
                    <a:pt x="4464837" y="1768563"/>
                  </a:lnTo>
                  <a:lnTo>
                    <a:pt x="4442460" y="1764030"/>
                  </a:lnTo>
                  <a:lnTo>
                    <a:pt x="57658" y="1764030"/>
                  </a:lnTo>
                  <a:lnTo>
                    <a:pt x="35191" y="1768563"/>
                  </a:lnTo>
                  <a:lnTo>
                    <a:pt x="16865" y="1780895"/>
                  </a:lnTo>
                  <a:lnTo>
                    <a:pt x="4521" y="1799183"/>
                  </a:lnTo>
                  <a:lnTo>
                    <a:pt x="0" y="1821561"/>
                  </a:lnTo>
                  <a:lnTo>
                    <a:pt x="4521" y="1844027"/>
                  </a:lnTo>
                  <a:lnTo>
                    <a:pt x="16865" y="1862353"/>
                  </a:lnTo>
                  <a:lnTo>
                    <a:pt x="35191" y="1874697"/>
                  </a:lnTo>
                  <a:lnTo>
                    <a:pt x="57658" y="1879219"/>
                  </a:lnTo>
                  <a:lnTo>
                    <a:pt x="4442460" y="1879219"/>
                  </a:lnTo>
                  <a:lnTo>
                    <a:pt x="4464837" y="1874697"/>
                  </a:lnTo>
                  <a:lnTo>
                    <a:pt x="4483125" y="1862353"/>
                  </a:lnTo>
                  <a:lnTo>
                    <a:pt x="4495457" y="1844027"/>
                  </a:lnTo>
                  <a:lnTo>
                    <a:pt x="4499991" y="1821561"/>
                  </a:lnTo>
                  <a:close/>
                </a:path>
                <a:path w="4500245" h="1879600">
                  <a:moveTo>
                    <a:pt x="4499991" y="57531"/>
                  </a:moveTo>
                  <a:lnTo>
                    <a:pt x="4495457" y="35153"/>
                  </a:lnTo>
                  <a:lnTo>
                    <a:pt x="4483125" y="16865"/>
                  </a:lnTo>
                  <a:lnTo>
                    <a:pt x="4464837" y="4533"/>
                  </a:lnTo>
                  <a:lnTo>
                    <a:pt x="4442460" y="0"/>
                  </a:lnTo>
                  <a:lnTo>
                    <a:pt x="57658" y="0"/>
                  </a:lnTo>
                  <a:lnTo>
                    <a:pt x="35191" y="4533"/>
                  </a:lnTo>
                  <a:lnTo>
                    <a:pt x="16865" y="16865"/>
                  </a:lnTo>
                  <a:lnTo>
                    <a:pt x="4521" y="35153"/>
                  </a:lnTo>
                  <a:lnTo>
                    <a:pt x="0" y="57531"/>
                  </a:lnTo>
                  <a:lnTo>
                    <a:pt x="4521" y="79997"/>
                  </a:lnTo>
                  <a:lnTo>
                    <a:pt x="16865" y="98323"/>
                  </a:lnTo>
                  <a:lnTo>
                    <a:pt x="35191" y="110667"/>
                  </a:lnTo>
                  <a:lnTo>
                    <a:pt x="57658" y="115189"/>
                  </a:lnTo>
                  <a:lnTo>
                    <a:pt x="4442460" y="115189"/>
                  </a:lnTo>
                  <a:lnTo>
                    <a:pt x="4464837" y="110667"/>
                  </a:lnTo>
                  <a:lnTo>
                    <a:pt x="4483125" y="98323"/>
                  </a:lnTo>
                  <a:lnTo>
                    <a:pt x="4495457" y="79997"/>
                  </a:lnTo>
                  <a:lnTo>
                    <a:pt x="4499991" y="57531"/>
                  </a:lnTo>
                  <a:close/>
                </a:path>
              </a:pathLst>
            </a:custGeom>
            <a:solidFill>
              <a:srgbClr val="FCD6F9"/>
            </a:solidFill>
          </p:spPr>
          <p:txBody>
            <a:bodyPr wrap="square" lIns="0" tIns="0" rIns="0" bIns="0" rtlCol="0"/>
            <a:lstStyle/>
            <a:p>
              <a:endParaRPr/>
            </a:p>
          </p:txBody>
        </p:sp>
      </p:grpSp>
      <p:sp>
        <p:nvSpPr>
          <p:cNvPr id="14" name="object 14"/>
          <p:cNvSpPr txBox="1"/>
          <p:nvPr/>
        </p:nvSpPr>
        <p:spPr>
          <a:xfrm>
            <a:off x="4984496" y="1520068"/>
            <a:ext cx="4750435" cy="2395220"/>
          </a:xfrm>
          <a:prstGeom prst="rect">
            <a:avLst/>
          </a:prstGeom>
        </p:spPr>
        <p:txBody>
          <a:bodyPr vert="horz" wrap="square" lIns="0" tIns="89535" rIns="0" bIns="0" rtlCol="0">
            <a:spAutoFit/>
          </a:bodyPr>
          <a:lstStyle/>
          <a:p>
            <a:pPr marL="75565">
              <a:lnSpc>
                <a:spcPct val="100000"/>
              </a:lnSpc>
              <a:spcBef>
                <a:spcPts val="705"/>
              </a:spcBef>
            </a:pPr>
            <a:r>
              <a:rPr sz="1200" b="1" spc="45" dirty="0">
                <a:latin typeface="Yu Gothic UI"/>
                <a:cs typeface="Yu Gothic UI"/>
              </a:rPr>
              <a:t>４．地域において訪問診療等を積極的に担う医療機関の評価</a:t>
            </a:r>
            <a:endParaRPr sz="1200">
              <a:latin typeface="Yu Gothic UI"/>
              <a:cs typeface="Yu Gothic UI"/>
            </a:endParaRPr>
          </a:p>
          <a:p>
            <a:pPr marL="194945" indent="-182245">
              <a:lnSpc>
                <a:spcPct val="100000"/>
              </a:lnSpc>
              <a:spcBef>
                <a:spcPts val="540"/>
              </a:spcBef>
              <a:buFont typeface="Wingdings"/>
              <a:buChar char=""/>
              <a:tabLst>
                <a:tab pos="194945" algn="l"/>
              </a:tabLst>
            </a:pPr>
            <a:r>
              <a:rPr sz="1050" spc="-20" dirty="0">
                <a:latin typeface="MS Gothic"/>
                <a:cs typeface="MS Gothic"/>
              </a:rPr>
              <a:t>質の高い在宅歯科医療の提供の推進</a:t>
            </a:r>
            <a:endParaRPr sz="1050">
              <a:latin typeface="MS Gothic"/>
              <a:cs typeface="MS Gothic"/>
            </a:endParaRPr>
          </a:p>
          <a:p>
            <a:pPr marL="290830" marR="5080" lvl="1" indent="-95885">
              <a:lnSpc>
                <a:spcPct val="100000"/>
              </a:lnSpc>
              <a:spcBef>
                <a:spcPts val="5"/>
              </a:spcBef>
              <a:buFont typeface="Arial"/>
              <a:buChar char="•"/>
              <a:tabLst>
                <a:tab pos="292735" algn="l"/>
              </a:tabLst>
            </a:pPr>
            <a:r>
              <a:rPr sz="1000" spc="-15" dirty="0">
                <a:latin typeface="MS Gothic"/>
                <a:cs typeface="MS Gothic"/>
              </a:rPr>
              <a:t>在宅支援歯科診療所及び在宅療養支援歯科病院における歯科訪問診療１を実施	した場合の加算の新設</a:t>
            </a:r>
            <a:endParaRPr sz="1000">
              <a:latin typeface="MS Gothic"/>
              <a:cs typeface="MS Gothic"/>
            </a:endParaRPr>
          </a:p>
          <a:p>
            <a:pPr marL="290830" marR="5080" lvl="1" indent="-95885">
              <a:lnSpc>
                <a:spcPts val="1250"/>
              </a:lnSpc>
              <a:buFont typeface="Arial"/>
              <a:buChar char="•"/>
              <a:tabLst>
                <a:tab pos="292735" algn="l"/>
                <a:tab pos="3596004" algn="l"/>
              </a:tabLst>
            </a:pPr>
            <a:r>
              <a:rPr sz="1000" dirty="0">
                <a:latin typeface="MS Gothic"/>
                <a:cs typeface="MS Gothic"/>
              </a:rPr>
              <a:t>同</a:t>
            </a:r>
            <a:r>
              <a:rPr sz="1000" spc="-10" dirty="0">
                <a:latin typeface="MS Gothic"/>
                <a:cs typeface="MS Gothic"/>
              </a:rPr>
              <a:t>一建</a:t>
            </a:r>
            <a:r>
              <a:rPr sz="1000" dirty="0">
                <a:latin typeface="MS Gothic"/>
                <a:cs typeface="MS Gothic"/>
              </a:rPr>
              <a:t>物</a:t>
            </a:r>
            <a:r>
              <a:rPr sz="1000" spc="-10" dirty="0">
                <a:latin typeface="MS Gothic"/>
                <a:cs typeface="MS Gothic"/>
              </a:rPr>
              <a:t>に居</a:t>
            </a:r>
            <a:r>
              <a:rPr sz="1000" dirty="0">
                <a:latin typeface="MS Gothic"/>
                <a:cs typeface="MS Gothic"/>
              </a:rPr>
              <a:t>住</a:t>
            </a:r>
            <a:r>
              <a:rPr sz="1000" spc="-10" dirty="0">
                <a:latin typeface="MS Gothic"/>
                <a:cs typeface="MS Gothic"/>
              </a:rPr>
              <a:t>する</a:t>
            </a:r>
            <a:r>
              <a:rPr sz="1000" dirty="0">
                <a:latin typeface="MS Gothic"/>
                <a:cs typeface="MS Gothic"/>
              </a:rPr>
              <a:t>多</a:t>
            </a:r>
            <a:r>
              <a:rPr sz="1000" spc="-10" dirty="0">
                <a:latin typeface="MS Gothic"/>
                <a:cs typeface="MS Gothic"/>
              </a:rPr>
              <a:t>数の</a:t>
            </a:r>
            <a:r>
              <a:rPr sz="1000" dirty="0">
                <a:latin typeface="MS Gothic"/>
                <a:cs typeface="MS Gothic"/>
              </a:rPr>
              <a:t>患</a:t>
            </a:r>
            <a:r>
              <a:rPr sz="1000" spc="-10" dirty="0">
                <a:latin typeface="MS Gothic"/>
                <a:cs typeface="MS Gothic"/>
              </a:rPr>
              <a:t>者に</a:t>
            </a:r>
            <a:r>
              <a:rPr sz="1000" dirty="0">
                <a:latin typeface="MS Gothic"/>
                <a:cs typeface="MS Gothic"/>
              </a:rPr>
              <a:t>対</a:t>
            </a:r>
            <a:r>
              <a:rPr sz="1000" spc="-10" dirty="0">
                <a:latin typeface="MS Gothic"/>
                <a:cs typeface="MS Gothic"/>
              </a:rPr>
              <a:t>する</a:t>
            </a:r>
            <a:r>
              <a:rPr sz="1000" dirty="0">
                <a:latin typeface="MS Gothic"/>
                <a:cs typeface="MS Gothic"/>
              </a:rPr>
              <a:t>歯</a:t>
            </a:r>
            <a:r>
              <a:rPr sz="1000" spc="-10" dirty="0">
                <a:latin typeface="MS Gothic"/>
                <a:cs typeface="MS Gothic"/>
              </a:rPr>
              <a:t>科訪</a:t>
            </a:r>
            <a:r>
              <a:rPr sz="1000" dirty="0">
                <a:latin typeface="MS Gothic"/>
                <a:cs typeface="MS Gothic"/>
              </a:rPr>
              <a:t>問</a:t>
            </a:r>
            <a:r>
              <a:rPr sz="1000" spc="-10" dirty="0">
                <a:latin typeface="MS Gothic"/>
                <a:cs typeface="MS Gothic"/>
              </a:rPr>
              <a:t>診療</a:t>
            </a:r>
            <a:r>
              <a:rPr sz="1000" dirty="0">
                <a:latin typeface="MS Gothic"/>
                <a:cs typeface="MS Gothic"/>
              </a:rPr>
              <a:t>を</a:t>
            </a:r>
            <a:r>
              <a:rPr sz="1000" spc="-10" dirty="0">
                <a:latin typeface="MS Gothic"/>
                <a:cs typeface="MS Gothic"/>
              </a:rPr>
              <a:t>適切</a:t>
            </a:r>
            <a:r>
              <a:rPr sz="1000" dirty="0">
                <a:latin typeface="MS Gothic"/>
                <a:cs typeface="MS Gothic"/>
              </a:rPr>
              <a:t>に</a:t>
            </a:r>
            <a:r>
              <a:rPr sz="1000" spc="-10" dirty="0">
                <a:latin typeface="MS Gothic"/>
                <a:cs typeface="MS Gothic"/>
              </a:rPr>
              <a:t>提供</a:t>
            </a:r>
            <a:r>
              <a:rPr sz="1000" dirty="0">
                <a:latin typeface="MS Gothic"/>
                <a:cs typeface="MS Gothic"/>
              </a:rPr>
              <a:t>す</a:t>
            </a:r>
            <a:r>
              <a:rPr sz="1000" spc="-10" dirty="0">
                <a:latin typeface="MS Gothic"/>
                <a:cs typeface="MS Gothic"/>
              </a:rPr>
              <a:t>るた</a:t>
            </a:r>
            <a:r>
              <a:rPr sz="1000" dirty="0">
                <a:latin typeface="MS Gothic"/>
                <a:cs typeface="MS Gothic"/>
              </a:rPr>
              <a:t>め</a:t>
            </a:r>
            <a:r>
              <a:rPr sz="1000" spc="-50" dirty="0">
                <a:latin typeface="MS Gothic"/>
                <a:cs typeface="MS Gothic"/>
              </a:rPr>
              <a:t>、	</a:t>
            </a:r>
            <a:r>
              <a:rPr sz="1000" dirty="0">
                <a:latin typeface="MS Gothic"/>
                <a:cs typeface="MS Gothic"/>
              </a:rPr>
              <a:t>歯</a:t>
            </a:r>
            <a:r>
              <a:rPr sz="1000" spc="-10" dirty="0">
                <a:latin typeface="MS Gothic"/>
                <a:cs typeface="MS Gothic"/>
              </a:rPr>
              <a:t>科訪</a:t>
            </a:r>
            <a:r>
              <a:rPr sz="1000" dirty="0">
                <a:latin typeface="MS Gothic"/>
                <a:cs typeface="MS Gothic"/>
              </a:rPr>
              <a:t>問</a:t>
            </a:r>
            <a:r>
              <a:rPr sz="1000" spc="-10" dirty="0">
                <a:latin typeface="MS Gothic"/>
                <a:cs typeface="MS Gothic"/>
              </a:rPr>
              <a:t>診療</a:t>
            </a:r>
            <a:r>
              <a:rPr sz="1000" dirty="0">
                <a:latin typeface="MS Gothic"/>
                <a:cs typeface="MS Gothic"/>
              </a:rPr>
              <a:t>４</a:t>
            </a:r>
            <a:r>
              <a:rPr sz="1000" spc="-10" dirty="0">
                <a:latin typeface="MS Gothic"/>
                <a:cs typeface="MS Gothic"/>
              </a:rPr>
              <a:t>及び</a:t>
            </a:r>
            <a:r>
              <a:rPr sz="1000" dirty="0">
                <a:latin typeface="MS Gothic"/>
                <a:cs typeface="MS Gothic"/>
              </a:rPr>
              <a:t>歯</a:t>
            </a:r>
            <a:r>
              <a:rPr sz="1000" spc="-10" dirty="0">
                <a:latin typeface="MS Gothic"/>
                <a:cs typeface="MS Gothic"/>
              </a:rPr>
              <a:t>科訪</a:t>
            </a:r>
            <a:r>
              <a:rPr sz="1000" dirty="0">
                <a:latin typeface="MS Gothic"/>
                <a:cs typeface="MS Gothic"/>
              </a:rPr>
              <a:t>問</a:t>
            </a:r>
            <a:r>
              <a:rPr sz="1000" spc="-10" dirty="0">
                <a:latin typeface="MS Gothic"/>
                <a:cs typeface="MS Gothic"/>
              </a:rPr>
              <a:t>診療</a:t>
            </a:r>
            <a:r>
              <a:rPr sz="1000" dirty="0">
                <a:latin typeface="MS Gothic"/>
                <a:cs typeface="MS Gothic"/>
              </a:rPr>
              <a:t>５</a:t>
            </a:r>
            <a:r>
              <a:rPr sz="1000" spc="-10" dirty="0">
                <a:latin typeface="MS Gothic"/>
                <a:cs typeface="MS Gothic"/>
              </a:rPr>
              <a:t>の施</a:t>
            </a:r>
            <a:r>
              <a:rPr sz="1000" dirty="0">
                <a:latin typeface="MS Gothic"/>
                <a:cs typeface="MS Gothic"/>
              </a:rPr>
              <a:t>設</a:t>
            </a:r>
            <a:r>
              <a:rPr sz="1000" spc="-10" dirty="0">
                <a:latin typeface="MS Gothic"/>
                <a:cs typeface="MS Gothic"/>
              </a:rPr>
              <a:t>基準</a:t>
            </a:r>
            <a:r>
              <a:rPr sz="1000" dirty="0">
                <a:latin typeface="MS Gothic"/>
                <a:cs typeface="MS Gothic"/>
              </a:rPr>
              <a:t>を</a:t>
            </a:r>
            <a:r>
              <a:rPr sz="1000" spc="-10" dirty="0">
                <a:latin typeface="MS Gothic"/>
                <a:cs typeface="MS Gothic"/>
              </a:rPr>
              <a:t>新</a:t>
            </a:r>
            <a:r>
              <a:rPr sz="1000" spc="-50" dirty="0">
                <a:latin typeface="MS Gothic"/>
                <a:cs typeface="MS Gothic"/>
              </a:rPr>
              <a:t>設</a:t>
            </a:r>
            <a:r>
              <a:rPr sz="1000" dirty="0">
                <a:latin typeface="MS Gothic"/>
                <a:cs typeface="MS Gothic"/>
              </a:rPr>
              <a:t>	</a:t>
            </a:r>
            <a:r>
              <a:rPr sz="1000" spc="-50" dirty="0">
                <a:latin typeface="MS Gothic"/>
                <a:cs typeface="MS Gothic"/>
              </a:rPr>
              <a:t>等</a:t>
            </a:r>
            <a:endParaRPr sz="1000">
              <a:latin typeface="MS Gothic"/>
              <a:cs typeface="MS Gothic"/>
            </a:endParaRPr>
          </a:p>
          <a:p>
            <a:pPr marL="194945" indent="-182245">
              <a:lnSpc>
                <a:spcPts val="1220"/>
              </a:lnSpc>
              <a:buFont typeface="Wingdings"/>
              <a:buChar char=""/>
              <a:tabLst>
                <a:tab pos="194945" algn="l"/>
              </a:tabLst>
            </a:pPr>
            <a:r>
              <a:rPr sz="1050" spc="-20" dirty="0">
                <a:latin typeface="MS Gothic"/>
                <a:cs typeface="MS Gothic"/>
              </a:rPr>
              <a:t>訪問歯科衛生指導の適切な推進</a:t>
            </a:r>
            <a:endParaRPr sz="1050">
              <a:latin typeface="MS Gothic"/>
              <a:cs typeface="MS Gothic"/>
            </a:endParaRPr>
          </a:p>
          <a:p>
            <a:pPr marL="290830" lvl="1" indent="-95885">
              <a:lnSpc>
                <a:spcPct val="100000"/>
              </a:lnSpc>
              <a:buFont typeface="Arial"/>
              <a:buChar char="•"/>
              <a:tabLst>
                <a:tab pos="290830" algn="l"/>
                <a:tab pos="2959735" algn="l"/>
              </a:tabLst>
            </a:pPr>
            <a:r>
              <a:rPr sz="1000" spc="-10" dirty="0">
                <a:latin typeface="MS Gothic"/>
                <a:cs typeface="MS Gothic"/>
              </a:rPr>
              <a:t>指導</a:t>
            </a:r>
            <a:r>
              <a:rPr sz="1000" spc="-15" dirty="0">
                <a:latin typeface="MS Gothic"/>
                <a:cs typeface="MS Gothic"/>
              </a:rPr>
              <a:t>を</a:t>
            </a:r>
            <a:r>
              <a:rPr sz="1000" spc="-10" dirty="0">
                <a:latin typeface="MS Gothic"/>
                <a:cs typeface="MS Gothic"/>
              </a:rPr>
              <a:t>実施</a:t>
            </a:r>
            <a:r>
              <a:rPr sz="1000" spc="-15" dirty="0">
                <a:latin typeface="MS Gothic"/>
                <a:cs typeface="MS Gothic"/>
              </a:rPr>
              <a:t>し</a:t>
            </a:r>
            <a:r>
              <a:rPr sz="1000" spc="-10" dirty="0">
                <a:latin typeface="MS Gothic"/>
                <a:cs typeface="MS Gothic"/>
              </a:rPr>
              <a:t>た人</a:t>
            </a:r>
            <a:r>
              <a:rPr sz="1000" spc="-15" dirty="0">
                <a:latin typeface="MS Gothic"/>
                <a:cs typeface="MS Gothic"/>
              </a:rPr>
              <a:t>数</a:t>
            </a:r>
            <a:r>
              <a:rPr sz="1000" spc="-10" dirty="0">
                <a:latin typeface="MS Gothic"/>
                <a:cs typeface="MS Gothic"/>
              </a:rPr>
              <a:t>に応</a:t>
            </a:r>
            <a:r>
              <a:rPr sz="1000" spc="-15" dirty="0">
                <a:latin typeface="MS Gothic"/>
                <a:cs typeface="MS Gothic"/>
              </a:rPr>
              <a:t>じ</a:t>
            </a:r>
            <a:r>
              <a:rPr sz="1000" spc="-10" dirty="0">
                <a:latin typeface="MS Gothic"/>
                <a:cs typeface="MS Gothic"/>
              </a:rPr>
              <a:t>た評</a:t>
            </a:r>
            <a:r>
              <a:rPr sz="1000" spc="-15" dirty="0">
                <a:latin typeface="MS Gothic"/>
                <a:cs typeface="MS Gothic"/>
              </a:rPr>
              <a:t>価</a:t>
            </a:r>
            <a:r>
              <a:rPr sz="1000" spc="-10" dirty="0">
                <a:latin typeface="MS Gothic"/>
                <a:cs typeface="MS Gothic"/>
              </a:rPr>
              <a:t>の見</a:t>
            </a:r>
            <a:r>
              <a:rPr sz="1000" spc="-15" dirty="0">
                <a:latin typeface="MS Gothic"/>
                <a:cs typeface="MS Gothic"/>
              </a:rPr>
              <a:t>直</a:t>
            </a:r>
            <a:r>
              <a:rPr sz="1000" spc="-50" dirty="0">
                <a:latin typeface="MS Gothic"/>
                <a:cs typeface="MS Gothic"/>
              </a:rPr>
              <a:t>し</a:t>
            </a:r>
            <a:r>
              <a:rPr sz="1000" dirty="0">
                <a:latin typeface="MS Gothic"/>
                <a:cs typeface="MS Gothic"/>
              </a:rPr>
              <a:t>	</a:t>
            </a:r>
            <a:r>
              <a:rPr sz="1000" spc="-50" dirty="0">
                <a:latin typeface="MS Gothic"/>
                <a:cs typeface="MS Gothic"/>
              </a:rPr>
              <a:t>等</a:t>
            </a:r>
            <a:endParaRPr sz="1000">
              <a:latin typeface="MS Gothic"/>
              <a:cs typeface="MS Gothic"/>
            </a:endParaRPr>
          </a:p>
          <a:p>
            <a:pPr marL="194945" indent="-182245">
              <a:lnSpc>
                <a:spcPct val="100000"/>
              </a:lnSpc>
              <a:spcBef>
                <a:spcPts val="5"/>
              </a:spcBef>
              <a:buFont typeface="Wingdings"/>
              <a:buChar char=""/>
              <a:tabLst>
                <a:tab pos="194945" algn="l"/>
              </a:tabLst>
            </a:pPr>
            <a:r>
              <a:rPr sz="1000" spc="-15" dirty="0">
                <a:latin typeface="MS Gothic"/>
                <a:cs typeface="MS Gothic"/>
              </a:rPr>
              <a:t>在宅歯科栄養サポートチーム等連携指導料の充実</a:t>
            </a:r>
            <a:endParaRPr sz="1000">
              <a:latin typeface="MS Gothic"/>
              <a:cs typeface="MS Gothic"/>
            </a:endParaRPr>
          </a:p>
          <a:p>
            <a:pPr marL="290830" lvl="1" indent="-95885">
              <a:lnSpc>
                <a:spcPct val="100000"/>
              </a:lnSpc>
              <a:buFont typeface="Arial"/>
              <a:buChar char="•"/>
              <a:tabLst>
                <a:tab pos="290830" algn="l"/>
              </a:tabLst>
            </a:pPr>
            <a:r>
              <a:rPr sz="1000" spc="-15" dirty="0">
                <a:latin typeface="MS Gothic"/>
                <a:cs typeface="MS Gothic"/>
              </a:rPr>
              <a:t>対象患者の拡大及び歯科医の指示を受けた歯科衛生士による指導の評価の新設</a:t>
            </a:r>
            <a:endParaRPr sz="1000">
              <a:latin typeface="MS Gothic"/>
              <a:cs typeface="MS Gothic"/>
            </a:endParaRPr>
          </a:p>
          <a:p>
            <a:pPr marL="4514850">
              <a:lnSpc>
                <a:spcPts val="1065"/>
              </a:lnSpc>
            </a:pPr>
            <a:r>
              <a:rPr sz="1000" spc="-50" dirty="0">
                <a:latin typeface="MS Gothic"/>
                <a:cs typeface="MS Gothic"/>
              </a:rPr>
              <a:t>等</a:t>
            </a:r>
            <a:endParaRPr sz="1000">
              <a:latin typeface="MS Gothic"/>
              <a:cs typeface="MS Gothic"/>
            </a:endParaRPr>
          </a:p>
          <a:p>
            <a:pPr marL="74930">
              <a:lnSpc>
                <a:spcPts val="1305"/>
              </a:lnSpc>
            </a:pPr>
            <a:r>
              <a:rPr sz="1200" b="1" spc="55" dirty="0">
                <a:latin typeface="Yu Gothic UI"/>
                <a:cs typeface="Yu Gothic UI"/>
              </a:rPr>
              <a:t>５．人口・医療資源の少ない地域への支援</a:t>
            </a:r>
            <a:endParaRPr sz="1200">
              <a:latin typeface="Yu Gothic UI"/>
              <a:cs typeface="Yu Gothic UI"/>
            </a:endParaRPr>
          </a:p>
          <a:p>
            <a:pPr marL="194945" indent="-182245">
              <a:lnSpc>
                <a:spcPct val="100000"/>
              </a:lnSpc>
              <a:spcBef>
                <a:spcPts val="254"/>
              </a:spcBef>
              <a:buFont typeface="Wingdings"/>
              <a:buChar char=""/>
              <a:tabLst>
                <a:tab pos="194945" algn="l"/>
              </a:tabLst>
            </a:pPr>
            <a:r>
              <a:rPr sz="1050" spc="-20" dirty="0">
                <a:latin typeface="MS Gothic"/>
                <a:cs typeface="MS Gothic"/>
              </a:rPr>
              <a:t>歯科巡回診療に係る適切な推進</a:t>
            </a:r>
            <a:endParaRPr sz="1050">
              <a:latin typeface="MS Gothic"/>
              <a:cs typeface="MS Gothic"/>
            </a:endParaRPr>
          </a:p>
          <a:p>
            <a:pPr marL="290830" lvl="1" indent="-95885">
              <a:lnSpc>
                <a:spcPct val="100000"/>
              </a:lnSpc>
              <a:buFont typeface="Arial"/>
              <a:buChar char="•"/>
              <a:tabLst>
                <a:tab pos="290830" algn="l"/>
              </a:tabLst>
            </a:pPr>
            <a:r>
              <a:rPr sz="1000" spc="-15" dirty="0">
                <a:latin typeface="MS Gothic"/>
                <a:cs typeface="MS Gothic"/>
              </a:rPr>
              <a:t>都道府県等と連携して実施する歯科巡回診療車を用いた巡回診療の評価の新設</a:t>
            </a:r>
            <a:endParaRPr sz="1000">
              <a:latin typeface="MS Gothic"/>
              <a:cs typeface="MS Gothic"/>
            </a:endParaRPr>
          </a:p>
        </p:txBody>
      </p:sp>
      <p:sp>
        <p:nvSpPr>
          <p:cNvPr id="15" name="object 15"/>
          <p:cNvSpPr txBox="1"/>
          <p:nvPr/>
        </p:nvSpPr>
        <p:spPr>
          <a:xfrm>
            <a:off x="242112" y="4485513"/>
            <a:ext cx="4612005" cy="499109"/>
          </a:xfrm>
          <a:prstGeom prst="rect">
            <a:avLst/>
          </a:prstGeom>
        </p:spPr>
        <p:txBody>
          <a:bodyPr vert="horz" wrap="square" lIns="0" tIns="13335" rIns="0" bIns="0" rtlCol="0">
            <a:spAutoFit/>
          </a:bodyPr>
          <a:lstStyle/>
          <a:p>
            <a:pPr marL="184150" indent="-171450">
              <a:lnSpc>
                <a:spcPct val="100000"/>
              </a:lnSpc>
              <a:spcBef>
                <a:spcPts val="105"/>
              </a:spcBef>
              <a:buFont typeface="Wingdings"/>
              <a:buChar char=""/>
              <a:tabLst>
                <a:tab pos="184150" algn="l"/>
              </a:tabLst>
            </a:pPr>
            <a:r>
              <a:rPr sz="1050" spc="-15" dirty="0">
                <a:latin typeface="MS Gothic"/>
                <a:cs typeface="MS Gothic"/>
              </a:rPr>
              <a:t>障害者歯科治療における歯科医学的管理の新たな評価</a:t>
            </a:r>
            <a:endParaRPr sz="1050">
              <a:latin typeface="MS Gothic"/>
              <a:cs typeface="MS Gothic"/>
            </a:endParaRPr>
          </a:p>
          <a:p>
            <a:pPr marL="281305" lvl="1" indent="-96520">
              <a:lnSpc>
                <a:spcPts val="1200"/>
              </a:lnSpc>
              <a:buFont typeface="Arial"/>
              <a:buChar char="•"/>
              <a:tabLst>
                <a:tab pos="281305" algn="l"/>
              </a:tabLst>
            </a:pPr>
            <a:r>
              <a:rPr sz="1000" spc="-15" dirty="0">
                <a:latin typeface="MS Gothic"/>
                <a:cs typeface="MS Gothic"/>
              </a:rPr>
              <a:t>障害者治療を専門に行う歯科医療機関の特別な歯科医学的管理の評価の新設</a:t>
            </a:r>
            <a:endParaRPr sz="1000">
              <a:latin typeface="MS Gothic"/>
              <a:cs typeface="MS Gothic"/>
            </a:endParaRPr>
          </a:p>
          <a:p>
            <a:pPr marL="184150" indent="-171450">
              <a:lnSpc>
                <a:spcPct val="100000"/>
              </a:lnSpc>
              <a:buFont typeface="Wingdings"/>
              <a:buChar char=""/>
              <a:tabLst>
                <a:tab pos="184150" algn="l"/>
              </a:tabLst>
            </a:pPr>
            <a:r>
              <a:rPr sz="1050" spc="-15" dirty="0">
                <a:latin typeface="MS Gothic"/>
                <a:cs typeface="MS Gothic"/>
              </a:rPr>
              <a:t>小児口腔機能管理料及び口腔機能管理料の見直し</a:t>
            </a:r>
            <a:endParaRPr sz="1050">
              <a:latin typeface="MS Gothic"/>
              <a:cs typeface="MS Gothic"/>
            </a:endParaRPr>
          </a:p>
        </p:txBody>
      </p:sp>
      <p:sp>
        <p:nvSpPr>
          <p:cNvPr id="16" name="object 16"/>
          <p:cNvSpPr txBox="1"/>
          <p:nvPr/>
        </p:nvSpPr>
        <p:spPr>
          <a:xfrm>
            <a:off x="3433953" y="5592267"/>
            <a:ext cx="152400" cy="177800"/>
          </a:xfrm>
          <a:prstGeom prst="rect">
            <a:avLst/>
          </a:prstGeom>
        </p:spPr>
        <p:txBody>
          <a:bodyPr vert="horz" wrap="square" lIns="0" tIns="12065" rIns="0" bIns="0" rtlCol="0">
            <a:spAutoFit/>
          </a:bodyPr>
          <a:lstStyle/>
          <a:p>
            <a:pPr marL="12700">
              <a:lnSpc>
                <a:spcPct val="100000"/>
              </a:lnSpc>
              <a:spcBef>
                <a:spcPts val="95"/>
              </a:spcBef>
            </a:pPr>
            <a:r>
              <a:rPr sz="1000" spc="-50" dirty="0">
                <a:latin typeface="MS Gothic"/>
                <a:cs typeface="MS Gothic"/>
              </a:rPr>
              <a:t>等</a:t>
            </a:r>
            <a:endParaRPr sz="1000">
              <a:latin typeface="MS Gothic"/>
              <a:cs typeface="MS Gothic"/>
            </a:endParaRPr>
          </a:p>
        </p:txBody>
      </p:sp>
      <p:sp>
        <p:nvSpPr>
          <p:cNvPr id="17" name="object 17"/>
          <p:cNvSpPr txBox="1"/>
          <p:nvPr/>
        </p:nvSpPr>
        <p:spPr>
          <a:xfrm>
            <a:off x="242112" y="4957952"/>
            <a:ext cx="3470275" cy="1283970"/>
          </a:xfrm>
          <a:prstGeom prst="rect">
            <a:avLst/>
          </a:prstGeom>
        </p:spPr>
        <p:txBody>
          <a:bodyPr vert="horz" wrap="square" lIns="0" tIns="13335" rIns="0" bIns="0" rtlCol="0">
            <a:spAutoFit/>
          </a:bodyPr>
          <a:lstStyle/>
          <a:p>
            <a:pPr marL="184150" indent="-171450">
              <a:lnSpc>
                <a:spcPct val="100000"/>
              </a:lnSpc>
              <a:spcBef>
                <a:spcPts val="105"/>
              </a:spcBef>
              <a:buFont typeface="Wingdings"/>
              <a:buChar char=""/>
              <a:tabLst>
                <a:tab pos="184150" algn="l"/>
              </a:tabLst>
            </a:pPr>
            <a:r>
              <a:rPr sz="1050" spc="-15" dirty="0">
                <a:latin typeface="MS Gothic"/>
                <a:cs typeface="MS Gothic"/>
              </a:rPr>
              <a:t>継続的・効果的な歯周病治療の推進</a:t>
            </a:r>
            <a:endParaRPr sz="1050">
              <a:latin typeface="MS Gothic"/>
              <a:cs typeface="MS Gothic"/>
            </a:endParaRPr>
          </a:p>
          <a:p>
            <a:pPr marL="184785" indent="-172085">
              <a:lnSpc>
                <a:spcPct val="100000"/>
              </a:lnSpc>
              <a:buFont typeface="Wingdings"/>
              <a:buChar char=""/>
              <a:tabLst>
                <a:tab pos="184785" algn="l"/>
              </a:tabLst>
            </a:pPr>
            <a:r>
              <a:rPr sz="1050" spc="-20" dirty="0">
                <a:latin typeface="MS Gothic"/>
                <a:cs typeface="MS Gothic"/>
              </a:rPr>
              <a:t>有床義歯管理の評価体系の見直し</a:t>
            </a:r>
            <a:endParaRPr sz="1050">
              <a:latin typeface="MS Gothic"/>
              <a:cs typeface="MS Gothic"/>
            </a:endParaRPr>
          </a:p>
          <a:p>
            <a:pPr marL="281305" lvl="1" indent="-96520">
              <a:lnSpc>
                <a:spcPts val="1200"/>
              </a:lnSpc>
              <a:spcBef>
                <a:spcPts val="5"/>
              </a:spcBef>
              <a:buFont typeface="Arial"/>
              <a:buChar char="•"/>
              <a:tabLst>
                <a:tab pos="281305" algn="l"/>
                <a:tab pos="3330575" algn="l"/>
              </a:tabLst>
            </a:pPr>
            <a:r>
              <a:rPr sz="1000" dirty="0">
                <a:latin typeface="MS Gothic"/>
                <a:cs typeface="MS Gothic"/>
              </a:rPr>
              <a:t>新</a:t>
            </a:r>
            <a:r>
              <a:rPr sz="1000" spc="-10" dirty="0">
                <a:latin typeface="MS Gothic"/>
                <a:cs typeface="MS Gothic"/>
              </a:rPr>
              <a:t>製有</a:t>
            </a:r>
            <a:r>
              <a:rPr sz="1000" dirty="0">
                <a:latin typeface="MS Gothic"/>
                <a:cs typeface="MS Gothic"/>
              </a:rPr>
              <a:t>床</a:t>
            </a:r>
            <a:r>
              <a:rPr sz="1000" spc="-10" dirty="0">
                <a:latin typeface="MS Gothic"/>
                <a:cs typeface="MS Gothic"/>
              </a:rPr>
              <a:t>義歯</a:t>
            </a:r>
            <a:r>
              <a:rPr sz="1000" dirty="0">
                <a:latin typeface="MS Gothic"/>
                <a:cs typeface="MS Gothic"/>
              </a:rPr>
              <a:t>管</a:t>
            </a:r>
            <a:r>
              <a:rPr sz="1000" spc="-10" dirty="0">
                <a:latin typeface="MS Gothic"/>
                <a:cs typeface="MS Gothic"/>
              </a:rPr>
              <a:t>理料</a:t>
            </a:r>
            <a:r>
              <a:rPr sz="1000" dirty="0">
                <a:latin typeface="MS Gothic"/>
                <a:cs typeface="MS Gothic"/>
              </a:rPr>
              <a:t>の</a:t>
            </a:r>
            <a:r>
              <a:rPr sz="1000" spc="-10" dirty="0">
                <a:latin typeface="MS Gothic"/>
                <a:cs typeface="MS Gothic"/>
              </a:rPr>
              <a:t>算定</a:t>
            </a:r>
            <a:r>
              <a:rPr sz="1000" dirty="0">
                <a:latin typeface="MS Gothic"/>
                <a:cs typeface="MS Gothic"/>
              </a:rPr>
              <a:t>単</a:t>
            </a:r>
            <a:r>
              <a:rPr sz="1000" spc="-10" dirty="0">
                <a:latin typeface="MS Gothic"/>
                <a:cs typeface="MS Gothic"/>
              </a:rPr>
              <a:t>位や</a:t>
            </a:r>
            <a:r>
              <a:rPr sz="1000" dirty="0">
                <a:latin typeface="MS Gothic"/>
                <a:cs typeface="MS Gothic"/>
              </a:rPr>
              <a:t>評</a:t>
            </a:r>
            <a:r>
              <a:rPr sz="1000" spc="-10" dirty="0">
                <a:latin typeface="MS Gothic"/>
                <a:cs typeface="MS Gothic"/>
              </a:rPr>
              <a:t>価体</a:t>
            </a:r>
            <a:r>
              <a:rPr sz="1000" dirty="0">
                <a:latin typeface="MS Gothic"/>
                <a:cs typeface="MS Gothic"/>
              </a:rPr>
              <a:t>系</a:t>
            </a:r>
            <a:r>
              <a:rPr sz="1000" spc="-10" dirty="0">
                <a:latin typeface="MS Gothic"/>
                <a:cs typeface="MS Gothic"/>
              </a:rPr>
              <a:t>の見</a:t>
            </a:r>
            <a:r>
              <a:rPr sz="1000" dirty="0">
                <a:latin typeface="MS Gothic"/>
                <a:cs typeface="MS Gothic"/>
              </a:rPr>
              <a:t>直</a:t>
            </a:r>
            <a:r>
              <a:rPr sz="1000" spc="-50" dirty="0">
                <a:latin typeface="MS Gothic"/>
                <a:cs typeface="MS Gothic"/>
              </a:rPr>
              <a:t>し</a:t>
            </a:r>
            <a:r>
              <a:rPr sz="1000" dirty="0">
                <a:latin typeface="MS Gothic"/>
                <a:cs typeface="MS Gothic"/>
              </a:rPr>
              <a:t>	</a:t>
            </a:r>
            <a:r>
              <a:rPr sz="1000" spc="-50" dirty="0">
                <a:latin typeface="MS Gothic"/>
                <a:cs typeface="MS Gothic"/>
              </a:rPr>
              <a:t>等</a:t>
            </a:r>
            <a:endParaRPr sz="1000">
              <a:latin typeface="MS Gothic"/>
              <a:cs typeface="MS Gothic"/>
            </a:endParaRPr>
          </a:p>
          <a:p>
            <a:pPr marL="184150" indent="-171450">
              <a:lnSpc>
                <a:spcPct val="100000"/>
              </a:lnSpc>
              <a:buFont typeface="Wingdings"/>
              <a:buChar char=""/>
              <a:tabLst>
                <a:tab pos="184150" algn="l"/>
              </a:tabLst>
            </a:pPr>
            <a:r>
              <a:rPr sz="1050" spc="-15" dirty="0">
                <a:latin typeface="MS Gothic"/>
                <a:cs typeface="MS Gothic"/>
              </a:rPr>
              <a:t>小児の咬合機能獲得に向けた対応の充実</a:t>
            </a:r>
            <a:endParaRPr sz="1050">
              <a:latin typeface="MS Gothic"/>
              <a:cs typeface="MS Gothic"/>
            </a:endParaRPr>
          </a:p>
          <a:p>
            <a:pPr marL="281305" lvl="1" indent="-96520">
              <a:lnSpc>
                <a:spcPts val="1200"/>
              </a:lnSpc>
              <a:buFont typeface="Arial"/>
              <a:buChar char="•"/>
              <a:tabLst>
                <a:tab pos="281305" algn="l"/>
              </a:tabLst>
            </a:pPr>
            <a:r>
              <a:rPr sz="1000" spc="-15" dirty="0">
                <a:latin typeface="MS Gothic"/>
                <a:cs typeface="MS Gothic"/>
              </a:rPr>
              <a:t>小児保隙装置に対する調整や修理の評価の新設</a:t>
            </a:r>
            <a:endParaRPr sz="1000">
              <a:latin typeface="MS Gothic"/>
              <a:cs typeface="MS Gothic"/>
            </a:endParaRPr>
          </a:p>
          <a:p>
            <a:pPr marL="184150" indent="-171450">
              <a:lnSpc>
                <a:spcPct val="100000"/>
              </a:lnSpc>
              <a:buFont typeface="Wingdings"/>
              <a:buChar char=""/>
              <a:tabLst>
                <a:tab pos="184150" algn="l"/>
              </a:tabLst>
            </a:pPr>
            <a:r>
              <a:rPr sz="1050" spc="-15" dirty="0">
                <a:latin typeface="MS Gothic"/>
                <a:cs typeface="MS Gothic"/>
              </a:rPr>
              <a:t>歯科矯正に係る患者の対象等の見直し</a:t>
            </a:r>
            <a:endParaRPr sz="1050">
              <a:latin typeface="MS Gothic"/>
              <a:cs typeface="MS Gothic"/>
            </a:endParaRPr>
          </a:p>
          <a:p>
            <a:pPr marL="281305" lvl="1" indent="-96520">
              <a:lnSpc>
                <a:spcPts val="1200"/>
              </a:lnSpc>
              <a:buFont typeface="Arial"/>
              <a:buChar char="•"/>
              <a:tabLst>
                <a:tab pos="281305" algn="l"/>
                <a:tab pos="3330575" algn="l"/>
              </a:tabLst>
            </a:pPr>
            <a:r>
              <a:rPr sz="1000" dirty="0">
                <a:latin typeface="MS Gothic"/>
                <a:cs typeface="MS Gothic"/>
              </a:rPr>
              <a:t>連</a:t>
            </a:r>
            <a:r>
              <a:rPr sz="1000" spc="-10" dirty="0">
                <a:latin typeface="MS Gothic"/>
                <a:cs typeface="MS Gothic"/>
              </a:rPr>
              <a:t>続す</a:t>
            </a:r>
            <a:r>
              <a:rPr sz="1000" dirty="0">
                <a:latin typeface="MS Gothic"/>
                <a:cs typeface="MS Gothic"/>
              </a:rPr>
              <a:t>る</a:t>
            </a:r>
            <a:r>
              <a:rPr sz="1000" spc="-10" dirty="0">
                <a:latin typeface="MS Gothic"/>
                <a:cs typeface="MS Gothic"/>
              </a:rPr>
              <a:t>３歯</a:t>
            </a:r>
            <a:r>
              <a:rPr sz="1000" dirty="0">
                <a:latin typeface="MS Gothic"/>
                <a:cs typeface="MS Gothic"/>
              </a:rPr>
              <a:t>以</a:t>
            </a:r>
            <a:r>
              <a:rPr sz="1000" spc="-10" dirty="0">
                <a:latin typeface="MS Gothic"/>
                <a:cs typeface="MS Gothic"/>
              </a:rPr>
              <a:t>上の</a:t>
            </a:r>
            <a:r>
              <a:rPr sz="1000" dirty="0">
                <a:latin typeface="MS Gothic"/>
                <a:cs typeface="MS Gothic"/>
              </a:rPr>
              <a:t>先</a:t>
            </a:r>
            <a:r>
              <a:rPr sz="1000" spc="-10" dirty="0">
                <a:latin typeface="MS Gothic"/>
                <a:cs typeface="MS Gothic"/>
              </a:rPr>
              <a:t>天性</a:t>
            </a:r>
            <a:r>
              <a:rPr sz="1000" dirty="0">
                <a:latin typeface="MS Gothic"/>
                <a:cs typeface="MS Gothic"/>
              </a:rPr>
              <a:t>欠</a:t>
            </a:r>
            <a:r>
              <a:rPr sz="1000" spc="-10" dirty="0">
                <a:latin typeface="MS Gothic"/>
                <a:cs typeface="MS Gothic"/>
              </a:rPr>
              <a:t>損歯</a:t>
            </a:r>
            <a:r>
              <a:rPr sz="1000" dirty="0">
                <a:latin typeface="MS Gothic"/>
                <a:cs typeface="MS Gothic"/>
              </a:rPr>
              <a:t>を</a:t>
            </a:r>
            <a:r>
              <a:rPr sz="1000" spc="-10" dirty="0">
                <a:latin typeface="MS Gothic"/>
                <a:cs typeface="MS Gothic"/>
              </a:rPr>
              <a:t>有す</a:t>
            </a:r>
            <a:r>
              <a:rPr sz="1000" dirty="0">
                <a:latin typeface="MS Gothic"/>
                <a:cs typeface="MS Gothic"/>
              </a:rPr>
              <a:t>る</a:t>
            </a:r>
            <a:r>
              <a:rPr sz="1000" spc="-10" dirty="0">
                <a:latin typeface="MS Gothic"/>
                <a:cs typeface="MS Gothic"/>
              </a:rPr>
              <a:t>者の</a:t>
            </a:r>
            <a:r>
              <a:rPr sz="1000" dirty="0">
                <a:latin typeface="MS Gothic"/>
                <a:cs typeface="MS Gothic"/>
              </a:rPr>
              <a:t>追</a:t>
            </a:r>
            <a:r>
              <a:rPr sz="1000" spc="-50" dirty="0">
                <a:latin typeface="MS Gothic"/>
                <a:cs typeface="MS Gothic"/>
              </a:rPr>
              <a:t>加</a:t>
            </a:r>
            <a:r>
              <a:rPr sz="1000" dirty="0">
                <a:latin typeface="MS Gothic"/>
                <a:cs typeface="MS Gothic"/>
              </a:rPr>
              <a:t>	</a:t>
            </a:r>
            <a:r>
              <a:rPr sz="1000" spc="-50" dirty="0">
                <a:latin typeface="MS Gothic"/>
                <a:cs typeface="MS Gothic"/>
              </a:rPr>
              <a:t>等</a:t>
            </a:r>
            <a:endParaRPr sz="1000">
              <a:latin typeface="MS Gothic"/>
              <a:cs typeface="MS Gothic"/>
            </a:endParaRPr>
          </a:p>
          <a:p>
            <a:pPr marL="184150" indent="-171450">
              <a:lnSpc>
                <a:spcPts val="1260"/>
              </a:lnSpc>
              <a:buFont typeface="Wingdings"/>
              <a:buChar char=""/>
              <a:tabLst>
                <a:tab pos="184150" algn="l"/>
              </a:tabLst>
            </a:pPr>
            <a:r>
              <a:rPr sz="1050" spc="-15" dirty="0">
                <a:latin typeface="MS Gothic"/>
                <a:cs typeface="MS Gothic"/>
              </a:rPr>
              <a:t>周術期及び回復期等の口腔機能管理の推進</a:t>
            </a:r>
            <a:endParaRPr sz="1050">
              <a:latin typeface="MS Gothic"/>
              <a:cs typeface="MS Gothic"/>
            </a:endParaRPr>
          </a:p>
        </p:txBody>
      </p:sp>
      <p:sp>
        <p:nvSpPr>
          <p:cNvPr id="18" name="object 18"/>
          <p:cNvSpPr txBox="1"/>
          <p:nvPr/>
        </p:nvSpPr>
        <p:spPr>
          <a:xfrm>
            <a:off x="414324" y="6217107"/>
            <a:ext cx="4441825" cy="177800"/>
          </a:xfrm>
          <a:prstGeom prst="rect">
            <a:avLst/>
          </a:prstGeom>
        </p:spPr>
        <p:txBody>
          <a:bodyPr vert="horz" wrap="square" lIns="0" tIns="12065" rIns="0" bIns="0" rtlCol="0">
            <a:spAutoFit/>
          </a:bodyPr>
          <a:lstStyle/>
          <a:p>
            <a:pPr marL="109220" indent="-96520">
              <a:lnSpc>
                <a:spcPct val="100000"/>
              </a:lnSpc>
              <a:spcBef>
                <a:spcPts val="95"/>
              </a:spcBef>
              <a:buFont typeface="Arial"/>
              <a:buChar char="•"/>
              <a:tabLst>
                <a:tab pos="109220" algn="l"/>
                <a:tab pos="4302125" algn="l"/>
              </a:tabLst>
            </a:pPr>
            <a:r>
              <a:rPr sz="1000" dirty="0">
                <a:latin typeface="MS Gothic"/>
                <a:cs typeface="MS Gothic"/>
              </a:rPr>
              <a:t>周</a:t>
            </a:r>
            <a:r>
              <a:rPr sz="1000" spc="-10" dirty="0">
                <a:latin typeface="MS Gothic"/>
                <a:cs typeface="MS Gothic"/>
              </a:rPr>
              <a:t>術期</a:t>
            </a:r>
            <a:r>
              <a:rPr sz="1000" dirty="0">
                <a:latin typeface="MS Gothic"/>
                <a:cs typeface="MS Gothic"/>
              </a:rPr>
              <a:t>及</a:t>
            </a:r>
            <a:r>
              <a:rPr sz="1000" spc="-10" dirty="0">
                <a:latin typeface="MS Gothic"/>
                <a:cs typeface="MS Gothic"/>
              </a:rPr>
              <a:t>び回</a:t>
            </a:r>
            <a:r>
              <a:rPr sz="1000" dirty="0">
                <a:latin typeface="MS Gothic"/>
                <a:cs typeface="MS Gothic"/>
              </a:rPr>
              <a:t>復</a:t>
            </a:r>
            <a:r>
              <a:rPr sz="1000" spc="-10" dirty="0">
                <a:latin typeface="MS Gothic"/>
                <a:cs typeface="MS Gothic"/>
              </a:rPr>
              <a:t>期等</a:t>
            </a:r>
            <a:r>
              <a:rPr sz="1000" dirty="0">
                <a:latin typeface="MS Gothic"/>
                <a:cs typeface="MS Gothic"/>
              </a:rPr>
              <a:t>に</a:t>
            </a:r>
            <a:r>
              <a:rPr sz="1000" spc="-10" dirty="0">
                <a:latin typeface="MS Gothic"/>
                <a:cs typeface="MS Gothic"/>
              </a:rPr>
              <a:t>おけ</a:t>
            </a:r>
            <a:r>
              <a:rPr sz="1000" dirty="0">
                <a:latin typeface="MS Gothic"/>
                <a:cs typeface="MS Gothic"/>
              </a:rPr>
              <a:t>る</a:t>
            </a:r>
            <a:r>
              <a:rPr sz="1000" spc="-10" dirty="0">
                <a:latin typeface="MS Gothic"/>
                <a:cs typeface="MS Gothic"/>
              </a:rPr>
              <a:t>管理</a:t>
            </a:r>
            <a:r>
              <a:rPr sz="1000" dirty="0">
                <a:latin typeface="MS Gothic"/>
                <a:cs typeface="MS Gothic"/>
              </a:rPr>
              <a:t>計</a:t>
            </a:r>
            <a:r>
              <a:rPr sz="1000" spc="-10" dirty="0">
                <a:latin typeface="MS Gothic"/>
                <a:cs typeface="MS Gothic"/>
              </a:rPr>
              <a:t>画の</a:t>
            </a:r>
            <a:r>
              <a:rPr sz="1000" dirty="0">
                <a:latin typeface="MS Gothic"/>
                <a:cs typeface="MS Gothic"/>
              </a:rPr>
              <a:t>修</a:t>
            </a:r>
            <a:r>
              <a:rPr sz="1000" spc="-10" dirty="0">
                <a:latin typeface="MS Gothic"/>
                <a:cs typeface="MS Gothic"/>
              </a:rPr>
              <a:t>正を</a:t>
            </a:r>
            <a:r>
              <a:rPr sz="1000" dirty="0">
                <a:latin typeface="MS Gothic"/>
                <a:cs typeface="MS Gothic"/>
              </a:rPr>
              <a:t>行</a:t>
            </a:r>
            <a:r>
              <a:rPr sz="1000" spc="-10" dirty="0">
                <a:latin typeface="MS Gothic"/>
                <a:cs typeface="MS Gothic"/>
              </a:rPr>
              <a:t>った</a:t>
            </a:r>
            <a:r>
              <a:rPr sz="1000" dirty="0">
                <a:latin typeface="MS Gothic"/>
                <a:cs typeface="MS Gothic"/>
              </a:rPr>
              <a:t>場</a:t>
            </a:r>
            <a:r>
              <a:rPr sz="1000" spc="-10" dirty="0">
                <a:latin typeface="MS Gothic"/>
                <a:cs typeface="MS Gothic"/>
              </a:rPr>
              <a:t>合の</a:t>
            </a:r>
            <a:r>
              <a:rPr sz="1000" dirty="0">
                <a:latin typeface="MS Gothic"/>
                <a:cs typeface="MS Gothic"/>
              </a:rPr>
              <a:t>評</a:t>
            </a:r>
            <a:r>
              <a:rPr sz="1000" spc="-10" dirty="0">
                <a:latin typeface="MS Gothic"/>
                <a:cs typeface="MS Gothic"/>
              </a:rPr>
              <a:t>価の</a:t>
            </a:r>
            <a:r>
              <a:rPr sz="1000" dirty="0">
                <a:latin typeface="MS Gothic"/>
                <a:cs typeface="MS Gothic"/>
              </a:rPr>
              <a:t>新</a:t>
            </a:r>
            <a:r>
              <a:rPr sz="1000" spc="-50" dirty="0">
                <a:latin typeface="MS Gothic"/>
                <a:cs typeface="MS Gothic"/>
              </a:rPr>
              <a:t>設</a:t>
            </a:r>
            <a:r>
              <a:rPr sz="1000" dirty="0">
                <a:latin typeface="MS Gothic"/>
                <a:cs typeface="MS Gothic"/>
              </a:rPr>
              <a:t>	</a:t>
            </a:r>
            <a:r>
              <a:rPr sz="1000" spc="-50" dirty="0">
                <a:latin typeface="MS Gothic"/>
                <a:cs typeface="MS Gothic"/>
              </a:rPr>
              <a:t>等</a:t>
            </a:r>
            <a:endParaRPr sz="1000">
              <a:latin typeface="MS Gothic"/>
              <a:cs typeface="MS Gothic"/>
            </a:endParaRPr>
          </a:p>
        </p:txBody>
      </p:sp>
      <p:sp>
        <p:nvSpPr>
          <p:cNvPr id="19" name="object 19"/>
          <p:cNvSpPr txBox="1"/>
          <p:nvPr/>
        </p:nvSpPr>
        <p:spPr>
          <a:xfrm>
            <a:off x="242112" y="6367983"/>
            <a:ext cx="2202815" cy="186690"/>
          </a:xfrm>
          <a:prstGeom prst="rect">
            <a:avLst/>
          </a:prstGeom>
        </p:spPr>
        <p:txBody>
          <a:bodyPr vert="horz" wrap="square" lIns="0" tIns="13335" rIns="0" bIns="0" rtlCol="0">
            <a:spAutoFit/>
          </a:bodyPr>
          <a:lstStyle/>
          <a:p>
            <a:pPr marL="184150" indent="-171450">
              <a:lnSpc>
                <a:spcPct val="100000"/>
              </a:lnSpc>
              <a:spcBef>
                <a:spcPts val="105"/>
              </a:spcBef>
              <a:buFont typeface="Wingdings"/>
              <a:buChar char=""/>
              <a:tabLst>
                <a:tab pos="184150" algn="l"/>
              </a:tabLst>
            </a:pPr>
            <a:r>
              <a:rPr sz="1050" spc="-15" dirty="0">
                <a:latin typeface="MS Gothic"/>
                <a:cs typeface="MS Gothic"/>
              </a:rPr>
              <a:t>歯科衛生士による実地指導の推進</a:t>
            </a:r>
            <a:endParaRPr sz="1050">
              <a:latin typeface="MS Gothic"/>
              <a:cs typeface="MS Gothic"/>
            </a:endParaRPr>
          </a:p>
        </p:txBody>
      </p:sp>
      <p:sp>
        <p:nvSpPr>
          <p:cNvPr id="20" name="object 20"/>
          <p:cNvSpPr txBox="1"/>
          <p:nvPr/>
        </p:nvSpPr>
        <p:spPr>
          <a:xfrm>
            <a:off x="414324" y="6529222"/>
            <a:ext cx="4189095" cy="177800"/>
          </a:xfrm>
          <a:prstGeom prst="rect">
            <a:avLst/>
          </a:prstGeom>
        </p:spPr>
        <p:txBody>
          <a:bodyPr vert="horz" wrap="square" lIns="0" tIns="12065" rIns="0" bIns="0" rtlCol="0">
            <a:spAutoFit/>
          </a:bodyPr>
          <a:lstStyle/>
          <a:p>
            <a:pPr marL="109220" indent="-96520">
              <a:lnSpc>
                <a:spcPct val="100000"/>
              </a:lnSpc>
              <a:spcBef>
                <a:spcPts val="95"/>
              </a:spcBef>
              <a:buFont typeface="Arial"/>
              <a:buChar char="•"/>
              <a:tabLst>
                <a:tab pos="109220" algn="l"/>
                <a:tab pos="4048760" algn="l"/>
              </a:tabLst>
            </a:pPr>
            <a:r>
              <a:rPr sz="1000" spc="-10" dirty="0">
                <a:latin typeface="MS Gothic"/>
                <a:cs typeface="MS Gothic"/>
              </a:rPr>
              <a:t>歯科</a:t>
            </a:r>
            <a:r>
              <a:rPr sz="1000" spc="-15" dirty="0">
                <a:latin typeface="MS Gothic"/>
                <a:cs typeface="MS Gothic"/>
              </a:rPr>
              <a:t>衛</a:t>
            </a:r>
            <a:r>
              <a:rPr sz="1000" spc="-10" dirty="0">
                <a:latin typeface="MS Gothic"/>
                <a:cs typeface="MS Gothic"/>
              </a:rPr>
              <a:t>生士</a:t>
            </a:r>
            <a:r>
              <a:rPr sz="1000" spc="-15" dirty="0">
                <a:latin typeface="MS Gothic"/>
                <a:cs typeface="MS Gothic"/>
              </a:rPr>
              <a:t>が</a:t>
            </a:r>
            <a:r>
              <a:rPr sz="1000" spc="-10" dirty="0">
                <a:latin typeface="MS Gothic"/>
                <a:cs typeface="MS Gothic"/>
              </a:rPr>
              <a:t>口腔</a:t>
            </a:r>
            <a:r>
              <a:rPr sz="1000" spc="-15" dirty="0">
                <a:latin typeface="MS Gothic"/>
                <a:cs typeface="MS Gothic"/>
              </a:rPr>
              <a:t>機</a:t>
            </a:r>
            <a:r>
              <a:rPr sz="1000" spc="-10" dirty="0">
                <a:latin typeface="MS Gothic"/>
                <a:cs typeface="MS Gothic"/>
              </a:rPr>
              <a:t>能に</a:t>
            </a:r>
            <a:r>
              <a:rPr sz="1000" spc="-15" dirty="0">
                <a:latin typeface="MS Gothic"/>
                <a:cs typeface="MS Gothic"/>
              </a:rPr>
              <a:t>関</a:t>
            </a:r>
            <a:r>
              <a:rPr sz="1000" spc="-10" dirty="0">
                <a:latin typeface="MS Gothic"/>
                <a:cs typeface="MS Gothic"/>
              </a:rPr>
              <a:t>する</a:t>
            </a:r>
            <a:r>
              <a:rPr sz="1000" spc="-15" dirty="0">
                <a:latin typeface="MS Gothic"/>
                <a:cs typeface="MS Gothic"/>
              </a:rPr>
              <a:t>実</a:t>
            </a:r>
            <a:r>
              <a:rPr sz="1000" spc="-10" dirty="0">
                <a:latin typeface="MS Gothic"/>
                <a:cs typeface="MS Gothic"/>
              </a:rPr>
              <a:t>地指</a:t>
            </a:r>
            <a:r>
              <a:rPr sz="1000" spc="-15" dirty="0">
                <a:latin typeface="MS Gothic"/>
                <a:cs typeface="MS Gothic"/>
              </a:rPr>
              <a:t>導</a:t>
            </a:r>
            <a:r>
              <a:rPr sz="1000" spc="-10" dirty="0">
                <a:latin typeface="MS Gothic"/>
                <a:cs typeface="MS Gothic"/>
              </a:rPr>
              <a:t>を行</a:t>
            </a:r>
            <a:r>
              <a:rPr sz="1000" spc="-15" dirty="0">
                <a:latin typeface="MS Gothic"/>
                <a:cs typeface="MS Gothic"/>
              </a:rPr>
              <a:t>っ</a:t>
            </a:r>
            <a:r>
              <a:rPr sz="1000" spc="-10" dirty="0">
                <a:latin typeface="MS Gothic"/>
                <a:cs typeface="MS Gothic"/>
              </a:rPr>
              <a:t>た場</a:t>
            </a:r>
            <a:r>
              <a:rPr sz="1000" spc="-15" dirty="0">
                <a:latin typeface="MS Gothic"/>
                <a:cs typeface="MS Gothic"/>
              </a:rPr>
              <a:t>合</a:t>
            </a:r>
            <a:r>
              <a:rPr sz="1000" spc="-10" dirty="0">
                <a:latin typeface="MS Gothic"/>
                <a:cs typeface="MS Gothic"/>
              </a:rPr>
              <a:t>の評</a:t>
            </a:r>
            <a:r>
              <a:rPr sz="1000" spc="-15" dirty="0">
                <a:latin typeface="MS Gothic"/>
                <a:cs typeface="MS Gothic"/>
              </a:rPr>
              <a:t>価</a:t>
            </a:r>
            <a:r>
              <a:rPr sz="1000" spc="-10" dirty="0">
                <a:latin typeface="MS Gothic"/>
                <a:cs typeface="MS Gothic"/>
              </a:rPr>
              <a:t>の新</a:t>
            </a:r>
            <a:r>
              <a:rPr sz="1000" spc="-50" dirty="0">
                <a:latin typeface="MS Gothic"/>
                <a:cs typeface="MS Gothic"/>
              </a:rPr>
              <a:t>設</a:t>
            </a:r>
            <a:r>
              <a:rPr sz="1000" dirty="0">
                <a:latin typeface="MS Gothic"/>
                <a:cs typeface="MS Gothic"/>
              </a:rPr>
              <a:t>	</a:t>
            </a:r>
            <a:r>
              <a:rPr sz="1000" spc="-50" dirty="0">
                <a:latin typeface="MS Gothic"/>
                <a:cs typeface="MS Gothic"/>
              </a:rPr>
              <a:t>等</a:t>
            </a:r>
            <a:endParaRPr sz="1000">
              <a:latin typeface="MS Gothic"/>
              <a:cs typeface="MS Gothic"/>
            </a:endParaRPr>
          </a:p>
        </p:txBody>
      </p:sp>
      <p:sp>
        <p:nvSpPr>
          <p:cNvPr id="21" name="object 21"/>
          <p:cNvSpPr txBox="1"/>
          <p:nvPr/>
        </p:nvSpPr>
        <p:spPr>
          <a:xfrm>
            <a:off x="3597021" y="4897882"/>
            <a:ext cx="960119" cy="186690"/>
          </a:xfrm>
          <a:prstGeom prst="rect">
            <a:avLst/>
          </a:prstGeom>
        </p:spPr>
        <p:txBody>
          <a:bodyPr vert="horz" wrap="square" lIns="0" tIns="13335" rIns="0" bIns="0" rtlCol="0">
            <a:spAutoFit/>
          </a:bodyPr>
          <a:lstStyle/>
          <a:p>
            <a:pPr marL="12700">
              <a:lnSpc>
                <a:spcPct val="100000"/>
              </a:lnSpc>
              <a:spcBef>
                <a:spcPts val="105"/>
              </a:spcBef>
            </a:pPr>
            <a:r>
              <a:rPr sz="1050" spc="-10" dirty="0">
                <a:latin typeface="MS Gothic"/>
                <a:cs typeface="MS Gothic"/>
              </a:rPr>
              <a:t>（</a:t>
            </a:r>
            <a:r>
              <a:rPr sz="1050" spc="-15" dirty="0">
                <a:latin typeface="MS Gothic"/>
                <a:cs typeface="MS Gothic"/>
              </a:rPr>
              <a:t>２．に記載</a:t>
            </a:r>
            <a:r>
              <a:rPr sz="1050" spc="-50" dirty="0">
                <a:latin typeface="MS Gothic"/>
                <a:cs typeface="MS Gothic"/>
              </a:rPr>
              <a:t>）</a:t>
            </a:r>
            <a:endParaRPr sz="1050">
              <a:latin typeface="MS Gothic"/>
              <a:cs typeface="MS Gothic"/>
            </a:endParaRPr>
          </a:p>
        </p:txBody>
      </p:sp>
      <p:sp>
        <p:nvSpPr>
          <p:cNvPr id="22" name="object 22"/>
          <p:cNvSpPr/>
          <p:nvPr/>
        </p:nvSpPr>
        <p:spPr>
          <a:xfrm>
            <a:off x="3467989" y="4826889"/>
            <a:ext cx="152400" cy="295910"/>
          </a:xfrm>
          <a:custGeom>
            <a:avLst/>
            <a:gdLst/>
            <a:ahLst/>
            <a:cxnLst/>
            <a:rect l="l" t="t" r="r" b="b"/>
            <a:pathLst>
              <a:path w="152400" h="295910">
                <a:moveTo>
                  <a:pt x="0" y="0"/>
                </a:moveTo>
                <a:lnTo>
                  <a:pt x="29640" y="1002"/>
                </a:lnTo>
                <a:lnTo>
                  <a:pt x="53863" y="3730"/>
                </a:lnTo>
                <a:lnTo>
                  <a:pt x="70205" y="7768"/>
                </a:lnTo>
                <a:lnTo>
                  <a:pt x="76200" y="12700"/>
                </a:lnTo>
                <a:lnTo>
                  <a:pt x="76200" y="135000"/>
                </a:lnTo>
                <a:lnTo>
                  <a:pt x="82194" y="139932"/>
                </a:lnTo>
                <a:lnTo>
                  <a:pt x="98536" y="143970"/>
                </a:lnTo>
                <a:lnTo>
                  <a:pt x="122759" y="146698"/>
                </a:lnTo>
                <a:lnTo>
                  <a:pt x="152400" y="147700"/>
                </a:lnTo>
                <a:lnTo>
                  <a:pt x="122759" y="148703"/>
                </a:lnTo>
                <a:lnTo>
                  <a:pt x="98536" y="151431"/>
                </a:lnTo>
                <a:lnTo>
                  <a:pt x="82194" y="155469"/>
                </a:lnTo>
                <a:lnTo>
                  <a:pt x="76200" y="160400"/>
                </a:lnTo>
                <a:lnTo>
                  <a:pt x="76200" y="282702"/>
                </a:lnTo>
                <a:lnTo>
                  <a:pt x="70205" y="287633"/>
                </a:lnTo>
                <a:lnTo>
                  <a:pt x="53863" y="291671"/>
                </a:lnTo>
                <a:lnTo>
                  <a:pt x="29640" y="294399"/>
                </a:lnTo>
                <a:lnTo>
                  <a:pt x="0" y="295402"/>
                </a:lnTo>
              </a:path>
            </a:pathLst>
          </a:custGeom>
          <a:ln w="12700">
            <a:solidFill>
              <a:srgbClr val="92BEFF"/>
            </a:solidFill>
          </a:ln>
        </p:spPr>
        <p:txBody>
          <a:bodyPr wrap="square" lIns="0" tIns="0" rIns="0" bIns="0" rtlCol="0"/>
          <a:lstStyle/>
          <a:p>
            <a:endParaRPr/>
          </a:p>
        </p:txBody>
      </p:sp>
      <p:sp>
        <p:nvSpPr>
          <p:cNvPr id="23" name="object 23"/>
          <p:cNvSpPr txBox="1"/>
          <p:nvPr/>
        </p:nvSpPr>
        <p:spPr>
          <a:xfrm>
            <a:off x="4933441" y="4521453"/>
            <a:ext cx="4919980" cy="2204085"/>
          </a:xfrm>
          <a:prstGeom prst="rect">
            <a:avLst/>
          </a:prstGeom>
        </p:spPr>
        <p:txBody>
          <a:bodyPr vert="horz" wrap="square" lIns="0" tIns="13335" rIns="0" bIns="0" rtlCol="0">
            <a:spAutoFit/>
          </a:bodyPr>
          <a:lstStyle/>
          <a:p>
            <a:pPr marL="210185" indent="-172085">
              <a:lnSpc>
                <a:spcPct val="100000"/>
              </a:lnSpc>
              <a:spcBef>
                <a:spcPts val="105"/>
              </a:spcBef>
              <a:buFont typeface="Wingdings"/>
              <a:buChar char=""/>
              <a:tabLst>
                <a:tab pos="210185" algn="l"/>
              </a:tabLst>
            </a:pPr>
            <a:r>
              <a:rPr sz="1050" spc="-20" dirty="0">
                <a:latin typeface="MS Gothic"/>
                <a:cs typeface="MS Gothic"/>
              </a:rPr>
              <a:t>歯科医師と歯科技工士の連携の推進</a:t>
            </a:r>
            <a:endParaRPr sz="1050">
              <a:latin typeface="MS Gothic"/>
              <a:cs typeface="MS Gothic"/>
            </a:endParaRPr>
          </a:p>
          <a:p>
            <a:pPr marL="95885" marR="538480" lvl="1" indent="-95885" algn="r">
              <a:lnSpc>
                <a:spcPts val="1200"/>
              </a:lnSpc>
              <a:buFont typeface="Arial"/>
              <a:buChar char="•"/>
              <a:tabLst>
                <a:tab pos="95885" algn="l"/>
                <a:tab pos="4036060" algn="l"/>
              </a:tabLst>
            </a:pPr>
            <a:r>
              <a:rPr sz="1000" dirty="0">
                <a:latin typeface="MS Gothic"/>
                <a:cs typeface="MS Gothic"/>
              </a:rPr>
              <a:t>歯</a:t>
            </a:r>
            <a:r>
              <a:rPr sz="1000" spc="-10" dirty="0">
                <a:latin typeface="MS Gothic"/>
                <a:cs typeface="MS Gothic"/>
              </a:rPr>
              <a:t>科技</a:t>
            </a:r>
            <a:r>
              <a:rPr sz="1000" dirty="0">
                <a:latin typeface="MS Gothic"/>
                <a:cs typeface="MS Gothic"/>
              </a:rPr>
              <a:t>工</a:t>
            </a:r>
            <a:r>
              <a:rPr sz="1000" spc="-10" dirty="0">
                <a:latin typeface="MS Gothic"/>
                <a:cs typeface="MS Gothic"/>
              </a:rPr>
              <a:t>士連</a:t>
            </a:r>
            <a:r>
              <a:rPr sz="1000" dirty="0">
                <a:latin typeface="MS Gothic"/>
                <a:cs typeface="MS Gothic"/>
              </a:rPr>
              <a:t>携</a:t>
            </a:r>
            <a:r>
              <a:rPr sz="1000" spc="-10" dirty="0">
                <a:latin typeface="MS Gothic"/>
                <a:cs typeface="MS Gothic"/>
              </a:rPr>
              <a:t>加算</a:t>
            </a:r>
            <a:r>
              <a:rPr sz="1000" dirty="0">
                <a:latin typeface="MS Gothic"/>
                <a:cs typeface="MS Gothic"/>
              </a:rPr>
              <a:t>に</a:t>
            </a:r>
            <a:r>
              <a:rPr sz="1000" spc="-10" dirty="0">
                <a:latin typeface="MS Gothic"/>
                <a:cs typeface="MS Gothic"/>
              </a:rPr>
              <a:t>おけ</a:t>
            </a:r>
            <a:r>
              <a:rPr sz="1000" dirty="0">
                <a:latin typeface="MS Gothic"/>
                <a:cs typeface="MS Gothic"/>
              </a:rPr>
              <a:t>る</a:t>
            </a:r>
            <a:r>
              <a:rPr sz="1000" spc="-10" dirty="0">
                <a:latin typeface="MS Gothic"/>
                <a:cs typeface="MS Gothic"/>
              </a:rPr>
              <a:t>評価</a:t>
            </a:r>
            <a:r>
              <a:rPr sz="1000" dirty="0">
                <a:latin typeface="MS Gothic"/>
                <a:cs typeface="MS Gothic"/>
              </a:rPr>
              <a:t>の</a:t>
            </a:r>
            <a:r>
              <a:rPr sz="1000" spc="-10" dirty="0">
                <a:latin typeface="MS Gothic"/>
                <a:cs typeface="MS Gothic"/>
              </a:rPr>
              <a:t>範囲</a:t>
            </a:r>
            <a:r>
              <a:rPr sz="1000" dirty="0">
                <a:latin typeface="MS Gothic"/>
                <a:cs typeface="MS Gothic"/>
              </a:rPr>
              <a:t>の</a:t>
            </a:r>
            <a:r>
              <a:rPr sz="1000" spc="-10" dirty="0">
                <a:latin typeface="MS Gothic"/>
                <a:cs typeface="MS Gothic"/>
              </a:rPr>
              <a:t>拡大</a:t>
            </a:r>
            <a:r>
              <a:rPr sz="1000" dirty="0">
                <a:latin typeface="MS Gothic"/>
                <a:cs typeface="MS Gothic"/>
              </a:rPr>
              <a:t>や</a:t>
            </a:r>
            <a:r>
              <a:rPr sz="1000" spc="-10" dirty="0">
                <a:latin typeface="MS Gothic"/>
                <a:cs typeface="MS Gothic"/>
              </a:rPr>
              <a:t>施設</a:t>
            </a:r>
            <a:r>
              <a:rPr sz="1000" dirty="0">
                <a:latin typeface="MS Gothic"/>
                <a:cs typeface="MS Gothic"/>
              </a:rPr>
              <a:t>基</a:t>
            </a:r>
            <a:r>
              <a:rPr sz="1000" spc="-10" dirty="0">
                <a:latin typeface="MS Gothic"/>
                <a:cs typeface="MS Gothic"/>
              </a:rPr>
              <a:t>準の</a:t>
            </a:r>
            <a:r>
              <a:rPr sz="1000" dirty="0">
                <a:latin typeface="MS Gothic"/>
                <a:cs typeface="MS Gothic"/>
              </a:rPr>
              <a:t>見</a:t>
            </a:r>
            <a:r>
              <a:rPr sz="1000" spc="-10" dirty="0">
                <a:latin typeface="MS Gothic"/>
                <a:cs typeface="MS Gothic"/>
              </a:rPr>
              <a:t>直</a:t>
            </a:r>
            <a:r>
              <a:rPr sz="1000" spc="-50" dirty="0">
                <a:latin typeface="MS Gothic"/>
                <a:cs typeface="MS Gothic"/>
              </a:rPr>
              <a:t>し</a:t>
            </a:r>
            <a:r>
              <a:rPr sz="1000" dirty="0">
                <a:latin typeface="MS Gothic"/>
                <a:cs typeface="MS Gothic"/>
              </a:rPr>
              <a:t>	</a:t>
            </a:r>
            <a:r>
              <a:rPr sz="1000" spc="-50" dirty="0">
                <a:latin typeface="MS Gothic"/>
                <a:cs typeface="MS Gothic"/>
              </a:rPr>
              <a:t>等</a:t>
            </a:r>
            <a:endParaRPr sz="1000">
              <a:latin typeface="MS Gothic"/>
              <a:cs typeface="MS Gothic"/>
            </a:endParaRPr>
          </a:p>
          <a:p>
            <a:pPr marL="172085" marR="567690" indent="-172085" algn="r">
              <a:lnSpc>
                <a:spcPts val="1260"/>
              </a:lnSpc>
              <a:buFont typeface="Wingdings"/>
              <a:buChar char=""/>
              <a:tabLst>
                <a:tab pos="172085" algn="l"/>
              </a:tabLst>
            </a:pPr>
            <a:r>
              <a:rPr sz="1050" spc="-20" dirty="0">
                <a:latin typeface="MS Gothic"/>
                <a:cs typeface="MS Gothic"/>
              </a:rPr>
              <a:t>歯科治療のデジタル化の推進、歯科用貴金属材料の価格状況への対応</a:t>
            </a:r>
            <a:endParaRPr sz="1050">
              <a:latin typeface="MS Gothic"/>
              <a:cs typeface="MS Gothic"/>
            </a:endParaRPr>
          </a:p>
          <a:p>
            <a:pPr marL="306070" lvl="1" indent="-95885">
              <a:lnSpc>
                <a:spcPct val="100000"/>
              </a:lnSpc>
              <a:spcBef>
                <a:spcPts val="5"/>
              </a:spcBef>
              <a:buFont typeface="Arial"/>
              <a:buChar char="•"/>
              <a:tabLst>
                <a:tab pos="306070" algn="l"/>
              </a:tabLst>
            </a:pPr>
            <a:r>
              <a:rPr sz="1000" spc="-20" dirty="0">
                <a:latin typeface="MS Gothic"/>
                <a:cs typeface="MS Gothic"/>
              </a:rPr>
              <a:t>ＣＡＤ／ＣＡＭ冠及びＣＡＤ／ＣＡＭインレーに係る大臼歯の咬合支持要件の</a:t>
            </a:r>
            <a:endParaRPr sz="1000">
              <a:latin typeface="MS Gothic"/>
              <a:cs typeface="MS Gothic"/>
            </a:endParaRPr>
          </a:p>
          <a:p>
            <a:pPr marL="307975">
              <a:lnSpc>
                <a:spcPct val="100000"/>
              </a:lnSpc>
              <a:tabLst>
                <a:tab pos="816610" algn="l"/>
              </a:tabLst>
            </a:pPr>
            <a:r>
              <a:rPr sz="1000" dirty="0">
                <a:latin typeface="MS Gothic"/>
                <a:cs typeface="MS Gothic"/>
              </a:rPr>
              <a:t>見</a:t>
            </a:r>
            <a:r>
              <a:rPr sz="1000" spc="-10" dirty="0">
                <a:latin typeface="MS Gothic"/>
                <a:cs typeface="MS Gothic"/>
              </a:rPr>
              <a:t>直</a:t>
            </a:r>
            <a:r>
              <a:rPr sz="1000" spc="-50" dirty="0">
                <a:latin typeface="MS Gothic"/>
                <a:cs typeface="MS Gothic"/>
              </a:rPr>
              <a:t>し</a:t>
            </a:r>
            <a:r>
              <a:rPr sz="1000" dirty="0">
                <a:latin typeface="MS Gothic"/>
                <a:cs typeface="MS Gothic"/>
              </a:rPr>
              <a:t>	</a:t>
            </a:r>
            <a:r>
              <a:rPr sz="1000" spc="-50" dirty="0">
                <a:latin typeface="MS Gothic"/>
                <a:cs typeface="MS Gothic"/>
              </a:rPr>
              <a:t>等</a:t>
            </a:r>
            <a:endParaRPr sz="1000">
              <a:latin typeface="MS Gothic"/>
              <a:cs typeface="MS Gothic"/>
            </a:endParaRPr>
          </a:p>
          <a:p>
            <a:pPr marL="306070" lvl="1" indent="-95885">
              <a:lnSpc>
                <a:spcPct val="100000"/>
              </a:lnSpc>
              <a:buFont typeface="Arial"/>
              <a:buChar char="•"/>
              <a:tabLst>
                <a:tab pos="306070" algn="l"/>
              </a:tabLst>
            </a:pPr>
            <a:r>
              <a:rPr sz="1000" spc="-15" dirty="0">
                <a:latin typeface="MS Gothic"/>
                <a:cs typeface="MS Gothic"/>
              </a:rPr>
              <a:t>光学印象の対象に係るＣＡＤ／ＣＡＭ冠の拡充</a:t>
            </a:r>
            <a:endParaRPr sz="1000">
              <a:latin typeface="MS Gothic"/>
              <a:cs typeface="MS Gothic"/>
            </a:endParaRPr>
          </a:p>
          <a:p>
            <a:pPr marL="306070" marR="160020" lvl="1" indent="-95885">
              <a:lnSpc>
                <a:spcPct val="100000"/>
              </a:lnSpc>
              <a:buFont typeface="Arial"/>
              <a:buChar char="•"/>
              <a:tabLst>
                <a:tab pos="307975" algn="l"/>
              </a:tabLst>
            </a:pPr>
            <a:r>
              <a:rPr sz="1000" spc="-10" dirty="0">
                <a:latin typeface="MS Gothic"/>
                <a:cs typeface="MS Gothic"/>
              </a:rPr>
              <a:t>部分床義歯のクラスプやバーの材料に係る運用</a:t>
            </a:r>
            <a:r>
              <a:rPr sz="1000" dirty="0">
                <a:latin typeface="MS Gothic"/>
                <a:cs typeface="MS Gothic"/>
              </a:rPr>
              <a:t>（</a:t>
            </a:r>
            <a:r>
              <a:rPr sz="1000" spc="-15" dirty="0">
                <a:latin typeface="MS Gothic"/>
                <a:cs typeface="MS Gothic"/>
              </a:rPr>
              <a:t>歯科用貴金属材料以外の材料	</a:t>
            </a:r>
            <a:r>
              <a:rPr sz="1000" spc="-10" dirty="0">
                <a:latin typeface="MS Gothic"/>
                <a:cs typeface="MS Gothic"/>
              </a:rPr>
              <a:t>を使用</a:t>
            </a:r>
            <a:r>
              <a:rPr sz="1000" dirty="0">
                <a:latin typeface="MS Gothic"/>
                <a:cs typeface="MS Gothic"/>
              </a:rPr>
              <a:t>）</a:t>
            </a:r>
            <a:r>
              <a:rPr sz="1000" spc="-20" dirty="0">
                <a:latin typeface="MS Gothic"/>
                <a:cs typeface="MS Gothic"/>
              </a:rPr>
              <a:t>の見直し</a:t>
            </a:r>
            <a:endParaRPr sz="1000">
              <a:latin typeface="MS Gothic"/>
              <a:cs typeface="MS Gothic"/>
            </a:endParaRPr>
          </a:p>
          <a:p>
            <a:pPr marL="306070" lvl="1" indent="-95885">
              <a:lnSpc>
                <a:spcPts val="1200"/>
              </a:lnSpc>
              <a:buFont typeface="Arial"/>
              <a:buChar char="•"/>
              <a:tabLst>
                <a:tab pos="306070" algn="l"/>
              </a:tabLst>
            </a:pPr>
            <a:r>
              <a:rPr sz="1000" spc="-15" dirty="0">
                <a:latin typeface="MS Gothic"/>
                <a:cs typeface="MS Gothic"/>
              </a:rPr>
              <a:t>３次元プリント有床義歯や鋳造チタンブリッジの評価の新設</a:t>
            </a:r>
            <a:endParaRPr sz="1000">
              <a:latin typeface="MS Gothic"/>
              <a:cs typeface="MS Gothic"/>
            </a:endParaRPr>
          </a:p>
          <a:p>
            <a:pPr marL="210185" indent="-172085">
              <a:lnSpc>
                <a:spcPts val="1260"/>
              </a:lnSpc>
              <a:buFont typeface="Wingdings"/>
              <a:buChar char=""/>
              <a:tabLst>
                <a:tab pos="210185" algn="l"/>
              </a:tabLst>
            </a:pPr>
            <a:r>
              <a:rPr sz="1050" spc="-20" dirty="0">
                <a:latin typeface="MS Gothic"/>
                <a:cs typeface="MS Gothic"/>
              </a:rPr>
              <a:t>歯科固有の技術の評価</a:t>
            </a:r>
            <a:endParaRPr sz="1050">
              <a:latin typeface="MS Gothic"/>
              <a:cs typeface="MS Gothic"/>
            </a:endParaRPr>
          </a:p>
          <a:p>
            <a:pPr marL="306705" lvl="1" indent="-99060">
              <a:lnSpc>
                <a:spcPct val="100000"/>
              </a:lnSpc>
              <a:spcBef>
                <a:spcPts val="5"/>
              </a:spcBef>
              <a:buFont typeface="Arial"/>
              <a:buChar char="•"/>
              <a:tabLst>
                <a:tab pos="306705" algn="l"/>
              </a:tabLst>
            </a:pPr>
            <a:r>
              <a:rPr sz="1000" spc="-10" dirty="0">
                <a:latin typeface="MS Gothic"/>
                <a:cs typeface="MS Gothic"/>
              </a:rPr>
              <a:t>テンポラリークラウンや歯周治療用装置</a:t>
            </a:r>
            <a:r>
              <a:rPr sz="1000" dirty="0">
                <a:latin typeface="MS Gothic"/>
                <a:cs typeface="MS Gothic"/>
              </a:rPr>
              <a:t>（</a:t>
            </a:r>
            <a:r>
              <a:rPr sz="1000" spc="-10" dirty="0">
                <a:latin typeface="MS Gothic"/>
                <a:cs typeface="MS Gothic"/>
              </a:rPr>
              <a:t>冠形態）</a:t>
            </a:r>
            <a:r>
              <a:rPr sz="1000" spc="-15" dirty="0">
                <a:latin typeface="MS Gothic"/>
                <a:cs typeface="MS Gothic"/>
              </a:rPr>
              <a:t>等を統合した評価の新設</a:t>
            </a:r>
            <a:endParaRPr sz="1000">
              <a:latin typeface="MS Gothic"/>
              <a:cs typeface="MS Gothic"/>
            </a:endParaRPr>
          </a:p>
          <a:p>
            <a:pPr marL="306705" lvl="1" indent="-99060">
              <a:lnSpc>
                <a:spcPct val="100000"/>
              </a:lnSpc>
              <a:buFont typeface="Arial"/>
              <a:buChar char="•"/>
              <a:tabLst>
                <a:tab pos="306705" algn="l"/>
              </a:tabLst>
            </a:pPr>
            <a:r>
              <a:rPr sz="1000" spc="-15" dirty="0">
                <a:latin typeface="MS Gothic"/>
                <a:cs typeface="MS Gothic"/>
              </a:rPr>
              <a:t>麻酔薬剤料の算定項目の拡充</a:t>
            </a:r>
            <a:endParaRPr sz="1000">
              <a:latin typeface="MS Gothic"/>
              <a:cs typeface="MS Gothic"/>
            </a:endParaRPr>
          </a:p>
          <a:p>
            <a:pPr marL="306705" lvl="1" indent="-99060">
              <a:lnSpc>
                <a:spcPts val="800"/>
              </a:lnSpc>
              <a:buFont typeface="Arial"/>
              <a:buChar char="•"/>
              <a:tabLst>
                <a:tab pos="306705" algn="l"/>
              </a:tabLst>
            </a:pPr>
            <a:r>
              <a:rPr sz="1000" spc="-20" dirty="0">
                <a:latin typeface="MS Gothic"/>
                <a:cs typeface="MS Gothic"/>
              </a:rPr>
              <a:t>歯科吸入麻酔や歯科静脈麻酔の評価の新設</a:t>
            </a:r>
            <a:endParaRPr sz="1000">
              <a:latin typeface="MS Gothic"/>
              <a:cs typeface="MS Gothic"/>
            </a:endParaRPr>
          </a:p>
          <a:p>
            <a:pPr marL="306705" lvl="1" indent="-99060">
              <a:lnSpc>
                <a:spcPts val="1760"/>
              </a:lnSpc>
              <a:buFont typeface="Arial"/>
              <a:buChar char="•"/>
              <a:tabLst>
                <a:tab pos="306705" algn="l"/>
              </a:tabLst>
            </a:pPr>
            <a:r>
              <a:rPr sz="1000" spc="-10" dirty="0">
                <a:latin typeface="MS Gothic"/>
                <a:cs typeface="MS Gothic"/>
              </a:rPr>
              <a:t>加圧根管充填処置や抜歯手術の加算（下顎水平埋伏智歯等）</a:t>
            </a:r>
            <a:r>
              <a:rPr sz="1000" spc="-55" dirty="0">
                <a:latin typeface="MS Gothic"/>
                <a:cs typeface="MS Gothic"/>
              </a:rPr>
              <a:t>の評価の引上げ 等</a:t>
            </a:r>
            <a:r>
              <a:rPr sz="2700" b="1" spc="-75" baseline="-26234" dirty="0">
                <a:latin typeface="Calibri"/>
                <a:cs typeface="Calibri"/>
              </a:rPr>
              <a:t>3</a:t>
            </a:r>
            <a:endParaRPr sz="2700" baseline="-26234">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2349"/>
            <a:ext cx="9519920" cy="5761990"/>
          </a:xfrm>
          <a:custGeom>
            <a:avLst/>
            <a:gdLst/>
            <a:ahLst/>
            <a:cxnLst/>
            <a:rect l="l" t="t" r="r" b="b"/>
            <a:pathLst>
              <a:path w="9519920" h="5761990">
                <a:moveTo>
                  <a:pt x="0" y="5761863"/>
                </a:moveTo>
                <a:lnTo>
                  <a:pt x="9519793" y="5761863"/>
                </a:lnTo>
                <a:lnTo>
                  <a:pt x="9519793" y="0"/>
                </a:lnTo>
                <a:lnTo>
                  <a:pt x="0" y="0"/>
                </a:lnTo>
                <a:lnTo>
                  <a:pt x="0" y="5761863"/>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20039" y="6487159"/>
            <a:ext cx="3836035" cy="208279"/>
          </a:xfrm>
          <a:prstGeom prst="rect">
            <a:avLst/>
          </a:prstGeom>
        </p:spPr>
        <p:txBody>
          <a:bodyPr vert="horz" wrap="square" lIns="0" tIns="12700" rIns="0" bIns="0" rtlCol="0">
            <a:spAutoFit/>
          </a:bodyPr>
          <a:lstStyle/>
          <a:p>
            <a:pPr marL="12700">
              <a:lnSpc>
                <a:spcPct val="100000"/>
              </a:lnSpc>
              <a:spcBef>
                <a:spcPts val="100"/>
              </a:spcBef>
            </a:pPr>
            <a:r>
              <a:rPr sz="1200" spc="100" dirty="0">
                <a:latin typeface="Yu Gothic UI"/>
                <a:cs typeface="Yu Gothic UI"/>
              </a:rPr>
              <a:t>当該保険医療機関の見やすい場所に掲示していること。</a:t>
            </a:r>
            <a:endParaRPr sz="1200">
              <a:latin typeface="Yu Gothic UI"/>
              <a:cs typeface="Yu Gothic UI"/>
            </a:endParaRPr>
          </a:p>
        </p:txBody>
      </p:sp>
      <p:sp>
        <p:nvSpPr>
          <p:cNvPr id="4" name="object 4"/>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title"/>
          </p:nvPr>
        </p:nvSpPr>
        <p:spPr>
          <a:xfrm>
            <a:off x="2044064" y="402716"/>
            <a:ext cx="5817870" cy="391160"/>
          </a:xfrm>
          <a:prstGeom prst="rect">
            <a:avLst/>
          </a:prstGeom>
        </p:spPr>
        <p:txBody>
          <a:bodyPr vert="horz" wrap="square" lIns="0" tIns="12700" rIns="0" bIns="0" rtlCol="0">
            <a:spAutoFit/>
          </a:bodyPr>
          <a:lstStyle/>
          <a:p>
            <a:pPr marL="12700">
              <a:lnSpc>
                <a:spcPct val="100000"/>
              </a:lnSpc>
              <a:spcBef>
                <a:spcPts val="100"/>
              </a:spcBef>
            </a:pPr>
            <a:r>
              <a:rPr spc="10" dirty="0"/>
              <a:t>電子的診療情報連携体制整備加算の新設②</a:t>
            </a:r>
          </a:p>
        </p:txBody>
      </p:sp>
      <p:sp>
        <p:nvSpPr>
          <p:cNvPr id="6" name="object 6"/>
          <p:cNvSpPr txBox="1"/>
          <p:nvPr/>
        </p:nvSpPr>
        <p:spPr>
          <a:xfrm>
            <a:off x="78739" y="64134"/>
            <a:ext cx="6751955" cy="208279"/>
          </a:xfrm>
          <a:prstGeom prst="rect">
            <a:avLst/>
          </a:prstGeom>
        </p:spPr>
        <p:txBody>
          <a:bodyPr vert="horz" wrap="square" lIns="0" tIns="12700" rIns="0" bIns="0" rtlCol="0">
            <a:spAutoFit/>
          </a:bodyPr>
          <a:lstStyle/>
          <a:p>
            <a:pPr marL="12700">
              <a:lnSpc>
                <a:spcPct val="100000"/>
              </a:lnSpc>
              <a:spcBef>
                <a:spcPts val="100"/>
              </a:spcBef>
              <a:tabLst>
                <a:tab pos="1841500" algn="l"/>
                <a:tab pos="24511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a:t>
            </a:r>
            <a:r>
              <a:rPr sz="1200" spc="-25" dirty="0">
                <a:latin typeface="Yu Gothic UI"/>
                <a:cs typeface="Yu Gothic UI"/>
              </a:rPr>
              <a:t>Ⅲ－３</a:t>
            </a:r>
            <a:r>
              <a:rPr sz="1200" dirty="0">
                <a:latin typeface="Yu Gothic UI"/>
                <a:cs typeface="Yu Gothic UI"/>
              </a:rPr>
              <a:t>	医療</a:t>
            </a:r>
            <a:r>
              <a:rPr sz="1200" spc="65" dirty="0">
                <a:latin typeface="Yu Gothic UI"/>
                <a:cs typeface="Yu Gothic UI"/>
              </a:rPr>
              <a:t>DX</a:t>
            </a:r>
            <a:r>
              <a:rPr sz="1200" spc="180" dirty="0">
                <a:latin typeface="Yu Gothic UI"/>
                <a:cs typeface="Yu Gothic UI"/>
              </a:rPr>
              <a:t>や</a:t>
            </a:r>
            <a:r>
              <a:rPr sz="1200" spc="114" dirty="0">
                <a:latin typeface="Yu Gothic UI"/>
                <a:cs typeface="Yu Gothic UI"/>
              </a:rPr>
              <a:t>ICT</a:t>
            </a:r>
            <a:r>
              <a:rPr sz="1200" spc="80" dirty="0">
                <a:latin typeface="Yu Gothic UI"/>
                <a:cs typeface="Yu Gothic UI"/>
              </a:rPr>
              <a:t>連携</a:t>
            </a:r>
            <a:r>
              <a:rPr sz="1200" spc="60" dirty="0">
                <a:latin typeface="Yu Gothic UI"/>
                <a:cs typeface="Yu Gothic UI"/>
              </a:rPr>
              <a:t>を</a:t>
            </a:r>
            <a:r>
              <a:rPr sz="1200" spc="80" dirty="0">
                <a:latin typeface="Yu Gothic UI"/>
                <a:cs typeface="Yu Gothic UI"/>
              </a:rPr>
              <a:t>活用</a:t>
            </a:r>
            <a:r>
              <a:rPr sz="1200" spc="65" dirty="0">
                <a:latin typeface="Yu Gothic UI"/>
                <a:cs typeface="Yu Gothic UI"/>
              </a:rPr>
              <a:t>す</a:t>
            </a:r>
            <a:r>
              <a:rPr sz="1200" spc="60" dirty="0">
                <a:latin typeface="Yu Gothic UI"/>
                <a:cs typeface="Yu Gothic UI"/>
              </a:rPr>
              <a:t>る</a:t>
            </a:r>
            <a:r>
              <a:rPr sz="1200" spc="80" dirty="0">
                <a:latin typeface="Yu Gothic UI"/>
                <a:cs typeface="Yu Gothic UI"/>
              </a:rPr>
              <a:t>医療機関</a:t>
            </a:r>
            <a:r>
              <a:rPr sz="1200" dirty="0">
                <a:latin typeface="Yu Gothic UI"/>
                <a:cs typeface="Yu Gothic UI"/>
              </a:rPr>
              <a:t>・</a:t>
            </a:r>
            <a:r>
              <a:rPr sz="1200" spc="80" dirty="0">
                <a:latin typeface="Yu Gothic UI"/>
                <a:cs typeface="Yu Gothic UI"/>
              </a:rPr>
              <a:t>薬局</a:t>
            </a:r>
            <a:r>
              <a:rPr sz="1200" spc="65" dirty="0">
                <a:latin typeface="Yu Gothic UI"/>
                <a:cs typeface="Yu Gothic UI"/>
              </a:rPr>
              <a:t>の</a:t>
            </a:r>
            <a:r>
              <a:rPr sz="1200" spc="80" dirty="0">
                <a:latin typeface="Yu Gothic UI"/>
                <a:cs typeface="Yu Gothic UI"/>
              </a:rPr>
              <a:t>体制</a:t>
            </a:r>
            <a:r>
              <a:rPr sz="1200" spc="65" dirty="0">
                <a:latin typeface="Yu Gothic UI"/>
                <a:cs typeface="Yu Gothic UI"/>
              </a:rPr>
              <a:t>の</a:t>
            </a:r>
            <a:r>
              <a:rPr sz="1200" spc="80" dirty="0">
                <a:latin typeface="Yu Gothic UI"/>
                <a:cs typeface="Yu Gothic UI"/>
              </a:rPr>
              <a:t>評価</a:t>
            </a:r>
            <a:r>
              <a:rPr sz="1200" spc="55" dirty="0">
                <a:latin typeface="Yu Gothic UI"/>
                <a:cs typeface="Yu Gothic UI"/>
              </a:rPr>
              <a:t>－①</a:t>
            </a:r>
            <a:endParaRPr sz="1200">
              <a:latin typeface="Yu Gothic UI"/>
              <a:cs typeface="Yu Gothic UI"/>
            </a:endParaRPr>
          </a:p>
        </p:txBody>
      </p:sp>
      <p:sp>
        <p:nvSpPr>
          <p:cNvPr id="7" name="object 7"/>
          <p:cNvSpPr/>
          <p:nvPr/>
        </p:nvSpPr>
        <p:spPr>
          <a:xfrm>
            <a:off x="315468" y="934872"/>
            <a:ext cx="3449954" cy="294005"/>
          </a:xfrm>
          <a:custGeom>
            <a:avLst/>
            <a:gdLst/>
            <a:ahLst/>
            <a:cxnLst/>
            <a:rect l="l" t="t" r="r" b="b"/>
            <a:pathLst>
              <a:path w="3449954" h="294005">
                <a:moveTo>
                  <a:pt x="3449701" y="0"/>
                </a:moveTo>
                <a:lnTo>
                  <a:pt x="0" y="0"/>
                </a:lnTo>
                <a:lnTo>
                  <a:pt x="0" y="293725"/>
                </a:lnTo>
                <a:lnTo>
                  <a:pt x="3449701" y="293725"/>
                </a:lnTo>
                <a:lnTo>
                  <a:pt x="3449701" y="0"/>
                </a:lnTo>
                <a:close/>
              </a:path>
            </a:pathLst>
          </a:custGeom>
          <a:solidFill>
            <a:srgbClr val="CDFFDC"/>
          </a:solidFill>
        </p:spPr>
        <p:txBody>
          <a:bodyPr wrap="square" lIns="0" tIns="0" rIns="0" bIns="0" rtlCol="0"/>
          <a:lstStyle/>
          <a:p>
            <a:endParaRPr/>
          </a:p>
        </p:txBody>
      </p:sp>
      <p:sp>
        <p:nvSpPr>
          <p:cNvPr id="8" name="object 8"/>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39</a:t>
            </a:r>
            <a:endParaRPr sz="1800">
              <a:latin typeface="Calibri"/>
              <a:cs typeface="Calibri"/>
            </a:endParaRPr>
          </a:p>
        </p:txBody>
      </p:sp>
      <p:sp>
        <p:nvSpPr>
          <p:cNvPr id="9" name="object 9"/>
          <p:cNvSpPr txBox="1"/>
          <p:nvPr/>
        </p:nvSpPr>
        <p:spPr>
          <a:xfrm>
            <a:off x="271983" y="973073"/>
            <a:ext cx="9366250" cy="5539740"/>
          </a:xfrm>
          <a:prstGeom prst="rect">
            <a:avLst/>
          </a:prstGeom>
        </p:spPr>
        <p:txBody>
          <a:bodyPr vert="horz" wrap="square" lIns="0" tIns="12700" rIns="0" bIns="0" rtlCol="0">
            <a:spAutoFit/>
          </a:bodyPr>
          <a:lstStyle/>
          <a:p>
            <a:pPr marL="167640">
              <a:lnSpc>
                <a:spcPct val="100000"/>
              </a:lnSpc>
              <a:spcBef>
                <a:spcPts val="100"/>
              </a:spcBef>
            </a:pPr>
            <a:r>
              <a:rPr sz="1200" b="1" spc="-5" dirty="0">
                <a:latin typeface="Yu Gothic UI"/>
                <a:cs typeface="Yu Gothic UI"/>
              </a:rPr>
              <a:t>電子的歯科診療情報連携体制整備加算の新設②</a:t>
            </a:r>
            <a:endParaRPr sz="1200">
              <a:latin typeface="Yu Gothic UI"/>
              <a:cs typeface="Yu Gothic UI"/>
            </a:endParaRPr>
          </a:p>
          <a:p>
            <a:pPr marL="12700">
              <a:lnSpc>
                <a:spcPct val="100000"/>
              </a:lnSpc>
              <a:spcBef>
                <a:spcPts val="1500"/>
              </a:spcBef>
            </a:pPr>
            <a:r>
              <a:rPr sz="1200" dirty="0">
                <a:latin typeface="Yu Gothic UI"/>
                <a:cs typeface="Yu Gothic UI"/>
              </a:rPr>
              <a:t>［施設基準（電子的診療情報連携体制整備加算</a:t>
            </a:r>
            <a:r>
              <a:rPr sz="1200" spc="-25" dirty="0">
                <a:latin typeface="Yu Gothic UI"/>
                <a:cs typeface="Yu Gothic UI"/>
              </a:rPr>
              <a:t>）］</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(１)</a:t>
            </a:r>
            <a:r>
              <a:rPr sz="1200" dirty="0">
                <a:latin typeface="Yu Gothic UI"/>
                <a:cs typeface="Yu Gothic UI"/>
              </a:rPr>
              <a:t>	</a:t>
            </a:r>
            <a:r>
              <a:rPr sz="1200" spc="235" dirty="0">
                <a:latin typeface="Yu Gothic UI"/>
                <a:cs typeface="Yu Gothic UI"/>
              </a:rPr>
              <a:t>オンライン請求を行っていること。</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(２)</a:t>
            </a:r>
            <a:r>
              <a:rPr sz="1200" dirty="0">
                <a:latin typeface="Yu Gothic UI"/>
                <a:cs typeface="Yu Gothic UI"/>
              </a:rPr>
              <a:t>	</a:t>
            </a:r>
            <a:r>
              <a:rPr sz="1200" b="1" u="sng" dirty="0">
                <a:solidFill>
                  <a:srgbClr val="007EDE"/>
                </a:solidFill>
                <a:uFill>
                  <a:solidFill>
                    <a:srgbClr val="007EDE"/>
                  </a:solidFill>
                </a:uFill>
                <a:latin typeface="Yu Gothic UI"/>
                <a:cs typeface="Yu Gothic UI"/>
              </a:rPr>
              <a:t>診療報酬明細書を患者に無償で交付</a:t>
            </a:r>
            <a:r>
              <a:rPr sz="1200" spc="315" dirty="0">
                <a:latin typeface="Yu Gothic UI"/>
                <a:cs typeface="Yu Gothic UI"/>
              </a:rPr>
              <a:t>していること。</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(３)</a:t>
            </a:r>
            <a:r>
              <a:rPr sz="1200" dirty="0">
                <a:latin typeface="Yu Gothic UI"/>
                <a:cs typeface="Yu Gothic UI"/>
              </a:rPr>
              <a:t>	</a:t>
            </a:r>
            <a:r>
              <a:rPr sz="1200" spc="175" dirty="0">
                <a:latin typeface="Yu Gothic UI"/>
                <a:cs typeface="Yu Gothic UI"/>
              </a:rPr>
              <a:t>オンライン資格確認を行う体制を有していること。</a:t>
            </a:r>
            <a:endParaRPr sz="1200">
              <a:latin typeface="Yu Gothic UI"/>
              <a:cs typeface="Yu Gothic UI"/>
            </a:endParaRPr>
          </a:p>
          <a:p>
            <a:pPr marL="12700">
              <a:lnSpc>
                <a:spcPct val="100000"/>
              </a:lnSpc>
              <a:spcBef>
                <a:spcPts val="300"/>
              </a:spcBef>
              <a:tabLst>
                <a:tab pos="455930" algn="l"/>
              </a:tabLst>
            </a:pPr>
            <a:r>
              <a:rPr sz="1200" spc="85" dirty="0">
                <a:latin typeface="Yu Gothic UI"/>
                <a:cs typeface="Yu Gothic UI"/>
              </a:rPr>
              <a:t>(４)</a:t>
            </a:r>
            <a:r>
              <a:rPr sz="1200" dirty="0">
                <a:latin typeface="Yu Gothic UI"/>
                <a:cs typeface="Yu Gothic UI"/>
              </a:rPr>
              <a:t>	</a:t>
            </a:r>
            <a:r>
              <a:rPr sz="1200" spc="70" dirty="0">
                <a:latin typeface="Yu Gothic UI"/>
                <a:cs typeface="Yu Gothic UI"/>
              </a:rPr>
              <a:t>医師又は歯科医師が、</a:t>
            </a:r>
            <a:r>
              <a:rPr sz="1200" b="1" u="sng" spc="160" dirty="0">
                <a:solidFill>
                  <a:srgbClr val="007EDE"/>
                </a:solidFill>
                <a:uFill>
                  <a:solidFill>
                    <a:srgbClr val="007EDE"/>
                  </a:solidFill>
                </a:uFill>
                <a:latin typeface="Yu Gothic UI"/>
                <a:cs typeface="Yu Gothic UI"/>
              </a:rPr>
              <a:t>オンライン資格確認等システム</a:t>
            </a:r>
            <a:r>
              <a:rPr sz="1200" spc="75" dirty="0">
                <a:latin typeface="Yu Gothic UI"/>
                <a:cs typeface="Yu Gothic UI"/>
              </a:rPr>
              <a:t>を利用して取得した診療情報を、診療を行う診察室、手術室又は処置室等に</a:t>
            </a:r>
            <a:endParaRPr sz="1200">
              <a:latin typeface="Yu Gothic UI"/>
              <a:cs typeface="Yu Gothic UI"/>
            </a:endParaRPr>
          </a:p>
          <a:p>
            <a:pPr marL="370840">
              <a:lnSpc>
                <a:spcPct val="100000"/>
              </a:lnSpc>
              <a:spcBef>
                <a:spcPts val="25"/>
              </a:spcBef>
            </a:pPr>
            <a:r>
              <a:rPr sz="1200" spc="160" dirty="0">
                <a:latin typeface="Yu Gothic UI"/>
                <a:cs typeface="Yu Gothic UI"/>
              </a:rPr>
              <a:t>おいて、閲覧又は活用できる体制を有していること。</a:t>
            </a:r>
            <a:endParaRPr sz="1200">
              <a:latin typeface="Yu Gothic UI"/>
              <a:cs typeface="Yu Gothic UI"/>
            </a:endParaRPr>
          </a:p>
          <a:p>
            <a:pPr marL="12700">
              <a:lnSpc>
                <a:spcPct val="100000"/>
              </a:lnSpc>
              <a:spcBef>
                <a:spcPts val="305"/>
              </a:spcBef>
              <a:tabLst>
                <a:tab pos="449580" algn="l"/>
              </a:tabLst>
            </a:pPr>
            <a:r>
              <a:rPr sz="1200" spc="80" dirty="0">
                <a:latin typeface="Yu Gothic UI"/>
                <a:cs typeface="Yu Gothic UI"/>
              </a:rPr>
              <a:t>(５)</a:t>
            </a:r>
            <a:r>
              <a:rPr sz="1200" dirty="0">
                <a:latin typeface="Yu Gothic UI"/>
                <a:cs typeface="Yu Gothic UI"/>
              </a:rPr>
              <a:t>	</a:t>
            </a:r>
            <a:r>
              <a:rPr sz="1200" b="1" u="sng" spc="75" dirty="0">
                <a:solidFill>
                  <a:srgbClr val="007EDE"/>
                </a:solidFill>
                <a:uFill>
                  <a:solidFill>
                    <a:srgbClr val="007EDE"/>
                  </a:solidFill>
                </a:uFill>
                <a:latin typeface="Yu Gothic UI"/>
                <a:cs typeface="Yu Gothic UI"/>
              </a:rPr>
              <a:t>マイナ保険証利用❹</a:t>
            </a:r>
            <a:r>
              <a:rPr sz="1200" spc="300" dirty="0">
                <a:latin typeface="Yu Gothic UI"/>
                <a:cs typeface="Yu Gothic UI"/>
              </a:rPr>
              <a:t>が、</a:t>
            </a:r>
            <a:r>
              <a:rPr sz="1200" b="1" u="sng" spc="95" dirty="0">
                <a:solidFill>
                  <a:srgbClr val="007EDE"/>
                </a:solidFill>
                <a:uFill>
                  <a:solidFill>
                    <a:srgbClr val="007EDE"/>
                  </a:solidFill>
                </a:uFill>
                <a:latin typeface="Yu Gothic UI"/>
                <a:cs typeface="Yu Gothic UI"/>
              </a:rPr>
              <a:t>30</a:t>
            </a:r>
            <a:r>
              <a:rPr sz="1200" b="1" u="sng" spc="30" dirty="0">
                <a:solidFill>
                  <a:srgbClr val="007EDE"/>
                </a:solidFill>
                <a:uFill>
                  <a:solidFill>
                    <a:srgbClr val="007EDE"/>
                  </a:solidFill>
                </a:uFill>
                <a:latin typeface="Yu Gothic UI"/>
                <a:cs typeface="Yu Gothic UI"/>
              </a:rPr>
              <a:t>％以上</a:t>
            </a:r>
            <a:r>
              <a:rPr sz="1200" spc="300" dirty="0">
                <a:latin typeface="Yu Gothic UI"/>
                <a:cs typeface="Yu Gothic UI"/>
              </a:rPr>
              <a:t>であること。</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(６)</a:t>
            </a:r>
            <a:r>
              <a:rPr sz="1200" dirty="0">
                <a:latin typeface="Yu Gothic UI"/>
                <a:cs typeface="Yu Gothic UI"/>
              </a:rPr>
              <a:t>	</a:t>
            </a:r>
            <a:r>
              <a:rPr sz="1200" spc="120" dirty="0">
                <a:latin typeface="Yu Gothic UI"/>
                <a:cs typeface="Yu Gothic UI"/>
              </a:rPr>
              <a:t>マイナポータルの医療情報等に基づき、患者からの健康管理に係る相談に応じる体制を有していること。</a:t>
            </a:r>
            <a:endParaRPr sz="1200">
              <a:latin typeface="Yu Gothic UI"/>
              <a:cs typeface="Yu Gothic UI"/>
            </a:endParaRPr>
          </a:p>
          <a:p>
            <a:pPr marL="12700">
              <a:lnSpc>
                <a:spcPct val="100000"/>
              </a:lnSpc>
              <a:spcBef>
                <a:spcPts val="300"/>
              </a:spcBef>
              <a:tabLst>
                <a:tab pos="461645" algn="l"/>
              </a:tabLst>
            </a:pPr>
            <a:r>
              <a:rPr sz="1200" spc="90" dirty="0">
                <a:latin typeface="Yu Gothic UI"/>
                <a:cs typeface="Yu Gothic UI"/>
              </a:rPr>
              <a:t>(７)</a:t>
            </a:r>
            <a:r>
              <a:rPr sz="1200" dirty="0">
                <a:latin typeface="Yu Gothic UI"/>
                <a:cs typeface="Yu Gothic UI"/>
              </a:rPr>
              <a:t>	</a:t>
            </a:r>
            <a:r>
              <a:rPr sz="1200" spc="70" dirty="0">
                <a:latin typeface="Yu Gothic UI"/>
                <a:cs typeface="Yu Gothic UI"/>
              </a:rPr>
              <a:t>明細書発行に関する事項、医療DX</a:t>
            </a:r>
            <a:r>
              <a:rPr sz="1200" spc="90" dirty="0">
                <a:latin typeface="Yu Gothic UI"/>
                <a:cs typeface="Yu Gothic UI"/>
              </a:rPr>
              <a:t>推進の体制に関する事項等について、当該保険医療機関の見やすい場所及びウェブサイトに掲</a:t>
            </a:r>
            <a:endParaRPr sz="1200">
              <a:latin typeface="Yu Gothic UI"/>
              <a:cs typeface="Yu Gothic UI"/>
            </a:endParaRPr>
          </a:p>
          <a:p>
            <a:pPr marL="370840">
              <a:lnSpc>
                <a:spcPct val="100000"/>
              </a:lnSpc>
            </a:pPr>
            <a:r>
              <a:rPr sz="1200" spc="270" dirty="0">
                <a:latin typeface="Yu Gothic UI"/>
                <a:cs typeface="Yu Gothic UI"/>
              </a:rPr>
              <a:t>載していること。</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(８)</a:t>
            </a:r>
            <a:r>
              <a:rPr sz="1200" dirty="0">
                <a:latin typeface="Yu Gothic UI"/>
                <a:cs typeface="Yu Gothic UI"/>
              </a:rPr>
              <a:t>	</a:t>
            </a:r>
            <a:r>
              <a:rPr sz="1200" b="1" u="sng" dirty="0">
                <a:solidFill>
                  <a:srgbClr val="007EDE"/>
                </a:solidFill>
                <a:uFill>
                  <a:solidFill>
                    <a:srgbClr val="007EDE"/>
                  </a:solidFill>
                </a:uFill>
                <a:latin typeface="Yu Gothic UI"/>
                <a:cs typeface="Yu Gothic UI"/>
              </a:rPr>
              <a:t>電子処方箋</a:t>
            </a:r>
            <a:r>
              <a:rPr sz="1200" spc="110" dirty="0">
                <a:latin typeface="Yu Gothic UI"/>
                <a:cs typeface="Yu Gothic UI"/>
              </a:rPr>
              <a:t>を発行する体制又は調剤した薬剤に関する情報を電子処方箋システムに登録する体制を有していること。</a:t>
            </a:r>
            <a:endParaRPr sz="1200">
              <a:latin typeface="Yu Gothic UI"/>
              <a:cs typeface="Yu Gothic UI"/>
            </a:endParaRPr>
          </a:p>
          <a:p>
            <a:pPr marL="12700">
              <a:lnSpc>
                <a:spcPct val="100000"/>
              </a:lnSpc>
              <a:spcBef>
                <a:spcPts val="300"/>
              </a:spcBef>
              <a:tabLst>
                <a:tab pos="449580" algn="l"/>
              </a:tabLst>
            </a:pPr>
            <a:r>
              <a:rPr sz="1200" spc="80" dirty="0">
                <a:latin typeface="Yu Gothic UI"/>
                <a:cs typeface="Yu Gothic UI"/>
              </a:rPr>
              <a:t>(９)</a:t>
            </a:r>
            <a:r>
              <a:rPr sz="1200" dirty="0">
                <a:latin typeface="Yu Gothic UI"/>
                <a:cs typeface="Yu Gothic UI"/>
              </a:rPr>
              <a:t>	</a:t>
            </a:r>
            <a:r>
              <a:rPr sz="1200" spc="160" dirty="0">
                <a:latin typeface="Yu Gothic UI"/>
                <a:cs typeface="Yu Gothic UI"/>
              </a:rPr>
              <a:t>以下のアからウの全て又はエを満たす</a:t>
            </a:r>
            <a:r>
              <a:rPr sz="1200" b="1" u="sng" spc="195" dirty="0">
                <a:solidFill>
                  <a:srgbClr val="007EDE"/>
                </a:solidFill>
                <a:uFill>
                  <a:solidFill>
                    <a:srgbClr val="007EDE"/>
                  </a:solidFill>
                </a:uFill>
                <a:latin typeface="Yu Gothic UI"/>
                <a:cs typeface="Yu Gothic UI"/>
              </a:rPr>
              <a:t>電子カルテを有していること</a:t>
            </a:r>
            <a:r>
              <a:rPr sz="1200" spc="350" dirty="0">
                <a:latin typeface="Yu Gothic UI"/>
                <a:cs typeface="Yu Gothic UI"/>
              </a:rPr>
              <a:t>。</a:t>
            </a:r>
            <a:endParaRPr sz="1200">
              <a:latin typeface="Yu Gothic UI"/>
              <a:cs typeface="Yu Gothic UI"/>
            </a:endParaRPr>
          </a:p>
          <a:p>
            <a:pPr marL="280670" marR="2218055">
              <a:lnSpc>
                <a:spcPct val="100000"/>
              </a:lnSpc>
              <a:tabLst>
                <a:tab pos="585470" algn="l"/>
              </a:tabLst>
            </a:pPr>
            <a:r>
              <a:rPr sz="1200" spc="215" dirty="0">
                <a:latin typeface="Yu Gothic UI"/>
                <a:cs typeface="Yu Gothic UI"/>
              </a:rPr>
              <a:t>ア</a:t>
            </a:r>
            <a:r>
              <a:rPr sz="1200" dirty="0">
                <a:latin typeface="Yu Gothic UI"/>
                <a:cs typeface="Yu Gothic UI"/>
              </a:rPr>
              <a:t>	厚生労働省</a:t>
            </a:r>
            <a:r>
              <a:rPr sz="1200" spc="600" dirty="0">
                <a:latin typeface="Yu Gothic UI"/>
                <a:cs typeface="Yu Gothic UI"/>
              </a:rPr>
              <a:t>「</a:t>
            </a:r>
            <a:r>
              <a:rPr sz="1200" spc="200" dirty="0">
                <a:latin typeface="Yu Gothic UI"/>
                <a:cs typeface="Yu Gothic UI"/>
              </a:rPr>
              <a:t>医療情報</a:t>
            </a:r>
            <a:r>
              <a:rPr sz="1200" spc="160" dirty="0">
                <a:latin typeface="Yu Gothic UI"/>
                <a:cs typeface="Yu Gothic UI"/>
              </a:rPr>
              <a:t>シ</a:t>
            </a:r>
            <a:r>
              <a:rPr sz="1200" spc="155" dirty="0">
                <a:latin typeface="Yu Gothic UI"/>
                <a:cs typeface="Yu Gothic UI"/>
              </a:rPr>
              <a:t>ス</a:t>
            </a:r>
            <a:r>
              <a:rPr sz="1200" spc="150" dirty="0">
                <a:latin typeface="Yu Gothic UI"/>
                <a:cs typeface="Yu Gothic UI"/>
              </a:rPr>
              <a:t>テ</a:t>
            </a:r>
            <a:r>
              <a:rPr sz="1200" spc="155" dirty="0">
                <a:latin typeface="Yu Gothic UI"/>
                <a:cs typeface="Yu Gothic UI"/>
              </a:rPr>
              <a:t>ム</a:t>
            </a:r>
            <a:r>
              <a:rPr sz="1200" spc="165" dirty="0">
                <a:latin typeface="Yu Gothic UI"/>
                <a:cs typeface="Yu Gothic UI"/>
              </a:rPr>
              <a:t>の</a:t>
            </a:r>
            <a:r>
              <a:rPr sz="1200" spc="200" dirty="0">
                <a:latin typeface="Yu Gothic UI"/>
                <a:cs typeface="Yu Gothic UI"/>
              </a:rPr>
              <a:t>安全管理</a:t>
            </a:r>
            <a:r>
              <a:rPr sz="1200" spc="155" dirty="0">
                <a:latin typeface="Yu Gothic UI"/>
                <a:cs typeface="Yu Gothic UI"/>
              </a:rPr>
              <a:t>に</a:t>
            </a:r>
            <a:r>
              <a:rPr sz="1200" spc="200" dirty="0">
                <a:latin typeface="Yu Gothic UI"/>
                <a:cs typeface="Yu Gothic UI"/>
              </a:rPr>
              <a:t>関</a:t>
            </a:r>
            <a:r>
              <a:rPr sz="1200" spc="165" dirty="0">
                <a:latin typeface="Yu Gothic UI"/>
                <a:cs typeface="Yu Gothic UI"/>
              </a:rPr>
              <a:t>す</a:t>
            </a:r>
            <a:r>
              <a:rPr sz="1200" spc="155" dirty="0">
                <a:latin typeface="Yu Gothic UI"/>
                <a:cs typeface="Yu Gothic UI"/>
              </a:rPr>
              <a:t>る</a:t>
            </a:r>
            <a:r>
              <a:rPr sz="1200" spc="160" dirty="0">
                <a:latin typeface="Yu Gothic UI"/>
                <a:cs typeface="Yu Gothic UI"/>
              </a:rPr>
              <a:t>ガ</a:t>
            </a:r>
            <a:r>
              <a:rPr sz="1200" spc="140" dirty="0">
                <a:latin typeface="Yu Gothic UI"/>
                <a:cs typeface="Yu Gothic UI"/>
              </a:rPr>
              <a:t>イドライ</a:t>
            </a:r>
            <a:r>
              <a:rPr sz="1200" spc="155" dirty="0">
                <a:latin typeface="Yu Gothic UI"/>
                <a:cs typeface="Yu Gothic UI"/>
              </a:rPr>
              <a:t>ン</a:t>
            </a:r>
            <a:r>
              <a:rPr sz="1200" spc="600" dirty="0">
                <a:latin typeface="Yu Gothic UI"/>
                <a:cs typeface="Yu Gothic UI"/>
              </a:rPr>
              <a:t>」</a:t>
            </a:r>
            <a:r>
              <a:rPr sz="1200" spc="175" dirty="0">
                <a:latin typeface="Yu Gothic UI"/>
                <a:cs typeface="Yu Gothic UI"/>
              </a:rPr>
              <a:t>に</a:t>
            </a:r>
            <a:r>
              <a:rPr sz="1200" spc="225" dirty="0">
                <a:latin typeface="Yu Gothic UI"/>
                <a:cs typeface="Yu Gothic UI"/>
              </a:rPr>
              <a:t>準拠</a:t>
            </a:r>
            <a:r>
              <a:rPr sz="1200" spc="155" dirty="0">
                <a:latin typeface="Yu Gothic UI"/>
                <a:cs typeface="Yu Gothic UI"/>
              </a:rPr>
              <a:t>し</a:t>
            </a:r>
            <a:r>
              <a:rPr sz="1200" spc="175" dirty="0">
                <a:latin typeface="Yu Gothic UI"/>
                <a:cs typeface="Yu Gothic UI"/>
              </a:rPr>
              <a:t>た</a:t>
            </a:r>
            <a:r>
              <a:rPr sz="1200" spc="225" dirty="0">
                <a:latin typeface="Yu Gothic UI"/>
                <a:cs typeface="Yu Gothic UI"/>
              </a:rPr>
              <a:t>体制</a:t>
            </a:r>
            <a:r>
              <a:rPr sz="1200" spc="180" dirty="0">
                <a:latin typeface="Yu Gothic UI"/>
                <a:cs typeface="Yu Gothic UI"/>
              </a:rPr>
              <a:t>で</a:t>
            </a:r>
            <a:r>
              <a:rPr sz="1200" spc="185" dirty="0">
                <a:latin typeface="Yu Gothic UI"/>
                <a:cs typeface="Yu Gothic UI"/>
              </a:rPr>
              <a:t>あ</a:t>
            </a:r>
            <a:r>
              <a:rPr sz="1200" spc="170" dirty="0">
                <a:latin typeface="Yu Gothic UI"/>
                <a:cs typeface="Yu Gothic UI"/>
              </a:rPr>
              <a:t>る</a:t>
            </a:r>
            <a:r>
              <a:rPr sz="1200" spc="145" dirty="0">
                <a:latin typeface="Yu Gothic UI"/>
                <a:cs typeface="Yu Gothic UI"/>
              </a:rPr>
              <a:t>こ</a:t>
            </a:r>
            <a:r>
              <a:rPr sz="1200" spc="160" dirty="0">
                <a:latin typeface="Yu Gothic UI"/>
                <a:cs typeface="Yu Gothic UI"/>
              </a:rPr>
              <a:t>と</a:t>
            </a:r>
            <a:r>
              <a:rPr sz="1200" spc="350" dirty="0">
                <a:latin typeface="Yu Gothic UI"/>
                <a:cs typeface="Yu Gothic UI"/>
              </a:rPr>
              <a:t>。</a:t>
            </a:r>
            <a:r>
              <a:rPr sz="1200" spc="295" dirty="0">
                <a:latin typeface="Yu Gothic UI"/>
                <a:cs typeface="Yu Gothic UI"/>
              </a:rPr>
              <a:t>イ</a:t>
            </a:r>
            <a:r>
              <a:rPr sz="1200" dirty="0">
                <a:latin typeface="Yu Gothic UI"/>
                <a:cs typeface="Yu Gothic UI"/>
              </a:rPr>
              <a:t>	</a:t>
            </a:r>
            <a:r>
              <a:rPr sz="1200" spc="300" dirty="0">
                <a:latin typeface="Yu Gothic UI"/>
                <a:cs typeface="Yu Gothic UI"/>
              </a:rPr>
              <a:t>電子処方箋</a:t>
            </a:r>
            <a:r>
              <a:rPr sz="1200" spc="240" dirty="0">
                <a:latin typeface="Yu Gothic UI"/>
                <a:cs typeface="Yu Gothic UI"/>
              </a:rPr>
              <a:t>サ</a:t>
            </a:r>
            <a:r>
              <a:rPr sz="1200" spc="190" dirty="0">
                <a:latin typeface="Yu Gothic UI"/>
                <a:cs typeface="Yu Gothic UI"/>
              </a:rPr>
              <a:t>ー</a:t>
            </a:r>
            <a:r>
              <a:rPr sz="1200" spc="210" dirty="0">
                <a:latin typeface="Yu Gothic UI"/>
                <a:cs typeface="Yu Gothic UI"/>
              </a:rPr>
              <a:t>ビ</a:t>
            </a:r>
            <a:r>
              <a:rPr sz="1200" spc="225" dirty="0">
                <a:latin typeface="Yu Gothic UI"/>
                <a:cs typeface="Yu Gothic UI"/>
              </a:rPr>
              <a:t>ス</a:t>
            </a:r>
            <a:r>
              <a:rPr sz="1200" spc="215" dirty="0">
                <a:latin typeface="Yu Gothic UI"/>
                <a:cs typeface="Yu Gothic UI"/>
              </a:rPr>
              <a:t>と</a:t>
            </a:r>
            <a:r>
              <a:rPr sz="1200" spc="240" dirty="0">
                <a:latin typeface="Yu Gothic UI"/>
                <a:cs typeface="Yu Gothic UI"/>
              </a:rPr>
              <a:t>の</a:t>
            </a:r>
            <a:r>
              <a:rPr sz="1200" spc="300" dirty="0">
                <a:latin typeface="Yu Gothic UI"/>
                <a:cs typeface="Yu Gothic UI"/>
              </a:rPr>
              <a:t>接続</a:t>
            </a:r>
            <a:r>
              <a:rPr sz="1200" spc="210" dirty="0">
                <a:latin typeface="Yu Gothic UI"/>
                <a:cs typeface="Yu Gothic UI"/>
              </a:rPr>
              <a:t>イ</a:t>
            </a:r>
            <a:r>
              <a:rPr sz="1200" spc="225" dirty="0">
                <a:latin typeface="Yu Gothic UI"/>
                <a:cs typeface="Yu Gothic UI"/>
              </a:rPr>
              <a:t>ンタ</a:t>
            </a:r>
            <a:r>
              <a:rPr sz="1200" spc="190" dirty="0">
                <a:latin typeface="Yu Gothic UI"/>
                <a:cs typeface="Yu Gothic UI"/>
              </a:rPr>
              <a:t>ー</a:t>
            </a:r>
            <a:r>
              <a:rPr sz="1200" spc="204" dirty="0">
                <a:latin typeface="Yu Gothic UI"/>
                <a:cs typeface="Yu Gothic UI"/>
              </a:rPr>
              <a:t>フ</a:t>
            </a:r>
            <a:r>
              <a:rPr sz="1200" spc="175" dirty="0">
                <a:latin typeface="Yu Gothic UI"/>
                <a:cs typeface="Yu Gothic UI"/>
              </a:rPr>
              <a:t>ェ</a:t>
            </a:r>
            <a:r>
              <a:rPr sz="1200" spc="190" dirty="0">
                <a:latin typeface="Yu Gothic UI"/>
                <a:cs typeface="Yu Gothic UI"/>
              </a:rPr>
              <a:t>ー</a:t>
            </a:r>
            <a:r>
              <a:rPr sz="1200" spc="225" dirty="0">
                <a:latin typeface="Yu Gothic UI"/>
                <a:cs typeface="Yu Gothic UI"/>
              </a:rPr>
              <a:t>スを</a:t>
            </a:r>
            <a:r>
              <a:rPr sz="1200" spc="300" dirty="0">
                <a:latin typeface="Yu Gothic UI"/>
                <a:cs typeface="Yu Gothic UI"/>
              </a:rPr>
              <a:t>有</a:t>
            </a:r>
            <a:r>
              <a:rPr sz="1200" spc="204" dirty="0">
                <a:latin typeface="Yu Gothic UI"/>
                <a:cs typeface="Yu Gothic UI"/>
              </a:rPr>
              <a:t>し</a:t>
            </a:r>
            <a:r>
              <a:rPr sz="1200" spc="225" dirty="0">
                <a:latin typeface="Yu Gothic UI"/>
                <a:cs typeface="Yu Gothic UI"/>
              </a:rPr>
              <a:t>て</a:t>
            </a:r>
            <a:r>
              <a:rPr sz="1200" spc="240" dirty="0">
                <a:latin typeface="Yu Gothic UI"/>
                <a:cs typeface="Yu Gothic UI"/>
              </a:rPr>
              <a:t>い</a:t>
            </a:r>
            <a:r>
              <a:rPr sz="1200" spc="225" dirty="0">
                <a:latin typeface="Yu Gothic UI"/>
                <a:cs typeface="Yu Gothic UI"/>
              </a:rPr>
              <a:t>る</a:t>
            </a:r>
            <a:r>
              <a:rPr sz="1200" spc="195" dirty="0">
                <a:latin typeface="Yu Gothic UI"/>
                <a:cs typeface="Yu Gothic UI"/>
              </a:rPr>
              <a:t>こ</a:t>
            </a:r>
            <a:r>
              <a:rPr sz="1200" spc="220" dirty="0">
                <a:latin typeface="Yu Gothic UI"/>
                <a:cs typeface="Yu Gothic UI"/>
              </a:rPr>
              <a:t>と</a:t>
            </a:r>
            <a:r>
              <a:rPr sz="1200" spc="350" dirty="0">
                <a:latin typeface="Yu Gothic UI"/>
                <a:cs typeface="Yu Gothic UI"/>
              </a:rPr>
              <a:t>。</a:t>
            </a:r>
            <a:endParaRPr sz="1200">
              <a:latin typeface="Yu Gothic UI"/>
              <a:cs typeface="Yu Gothic UI"/>
            </a:endParaRPr>
          </a:p>
          <a:p>
            <a:pPr marL="280670">
              <a:lnSpc>
                <a:spcPct val="100000"/>
              </a:lnSpc>
              <a:tabLst>
                <a:tab pos="585470" algn="l"/>
              </a:tabLst>
            </a:pPr>
            <a:r>
              <a:rPr sz="1200" spc="260" dirty="0">
                <a:latin typeface="Yu Gothic UI"/>
                <a:cs typeface="Yu Gothic UI"/>
              </a:rPr>
              <a:t>ウ</a:t>
            </a:r>
            <a:r>
              <a:rPr sz="1200" dirty="0">
                <a:latin typeface="Yu Gothic UI"/>
                <a:cs typeface="Yu Gothic UI"/>
              </a:rPr>
              <a:t>	</a:t>
            </a:r>
            <a:r>
              <a:rPr sz="1200" spc="285" dirty="0">
                <a:latin typeface="Yu Gothic UI"/>
                <a:cs typeface="Yu Gothic UI"/>
              </a:rPr>
              <a:t>電子</a:t>
            </a:r>
            <a:r>
              <a:rPr sz="1200" spc="210" dirty="0">
                <a:latin typeface="Yu Gothic UI"/>
                <a:cs typeface="Yu Gothic UI"/>
              </a:rPr>
              <a:t>カ</a:t>
            </a:r>
            <a:r>
              <a:rPr sz="1200" spc="235" dirty="0">
                <a:latin typeface="Yu Gothic UI"/>
                <a:cs typeface="Yu Gothic UI"/>
              </a:rPr>
              <a:t>ル</a:t>
            </a:r>
            <a:r>
              <a:rPr sz="1200" spc="215" dirty="0">
                <a:latin typeface="Yu Gothic UI"/>
                <a:cs typeface="Yu Gothic UI"/>
              </a:rPr>
              <a:t>テ</a:t>
            </a:r>
            <a:r>
              <a:rPr sz="1200" spc="285" dirty="0">
                <a:latin typeface="Yu Gothic UI"/>
                <a:cs typeface="Yu Gothic UI"/>
              </a:rPr>
              <a:t>情報共有</a:t>
            </a:r>
            <a:r>
              <a:rPr sz="1200" spc="229" dirty="0">
                <a:latin typeface="Yu Gothic UI"/>
                <a:cs typeface="Yu Gothic UI"/>
              </a:rPr>
              <a:t>サ</a:t>
            </a:r>
            <a:r>
              <a:rPr sz="1200" spc="185" dirty="0">
                <a:latin typeface="Yu Gothic UI"/>
                <a:cs typeface="Yu Gothic UI"/>
              </a:rPr>
              <a:t>ー</a:t>
            </a:r>
            <a:r>
              <a:rPr sz="1200" spc="200" dirty="0">
                <a:latin typeface="Yu Gothic UI"/>
                <a:cs typeface="Yu Gothic UI"/>
              </a:rPr>
              <a:t>ビ</a:t>
            </a:r>
            <a:r>
              <a:rPr sz="1200" spc="215" dirty="0">
                <a:latin typeface="Yu Gothic UI"/>
                <a:cs typeface="Yu Gothic UI"/>
              </a:rPr>
              <a:t>ス</a:t>
            </a:r>
            <a:r>
              <a:rPr sz="1200" spc="204" dirty="0">
                <a:latin typeface="Yu Gothic UI"/>
                <a:cs typeface="Yu Gothic UI"/>
              </a:rPr>
              <a:t>と</a:t>
            </a:r>
            <a:r>
              <a:rPr sz="1200" spc="229" dirty="0">
                <a:latin typeface="Yu Gothic UI"/>
                <a:cs typeface="Yu Gothic UI"/>
              </a:rPr>
              <a:t>の</a:t>
            </a:r>
            <a:r>
              <a:rPr sz="1200" spc="285" dirty="0">
                <a:latin typeface="Yu Gothic UI"/>
                <a:cs typeface="Yu Gothic UI"/>
              </a:rPr>
              <a:t>接続</a:t>
            </a:r>
            <a:r>
              <a:rPr sz="1200" spc="200" dirty="0">
                <a:latin typeface="Yu Gothic UI"/>
                <a:cs typeface="Yu Gothic UI"/>
              </a:rPr>
              <a:t>イ</a:t>
            </a:r>
            <a:r>
              <a:rPr sz="1200" spc="215" dirty="0">
                <a:latin typeface="Yu Gothic UI"/>
                <a:cs typeface="Yu Gothic UI"/>
              </a:rPr>
              <a:t>ンタ</a:t>
            </a:r>
            <a:r>
              <a:rPr sz="1200" spc="185" dirty="0">
                <a:latin typeface="Yu Gothic UI"/>
                <a:cs typeface="Yu Gothic UI"/>
              </a:rPr>
              <a:t>ー</a:t>
            </a:r>
            <a:r>
              <a:rPr sz="1200" spc="195" dirty="0">
                <a:latin typeface="Yu Gothic UI"/>
                <a:cs typeface="Yu Gothic UI"/>
              </a:rPr>
              <a:t>フ</a:t>
            </a:r>
            <a:r>
              <a:rPr sz="1200" spc="170" dirty="0">
                <a:latin typeface="Yu Gothic UI"/>
                <a:cs typeface="Yu Gothic UI"/>
              </a:rPr>
              <a:t>ェ</a:t>
            </a:r>
            <a:r>
              <a:rPr sz="1200" spc="185" dirty="0">
                <a:latin typeface="Yu Gothic UI"/>
                <a:cs typeface="Yu Gothic UI"/>
              </a:rPr>
              <a:t>ー</a:t>
            </a:r>
            <a:r>
              <a:rPr sz="1200" spc="215" dirty="0">
                <a:latin typeface="Yu Gothic UI"/>
                <a:cs typeface="Yu Gothic UI"/>
              </a:rPr>
              <a:t>スを</a:t>
            </a:r>
            <a:r>
              <a:rPr sz="1200" spc="285" dirty="0">
                <a:latin typeface="Yu Gothic UI"/>
                <a:cs typeface="Yu Gothic UI"/>
              </a:rPr>
              <a:t>有</a:t>
            </a:r>
            <a:r>
              <a:rPr sz="1200" spc="200" dirty="0">
                <a:latin typeface="Yu Gothic UI"/>
                <a:cs typeface="Yu Gothic UI"/>
              </a:rPr>
              <a:t>し</a:t>
            </a:r>
            <a:r>
              <a:rPr sz="1200" spc="215" dirty="0">
                <a:latin typeface="Yu Gothic UI"/>
                <a:cs typeface="Yu Gothic UI"/>
              </a:rPr>
              <a:t>て</a:t>
            </a:r>
            <a:r>
              <a:rPr sz="1200" spc="229" dirty="0">
                <a:latin typeface="Yu Gothic UI"/>
                <a:cs typeface="Yu Gothic UI"/>
              </a:rPr>
              <a:t>い</a:t>
            </a:r>
            <a:r>
              <a:rPr sz="1200" spc="215" dirty="0">
                <a:latin typeface="Yu Gothic UI"/>
                <a:cs typeface="Yu Gothic UI"/>
              </a:rPr>
              <a:t>る</a:t>
            </a:r>
            <a:r>
              <a:rPr sz="1200" spc="185" dirty="0">
                <a:latin typeface="Yu Gothic UI"/>
                <a:cs typeface="Yu Gothic UI"/>
              </a:rPr>
              <a:t>こ</a:t>
            </a:r>
            <a:r>
              <a:rPr sz="1200" spc="210" dirty="0">
                <a:latin typeface="Yu Gothic UI"/>
                <a:cs typeface="Yu Gothic UI"/>
              </a:rPr>
              <a:t>と</a:t>
            </a:r>
            <a:r>
              <a:rPr sz="1200" spc="350" dirty="0">
                <a:latin typeface="Yu Gothic UI"/>
                <a:cs typeface="Yu Gothic UI"/>
              </a:rPr>
              <a:t>。</a:t>
            </a:r>
            <a:endParaRPr sz="1200">
              <a:latin typeface="Yu Gothic UI"/>
              <a:cs typeface="Yu Gothic UI"/>
            </a:endParaRPr>
          </a:p>
          <a:p>
            <a:pPr marL="280670">
              <a:lnSpc>
                <a:spcPct val="100000"/>
              </a:lnSpc>
              <a:tabLst>
                <a:tab pos="585470" algn="l"/>
              </a:tabLst>
            </a:pPr>
            <a:r>
              <a:rPr sz="1200" spc="245" dirty="0">
                <a:latin typeface="Yu Gothic UI"/>
                <a:cs typeface="Yu Gothic UI"/>
              </a:rPr>
              <a:t>エ</a:t>
            </a:r>
            <a:r>
              <a:rPr sz="1200" dirty="0">
                <a:latin typeface="Yu Gothic UI"/>
                <a:cs typeface="Yu Gothic UI"/>
              </a:rPr>
              <a:t>	</a:t>
            </a:r>
            <a:r>
              <a:rPr sz="1200" spc="150" dirty="0">
                <a:latin typeface="Yu Gothic UI"/>
                <a:cs typeface="Yu Gothic UI"/>
              </a:rPr>
              <a:t>厚生労働省</a:t>
            </a:r>
            <a:r>
              <a:rPr sz="1200" spc="125" dirty="0">
                <a:latin typeface="Yu Gothic UI"/>
                <a:cs typeface="Yu Gothic UI"/>
              </a:rPr>
              <a:t>が</a:t>
            </a:r>
            <a:r>
              <a:rPr sz="1200" spc="150" dirty="0">
                <a:latin typeface="Yu Gothic UI"/>
                <a:cs typeface="Yu Gothic UI"/>
              </a:rPr>
              <a:t>認証</a:t>
            </a:r>
            <a:r>
              <a:rPr sz="1200" spc="120" dirty="0">
                <a:latin typeface="Yu Gothic UI"/>
                <a:cs typeface="Yu Gothic UI"/>
              </a:rPr>
              <a:t>す</a:t>
            </a:r>
            <a:r>
              <a:rPr sz="1200" spc="110" dirty="0">
                <a:latin typeface="Yu Gothic UI"/>
                <a:cs typeface="Yu Gothic UI"/>
              </a:rPr>
              <a:t>る</a:t>
            </a:r>
            <a:r>
              <a:rPr sz="1200" spc="150" dirty="0">
                <a:latin typeface="Yu Gothic UI"/>
                <a:cs typeface="Yu Gothic UI"/>
              </a:rPr>
              <a:t>電子</a:t>
            </a:r>
            <a:r>
              <a:rPr sz="1200" spc="110" dirty="0">
                <a:latin typeface="Yu Gothic UI"/>
                <a:cs typeface="Yu Gothic UI"/>
              </a:rPr>
              <a:t>カ</a:t>
            </a:r>
            <a:r>
              <a:rPr sz="1200" spc="120" dirty="0">
                <a:latin typeface="Yu Gothic UI"/>
                <a:cs typeface="Yu Gothic UI"/>
              </a:rPr>
              <a:t>ル</a:t>
            </a:r>
            <a:r>
              <a:rPr sz="1200" spc="110" dirty="0">
                <a:latin typeface="Yu Gothic UI"/>
                <a:cs typeface="Yu Gothic UI"/>
              </a:rPr>
              <a:t>テ</a:t>
            </a:r>
            <a:r>
              <a:rPr sz="1200" spc="150" dirty="0">
                <a:latin typeface="Yu Gothic UI"/>
                <a:cs typeface="Yu Gothic UI"/>
              </a:rPr>
              <a:t>製品</a:t>
            </a:r>
            <a:r>
              <a:rPr sz="1200" spc="120" dirty="0">
                <a:latin typeface="Yu Gothic UI"/>
                <a:cs typeface="Yu Gothic UI"/>
              </a:rPr>
              <a:t>であ</a:t>
            </a:r>
            <a:r>
              <a:rPr sz="1200" spc="110" dirty="0">
                <a:latin typeface="Yu Gothic UI"/>
                <a:cs typeface="Yu Gothic UI"/>
              </a:rPr>
              <a:t>る</a:t>
            </a:r>
            <a:r>
              <a:rPr sz="1200" spc="95" dirty="0">
                <a:latin typeface="Yu Gothic UI"/>
                <a:cs typeface="Yu Gothic UI"/>
              </a:rPr>
              <a:t>こ</a:t>
            </a:r>
            <a:r>
              <a:rPr sz="1200" spc="110" dirty="0">
                <a:latin typeface="Yu Gothic UI"/>
                <a:cs typeface="Yu Gothic UI"/>
              </a:rPr>
              <a:t>と</a:t>
            </a:r>
            <a:r>
              <a:rPr sz="1200" spc="350" dirty="0">
                <a:latin typeface="Yu Gothic UI"/>
                <a:cs typeface="Yu Gothic UI"/>
              </a:rPr>
              <a:t>。</a:t>
            </a:r>
            <a:endParaRPr sz="1200">
              <a:latin typeface="Yu Gothic UI"/>
              <a:cs typeface="Yu Gothic UI"/>
            </a:endParaRPr>
          </a:p>
          <a:p>
            <a:pPr marL="12700">
              <a:lnSpc>
                <a:spcPct val="100000"/>
              </a:lnSpc>
              <a:spcBef>
                <a:spcPts val="305"/>
              </a:spcBef>
              <a:tabLst>
                <a:tab pos="487680" algn="l"/>
              </a:tabLst>
            </a:pPr>
            <a:r>
              <a:rPr sz="1200" spc="100" dirty="0">
                <a:latin typeface="Yu Gothic UI"/>
                <a:cs typeface="Yu Gothic UI"/>
              </a:rPr>
              <a:t>(10)</a:t>
            </a:r>
            <a:r>
              <a:rPr sz="1200" dirty="0">
                <a:latin typeface="Yu Gothic UI"/>
                <a:cs typeface="Yu Gothic UI"/>
              </a:rPr>
              <a:t>	</a:t>
            </a:r>
            <a:r>
              <a:rPr sz="1200" spc="190" dirty="0">
                <a:latin typeface="Yu Gothic UI"/>
                <a:cs typeface="Yu Gothic UI"/>
              </a:rPr>
              <a:t>ア又はイのいずれか及びウを満たすこと。</a:t>
            </a:r>
            <a:endParaRPr sz="1200">
              <a:latin typeface="Yu Gothic UI"/>
              <a:cs typeface="Yu Gothic UI"/>
            </a:endParaRPr>
          </a:p>
          <a:p>
            <a:pPr marL="280670">
              <a:lnSpc>
                <a:spcPct val="100000"/>
              </a:lnSpc>
              <a:tabLst>
                <a:tab pos="585470" algn="l"/>
              </a:tabLst>
            </a:pPr>
            <a:r>
              <a:rPr sz="1200" spc="215" dirty="0">
                <a:latin typeface="Yu Gothic UI"/>
                <a:cs typeface="Yu Gothic UI"/>
              </a:rPr>
              <a:t>ア</a:t>
            </a:r>
            <a:r>
              <a:rPr sz="1200" dirty="0">
                <a:latin typeface="Yu Gothic UI"/>
                <a:cs typeface="Yu Gothic UI"/>
              </a:rPr>
              <a:t>	</a:t>
            </a:r>
            <a:r>
              <a:rPr sz="1200" spc="105" dirty="0">
                <a:latin typeface="Yu Gothic UI"/>
                <a:cs typeface="Yu Gothic UI"/>
              </a:rPr>
              <a:t>国等</a:t>
            </a:r>
            <a:r>
              <a:rPr sz="1200" spc="90" dirty="0">
                <a:latin typeface="Yu Gothic UI"/>
                <a:cs typeface="Yu Gothic UI"/>
              </a:rPr>
              <a:t>が</a:t>
            </a:r>
            <a:r>
              <a:rPr sz="1200" spc="105" dirty="0">
                <a:latin typeface="Yu Gothic UI"/>
                <a:cs typeface="Yu Gothic UI"/>
              </a:rPr>
              <a:t>提供</a:t>
            </a:r>
            <a:r>
              <a:rPr sz="1200" spc="85" dirty="0">
                <a:latin typeface="Yu Gothic UI"/>
                <a:cs typeface="Yu Gothic UI"/>
              </a:rPr>
              <a:t>す</a:t>
            </a:r>
            <a:r>
              <a:rPr sz="1200" spc="80" dirty="0">
                <a:latin typeface="Yu Gothic UI"/>
                <a:cs typeface="Yu Gothic UI"/>
              </a:rPr>
              <a:t>る</a:t>
            </a:r>
            <a:r>
              <a:rPr sz="1200" b="1" u="sng" spc="165" dirty="0">
                <a:solidFill>
                  <a:srgbClr val="007EDE"/>
                </a:solidFill>
                <a:uFill>
                  <a:solidFill>
                    <a:srgbClr val="007EDE"/>
                  </a:solidFill>
                </a:uFill>
                <a:latin typeface="Yu Gothic UI"/>
                <a:cs typeface="Yu Gothic UI"/>
              </a:rPr>
              <a:t>電子</a:t>
            </a:r>
            <a:r>
              <a:rPr sz="1200" b="1" u="sng" spc="125" dirty="0">
                <a:solidFill>
                  <a:srgbClr val="007EDE"/>
                </a:solidFill>
                <a:uFill>
                  <a:solidFill>
                    <a:srgbClr val="007EDE"/>
                  </a:solidFill>
                </a:uFill>
                <a:latin typeface="Yu Gothic UI"/>
                <a:cs typeface="Yu Gothic UI"/>
              </a:rPr>
              <a:t>カ</a:t>
            </a:r>
            <a:r>
              <a:rPr sz="1200" b="1" u="sng" spc="140" dirty="0">
                <a:solidFill>
                  <a:srgbClr val="007EDE"/>
                </a:solidFill>
                <a:uFill>
                  <a:solidFill>
                    <a:srgbClr val="007EDE"/>
                  </a:solidFill>
                </a:uFill>
                <a:latin typeface="Yu Gothic UI"/>
                <a:cs typeface="Yu Gothic UI"/>
              </a:rPr>
              <a:t>ル</a:t>
            </a:r>
            <a:r>
              <a:rPr sz="1200" b="1" u="sng" spc="125" dirty="0">
                <a:solidFill>
                  <a:srgbClr val="007EDE"/>
                </a:solidFill>
                <a:uFill>
                  <a:solidFill>
                    <a:srgbClr val="007EDE"/>
                  </a:solidFill>
                </a:uFill>
                <a:latin typeface="Yu Gothic UI"/>
                <a:cs typeface="Yu Gothic UI"/>
              </a:rPr>
              <a:t>テ</a:t>
            </a:r>
            <a:r>
              <a:rPr sz="1200" b="1" u="sng" spc="165" dirty="0">
                <a:solidFill>
                  <a:srgbClr val="007EDE"/>
                </a:solidFill>
                <a:uFill>
                  <a:solidFill>
                    <a:srgbClr val="007EDE"/>
                  </a:solidFill>
                </a:uFill>
                <a:latin typeface="Yu Gothic UI"/>
                <a:cs typeface="Yu Gothic UI"/>
              </a:rPr>
              <a:t>情報共有</a:t>
            </a:r>
            <a:r>
              <a:rPr sz="1200" b="1" u="sng" spc="140" dirty="0">
                <a:solidFill>
                  <a:srgbClr val="007EDE"/>
                </a:solidFill>
                <a:uFill>
                  <a:solidFill>
                    <a:srgbClr val="007EDE"/>
                  </a:solidFill>
                </a:uFill>
                <a:latin typeface="Yu Gothic UI"/>
                <a:cs typeface="Yu Gothic UI"/>
              </a:rPr>
              <a:t>サ</a:t>
            </a:r>
            <a:r>
              <a:rPr sz="1200" b="1" u="sng" spc="110" dirty="0">
                <a:solidFill>
                  <a:srgbClr val="007EDE"/>
                </a:solidFill>
                <a:uFill>
                  <a:solidFill>
                    <a:srgbClr val="007EDE"/>
                  </a:solidFill>
                </a:uFill>
                <a:latin typeface="Yu Gothic UI"/>
                <a:cs typeface="Yu Gothic UI"/>
              </a:rPr>
              <a:t>ー</a:t>
            </a:r>
            <a:r>
              <a:rPr sz="1200" b="1" u="sng" spc="120" dirty="0">
                <a:solidFill>
                  <a:srgbClr val="007EDE"/>
                </a:solidFill>
                <a:uFill>
                  <a:solidFill>
                    <a:srgbClr val="007EDE"/>
                  </a:solidFill>
                </a:uFill>
                <a:latin typeface="Yu Gothic UI"/>
                <a:cs typeface="Yu Gothic UI"/>
              </a:rPr>
              <a:t>ビ</a:t>
            </a:r>
            <a:r>
              <a:rPr sz="1200" b="1" u="sng" spc="130" dirty="0">
                <a:solidFill>
                  <a:srgbClr val="007EDE"/>
                </a:solidFill>
                <a:uFill>
                  <a:solidFill>
                    <a:srgbClr val="007EDE"/>
                  </a:solidFill>
                </a:uFill>
                <a:latin typeface="Yu Gothic UI"/>
                <a:cs typeface="Yu Gothic UI"/>
              </a:rPr>
              <a:t>ス</a:t>
            </a:r>
            <a:r>
              <a:rPr sz="1200" spc="150" dirty="0">
                <a:latin typeface="Yu Gothic UI"/>
                <a:cs typeface="Yu Gothic UI"/>
              </a:rPr>
              <a:t>に</a:t>
            </a:r>
            <a:r>
              <a:rPr sz="1200" spc="140" dirty="0">
                <a:latin typeface="Yu Gothic UI"/>
                <a:cs typeface="Yu Gothic UI"/>
              </a:rPr>
              <a:t>よ</a:t>
            </a:r>
            <a:r>
              <a:rPr sz="1200" spc="130" dirty="0">
                <a:latin typeface="Yu Gothic UI"/>
                <a:cs typeface="Yu Gothic UI"/>
              </a:rPr>
              <a:t>り</a:t>
            </a:r>
            <a:r>
              <a:rPr sz="1200" spc="190" dirty="0">
                <a:latin typeface="Yu Gothic UI"/>
                <a:cs typeface="Yu Gothic UI"/>
              </a:rPr>
              <a:t>取得</a:t>
            </a:r>
            <a:r>
              <a:rPr sz="1200" spc="130" dirty="0">
                <a:latin typeface="Yu Gothic UI"/>
                <a:cs typeface="Yu Gothic UI"/>
              </a:rPr>
              <a:t>さ</a:t>
            </a:r>
            <a:r>
              <a:rPr sz="1200" spc="170" dirty="0">
                <a:latin typeface="Yu Gothic UI"/>
                <a:cs typeface="Yu Gothic UI"/>
              </a:rPr>
              <a:t>れ</a:t>
            </a:r>
            <a:r>
              <a:rPr sz="1200" spc="145" dirty="0">
                <a:latin typeface="Yu Gothic UI"/>
                <a:cs typeface="Yu Gothic UI"/>
              </a:rPr>
              <a:t>る</a:t>
            </a:r>
            <a:r>
              <a:rPr sz="1200" spc="190" dirty="0">
                <a:latin typeface="Yu Gothic UI"/>
                <a:cs typeface="Yu Gothic UI"/>
              </a:rPr>
              <a:t>診療情報等</a:t>
            </a:r>
            <a:r>
              <a:rPr sz="1200" spc="140" dirty="0">
                <a:latin typeface="Yu Gothic UI"/>
                <a:cs typeface="Yu Gothic UI"/>
              </a:rPr>
              <a:t>を</a:t>
            </a:r>
            <a:r>
              <a:rPr sz="1200" spc="190" dirty="0">
                <a:latin typeface="Yu Gothic UI"/>
                <a:cs typeface="Yu Gothic UI"/>
              </a:rPr>
              <a:t>活用</a:t>
            </a:r>
            <a:r>
              <a:rPr sz="1200" spc="155" dirty="0">
                <a:latin typeface="Yu Gothic UI"/>
                <a:cs typeface="Yu Gothic UI"/>
              </a:rPr>
              <a:t>す</a:t>
            </a:r>
            <a:r>
              <a:rPr sz="1200" spc="145" dirty="0">
                <a:latin typeface="Yu Gothic UI"/>
                <a:cs typeface="Yu Gothic UI"/>
              </a:rPr>
              <a:t>る</a:t>
            </a:r>
            <a:r>
              <a:rPr sz="1200" spc="190" dirty="0">
                <a:latin typeface="Yu Gothic UI"/>
                <a:cs typeface="Yu Gothic UI"/>
              </a:rPr>
              <a:t>体制</a:t>
            </a:r>
            <a:r>
              <a:rPr sz="1200" spc="140" dirty="0">
                <a:latin typeface="Yu Gothic UI"/>
                <a:cs typeface="Yu Gothic UI"/>
              </a:rPr>
              <a:t>を</a:t>
            </a:r>
            <a:r>
              <a:rPr sz="1200" spc="190" dirty="0">
                <a:latin typeface="Yu Gothic UI"/>
                <a:cs typeface="Yu Gothic UI"/>
              </a:rPr>
              <a:t>有</a:t>
            </a:r>
            <a:r>
              <a:rPr sz="1200" spc="130" dirty="0">
                <a:latin typeface="Yu Gothic UI"/>
                <a:cs typeface="Yu Gothic UI"/>
              </a:rPr>
              <a:t>し</a:t>
            </a:r>
            <a:r>
              <a:rPr sz="1200" spc="140" dirty="0">
                <a:latin typeface="Yu Gothic UI"/>
                <a:cs typeface="Yu Gothic UI"/>
              </a:rPr>
              <a:t>て</a:t>
            </a:r>
            <a:r>
              <a:rPr sz="1200" spc="155" dirty="0">
                <a:latin typeface="Yu Gothic UI"/>
                <a:cs typeface="Yu Gothic UI"/>
              </a:rPr>
              <a:t>い</a:t>
            </a:r>
            <a:r>
              <a:rPr sz="1200" spc="145" dirty="0">
                <a:latin typeface="Yu Gothic UI"/>
                <a:cs typeface="Yu Gothic UI"/>
              </a:rPr>
              <a:t>る</a:t>
            </a:r>
            <a:r>
              <a:rPr sz="1200" spc="125" dirty="0">
                <a:latin typeface="Yu Gothic UI"/>
                <a:cs typeface="Yu Gothic UI"/>
              </a:rPr>
              <a:t>こ</a:t>
            </a:r>
            <a:r>
              <a:rPr sz="1200" spc="140" dirty="0">
                <a:latin typeface="Yu Gothic UI"/>
                <a:cs typeface="Yu Gothic UI"/>
              </a:rPr>
              <a:t>と</a:t>
            </a:r>
            <a:r>
              <a:rPr sz="1200" spc="350" dirty="0">
                <a:latin typeface="Yu Gothic UI"/>
                <a:cs typeface="Yu Gothic UI"/>
              </a:rPr>
              <a:t>。</a:t>
            </a:r>
            <a:endParaRPr sz="1200">
              <a:latin typeface="Yu Gothic UI"/>
              <a:cs typeface="Yu Gothic UI"/>
            </a:endParaRPr>
          </a:p>
          <a:p>
            <a:pPr marL="460375" marR="5080" indent="-180340">
              <a:lnSpc>
                <a:spcPct val="100000"/>
              </a:lnSpc>
              <a:tabLst>
                <a:tab pos="588645" algn="l"/>
              </a:tabLst>
            </a:pPr>
            <a:r>
              <a:rPr sz="1200" spc="295" dirty="0">
                <a:latin typeface="Yu Gothic UI"/>
                <a:cs typeface="Yu Gothic UI"/>
              </a:rPr>
              <a:t>イ</a:t>
            </a:r>
            <a:r>
              <a:rPr sz="1200" dirty="0">
                <a:latin typeface="Yu Gothic UI"/>
                <a:cs typeface="Yu Gothic UI"/>
              </a:rPr>
              <a:t>		</a:t>
            </a:r>
            <a:r>
              <a:rPr sz="1200" b="1" u="sng" spc="55" dirty="0">
                <a:solidFill>
                  <a:srgbClr val="007EDE"/>
                </a:solidFill>
                <a:uFill>
                  <a:solidFill>
                    <a:srgbClr val="007EDE"/>
                  </a:solidFill>
                </a:uFill>
                <a:latin typeface="Yu Gothic UI"/>
                <a:cs typeface="Yu Gothic UI"/>
              </a:rPr>
              <a:t>地域</a:t>
            </a:r>
            <a:r>
              <a:rPr sz="1200" b="1" u="sng" spc="50" dirty="0">
                <a:solidFill>
                  <a:srgbClr val="007EDE"/>
                </a:solidFill>
                <a:uFill>
                  <a:solidFill>
                    <a:srgbClr val="007EDE"/>
                  </a:solidFill>
                </a:uFill>
                <a:latin typeface="Yu Gothic UI"/>
                <a:cs typeface="Yu Gothic UI"/>
              </a:rPr>
              <a:t>の</a:t>
            </a:r>
            <a:r>
              <a:rPr sz="1200" b="1" u="sng" spc="55" dirty="0">
                <a:solidFill>
                  <a:srgbClr val="007EDE"/>
                </a:solidFill>
                <a:uFill>
                  <a:solidFill>
                    <a:srgbClr val="007EDE"/>
                  </a:solidFill>
                </a:uFill>
                <a:latin typeface="Yu Gothic UI"/>
                <a:cs typeface="Yu Gothic UI"/>
              </a:rPr>
              <a:t>複数</a:t>
            </a:r>
            <a:r>
              <a:rPr sz="1200" b="1" u="sng" spc="50" dirty="0">
                <a:solidFill>
                  <a:srgbClr val="007EDE"/>
                </a:solidFill>
                <a:uFill>
                  <a:solidFill>
                    <a:srgbClr val="007EDE"/>
                  </a:solidFill>
                </a:uFill>
                <a:latin typeface="Yu Gothic UI"/>
                <a:cs typeface="Yu Gothic UI"/>
              </a:rPr>
              <a:t>の</a:t>
            </a:r>
            <a:r>
              <a:rPr sz="1200" b="1" u="sng" spc="55" dirty="0">
                <a:solidFill>
                  <a:srgbClr val="007EDE"/>
                </a:solidFill>
                <a:uFill>
                  <a:solidFill>
                    <a:srgbClr val="007EDE"/>
                  </a:solidFill>
                </a:uFill>
                <a:latin typeface="Yu Gothic UI"/>
                <a:cs typeface="Yu Gothic UI"/>
              </a:rPr>
              <a:t>医</a:t>
            </a:r>
            <a:r>
              <a:rPr sz="1200" b="1" u="sng" dirty="0">
                <a:solidFill>
                  <a:srgbClr val="007EDE"/>
                </a:solidFill>
                <a:uFill>
                  <a:solidFill>
                    <a:srgbClr val="007EDE"/>
                  </a:solidFill>
                </a:uFill>
                <a:latin typeface="Yu Gothic UI"/>
                <a:cs typeface="Yu Gothic UI"/>
              </a:rPr>
              <a:t>療機関間で検査結果や画</a:t>
            </a:r>
            <a:r>
              <a:rPr sz="1200" b="1" u="sng" spc="55" dirty="0">
                <a:solidFill>
                  <a:srgbClr val="007EDE"/>
                </a:solidFill>
                <a:uFill>
                  <a:solidFill>
                    <a:srgbClr val="007EDE"/>
                  </a:solidFill>
                </a:uFill>
                <a:latin typeface="Yu Gothic UI"/>
                <a:cs typeface="Yu Gothic UI"/>
              </a:rPr>
              <a:t>像情報等</a:t>
            </a:r>
            <a:r>
              <a:rPr sz="1200" b="1" u="sng" dirty="0">
                <a:solidFill>
                  <a:srgbClr val="007EDE"/>
                </a:solidFill>
                <a:uFill>
                  <a:solidFill>
                    <a:srgbClr val="007EDE"/>
                  </a:solidFill>
                </a:uFill>
                <a:latin typeface="Yu Gothic UI"/>
                <a:cs typeface="Yu Gothic UI"/>
              </a:rPr>
              <a:t>を</a:t>
            </a:r>
            <a:r>
              <a:rPr sz="1200" b="1" u="sng" spc="55" dirty="0">
                <a:solidFill>
                  <a:srgbClr val="007EDE"/>
                </a:solidFill>
                <a:uFill>
                  <a:solidFill>
                    <a:srgbClr val="007EDE"/>
                  </a:solidFill>
                </a:uFill>
                <a:latin typeface="Yu Gothic UI"/>
                <a:cs typeface="Yu Gothic UI"/>
              </a:rPr>
              <a:t>含</a:t>
            </a:r>
            <a:r>
              <a:rPr sz="1200" b="1" u="sng" spc="50" dirty="0">
                <a:solidFill>
                  <a:srgbClr val="007EDE"/>
                </a:solidFill>
                <a:uFill>
                  <a:solidFill>
                    <a:srgbClr val="007EDE"/>
                  </a:solidFill>
                </a:uFill>
                <a:latin typeface="Yu Gothic UI"/>
                <a:cs typeface="Yu Gothic UI"/>
              </a:rPr>
              <a:t>む</a:t>
            </a:r>
            <a:r>
              <a:rPr sz="1200" b="1" u="sng" spc="55" dirty="0">
                <a:solidFill>
                  <a:srgbClr val="007EDE"/>
                </a:solidFill>
                <a:uFill>
                  <a:solidFill>
                    <a:srgbClr val="007EDE"/>
                  </a:solidFill>
                </a:uFill>
                <a:latin typeface="Yu Gothic UI"/>
                <a:cs typeface="Yu Gothic UI"/>
              </a:rPr>
              <a:t>診療</a:t>
            </a:r>
            <a:r>
              <a:rPr sz="1200" b="1" u="sng" dirty="0">
                <a:solidFill>
                  <a:srgbClr val="007EDE"/>
                </a:solidFill>
                <a:uFill>
                  <a:solidFill>
                    <a:srgbClr val="007EDE"/>
                  </a:solidFill>
                </a:uFill>
                <a:latin typeface="Yu Gothic UI"/>
                <a:cs typeface="Yu Gothic UI"/>
              </a:rPr>
              <a:t>情</a:t>
            </a:r>
            <a:r>
              <a:rPr sz="1200" b="1" u="sng" spc="105" dirty="0">
                <a:solidFill>
                  <a:srgbClr val="007EDE"/>
                </a:solidFill>
                <a:uFill>
                  <a:solidFill>
                    <a:srgbClr val="007EDE"/>
                  </a:solidFill>
                </a:uFill>
                <a:latin typeface="Yu Gothic UI"/>
                <a:cs typeface="Yu Gothic UI"/>
              </a:rPr>
              <a:t>報</a:t>
            </a:r>
            <a:r>
              <a:rPr sz="1200" b="1" u="sng" spc="80" dirty="0">
                <a:solidFill>
                  <a:srgbClr val="007EDE"/>
                </a:solidFill>
                <a:uFill>
                  <a:solidFill>
                    <a:srgbClr val="007EDE"/>
                  </a:solidFill>
                </a:uFill>
                <a:latin typeface="Yu Gothic UI"/>
                <a:cs typeface="Yu Gothic UI"/>
              </a:rPr>
              <a:t>を</a:t>
            </a:r>
            <a:r>
              <a:rPr sz="1200" b="1" u="sng" spc="105" dirty="0">
                <a:solidFill>
                  <a:srgbClr val="007EDE"/>
                </a:solidFill>
                <a:uFill>
                  <a:solidFill>
                    <a:srgbClr val="007EDE"/>
                  </a:solidFill>
                </a:uFill>
                <a:latin typeface="Yu Gothic UI"/>
                <a:cs typeface="Yu Gothic UI"/>
              </a:rPr>
              <a:t>共有又</a:t>
            </a:r>
            <a:r>
              <a:rPr sz="1200" b="1" u="sng" spc="90" dirty="0">
                <a:solidFill>
                  <a:srgbClr val="007EDE"/>
                </a:solidFill>
                <a:uFill>
                  <a:solidFill>
                    <a:srgbClr val="007EDE"/>
                  </a:solidFill>
                </a:uFill>
                <a:latin typeface="Yu Gothic UI"/>
                <a:cs typeface="Yu Gothic UI"/>
              </a:rPr>
              <a:t>は</a:t>
            </a:r>
            <a:r>
              <a:rPr sz="1200" b="1" u="sng" spc="105" dirty="0">
                <a:solidFill>
                  <a:srgbClr val="007EDE"/>
                </a:solidFill>
                <a:uFill>
                  <a:solidFill>
                    <a:srgbClr val="007EDE"/>
                  </a:solidFill>
                </a:uFill>
                <a:latin typeface="Yu Gothic UI"/>
                <a:cs typeface="Yu Gothic UI"/>
              </a:rPr>
              <a:t>閲覧</a:t>
            </a:r>
            <a:r>
              <a:rPr sz="1200" b="1" u="sng" spc="85" dirty="0">
                <a:solidFill>
                  <a:srgbClr val="007EDE"/>
                </a:solidFill>
                <a:uFill>
                  <a:solidFill>
                    <a:srgbClr val="007EDE"/>
                  </a:solidFill>
                </a:uFill>
                <a:latin typeface="Yu Gothic UI"/>
                <a:cs typeface="Yu Gothic UI"/>
              </a:rPr>
              <a:t>で</a:t>
            </a:r>
            <a:r>
              <a:rPr sz="1200" b="1" u="sng" spc="70" dirty="0">
                <a:solidFill>
                  <a:srgbClr val="007EDE"/>
                </a:solidFill>
                <a:uFill>
                  <a:solidFill>
                    <a:srgbClr val="007EDE"/>
                  </a:solidFill>
                </a:uFill>
                <a:latin typeface="Yu Gothic UI"/>
                <a:cs typeface="Yu Gothic UI"/>
              </a:rPr>
              <a:t>き</a:t>
            </a:r>
            <a:r>
              <a:rPr sz="1200" b="1" u="sng" spc="315" dirty="0">
                <a:solidFill>
                  <a:srgbClr val="007EDE"/>
                </a:solidFill>
                <a:uFill>
                  <a:solidFill>
                    <a:srgbClr val="007EDE"/>
                  </a:solidFill>
                </a:uFill>
                <a:latin typeface="Yu Gothic UI"/>
                <a:cs typeface="Yu Gothic UI"/>
              </a:rPr>
              <a:t>る</a:t>
            </a:r>
            <a:r>
              <a:rPr sz="1200" b="1" u="sng" spc="345" dirty="0">
                <a:solidFill>
                  <a:srgbClr val="007EDE"/>
                </a:solidFill>
                <a:uFill>
                  <a:solidFill>
                    <a:srgbClr val="007EDE"/>
                  </a:solidFill>
                </a:uFill>
                <a:latin typeface="Yu Gothic UI"/>
                <a:cs typeface="Yu Gothic UI"/>
              </a:rPr>
              <a:t>ネ</a:t>
            </a:r>
            <a:r>
              <a:rPr sz="1200" b="1" u="sng" spc="285" dirty="0">
                <a:solidFill>
                  <a:srgbClr val="007EDE"/>
                </a:solidFill>
                <a:uFill>
                  <a:solidFill>
                    <a:srgbClr val="007EDE"/>
                  </a:solidFill>
                </a:uFill>
                <a:latin typeface="Yu Gothic UI"/>
                <a:cs typeface="Yu Gothic UI"/>
              </a:rPr>
              <a:t>ッ</a:t>
            </a:r>
            <a:r>
              <a:rPr sz="1200" b="1" u="sng" spc="290" dirty="0">
                <a:solidFill>
                  <a:srgbClr val="007EDE"/>
                </a:solidFill>
                <a:uFill>
                  <a:solidFill>
                    <a:srgbClr val="007EDE"/>
                  </a:solidFill>
                </a:uFill>
                <a:latin typeface="Yu Gothic UI"/>
                <a:cs typeface="Yu Gothic UI"/>
              </a:rPr>
              <a:t>ト</a:t>
            </a:r>
            <a:r>
              <a:rPr sz="1200" b="1" u="sng" spc="310" dirty="0">
                <a:solidFill>
                  <a:srgbClr val="007EDE"/>
                </a:solidFill>
                <a:uFill>
                  <a:solidFill>
                    <a:srgbClr val="007EDE"/>
                  </a:solidFill>
                </a:uFill>
                <a:latin typeface="Yu Gothic UI"/>
                <a:cs typeface="Yu Gothic UI"/>
              </a:rPr>
              <a:t>ワ</a:t>
            </a:r>
            <a:r>
              <a:rPr sz="1200" b="1" u="sng" spc="265" dirty="0">
                <a:solidFill>
                  <a:srgbClr val="007EDE"/>
                </a:solidFill>
                <a:uFill>
                  <a:solidFill>
                    <a:srgbClr val="007EDE"/>
                  </a:solidFill>
                </a:uFill>
                <a:latin typeface="Yu Gothic UI"/>
                <a:cs typeface="Yu Gothic UI"/>
              </a:rPr>
              <a:t>ー</a:t>
            </a:r>
            <a:r>
              <a:rPr sz="1200" b="1" u="sng" spc="325" dirty="0">
                <a:solidFill>
                  <a:srgbClr val="007EDE"/>
                </a:solidFill>
                <a:uFill>
                  <a:solidFill>
                    <a:srgbClr val="007EDE"/>
                  </a:solidFill>
                </a:uFill>
                <a:latin typeface="Yu Gothic UI"/>
                <a:cs typeface="Yu Gothic UI"/>
              </a:rPr>
              <a:t>ク</a:t>
            </a:r>
            <a:r>
              <a:rPr sz="1200" spc="240" dirty="0">
                <a:latin typeface="Yu Gothic UI"/>
                <a:cs typeface="Yu Gothic UI"/>
              </a:rPr>
              <a:t>で</a:t>
            </a:r>
            <a:r>
              <a:rPr sz="1200" spc="229" dirty="0">
                <a:latin typeface="Yu Gothic UI"/>
                <a:cs typeface="Yu Gothic UI"/>
              </a:rPr>
              <a:t>あ</a:t>
            </a:r>
            <a:r>
              <a:rPr sz="1200" spc="335" dirty="0">
                <a:latin typeface="Yu Gothic UI"/>
                <a:cs typeface="Yu Gothic UI"/>
              </a:rPr>
              <a:t>っ</a:t>
            </a:r>
            <a:r>
              <a:rPr sz="1200" spc="415" dirty="0">
                <a:latin typeface="Yu Gothic UI"/>
                <a:cs typeface="Yu Gothic UI"/>
              </a:rPr>
              <a:t>て</a:t>
            </a:r>
            <a:r>
              <a:rPr sz="1200" spc="409" dirty="0">
                <a:latin typeface="Yu Gothic UI"/>
                <a:cs typeface="Yu Gothic UI"/>
              </a:rPr>
              <a:t>、</a:t>
            </a:r>
            <a:r>
              <a:rPr sz="1200" spc="80" dirty="0">
                <a:latin typeface="Yu Gothic UI"/>
                <a:cs typeface="Yu Gothic UI"/>
              </a:rPr>
              <a:t>以下</a:t>
            </a:r>
            <a:r>
              <a:rPr sz="1200" spc="70" dirty="0">
                <a:latin typeface="Yu Gothic UI"/>
                <a:cs typeface="Yu Gothic UI"/>
              </a:rPr>
              <a:t>の</a:t>
            </a:r>
            <a:r>
              <a:rPr sz="1200" dirty="0">
                <a:latin typeface="Yu Gothic UI"/>
                <a:cs typeface="Yu Gothic UI"/>
              </a:rPr>
              <a:t>（</a:t>
            </a:r>
            <a:r>
              <a:rPr sz="1200" spc="355" dirty="0">
                <a:latin typeface="Yu Gothic UI"/>
                <a:cs typeface="Yu Gothic UI"/>
              </a:rPr>
              <a:t>イ</a:t>
            </a:r>
            <a:r>
              <a:rPr sz="1200" dirty="0">
                <a:latin typeface="Yu Gothic UI"/>
                <a:cs typeface="Yu Gothic UI"/>
              </a:rPr>
              <a:t>）</a:t>
            </a:r>
            <a:r>
              <a:rPr sz="1200" spc="170" dirty="0">
                <a:latin typeface="Yu Gothic UI"/>
                <a:cs typeface="Yu Gothic UI"/>
              </a:rPr>
              <a:t>か</a:t>
            </a:r>
            <a:r>
              <a:rPr sz="1200" spc="345" dirty="0">
                <a:latin typeface="Yu Gothic UI"/>
                <a:cs typeface="Yu Gothic UI"/>
              </a:rPr>
              <a:t>ら</a:t>
            </a:r>
            <a:r>
              <a:rPr sz="1200" dirty="0">
                <a:latin typeface="Yu Gothic UI"/>
                <a:cs typeface="Yu Gothic UI"/>
              </a:rPr>
              <a:t>（</a:t>
            </a:r>
            <a:r>
              <a:rPr sz="1200" spc="295" dirty="0">
                <a:latin typeface="Yu Gothic UI"/>
                <a:cs typeface="Yu Gothic UI"/>
              </a:rPr>
              <a:t>ニ</a:t>
            </a:r>
            <a:r>
              <a:rPr sz="1200" dirty="0">
                <a:latin typeface="Yu Gothic UI"/>
                <a:cs typeface="Yu Gothic UI"/>
              </a:rPr>
              <a:t>）</a:t>
            </a:r>
            <a:r>
              <a:rPr sz="1200" spc="195" dirty="0">
                <a:latin typeface="Yu Gothic UI"/>
                <a:cs typeface="Yu Gothic UI"/>
              </a:rPr>
              <a:t>の</a:t>
            </a:r>
            <a:r>
              <a:rPr sz="1200" spc="240" dirty="0">
                <a:latin typeface="Yu Gothic UI"/>
                <a:cs typeface="Yu Gothic UI"/>
              </a:rPr>
              <a:t>全</a:t>
            </a:r>
            <a:r>
              <a:rPr sz="1200" spc="180" dirty="0">
                <a:latin typeface="Yu Gothic UI"/>
                <a:cs typeface="Yu Gothic UI"/>
              </a:rPr>
              <a:t>てを</a:t>
            </a:r>
            <a:r>
              <a:rPr sz="1200" spc="240" dirty="0">
                <a:latin typeface="Yu Gothic UI"/>
                <a:cs typeface="Yu Gothic UI"/>
              </a:rPr>
              <a:t>満</a:t>
            </a:r>
            <a:r>
              <a:rPr sz="1200" spc="185" dirty="0">
                <a:latin typeface="Yu Gothic UI"/>
                <a:cs typeface="Yu Gothic UI"/>
              </a:rPr>
              <a:t>た</a:t>
            </a:r>
            <a:r>
              <a:rPr sz="1200" spc="195" dirty="0">
                <a:latin typeface="Yu Gothic UI"/>
                <a:cs typeface="Yu Gothic UI"/>
              </a:rPr>
              <a:t>す</a:t>
            </a:r>
            <a:r>
              <a:rPr sz="1200" spc="180" dirty="0">
                <a:latin typeface="Yu Gothic UI"/>
                <a:cs typeface="Yu Gothic UI"/>
              </a:rPr>
              <a:t>も</a:t>
            </a:r>
            <a:r>
              <a:rPr sz="1200" spc="195" dirty="0">
                <a:latin typeface="Yu Gothic UI"/>
                <a:cs typeface="Yu Gothic UI"/>
              </a:rPr>
              <a:t>の</a:t>
            </a:r>
            <a:r>
              <a:rPr sz="1200" spc="180" dirty="0">
                <a:latin typeface="Yu Gothic UI"/>
                <a:cs typeface="Yu Gothic UI"/>
              </a:rPr>
              <a:t>を</a:t>
            </a:r>
            <a:r>
              <a:rPr sz="1200" spc="240" dirty="0">
                <a:latin typeface="Yu Gothic UI"/>
                <a:cs typeface="Yu Gothic UI"/>
              </a:rPr>
              <a:t>活用</a:t>
            </a:r>
            <a:r>
              <a:rPr sz="1200" spc="195" dirty="0">
                <a:latin typeface="Yu Gothic UI"/>
                <a:cs typeface="Yu Gothic UI"/>
              </a:rPr>
              <a:t>す</a:t>
            </a:r>
            <a:r>
              <a:rPr sz="1200" spc="180" dirty="0">
                <a:latin typeface="Yu Gothic UI"/>
                <a:cs typeface="Yu Gothic UI"/>
              </a:rPr>
              <a:t>る</a:t>
            </a:r>
            <a:r>
              <a:rPr sz="1200" spc="240" dirty="0">
                <a:latin typeface="Yu Gothic UI"/>
                <a:cs typeface="Yu Gothic UI"/>
              </a:rPr>
              <a:t>体制</a:t>
            </a:r>
            <a:r>
              <a:rPr sz="1200" spc="180" dirty="0">
                <a:latin typeface="Yu Gothic UI"/>
                <a:cs typeface="Yu Gothic UI"/>
              </a:rPr>
              <a:t>を</a:t>
            </a:r>
            <a:r>
              <a:rPr sz="1200" spc="240" dirty="0">
                <a:latin typeface="Yu Gothic UI"/>
                <a:cs typeface="Yu Gothic UI"/>
              </a:rPr>
              <a:t>有</a:t>
            </a:r>
            <a:r>
              <a:rPr sz="1200" spc="165" dirty="0">
                <a:latin typeface="Yu Gothic UI"/>
                <a:cs typeface="Yu Gothic UI"/>
              </a:rPr>
              <a:t>し</a:t>
            </a:r>
            <a:r>
              <a:rPr sz="1200" spc="180" dirty="0">
                <a:latin typeface="Yu Gothic UI"/>
                <a:cs typeface="Yu Gothic UI"/>
              </a:rPr>
              <a:t>て</a:t>
            </a:r>
            <a:r>
              <a:rPr sz="1200" spc="195" dirty="0">
                <a:latin typeface="Yu Gothic UI"/>
                <a:cs typeface="Yu Gothic UI"/>
              </a:rPr>
              <a:t>い</a:t>
            </a:r>
            <a:r>
              <a:rPr sz="1200" spc="180" dirty="0">
                <a:latin typeface="Yu Gothic UI"/>
                <a:cs typeface="Yu Gothic UI"/>
              </a:rPr>
              <a:t>る</a:t>
            </a:r>
            <a:r>
              <a:rPr sz="1200" spc="155" dirty="0">
                <a:latin typeface="Yu Gothic UI"/>
                <a:cs typeface="Yu Gothic UI"/>
              </a:rPr>
              <a:t>こ</a:t>
            </a:r>
            <a:r>
              <a:rPr sz="1200" spc="170" dirty="0">
                <a:latin typeface="Yu Gothic UI"/>
                <a:cs typeface="Yu Gothic UI"/>
              </a:rPr>
              <a:t>と</a:t>
            </a:r>
            <a:r>
              <a:rPr sz="1200" spc="350" dirty="0">
                <a:latin typeface="Yu Gothic UI"/>
                <a:cs typeface="Yu Gothic UI"/>
              </a:rPr>
              <a:t>。</a:t>
            </a:r>
            <a:endParaRPr sz="1200">
              <a:latin typeface="Yu Gothic UI"/>
              <a:cs typeface="Yu Gothic UI"/>
            </a:endParaRPr>
          </a:p>
          <a:p>
            <a:pPr marL="730250" marR="10795" indent="-269875">
              <a:lnSpc>
                <a:spcPct val="100000"/>
              </a:lnSpc>
              <a:tabLst>
                <a:tab pos="899160" algn="l"/>
              </a:tabLst>
            </a:pPr>
            <a:r>
              <a:rPr sz="1200" spc="160" dirty="0">
                <a:latin typeface="Yu Gothic UI"/>
                <a:cs typeface="Yu Gothic UI"/>
              </a:rPr>
              <a:t>(</a:t>
            </a:r>
            <a:r>
              <a:rPr sz="1200" spc="345" dirty="0">
                <a:latin typeface="Yu Gothic UI"/>
                <a:cs typeface="Yu Gothic UI"/>
              </a:rPr>
              <a:t>イ</a:t>
            </a:r>
            <a:r>
              <a:rPr sz="1200" spc="110" dirty="0">
                <a:latin typeface="Yu Gothic UI"/>
                <a:cs typeface="Yu Gothic UI"/>
              </a:rPr>
              <a:t>)</a:t>
            </a:r>
            <a:r>
              <a:rPr sz="1200" dirty="0">
                <a:latin typeface="Yu Gothic UI"/>
                <a:cs typeface="Yu Gothic UI"/>
              </a:rPr>
              <a:t>	当</a:t>
            </a:r>
            <a:r>
              <a:rPr sz="1200" spc="240" dirty="0">
                <a:latin typeface="Yu Gothic UI"/>
                <a:cs typeface="Yu Gothic UI"/>
              </a:rPr>
              <a:t>該</a:t>
            </a:r>
            <a:r>
              <a:rPr sz="1200" spc="200" dirty="0">
                <a:latin typeface="Yu Gothic UI"/>
                <a:cs typeface="Yu Gothic UI"/>
              </a:rPr>
              <a:t>ネ</a:t>
            </a:r>
            <a:r>
              <a:rPr sz="1200" spc="170" dirty="0">
                <a:latin typeface="Yu Gothic UI"/>
                <a:cs typeface="Yu Gothic UI"/>
              </a:rPr>
              <a:t>ッ</a:t>
            </a:r>
            <a:r>
              <a:rPr sz="1200" spc="330" dirty="0">
                <a:latin typeface="Yu Gothic UI"/>
                <a:cs typeface="Yu Gothic UI"/>
              </a:rPr>
              <a:t>ト</a:t>
            </a:r>
            <a:r>
              <a:rPr sz="1200" spc="365" dirty="0">
                <a:latin typeface="Yu Gothic UI"/>
                <a:cs typeface="Yu Gothic UI"/>
              </a:rPr>
              <a:t>ワ</a:t>
            </a:r>
            <a:r>
              <a:rPr sz="1200" spc="425" dirty="0">
                <a:latin typeface="Yu Gothic UI"/>
                <a:cs typeface="Yu Gothic UI"/>
              </a:rPr>
              <a:t>ー</a:t>
            </a:r>
            <a:r>
              <a:rPr sz="1200" spc="114" dirty="0">
                <a:latin typeface="Yu Gothic UI"/>
                <a:cs typeface="Yu Gothic UI"/>
              </a:rPr>
              <a:t>ク</a:t>
            </a:r>
            <a:r>
              <a:rPr sz="1200" spc="120" dirty="0">
                <a:latin typeface="Yu Gothic UI"/>
                <a:cs typeface="Yu Gothic UI"/>
              </a:rPr>
              <a:t>に</a:t>
            </a:r>
            <a:r>
              <a:rPr sz="1200" spc="155" dirty="0">
                <a:latin typeface="Yu Gothic UI"/>
                <a:cs typeface="Yu Gothic UI"/>
              </a:rPr>
              <a:t>参</a:t>
            </a:r>
            <a:r>
              <a:rPr sz="1200" spc="165" dirty="0">
                <a:latin typeface="Yu Gothic UI"/>
                <a:cs typeface="Yu Gothic UI"/>
              </a:rPr>
              <a:t>加</a:t>
            </a:r>
            <a:r>
              <a:rPr sz="1200" spc="265" dirty="0">
                <a:latin typeface="Yu Gothic UI"/>
                <a:cs typeface="Yu Gothic UI"/>
              </a:rPr>
              <a:t>し</a:t>
            </a:r>
            <a:r>
              <a:rPr sz="1200" spc="285" dirty="0">
                <a:latin typeface="Yu Gothic UI"/>
                <a:cs typeface="Yu Gothic UI"/>
              </a:rPr>
              <a:t>て</a:t>
            </a:r>
            <a:r>
              <a:rPr sz="1200" spc="320" dirty="0">
                <a:latin typeface="Yu Gothic UI"/>
                <a:cs typeface="Yu Gothic UI"/>
              </a:rPr>
              <a:t>い</a:t>
            </a:r>
            <a:r>
              <a:rPr sz="1200" spc="70" dirty="0">
                <a:latin typeface="Yu Gothic UI"/>
                <a:cs typeface="Yu Gothic UI"/>
              </a:rPr>
              <a:t>る</a:t>
            </a:r>
            <a:r>
              <a:rPr sz="1200" spc="95" dirty="0">
                <a:latin typeface="Yu Gothic UI"/>
                <a:cs typeface="Yu Gothic UI"/>
              </a:rPr>
              <a:t>保</a:t>
            </a:r>
            <a:r>
              <a:rPr sz="1200" spc="105" dirty="0">
                <a:latin typeface="Yu Gothic UI"/>
                <a:cs typeface="Yu Gothic UI"/>
              </a:rPr>
              <a:t>険</a:t>
            </a:r>
            <a:r>
              <a:rPr sz="1200" dirty="0">
                <a:latin typeface="Yu Gothic UI"/>
                <a:cs typeface="Yu Gothic UI"/>
              </a:rPr>
              <a:t>医療機関</a:t>
            </a:r>
            <a:r>
              <a:rPr sz="1200" spc="125" dirty="0">
                <a:latin typeface="Yu Gothic UI"/>
                <a:cs typeface="Yu Gothic UI"/>
              </a:rPr>
              <a:t>の</a:t>
            </a:r>
            <a:r>
              <a:rPr sz="1200" spc="155" dirty="0">
                <a:latin typeface="Yu Gothic UI"/>
                <a:cs typeface="Yu Gothic UI"/>
              </a:rPr>
              <a:t>数が</a:t>
            </a:r>
            <a:r>
              <a:rPr sz="1200" spc="90" dirty="0">
                <a:latin typeface="Yu Gothic UI"/>
                <a:cs typeface="Yu Gothic UI"/>
              </a:rPr>
              <a:t>10</a:t>
            </a:r>
            <a:r>
              <a:rPr sz="1200" dirty="0">
                <a:latin typeface="Yu Gothic UI"/>
                <a:cs typeface="Yu Gothic UI"/>
              </a:rPr>
              <a:t>以</a:t>
            </a:r>
            <a:r>
              <a:rPr sz="1200" spc="250" dirty="0">
                <a:latin typeface="Yu Gothic UI"/>
                <a:cs typeface="Yu Gothic UI"/>
              </a:rPr>
              <a:t>上</a:t>
            </a:r>
            <a:r>
              <a:rPr sz="1200" spc="200" dirty="0">
                <a:latin typeface="Yu Gothic UI"/>
                <a:cs typeface="Yu Gothic UI"/>
              </a:rPr>
              <a:t>であ</a:t>
            </a:r>
            <a:r>
              <a:rPr sz="1200" spc="185" dirty="0">
                <a:latin typeface="Yu Gothic UI"/>
                <a:cs typeface="Yu Gothic UI"/>
              </a:rPr>
              <a:t>り</a:t>
            </a:r>
            <a:r>
              <a:rPr sz="1200" spc="400" dirty="0">
                <a:latin typeface="Yu Gothic UI"/>
                <a:cs typeface="Yu Gothic UI"/>
              </a:rPr>
              <a:t>、</a:t>
            </a:r>
            <a:r>
              <a:rPr sz="1200" spc="250" dirty="0">
                <a:latin typeface="Yu Gothic UI"/>
                <a:cs typeface="Yu Gothic UI"/>
              </a:rPr>
              <a:t>そ</a:t>
            </a:r>
            <a:r>
              <a:rPr sz="1200" spc="280" dirty="0">
                <a:latin typeface="Yu Gothic UI"/>
                <a:cs typeface="Yu Gothic UI"/>
              </a:rPr>
              <a:t>の</a:t>
            </a:r>
            <a:r>
              <a:rPr sz="1200" spc="185" dirty="0">
                <a:latin typeface="Yu Gothic UI"/>
                <a:cs typeface="Yu Gothic UI"/>
              </a:rPr>
              <a:t>う</a:t>
            </a:r>
            <a:r>
              <a:rPr sz="1200" spc="215" dirty="0">
                <a:latin typeface="Yu Gothic UI"/>
                <a:cs typeface="Yu Gothic UI"/>
              </a:rPr>
              <a:t>ち</a:t>
            </a:r>
            <a:r>
              <a:rPr sz="1200" spc="295" dirty="0">
                <a:latin typeface="Yu Gothic UI"/>
                <a:cs typeface="Yu Gothic UI"/>
              </a:rPr>
              <a:t>診</a:t>
            </a:r>
            <a:r>
              <a:rPr sz="1200" spc="70" dirty="0">
                <a:latin typeface="Yu Gothic UI"/>
                <a:cs typeface="Yu Gothic UI"/>
              </a:rPr>
              <a:t>療情報</a:t>
            </a:r>
            <a:r>
              <a:rPr sz="1200" spc="60" dirty="0">
                <a:latin typeface="Yu Gothic UI"/>
                <a:cs typeface="Yu Gothic UI"/>
              </a:rPr>
              <a:t>を</a:t>
            </a:r>
            <a:r>
              <a:rPr sz="1200" spc="130" dirty="0">
                <a:latin typeface="Yu Gothic UI"/>
                <a:cs typeface="Yu Gothic UI"/>
              </a:rPr>
              <a:t>開示</a:t>
            </a:r>
            <a:r>
              <a:rPr sz="1200" spc="100" dirty="0">
                <a:latin typeface="Yu Gothic UI"/>
                <a:cs typeface="Yu Gothic UI"/>
              </a:rPr>
              <a:t>し</a:t>
            </a:r>
            <a:r>
              <a:rPr sz="1200" spc="260" dirty="0">
                <a:latin typeface="Yu Gothic UI"/>
                <a:cs typeface="Yu Gothic UI"/>
              </a:rPr>
              <a:t>て</a:t>
            </a:r>
            <a:r>
              <a:rPr sz="1200" spc="280" dirty="0">
                <a:latin typeface="Yu Gothic UI"/>
                <a:cs typeface="Yu Gothic UI"/>
              </a:rPr>
              <a:t>い</a:t>
            </a:r>
            <a:r>
              <a:rPr sz="1200" spc="270" dirty="0">
                <a:latin typeface="Yu Gothic UI"/>
                <a:cs typeface="Yu Gothic UI"/>
              </a:rPr>
              <a:t>る</a:t>
            </a:r>
            <a:r>
              <a:rPr sz="1200" dirty="0">
                <a:latin typeface="Yu Gothic UI"/>
                <a:cs typeface="Yu Gothic UI"/>
              </a:rPr>
              <a:t>病院の</a:t>
            </a:r>
            <a:r>
              <a:rPr sz="1200" spc="55" dirty="0">
                <a:latin typeface="Yu Gothic UI"/>
                <a:cs typeface="Yu Gothic UI"/>
              </a:rPr>
              <a:t>数</a:t>
            </a:r>
            <a:r>
              <a:rPr sz="1200" spc="50" dirty="0">
                <a:latin typeface="Yu Gothic UI"/>
                <a:cs typeface="Yu Gothic UI"/>
              </a:rPr>
              <a:t>が</a:t>
            </a:r>
            <a:r>
              <a:rPr sz="1200" spc="60" dirty="0">
                <a:latin typeface="Yu Gothic UI"/>
                <a:cs typeface="Yu Gothic UI"/>
              </a:rPr>
              <a:t>２</a:t>
            </a:r>
            <a:r>
              <a:rPr sz="1200" spc="70" dirty="0">
                <a:latin typeface="Yu Gothic UI"/>
                <a:cs typeface="Yu Gothic UI"/>
              </a:rPr>
              <a:t>以</a:t>
            </a:r>
            <a:r>
              <a:rPr sz="1200" spc="120" dirty="0">
                <a:latin typeface="Yu Gothic UI"/>
                <a:cs typeface="Yu Gothic UI"/>
              </a:rPr>
              <a:t>上</a:t>
            </a:r>
            <a:r>
              <a:rPr sz="1200" spc="45" dirty="0">
                <a:latin typeface="Yu Gothic UI"/>
                <a:cs typeface="Yu Gothic UI"/>
              </a:rPr>
              <a:t>で</a:t>
            </a:r>
            <a:r>
              <a:rPr sz="1200" spc="340" dirty="0">
                <a:latin typeface="Yu Gothic UI"/>
                <a:cs typeface="Yu Gothic UI"/>
              </a:rPr>
              <a:t>あ</a:t>
            </a:r>
            <a:r>
              <a:rPr sz="1200" spc="315" dirty="0">
                <a:latin typeface="Yu Gothic UI"/>
                <a:cs typeface="Yu Gothic UI"/>
              </a:rPr>
              <a:t>る</a:t>
            </a:r>
            <a:r>
              <a:rPr sz="1200" spc="275" dirty="0">
                <a:latin typeface="Yu Gothic UI"/>
                <a:cs typeface="Yu Gothic UI"/>
              </a:rPr>
              <a:t>こ</a:t>
            </a:r>
            <a:r>
              <a:rPr sz="1200" spc="300" dirty="0">
                <a:latin typeface="Yu Gothic UI"/>
                <a:cs typeface="Yu Gothic UI"/>
              </a:rPr>
              <a:t>と</a:t>
            </a:r>
            <a:r>
              <a:rPr sz="1200" spc="350" dirty="0">
                <a:latin typeface="Yu Gothic UI"/>
                <a:cs typeface="Yu Gothic UI"/>
              </a:rPr>
              <a:t>。</a:t>
            </a:r>
            <a:endParaRPr sz="1200">
              <a:latin typeface="Yu Gothic UI"/>
              <a:cs typeface="Yu Gothic UI"/>
            </a:endParaRPr>
          </a:p>
          <a:p>
            <a:pPr marL="460375">
              <a:lnSpc>
                <a:spcPct val="100000"/>
              </a:lnSpc>
              <a:tabLst>
                <a:tab pos="897890" algn="l"/>
              </a:tabLst>
            </a:pPr>
            <a:r>
              <a:rPr sz="1200" spc="155" dirty="0">
                <a:latin typeface="Yu Gothic UI"/>
                <a:cs typeface="Yu Gothic UI"/>
              </a:rPr>
              <a:t>(</a:t>
            </a:r>
            <a:r>
              <a:rPr sz="1200" spc="330" dirty="0">
                <a:latin typeface="Yu Gothic UI"/>
                <a:cs typeface="Yu Gothic UI"/>
              </a:rPr>
              <a:t>ロ</a:t>
            </a:r>
            <a:r>
              <a:rPr sz="1200" spc="110" dirty="0">
                <a:latin typeface="Yu Gothic UI"/>
                <a:cs typeface="Yu Gothic UI"/>
              </a:rPr>
              <a:t>)</a:t>
            </a:r>
            <a:r>
              <a:rPr sz="1200" dirty="0">
                <a:latin typeface="Yu Gothic UI"/>
                <a:cs typeface="Yu Gothic UI"/>
              </a:rPr>
              <a:t>	登録患者数が</a:t>
            </a:r>
            <a:r>
              <a:rPr sz="1200" spc="95" dirty="0">
                <a:latin typeface="Yu Gothic UI"/>
                <a:cs typeface="Yu Gothic UI"/>
              </a:rPr>
              <a:t>1,000</a:t>
            </a:r>
            <a:r>
              <a:rPr sz="1200" spc="100" dirty="0">
                <a:latin typeface="Yu Gothic UI"/>
                <a:cs typeface="Yu Gothic UI"/>
              </a:rPr>
              <a:t>人以上</a:t>
            </a:r>
            <a:r>
              <a:rPr sz="1200" spc="80" dirty="0">
                <a:latin typeface="Yu Gothic UI"/>
                <a:cs typeface="Yu Gothic UI"/>
              </a:rPr>
              <a:t>であ</a:t>
            </a:r>
            <a:r>
              <a:rPr sz="1200" spc="75" dirty="0">
                <a:latin typeface="Yu Gothic UI"/>
                <a:cs typeface="Yu Gothic UI"/>
              </a:rPr>
              <a:t>る</a:t>
            </a:r>
            <a:r>
              <a:rPr sz="1200" spc="65" dirty="0">
                <a:latin typeface="Yu Gothic UI"/>
                <a:cs typeface="Yu Gothic UI"/>
              </a:rPr>
              <a:t>こ</a:t>
            </a:r>
            <a:r>
              <a:rPr sz="1200" spc="70" dirty="0">
                <a:latin typeface="Yu Gothic UI"/>
                <a:cs typeface="Yu Gothic UI"/>
              </a:rPr>
              <a:t>と</a:t>
            </a:r>
            <a:r>
              <a:rPr sz="1200" spc="100" dirty="0">
                <a:latin typeface="Yu Gothic UI"/>
                <a:cs typeface="Yu Gothic UI"/>
              </a:rPr>
              <a:t>又</a:t>
            </a:r>
            <a:r>
              <a:rPr sz="1200" spc="85" dirty="0">
                <a:latin typeface="Yu Gothic UI"/>
                <a:cs typeface="Yu Gothic UI"/>
              </a:rPr>
              <a:t>は</a:t>
            </a:r>
            <a:r>
              <a:rPr sz="1200" spc="100" dirty="0">
                <a:latin typeface="Yu Gothic UI"/>
                <a:cs typeface="Yu Gothic UI"/>
              </a:rPr>
              <a:t>新規登録数</a:t>
            </a:r>
            <a:r>
              <a:rPr sz="1200" spc="85" dirty="0">
                <a:latin typeface="Yu Gothic UI"/>
                <a:cs typeface="Yu Gothic UI"/>
              </a:rPr>
              <a:t>が</a:t>
            </a:r>
            <a:r>
              <a:rPr sz="1200" spc="100" dirty="0">
                <a:latin typeface="Yu Gothic UI"/>
                <a:cs typeface="Yu Gothic UI"/>
              </a:rPr>
              <a:t>年</a:t>
            </a:r>
            <a:r>
              <a:rPr sz="1200" spc="105" dirty="0">
                <a:latin typeface="Yu Gothic UI"/>
                <a:cs typeface="Yu Gothic UI"/>
              </a:rPr>
              <a:t>間</a:t>
            </a:r>
            <a:r>
              <a:rPr sz="1200" spc="85" dirty="0">
                <a:latin typeface="Yu Gothic UI"/>
                <a:cs typeface="Yu Gothic UI"/>
              </a:rPr>
              <a:t>100</a:t>
            </a:r>
            <a:r>
              <a:rPr sz="1200" spc="210" dirty="0">
                <a:latin typeface="Yu Gothic UI"/>
                <a:cs typeface="Yu Gothic UI"/>
              </a:rPr>
              <a:t>人以上</a:t>
            </a:r>
            <a:r>
              <a:rPr sz="1200" spc="165" dirty="0">
                <a:latin typeface="Yu Gothic UI"/>
                <a:cs typeface="Yu Gothic UI"/>
              </a:rPr>
              <a:t>で</a:t>
            </a:r>
            <a:r>
              <a:rPr sz="1200" spc="170" dirty="0">
                <a:latin typeface="Yu Gothic UI"/>
                <a:cs typeface="Yu Gothic UI"/>
              </a:rPr>
              <a:t>あ</a:t>
            </a:r>
            <a:r>
              <a:rPr sz="1200" spc="155" dirty="0">
                <a:latin typeface="Yu Gothic UI"/>
                <a:cs typeface="Yu Gothic UI"/>
              </a:rPr>
              <a:t>る</a:t>
            </a:r>
            <a:r>
              <a:rPr sz="1200" spc="135" dirty="0">
                <a:latin typeface="Yu Gothic UI"/>
                <a:cs typeface="Yu Gothic UI"/>
              </a:rPr>
              <a:t>こ</a:t>
            </a:r>
            <a:r>
              <a:rPr sz="1200" spc="150" dirty="0">
                <a:latin typeface="Yu Gothic UI"/>
                <a:cs typeface="Yu Gothic UI"/>
              </a:rPr>
              <a:t>と</a:t>
            </a:r>
            <a:r>
              <a:rPr sz="1200" spc="350" dirty="0">
                <a:latin typeface="Yu Gothic UI"/>
                <a:cs typeface="Yu Gothic UI"/>
              </a:rPr>
              <a:t>。</a:t>
            </a:r>
            <a:endParaRPr sz="1200">
              <a:latin typeface="Yu Gothic UI"/>
              <a:cs typeface="Yu Gothic UI"/>
            </a:endParaRPr>
          </a:p>
          <a:p>
            <a:pPr marL="460375">
              <a:lnSpc>
                <a:spcPct val="100000"/>
              </a:lnSpc>
              <a:tabLst>
                <a:tab pos="897890" algn="l"/>
              </a:tabLst>
            </a:pPr>
            <a:r>
              <a:rPr sz="1200" spc="160" dirty="0">
                <a:latin typeface="Yu Gothic UI"/>
                <a:cs typeface="Yu Gothic UI"/>
              </a:rPr>
              <a:t>(</a:t>
            </a:r>
            <a:r>
              <a:rPr sz="1200" spc="260" dirty="0">
                <a:latin typeface="Yu Gothic UI"/>
                <a:cs typeface="Yu Gothic UI"/>
              </a:rPr>
              <a:t>ハ</a:t>
            </a:r>
            <a:r>
              <a:rPr sz="1200" spc="110" dirty="0">
                <a:latin typeface="Yu Gothic UI"/>
                <a:cs typeface="Yu Gothic UI"/>
              </a:rPr>
              <a:t>)</a:t>
            </a:r>
            <a:r>
              <a:rPr sz="1200" dirty="0">
                <a:latin typeface="Yu Gothic UI"/>
                <a:cs typeface="Yu Gothic UI"/>
              </a:rPr>
              <a:t>	</a:t>
            </a:r>
            <a:r>
              <a:rPr sz="1200" spc="190" dirty="0">
                <a:latin typeface="Yu Gothic UI"/>
                <a:cs typeface="Yu Gothic UI"/>
              </a:rPr>
              <a:t>当該</a:t>
            </a:r>
            <a:r>
              <a:rPr sz="1200" spc="160" dirty="0">
                <a:latin typeface="Yu Gothic UI"/>
                <a:cs typeface="Yu Gothic UI"/>
              </a:rPr>
              <a:t>ネ</a:t>
            </a:r>
            <a:r>
              <a:rPr sz="1200" spc="125" dirty="0">
                <a:latin typeface="Yu Gothic UI"/>
                <a:cs typeface="Yu Gothic UI"/>
              </a:rPr>
              <a:t>ッ</a:t>
            </a:r>
            <a:r>
              <a:rPr sz="1200" spc="130" dirty="0">
                <a:latin typeface="Yu Gothic UI"/>
                <a:cs typeface="Yu Gothic UI"/>
              </a:rPr>
              <a:t>ト</a:t>
            </a:r>
            <a:r>
              <a:rPr sz="1200" spc="140" dirty="0">
                <a:latin typeface="Yu Gothic UI"/>
                <a:cs typeface="Yu Gothic UI"/>
              </a:rPr>
              <a:t>ワ</a:t>
            </a:r>
            <a:r>
              <a:rPr sz="1200" spc="120" dirty="0">
                <a:latin typeface="Yu Gothic UI"/>
                <a:cs typeface="Yu Gothic UI"/>
              </a:rPr>
              <a:t>ー</a:t>
            </a:r>
            <a:r>
              <a:rPr sz="1200" spc="140" dirty="0">
                <a:latin typeface="Yu Gothic UI"/>
                <a:cs typeface="Yu Gothic UI"/>
              </a:rPr>
              <a:t>ク</a:t>
            </a:r>
            <a:r>
              <a:rPr sz="1200" spc="155" dirty="0">
                <a:latin typeface="Yu Gothic UI"/>
                <a:cs typeface="Yu Gothic UI"/>
              </a:rPr>
              <a:t>の</a:t>
            </a:r>
            <a:r>
              <a:rPr sz="1200" spc="190" dirty="0">
                <a:latin typeface="Yu Gothic UI"/>
                <a:cs typeface="Yu Gothic UI"/>
              </a:rPr>
              <a:t>運営主体</a:t>
            </a:r>
            <a:r>
              <a:rPr sz="1200" spc="160" dirty="0">
                <a:latin typeface="Yu Gothic UI"/>
                <a:cs typeface="Yu Gothic UI"/>
              </a:rPr>
              <a:t>が</a:t>
            </a:r>
            <a:r>
              <a:rPr sz="1200" spc="190" dirty="0">
                <a:latin typeface="Yu Gothic UI"/>
                <a:cs typeface="Yu Gothic UI"/>
              </a:rPr>
              <a:t>連携</a:t>
            </a:r>
            <a:r>
              <a:rPr sz="1200" spc="130" dirty="0">
                <a:latin typeface="Yu Gothic UI"/>
                <a:cs typeface="Yu Gothic UI"/>
              </a:rPr>
              <a:t>し</a:t>
            </a:r>
            <a:r>
              <a:rPr sz="1200" spc="140" dirty="0">
                <a:latin typeface="Yu Gothic UI"/>
                <a:cs typeface="Yu Gothic UI"/>
              </a:rPr>
              <a:t>て</a:t>
            </a:r>
            <a:r>
              <a:rPr sz="1200" spc="155" dirty="0">
                <a:latin typeface="Yu Gothic UI"/>
                <a:cs typeface="Yu Gothic UI"/>
              </a:rPr>
              <a:t>い</a:t>
            </a:r>
            <a:r>
              <a:rPr sz="1200" spc="145" dirty="0">
                <a:latin typeface="Yu Gothic UI"/>
                <a:cs typeface="Yu Gothic UI"/>
              </a:rPr>
              <a:t>る</a:t>
            </a:r>
            <a:r>
              <a:rPr sz="1200" spc="190" dirty="0">
                <a:latin typeface="Yu Gothic UI"/>
                <a:cs typeface="Yu Gothic UI"/>
              </a:rPr>
              <a:t>医療機関名及</a:t>
            </a:r>
            <a:r>
              <a:rPr sz="1200" spc="160" dirty="0">
                <a:latin typeface="Yu Gothic UI"/>
                <a:cs typeface="Yu Gothic UI"/>
              </a:rPr>
              <a:t>び</a:t>
            </a:r>
            <a:r>
              <a:rPr sz="1200" spc="190" dirty="0">
                <a:latin typeface="Yu Gothic UI"/>
                <a:cs typeface="Yu Gothic UI"/>
              </a:rPr>
              <a:t>登録患者数</a:t>
            </a:r>
            <a:r>
              <a:rPr sz="1200" spc="140" dirty="0">
                <a:latin typeface="Yu Gothic UI"/>
                <a:cs typeface="Yu Gothic UI"/>
              </a:rPr>
              <a:t>をウ</a:t>
            </a:r>
            <a:r>
              <a:rPr sz="1200" spc="110" dirty="0">
                <a:latin typeface="Yu Gothic UI"/>
                <a:cs typeface="Yu Gothic UI"/>
              </a:rPr>
              <a:t>ェ</a:t>
            </a:r>
            <a:r>
              <a:rPr sz="1200" spc="140" dirty="0">
                <a:latin typeface="Yu Gothic UI"/>
                <a:cs typeface="Yu Gothic UI"/>
              </a:rPr>
              <a:t>ブ</a:t>
            </a:r>
            <a:r>
              <a:rPr sz="1200" spc="155" dirty="0">
                <a:latin typeface="Yu Gothic UI"/>
                <a:cs typeface="Yu Gothic UI"/>
              </a:rPr>
              <a:t>サ</a:t>
            </a:r>
            <a:r>
              <a:rPr sz="1200" spc="135" dirty="0">
                <a:latin typeface="Yu Gothic UI"/>
                <a:cs typeface="Yu Gothic UI"/>
              </a:rPr>
              <a:t>イ</a:t>
            </a:r>
            <a:r>
              <a:rPr sz="1200" spc="130" dirty="0">
                <a:latin typeface="Yu Gothic UI"/>
                <a:cs typeface="Yu Gothic UI"/>
              </a:rPr>
              <a:t>ト</a:t>
            </a:r>
            <a:r>
              <a:rPr sz="1200" spc="150" dirty="0">
                <a:latin typeface="Yu Gothic UI"/>
                <a:cs typeface="Yu Gothic UI"/>
              </a:rPr>
              <a:t>で</a:t>
            </a:r>
            <a:r>
              <a:rPr sz="1200" spc="190" dirty="0">
                <a:latin typeface="Yu Gothic UI"/>
                <a:cs typeface="Yu Gothic UI"/>
              </a:rPr>
              <a:t>公表</a:t>
            </a:r>
            <a:r>
              <a:rPr sz="1200" spc="130" dirty="0">
                <a:latin typeface="Yu Gothic UI"/>
                <a:cs typeface="Yu Gothic UI"/>
              </a:rPr>
              <a:t>し</a:t>
            </a:r>
            <a:r>
              <a:rPr sz="1200" spc="140" dirty="0">
                <a:latin typeface="Yu Gothic UI"/>
                <a:cs typeface="Yu Gothic UI"/>
              </a:rPr>
              <a:t>て</a:t>
            </a:r>
            <a:r>
              <a:rPr sz="1200" spc="155" dirty="0">
                <a:latin typeface="Yu Gothic UI"/>
                <a:cs typeface="Yu Gothic UI"/>
              </a:rPr>
              <a:t>い</a:t>
            </a:r>
            <a:r>
              <a:rPr sz="1200" spc="145" dirty="0">
                <a:latin typeface="Yu Gothic UI"/>
                <a:cs typeface="Yu Gothic UI"/>
              </a:rPr>
              <a:t>る</a:t>
            </a:r>
            <a:r>
              <a:rPr sz="1200" spc="125" dirty="0">
                <a:latin typeface="Yu Gothic UI"/>
                <a:cs typeface="Yu Gothic UI"/>
              </a:rPr>
              <a:t>こ</a:t>
            </a:r>
            <a:r>
              <a:rPr sz="1200" spc="140" dirty="0">
                <a:latin typeface="Yu Gothic UI"/>
                <a:cs typeface="Yu Gothic UI"/>
              </a:rPr>
              <a:t>と</a:t>
            </a:r>
            <a:r>
              <a:rPr sz="1200" spc="350" dirty="0">
                <a:latin typeface="Yu Gothic UI"/>
                <a:cs typeface="Yu Gothic UI"/>
              </a:rPr>
              <a:t>。</a:t>
            </a:r>
            <a:endParaRPr sz="1200">
              <a:latin typeface="Yu Gothic UI"/>
              <a:cs typeface="Yu Gothic UI"/>
            </a:endParaRPr>
          </a:p>
          <a:p>
            <a:pPr marL="460375">
              <a:lnSpc>
                <a:spcPct val="100000"/>
              </a:lnSpc>
              <a:tabLst>
                <a:tab pos="897890" algn="l"/>
              </a:tabLst>
            </a:pPr>
            <a:r>
              <a:rPr sz="1200" spc="160" dirty="0">
                <a:latin typeface="Yu Gothic UI"/>
                <a:cs typeface="Yu Gothic UI"/>
              </a:rPr>
              <a:t>(</a:t>
            </a:r>
            <a:r>
              <a:rPr sz="1200" spc="295" dirty="0">
                <a:latin typeface="Yu Gothic UI"/>
                <a:cs typeface="Yu Gothic UI"/>
              </a:rPr>
              <a:t>ニ</a:t>
            </a:r>
            <a:r>
              <a:rPr sz="1200" spc="110" dirty="0">
                <a:latin typeface="Yu Gothic UI"/>
                <a:cs typeface="Yu Gothic UI"/>
              </a:rPr>
              <a:t>)</a:t>
            </a:r>
            <a:r>
              <a:rPr sz="1200" dirty="0">
                <a:latin typeface="Yu Gothic UI"/>
                <a:cs typeface="Yu Gothic UI"/>
              </a:rPr>
              <a:t>	診療情報提供料（Ⅰ）</a:t>
            </a:r>
            <a:r>
              <a:rPr sz="1200" spc="55" dirty="0">
                <a:latin typeface="Yu Gothic UI"/>
                <a:cs typeface="Yu Gothic UI"/>
              </a:rPr>
              <a:t>の</a:t>
            </a:r>
            <a:r>
              <a:rPr sz="1200" spc="70" dirty="0">
                <a:latin typeface="Yu Gothic UI"/>
                <a:cs typeface="Yu Gothic UI"/>
              </a:rPr>
              <a:t>検査</a:t>
            </a:r>
            <a:r>
              <a:rPr sz="1200" spc="600" dirty="0">
                <a:latin typeface="Yu Gothic UI"/>
                <a:cs typeface="Yu Gothic UI"/>
              </a:rPr>
              <a:t>・</a:t>
            </a:r>
            <a:r>
              <a:rPr sz="1200" spc="70" dirty="0">
                <a:latin typeface="Yu Gothic UI"/>
                <a:cs typeface="Yu Gothic UI"/>
              </a:rPr>
              <a:t>画像情報提供加算又</a:t>
            </a:r>
            <a:r>
              <a:rPr sz="1200" spc="60" dirty="0">
                <a:latin typeface="Yu Gothic UI"/>
                <a:cs typeface="Yu Gothic UI"/>
              </a:rPr>
              <a:t>は</a:t>
            </a:r>
            <a:r>
              <a:rPr sz="1200" spc="70" dirty="0">
                <a:latin typeface="Yu Gothic UI"/>
                <a:cs typeface="Yu Gothic UI"/>
              </a:rPr>
              <a:t>電子的診療情報評価料</a:t>
            </a:r>
            <a:r>
              <a:rPr sz="1200" spc="55" dirty="0">
                <a:latin typeface="Yu Gothic UI"/>
                <a:cs typeface="Yu Gothic UI"/>
              </a:rPr>
              <a:t>の</a:t>
            </a:r>
            <a:r>
              <a:rPr sz="1200" spc="70" dirty="0">
                <a:latin typeface="Yu Gothic UI"/>
                <a:cs typeface="Yu Gothic UI"/>
              </a:rPr>
              <a:t>施設基準</a:t>
            </a:r>
            <a:r>
              <a:rPr sz="1200" spc="50" dirty="0">
                <a:latin typeface="Yu Gothic UI"/>
                <a:cs typeface="Yu Gothic UI"/>
              </a:rPr>
              <a:t>を</a:t>
            </a:r>
            <a:r>
              <a:rPr sz="1200" spc="70" dirty="0">
                <a:latin typeface="Yu Gothic UI"/>
                <a:cs typeface="Yu Gothic UI"/>
              </a:rPr>
              <a:t>届</a:t>
            </a:r>
            <a:r>
              <a:rPr sz="1200" spc="55" dirty="0">
                <a:latin typeface="Yu Gothic UI"/>
                <a:cs typeface="Yu Gothic UI"/>
              </a:rPr>
              <a:t>け</a:t>
            </a:r>
            <a:r>
              <a:rPr sz="1200" spc="70" dirty="0">
                <a:latin typeface="Yu Gothic UI"/>
                <a:cs typeface="Yu Gothic UI"/>
              </a:rPr>
              <a:t>出</a:t>
            </a:r>
            <a:r>
              <a:rPr sz="1200" spc="50" dirty="0">
                <a:latin typeface="Yu Gothic UI"/>
                <a:cs typeface="Yu Gothic UI"/>
              </a:rPr>
              <a:t>て</a:t>
            </a:r>
            <a:r>
              <a:rPr sz="1200" spc="55" dirty="0">
                <a:latin typeface="Yu Gothic UI"/>
                <a:cs typeface="Yu Gothic UI"/>
              </a:rPr>
              <a:t>い</a:t>
            </a:r>
            <a:r>
              <a:rPr sz="1200" spc="50" dirty="0">
                <a:latin typeface="Yu Gothic UI"/>
                <a:cs typeface="Yu Gothic UI"/>
              </a:rPr>
              <a:t>る</a:t>
            </a:r>
            <a:r>
              <a:rPr sz="1200" dirty="0">
                <a:latin typeface="Yu Gothic UI"/>
                <a:cs typeface="Yu Gothic UI"/>
              </a:rPr>
              <a:t>こ</a:t>
            </a:r>
            <a:r>
              <a:rPr sz="1200" spc="-30" dirty="0">
                <a:latin typeface="Yu Gothic UI"/>
                <a:cs typeface="Yu Gothic UI"/>
              </a:rPr>
              <a:t>と</a:t>
            </a:r>
            <a:r>
              <a:rPr sz="1200" spc="350" dirty="0">
                <a:latin typeface="Yu Gothic UI"/>
                <a:cs typeface="Yu Gothic UI"/>
              </a:rPr>
              <a:t>。</a:t>
            </a:r>
            <a:endParaRPr sz="1200">
              <a:latin typeface="Yu Gothic UI"/>
              <a:cs typeface="Yu Gothic UI"/>
            </a:endParaRPr>
          </a:p>
          <a:p>
            <a:pPr marL="280670">
              <a:lnSpc>
                <a:spcPct val="100000"/>
              </a:lnSpc>
              <a:tabLst>
                <a:tab pos="588645" algn="l"/>
              </a:tabLst>
            </a:pPr>
            <a:r>
              <a:rPr sz="1200" spc="260" dirty="0">
                <a:latin typeface="Yu Gothic UI"/>
                <a:cs typeface="Yu Gothic UI"/>
              </a:rPr>
              <a:t>ウ</a:t>
            </a:r>
            <a:r>
              <a:rPr sz="1200" dirty="0">
                <a:latin typeface="Yu Gothic UI"/>
                <a:cs typeface="Yu Gothic UI"/>
              </a:rPr>
              <a:t>	</a:t>
            </a:r>
            <a:r>
              <a:rPr sz="1200" spc="185" dirty="0">
                <a:latin typeface="Yu Gothic UI"/>
                <a:cs typeface="Yu Gothic UI"/>
              </a:rPr>
              <a:t>イ</a:t>
            </a:r>
            <a:r>
              <a:rPr sz="1200" spc="204" dirty="0">
                <a:latin typeface="Yu Gothic UI"/>
                <a:cs typeface="Yu Gothic UI"/>
              </a:rPr>
              <a:t>に</a:t>
            </a:r>
            <a:r>
              <a:rPr sz="1200" spc="260" dirty="0">
                <a:latin typeface="Yu Gothic UI"/>
                <a:cs typeface="Yu Gothic UI"/>
              </a:rPr>
              <a:t>規定</a:t>
            </a:r>
            <a:r>
              <a:rPr sz="1200" spc="210" dirty="0">
                <a:latin typeface="Yu Gothic UI"/>
                <a:cs typeface="Yu Gothic UI"/>
              </a:rPr>
              <a:t>す</a:t>
            </a:r>
            <a:r>
              <a:rPr sz="1200" spc="200" dirty="0">
                <a:latin typeface="Yu Gothic UI"/>
                <a:cs typeface="Yu Gothic UI"/>
              </a:rPr>
              <a:t>る</a:t>
            </a:r>
            <a:r>
              <a:rPr sz="1200" spc="220" dirty="0">
                <a:latin typeface="Yu Gothic UI"/>
                <a:cs typeface="Yu Gothic UI"/>
              </a:rPr>
              <a:t>ネ</a:t>
            </a:r>
            <a:r>
              <a:rPr sz="1200" spc="165" dirty="0">
                <a:latin typeface="Yu Gothic UI"/>
                <a:cs typeface="Yu Gothic UI"/>
              </a:rPr>
              <a:t>ッ</a:t>
            </a:r>
            <a:r>
              <a:rPr sz="1200" spc="229" dirty="0">
                <a:latin typeface="Yu Gothic UI"/>
                <a:cs typeface="Yu Gothic UI"/>
              </a:rPr>
              <a:t>ト</a:t>
            </a:r>
            <a:r>
              <a:rPr sz="1200" spc="245" dirty="0">
                <a:latin typeface="Yu Gothic UI"/>
                <a:cs typeface="Yu Gothic UI"/>
              </a:rPr>
              <a:t>ワ</a:t>
            </a:r>
            <a:r>
              <a:rPr sz="1200" spc="215" dirty="0">
                <a:latin typeface="Yu Gothic UI"/>
                <a:cs typeface="Yu Gothic UI"/>
              </a:rPr>
              <a:t>ー</a:t>
            </a:r>
            <a:r>
              <a:rPr sz="1200" spc="250" dirty="0">
                <a:latin typeface="Yu Gothic UI"/>
                <a:cs typeface="Yu Gothic UI"/>
              </a:rPr>
              <a:t>ク</a:t>
            </a:r>
            <a:r>
              <a:rPr sz="1200" spc="260" dirty="0">
                <a:latin typeface="Yu Gothic UI"/>
                <a:cs typeface="Yu Gothic UI"/>
              </a:rPr>
              <a:t>に</a:t>
            </a:r>
            <a:r>
              <a:rPr sz="1200" spc="330" dirty="0">
                <a:latin typeface="Yu Gothic UI"/>
                <a:cs typeface="Yu Gothic UI"/>
              </a:rPr>
              <a:t>参加</a:t>
            </a:r>
            <a:r>
              <a:rPr sz="1200" spc="235" dirty="0">
                <a:latin typeface="Yu Gothic UI"/>
                <a:cs typeface="Yu Gothic UI"/>
              </a:rPr>
              <a:t>し</a:t>
            </a:r>
            <a:r>
              <a:rPr sz="1200" spc="250" dirty="0">
                <a:latin typeface="Yu Gothic UI"/>
                <a:cs typeface="Yu Gothic UI"/>
              </a:rPr>
              <a:t>て</a:t>
            </a:r>
            <a:r>
              <a:rPr sz="1200" spc="260" dirty="0">
                <a:latin typeface="Yu Gothic UI"/>
                <a:cs typeface="Yu Gothic UI"/>
              </a:rPr>
              <a:t>い</a:t>
            </a:r>
            <a:r>
              <a:rPr sz="1200" spc="135" dirty="0">
                <a:latin typeface="Yu Gothic UI"/>
                <a:cs typeface="Yu Gothic UI"/>
              </a:rPr>
              <a:t>る</a:t>
            </a:r>
            <a:r>
              <a:rPr sz="1200" spc="120" dirty="0">
                <a:latin typeface="Yu Gothic UI"/>
                <a:cs typeface="Yu Gothic UI"/>
              </a:rPr>
              <a:t>こ</a:t>
            </a:r>
            <a:r>
              <a:rPr sz="1200" spc="130" dirty="0">
                <a:latin typeface="Yu Gothic UI"/>
                <a:cs typeface="Yu Gothic UI"/>
              </a:rPr>
              <a:t>と</a:t>
            </a:r>
            <a:r>
              <a:rPr sz="1200" spc="175" dirty="0">
                <a:latin typeface="Yu Gothic UI"/>
                <a:cs typeface="Yu Gothic UI"/>
              </a:rPr>
              <a:t>及</a:t>
            </a:r>
            <a:r>
              <a:rPr sz="1200" spc="150" dirty="0">
                <a:latin typeface="Yu Gothic UI"/>
                <a:cs typeface="Yu Gothic UI"/>
              </a:rPr>
              <a:t>び</a:t>
            </a:r>
            <a:r>
              <a:rPr sz="1200" spc="175" dirty="0">
                <a:latin typeface="Yu Gothic UI"/>
                <a:cs typeface="Yu Gothic UI"/>
              </a:rPr>
              <a:t>実際</a:t>
            </a:r>
            <a:r>
              <a:rPr sz="1200" spc="140" dirty="0">
                <a:latin typeface="Yu Gothic UI"/>
                <a:cs typeface="Yu Gothic UI"/>
              </a:rPr>
              <a:t>に</a:t>
            </a:r>
            <a:r>
              <a:rPr sz="1200" spc="175" dirty="0">
                <a:latin typeface="Yu Gothic UI"/>
                <a:cs typeface="Yu Gothic UI"/>
              </a:rPr>
              <a:t>患</a:t>
            </a:r>
            <a:r>
              <a:rPr sz="1200" spc="165" dirty="0">
                <a:latin typeface="Yu Gothic UI"/>
                <a:cs typeface="Yu Gothic UI"/>
              </a:rPr>
              <a:t>者の</a:t>
            </a:r>
            <a:r>
              <a:rPr sz="1200" spc="200" dirty="0">
                <a:latin typeface="Yu Gothic UI"/>
                <a:cs typeface="Yu Gothic UI"/>
              </a:rPr>
              <a:t>情報</a:t>
            </a:r>
            <a:r>
              <a:rPr sz="1200" spc="150" dirty="0">
                <a:latin typeface="Yu Gothic UI"/>
                <a:cs typeface="Yu Gothic UI"/>
              </a:rPr>
              <a:t>を</a:t>
            </a:r>
            <a:r>
              <a:rPr sz="1200" spc="200" dirty="0">
                <a:latin typeface="Yu Gothic UI"/>
                <a:cs typeface="Yu Gothic UI"/>
              </a:rPr>
              <a:t>共有</a:t>
            </a:r>
            <a:r>
              <a:rPr sz="1200" spc="140" dirty="0">
                <a:latin typeface="Yu Gothic UI"/>
                <a:cs typeface="Yu Gothic UI"/>
              </a:rPr>
              <a:t>し</a:t>
            </a:r>
            <a:r>
              <a:rPr sz="1200" spc="150" dirty="0">
                <a:latin typeface="Yu Gothic UI"/>
                <a:cs typeface="Yu Gothic UI"/>
              </a:rPr>
              <a:t>て</a:t>
            </a:r>
            <a:r>
              <a:rPr sz="1200" spc="165" dirty="0">
                <a:latin typeface="Yu Gothic UI"/>
                <a:cs typeface="Yu Gothic UI"/>
              </a:rPr>
              <a:t>い</a:t>
            </a:r>
            <a:r>
              <a:rPr sz="1200" spc="145" dirty="0">
                <a:latin typeface="Yu Gothic UI"/>
                <a:cs typeface="Yu Gothic UI"/>
              </a:rPr>
              <a:t>る</a:t>
            </a:r>
            <a:r>
              <a:rPr sz="1200" spc="80" dirty="0">
                <a:latin typeface="Yu Gothic UI"/>
                <a:cs typeface="Yu Gothic UI"/>
              </a:rPr>
              <a:t>実績</a:t>
            </a:r>
            <a:r>
              <a:rPr sz="1200" spc="65" dirty="0">
                <a:latin typeface="Yu Gothic UI"/>
                <a:cs typeface="Yu Gothic UI"/>
              </a:rPr>
              <a:t>のあ</a:t>
            </a:r>
            <a:r>
              <a:rPr sz="1200" spc="60" dirty="0">
                <a:latin typeface="Yu Gothic UI"/>
                <a:cs typeface="Yu Gothic UI"/>
              </a:rPr>
              <a:t>る</a:t>
            </a:r>
            <a:r>
              <a:rPr sz="1200" spc="80" dirty="0">
                <a:latin typeface="Yu Gothic UI"/>
                <a:cs typeface="Yu Gothic UI"/>
              </a:rPr>
              <a:t>保険医療</a:t>
            </a:r>
            <a:r>
              <a:rPr sz="1200" spc="70" dirty="0">
                <a:latin typeface="Yu Gothic UI"/>
                <a:cs typeface="Yu Gothic UI"/>
              </a:rPr>
              <a:t>機</a:t>
            </a:r>
            <a:r>
              <a:rPr sz="1200" spc="190" dirty="0">
                <a:latin typeface="Yu Gothic UI"/>
                <a:cs typeface="Yu Gothic UI"/>
              </a:rPr>
              <a:t>関</a:t>
            </a:r>
            <a:r>
              <a:rPr sz="1200" spc="155" dirty="0">
                <a:latin typeface="Yu Gothic UI"/>
                <a:cs typeface="Yu Gothic UI"/>
              </a:rPr>
              <a:t>の</a:t>
            </a:r>
            <a:r>
              <a:rPr sz="1200" spc="190" dirty="0">
                <a:latin typeface="Yu Gothic UI"/>
                <a:cs typeface="Yu Gothic UI"/>
              </a:rPr>
              <a:t>名称</a:t>
            </a:r>
            <a:r>
              <a:rPr sz="1200" spc="150" dirty="0">
                <a:latin typeface="Yu Gothic UI"/>
                <a:cs typeface="Yu Gothic UI"/>
              </a:rPr>
              <a:t>につ</a:t>
            </a:r>
            <a:r>
              <a:rPr sz="1200" spc="155" dirty="0">
                <a:latin typeface="Yu Gothic UI"/>
                <a:cs typeface="Yu Gothic UI"/>
              </a:rPr>
              <a:t>い</a:t>
            </a:r>
            <a:r>
              <a:rPr sz="1200" spc="145" dirty="0">
                <a:latin typeface="Yu Gothic UI"/>
                <a:cs typeface="Yu Gothic UI"/>
              </a:rPr>
              <a:t>て</a:t>
            </a:r>
            <a:r>
              <a:rPr sz="1200" spc="350" dirty="0">
                <a:latin typeface="Yu Gothic UI"/>
                <a:cs typeface="Yu Gothic UI"/>
              </a:rPr>
              <a:t>、</a:t>
            </a:r>
            <a:endParaRPr sz="1200">
              <a:latin typeface="Yu Gothic UI"/>
              <a:cs typeface="Yu Gothic UI"/>
            </a:endParaRPr>
          </a:p>
        </p:txBody>
      </p:sp>
      <p:grpSp>
        <p:nvGrpSpPr>
          <p:cNvPr id="10" name="object 10"/>
          <p:cNvGrpSpPr/>
          <p:nvPr/>
        </p:nvGrpSpPr>
        <p:grpSpPr>
          <a:xfrm>
            <a:off x="5048377" y="1112266"/>
            <a:ext cx="4545330" cy="1061085"/>
            <a:chOff x="5048377" y="1112266"/>
            <a:chExt cx="4545330" cy="1061085"/>
          </a:xfrm>
        </p:grpSpPr>
        <p:sp>
          <p:nvSpPr>
            <p:cNvPr id="11" name="object 11"/>
            <p:cNvSpPr/>
            <p:nvPr/>
          </p:nvSpPr>
          <p:spPr>
            <a:xfrm>
              <a:off x="5051552" y="1115453"/>
              <a:ext cx="4538980" cy="240029"/>
            </a:xfrm>
            <a:custGeom>
              <a:avLst/>
              <a:gdLst/>
              <a:ahLst/>
              <a:cxnLst/>
              <a:rect l="l" t="t" r="r" b="b"/>
              <a:pathLst>
                <a:path w="4538980" h="240030">
                  <a:moveTo>
                    <a:pt x="2610866" y="0"/>
                  </a:moveTo>
                  <a:lnTo>
                    <a:pt x="0" y="0"/>
                  </a:lnTo>
                  <a:lnTo>
                    <a:pt x="0" y="239636"/>
                  </a:lnTo>
                  <a:lnTo>
                    <a:pt x="2610866" y="239636"/>
                  </a:lnTo>
                  <a:lnTo>
                    <a:pt x="2610866" y="0"/>
                  </a:lnTo>
                  <a:close/>
                </a:path>
                <a:path w="4538980" h="240030">
                  <a:moveTo>
                    <a:pt x="4538980" y="0"/>
                  </a:moveTo>
                  <a:lnTo>
                    <a:pt x="2610993" y="0"/>
                  </a:lnTo>
                  <a:lnTo>
                    <a:pt x="2610993" y="239636"/>
                  </a:lnTo>
                  <a:lnTo>
                    <a:pt x="4538980" y="239636"/>
                  </a:lnTo>
                  <a:lnTo>
                    <a:pt x="4538980" y="0"/>
                  </a:lnTo>
                  <a:close/>
                </a:path>
              </a:pathLst>
            </a:custGeom>
            <a:solidFill>
              <a:srgbClr val="CDFFDC"/>
            </a:solidFill>
          </p:spPr>
          <p:txBody>
            <a:bodyPr wrap="square" lIns="0" tIns="0" rIns="0" bIns="0" rtlCol="0"/>
            <a:lstStyle/>
            <a:p>
              <a:endParaRPr/>
            </a:p>
          </p:txBody>
        </p:sp>
        <p:sp>
          <p:nvSpPr>
            <p:cNvPr id="12" name="object 12"/>
            <p:cNvSpPr/>
            <p:nvPr/>
          </p:nvSpPr>
          <p:spPr>
            <a:xfrm>
              <a:off x="5051552" y="1355102"/>
              <a:ext cx="4538980" cy="407670"/>
            </a:xfrm>
            <a:custGeom>
              <a:avLst/>
              <a:gdLst/>
              <a:ahLst/>
              <a:cxnLst/>
              <a:rect l="l" t="t" r="r" b="b"/>
              <a:pathLst>
                <a:path w="4538980" h="407669">
                  <a:moveTo>
                    <a:pt x="2610866" y="0"/>
                  </a:moveTo>
                  <a:lnTo>
                    <a:pt x="0" y="0"/>
                  </a:lnTo>
                  <a:lnTo>
                    <a:pt x="0" y="407276"/>
                  </a:lnTo>
                  <a:lnTo>
                    <a:pt x="2610866" y="407276"/>
                  </a:lnTo>
                  <a:lnTo>
                    <a:pt x="2610866" y="0"/>
                  </a:lnTo>
                  <a:close/>
                </a:path>
                <a:path w="4538980" h="407669">
                  <a:moveTo>
                    <a:pt x="4538980" y="0"/>
                  </a:moveTo>
                  <a:lnTo>
                    <a:pt x="2610993" y="0"/>
                  </a:lnTo>
                  <a:lnTo>
                    <a:pt x="2610993" y="407276"/>
                  </a:lnTo>
                  <a:lnTo>
                    <a:pt x="4538980" y="407276"/>
                  </a:lnTo>
                  <a:lnTo>
                    <a:pt x="4538980" y="0"/>
                  </a:lnTo>
                  <a:close/>
                </a:path>
              </a:pathLst>
            </a:custGeom>
            <a:solidFill>
              <a:srgbClr val="E0FFEA"/>
            </a:solidFill>
          </p:spPr>
          <p:txBody>
            <a:bodyPr wrap="square" lIns="0" tIns="0" rIns="0" bIns="0" rtlCol="0"/>
            <a:lstStyle/>
            <a:p>
              <a:endParaRPr/>
            </a:p>
          </p:txBody>
        </p:sp>
        <p:sp>
          <p:nvSpPr>
            <p:cNvPr id="13" name="object 13"/>
            <p:cNvSpPr/>
            <p:nvPr/>
          </p:nvSpPr>
          <p:spPr>
            <a:xfrm>
              <a:off x="5051552" y="1762391"/>
              <a:ext cx="4538980" cy="407670"/>
            </a:xfrm>
            <a:custGeom>
              <a:avLst/>
              <a:gdLst/>
              <a:ahLst/>
              <a:cxnLst/>
              <a:rect l="l" t="t" r="r" b="b"/>
              <a:pathLst>
                <a:path w="4538980" h="407669">
                  <a:moveTo>
                    <a:pt x="2610866" y="0"/>
                  </a:moveTo>
                  <a:lnTo>
                    <a:pt x="0" y="0"/>
                  </a:lnTo>
                  <a:lnTo>
                    <a:pt x="0" y="407276"/>
                  </a:lnTo>
                  <a:lnTo>
                    <a:pt x="2610866" y="407276"/>
                  </a:lnTo>
                  <a:lnTo>
                    <a:pt x="2610866" y="0"/>
                  </a:lnTo>
                  <a:close/>
                </a:path>
                <a:path w="4538980" h="407669">
                  <a:moveTo>
                    <a:pt x="4538980" y="0"/>
                  </a:moveTo>
                  <a:lnTo>
                    <a:pt x="2610993" y="0"/>
                  </a:lnTo>
                  <a:lnTo>
                    <a:pt x="2610993" y="407276"/>
                  </a:lnTo>
                  <a:lnTo>
                    <a:pt x="4538980" y="407276"/>
                  </a:lnTo>
                  <a:lnTo>
                    <a:pt x="4538980" y="0"/>
                  </a:lnTo>
                  <a:close/>
                </a:path>
              </a:pathLst>
            </a:custGeom>
            <a:solidFill>
              <a:srgbClr val="CDFFDC"/>
            </a:solidFill>
          </p:spPr>
          <p:txBody>
            <a:bodyPr wrap="square" lIns="0" tIns="0" rIns="0" bIns="0" rtlCol="0"/>
            <a:lstStyle/>
            <a:p>
              <a:endParaRPr/>
            </a:p>
          </p:txBody>
        </p:sp>
        <p:sp>
          <p:nvSpPr>
            <p:cNvPr id="14" name="object 14"/>
            <p:cNvSpPr/>
            <p:nvPr/>
          </p:nvSpPr>
          <p:spPr>
            <a:xfrm>
              <a:off x="5048377" y="1112266"/>
              <a:ext cx="4545330" cy="1061085"/>
            </a:xfrm>
            <a:custGeom>
              <a:avLst/>
              <a:gdLst/>
              <a:ahLst/>
              <a:cxnLst/>
              <a:rect l="l" t="t" r="r" b="b"/>
              <a:pathLst>
                <a:path w="4545330" h="1061085">
                  <a:moveTo>
                    <a:pt x="2614168" y="0"/>
                  </a:moveTo>
                  <a:lnTo>
                    <a:pt x="2614168" y="1060577"/>
                  </a:lnTo>
                </a:path>
                <a:path w="4545330" h="1061085">
                  <a:moveTo>
                    <a:pt x="0" y="242824"/>
                  </a:moveTo>
                  <a:lnTo>
                    <a:pt x="4545330" y="242824"/>
                  </a:lnTo>
                </a:path>
                <a:path w="4545330" h="1061085">
                  <a:moveTo>
                    <a:pt x="0" y="650113"/>
                  </a:moveTo>
                  <a:lnTo>
                    <a:pt x="4545330" y="650113"/>
                  </a:lnTo>
                </a:path>
                <a:path w="4545330" h="1061085">
                  <a:moveTo>
                    <a:pt x="3175" y="0"/>
                  </a:moveTo>
                  <a:lnTo>
                    <a:pt x="3175" y="1060577"/>
                  </a:lnTo>
                </a:path>
                <a:path w="4545330" h="1061085">
                  <a:moveTo>
                    <a:pt x="4542155" y="0"/>
                  </a:moveTo>
                  <a:lnTo>
                    <a:pt x="4542155" y="1060577"/>
                  </a:lnTo>
                </a:path>
                <a:path w="4545330" h="1061085">
                  <a:moveTo>
                    <a:pt x="0" y="3175"/>
                  </a:moveTo>
                  <a:lnTo>
                    <a:pt x="4545330" y="3175"/>
                  </a:lnTo>
                </a:path>
                <a:path w="4545330" h="1061085">
                  <a:moveTo>
                    <a:pt x="0" y="1057402"/>
                  </a:moveTo>
                  <a:lnTo>
                    <a:pt x="4545330" y="1057402"/>
                  </a:lnTo>
                </a:path>
              </a:pathLst>
            </a:custGeom>
            <a:ln w="6350">
              <a:solidFill>
                <a:srgbClr val="585858"/>
              </a:solidFill>
            </a:ln>
          </p:spPr>
          <p:txBody>
            <a:bodyPr wrap="square" lIns="0" tIns="0" rIns="0" bIns="0" rtlCol="0"/>
            <a:lstStyle/>
            <a:p>
              <a:endParaRPr/>
            </a:p>
          </p:txBody>
        </p:sp>
      </p:grpSp>
      <p:graphicFrame>
        <p:nvGraphicFramePr>
          <p:cNvPr id="15" name="object 15"/>
          <p:cNvGraphicFramePr>
            <a:graphicFrameLocks noGrp="1"/>
          </p:cNvGraphicFramePr>
          <p:nvPr/>
        </p:nvGraphicFramePr>
        <p:xfrm>
          <a:off x="5048377" y="1042349"/>
          <a:ext cx="4265295" cy="1126489"/>
        </p:xfrm>
        <a:graphic>
          <a:graphicData uri="http://schemas.openxmlformats.org/drawingml/2006/table">
            <a:tbl>
              <a:tblPr firstRow="1" bandRow="1">
                <a:tableStyleId>{2D5ABB26-0587-4C30-8999-92F81FD0307C}</a:tableStyleId>
              </a:tblPr>
              <a:tblGrid>
                <a:gridCol w="2607945">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tblGrid>
              <a:tr h="312420">
                <a:tc>
                  <a:txBody>
                    <a:bodyPr/>
                    <a:lstStyle/>
                    <a:p>
                      <a:pPr marL="40005">
                        <a:lnSpc>
                          <a:spcPct val="100000"/>
                        </a:lnSpc>
                        <a:spcBef>
                          <a:spcPts val="695"/>
                        </a:spcBef>
                      </a:pPr>
                      <a:r>
                        <a:rPr sz="1100" spc="-15" dirty="0">
                          <a:solidFill>
                            <a:srgbClr val="7E7E7E"/>
                          </a:solidFill>
                          <a:latin typeface="Yu Gothic UI"/>
                          <a:cs typeface="Yu Gothic UI"/>
                        </a:rPr>
                        <a:t>電子的診療情報連携体制整備加算１</a:t>
                      </a:r>
                      <a:endParaRPr sz="1100">
                        <a:latin typeface="Yu Gothic UI"/>
                        <a:cs typeface="Yu Gothic UI"/>
                      </a:endParaRPr>
                    </a:p>
                  </a:txBody>
                  <a:tcPr marL="0" marR="0" marT="88265" marB="0"/>
                </a:tc>
                <a:tc>
                  <a:txBody>
                    <a:bodyPr/>
                    <a:lstStyle/>
                    <a:p>
                      <a:pPr marL="43180">
                        <a:lnSpc>
                          <a:spcPct val="100000"/>
                        </a:lnSpc>
                        <a:spcBef>
                          <a:spcPts val="695"/>
                        </a:spcBef>
                      </a:pPr>
                      <a:r>
                        <a:rPr sz="1100" spc="85" dirty="0">
                          <a:solidFill>
                            <a:srgbClr val="7E7E7E"/>
                          </a:solidFill>
                          <a:latin typeface="Yu Gothic UI"/>
                          <a:cs typeface="Yu Gothic UI"/>
                        </a:rPr>
                        <a:t>(１) </a:t>
                      </a:r>
                      <a:r>
                        <a:rPr sz="1100" dirty="0">
                          <a:solidFill>
                            <a:srgbClr val="7E7E7E"/>
                          </a:solidFill>
                          <a:latin typeface="Yu Gothic UI"/>
                          <a:cs typeface="Yu Gothic UI"/>
                        </a:rPr>
                        <a:t>～</a:t>
                      </a:r>
                      <a:r>
                        <a:rPr sz="1100" spc="95" dirty="0">
                          <a:solidFill>
                            <a:srgbClr val="7E7E7E"/>
                          </a:solidFill>
                          <a:latin typeface="Yu Gothic UI"/>
                          <a:cs typeface="Yu Gothic UI"/>
                        </a:rPr>
                        <a:t> (</a:t>
                      </a:r>
                      <a:r>
                        <a:rPr sz="1100" spc="110" dirty="0">
                          <a:solidFill>
                            <a:srgbClr val="7E7E7E"/>
                          </a:solidFill>
                          <a:latin typeface="Yu Gothic UI"/>
                          <a:cs typeface="Yu Gothic UI"/>
                        </a:rPr>
                        <a:t>10</a:t>
                      </a:r>
                      <a:r>
                        <a:rPr sz="1100" spc="130" dirty="0">
                          <a:solidFill>
                            <a:srgbClr val="7E7E7E"/>
                          </a:solidFill>
                          <a:latin typeface="Yu Gothic UI"/>
                          <a:cs typeface="Yu Gothic UI"/>
                        </a:rPr>
                        <a:t>)の全て</a:t>
                      </a:r>
                      <a:endParaRPr sz="1100">
                        <a:latin typeface="Yu Gothic UI"/>
                        <a:cs typeface="Yu Gothic UI"/>
                      </a:endParaRPr>
                    </a:p>
                  </a:txBody>
                  <a:tcPr marL="0" marR="0" marT="88265" marB="0"/>
                </a:tc>
                <a:extLst>
                  <a:ext uri="{0D108BD9-81ED-4DB2-BD59-A6C34878D82A}">
                    <a16:rowId xmlns:a16="http://schemas.microsoft.com/office/drawing/2014/main" val="10000"/>
                  </a:ext>
                </a:extLst>
              </a:tr>
              <a:tr h="407034">
                <a:tc>
                  <a:txBody>
                    <a:bodyPr/>
                    <a:lstStyle/>
                    <a:p>
                      <a:pPr marL="40005">
                        <a:lnSpc>
                          <a:spcPct val="100000"/>
                        </a:lnSpc>
                        <a:spcBef>
                          <a:spcPts val="120"/>
                        </a:spcBef>
                      </a:pPr>
                      <a:r>
                        <a:rPr sz="1100" spc="-15" dirty="0">
                          <a:solidFill>
                            <a:srgbClr val="7E7E7E"/>
                          </a:solidFill>
                          <a:latin typeface="Yu Gothic UI"/>
                          <a:cs typeface="Yu Gothic UI"/>
                        </a:rPr>
                        <a:t>電子的診療情報連携体制整備加算２</a:t>
                      </a:r>
                      <a:endParaRPr sz="1100">
                        <a:latin typeface="Yu Gothic UI"/>
                        <a:cs typeface="Yu Gothic UI"/>
                      </a:endParaRPr>
                    </a:p>
                    <a:p>
                      <a:pPr marL="40005">
                        <a:lnSpc>
                          <a:spcPct val="100000"/>
                        </a:lnSpc>
                      </a:pPr>
                      <a:r>
                        <a:rPr sz="1100" b="1" spc="-15" dirty="0">
                          <a:solidFill>
                            <a:srgbClr val="D63557"/>
                          </a:solidFill>
                          <a:latin typeface="Yu Gothic UI"/>
                          <a:cs typeface="Yu Gothic UI"/>
                        </a:rPr>
                        <a:t>電子的歯科診療情報連携体制整備加算１</a:t>
                      </a:r>
                      <a:endParaRPr sz="1100">
                        <a:latin typeface="Yu Gothic UI"/>
                        <a:cs typeface="Yu Gothic UI"/>
                      </a:endParaRPr>
                    </a:p>
                  </a:txBody>
                  <a:tcPr marL="0" marR="0" marT="15240" marB="0">
                    <a:solidFill>
                      <a:srgbClr val="E0FFEA"/>
                    </a:solidFill>
                  </a:tcPr>
                </a:tc>
                <a:tc>
                  <a:txBody>
                    <a:bodyPr/>
                    <a:lstStyle/>
                    <a:p>
                      <a:pPr marL="43180">
                        <a:lnSpc>
                          <a:spcPct val="100000"/>
                        </a:lnSpc>
                        <a:spcBef>
                          <a:spcPts val="120"/>
                        </a:spcBef>
                      </a:pPr>
                      <a:r>
                        <a:rPr sz="1100" b="1" spc="95" dirty="0">
                          <a:solidFill>
                            <a:srgbClr val="D63557"/>
                          </a:solidFill>
                          <a:latin typeface="Yu Gothic UI"/>
                          <a:cs typeface="Yu Gothic UI"/>
                        </a:rPr>
                        <a:t>(１) </a:t>
                      </a:r>
                      <a:r>
                        <a:rPr sz="1100" b="1" dirty="0">
                          <a:solidFill>
                            <a:srgbClr val="D63557"/>
                          </a:solidFill>
                          <a:latin typeface="Yu Gothic UI"/>
                          <a:cs typeface="Yu Gothic UI"/>
                        </a:rPr>
                        <a:t>～</a:t>
                      </a:r>
                      <a:r>
                        <a:rPr sz="1100" b="1" spc="114" dirty="0">
                          <a:solidFill>
                            <a:srgbClr val="D63557"/>
                          </a:solidFill>
                          <a:latin typeface="Yu Gothic UI"/>
                          <a:cs typeface="Yu Gothic UI"/>
                        </a:rPr>
                        <a:t> (７)の全てかつ</a:t>
                      </a:r>
                      <a:endParaRPr sz="1100">
                        <a:latin typeface="Yu Gothic UI"/>
                        <a:cs typeface="Yu Gothic UI"/>
                      </a:endParaRPr>
                    </a:p>
                    <a:p>
                      <a:pPr marL="43180">
                        <a:lnSpc>
                          <a:spcPct val="100000"/>
                        </a:lnSpc>
                      </a:pPr>
                      <a:r>
                        <a:rPr sz="1100" b="1" spc="95" dirty="0">
                          <a:solidFill>
                            <a:srgbClr val="D63557"/>
                          </a:solidFill>
                          <a:latin typeface="Yu Gothic UI"/>
                          <a:cs typeface="Yu Gothic UI"/>
                        </a:rPr>
                        <a:t>(８) </a:t>
                      </a:r>
                      <a:r>
                        <a:rPr sz="1100" dirty="0">
                          <a:latin typeface="Yu Gothic UI"/>
                          <a:cs typeface="Yu Gothic UI"/>
                        </a:rPr>
                        <a:t>～</a:t>
                      </a:r>
                      <a:r>
                        <a:rPr sz="1100" spc="95" dirty="0">
                          <a:latin typeface="Yu Gothic UI"/>
                          <a:cs typeface="Yu Gothic UI"/>
                        </a:rPr>
                        <a:t> (</a:t>
                      </a:r>
                      <a:r>
                        <a:rPr sz="1100" spc="110" dirty="0">
                          <a:latin typeface="Yu Gothic UI"/>
                          <a:cs typeface="Yu Gothic UI"/>
                        </a:rPr>
                        <a:t>10</a:t>
                      </a:r>
                      <a:r>
                        <a:rPr sz="1100" spc="155" dirty="0">
                          <a:latin typeface="Yu Gothic UI"/>
                          <a:cs typeface="Yu Gothic UI"/>
                        </a:rPr>
                        <a:t>)のいずれか</a:t>
                      </a:r>
                      <a:endParaRPr sz="1100">
                        <a:latin typeface="Yu Gothic UI"/>
                        <a:cs typeface="Yu Gothic UI"/>
                      </a:endParaRPr>
                    </a:p>
                  </a:txBody>
                  <a:tcPr marL="0" marR="0" marT="15240" marB="0">
                    <a:solidFill>
                      <a:srgbClr val="E0FFEA"/>
                    </a:solidFill>
                  </a:tcPr>
                </a:tc>
                <a:extLst>
                  <a:ext uri="{0D108BD9-81ED-4DB2-BD59-A6C34878D82A}">
                    <a16:rowId xmlns:a16="http://schemas.microsoft.com/office/drawing/2014/main" val="10001"/>
                  </a:ext>
                </a:extLst>
              </a:tr>
              <a:tr h="407034">
                <a:tc>
                  <a:txBody>
                    <a:bodyPr/>
                    <a:lstStyle/>
                    <a:p>
                      <a:pPr marL="40005">
                        <a:lnSpc>
                          <a:spcPct val="100000"/>
                        </a:lnSpc>
                        <a:spcBef>
                          <a:spcPts val="125"/>
                        </a:spcBef>
                      </a:pPr>
                      <a:r>
                        <a:rPr sz="1100" spc="-15" dirty="0">
                          <a:solidFill>
                            <a:srgbClr val="7E7E7E"/>
                          </a:solidFill>
                          <a:latin typeface="Yu Gothic UI"/>
                          <a:cs typeface="Yu Gothic UI"/>
                        </a:rPr>
                        <a:t>電子的診療情報連携体制整備加算３</a:t>
                      </a:r>
                      <a:endParaRPr sz="1100">
                        <a:latin typeface="Yu Gothic UI"/>
                        <a:cs typeface="Yu Gothic UI"/>
                      </a:endParaRPr>
                    </a:p>
                    <a:p>
                      <a:pPr marL="40005">
                        <a:lnSpc>
                          <a:spcPct val="100000"/>
                        </a:lnSpc>
                      </a:pPr>
                      <a:r>
                        <a:rPr sz="1100" b="1" spc="-15" dirty="0">
                          <a:solidFill>
                            <a:srgbClr val="D63557"/>
                          </a:solidFill>
                          <a:latin typeface="Yu Gothic UI"/>
                          <a:cs typeface="Yu Gothic UI"/>
                        </a:rPr>
                        <a:t>電子的歯科診療情報連携体制整備加算２</a:t>
                      </a:r>
                      <a:endParaRPr sz="1100">
                        <a:latin typeface="Yu Gothic UI"/>
                        <a:cs typeface="Yu Gothic UI"/>
                      </a:endParaRPr>
                    </a:p>
                  </a:txBody>
                  <a:tcPr marL="0" marR="0" marT="15875" marB="0">
                    <a:solidFill>
                      <a:srgbClr val="CDFFDC"/>
                    </a:solidFill>
                  </a:tcPr>
                </a:tc>
                <a:tc>
                  <a:txBody>
                    <a:bodyPr/>
                    <a:lstStyle/>
                    <a:p>
                      <a:pPr marL="43180">
                        <a:lnSpc>
                          <a:spcPct val="100000"/>
                        </a:lnSpc>
                        <a:spcBef>
                          <a:spcPts val="125"/>
                        </a:spcBef>
                      </a:pPr>
                      <a:r>
                        <a:rPr sz="1100" b="1" spc="95" dirty="0">
                          <a:solidFill>
                            <a:srgbClr val="D63557"/>
                          </a:solidFill>
                          <a:latin typeface="Yu Gothic UI"/>
                          <a:cs typeface="Yu Gothic UI"/>
                        </a:rPr>
                        <a:t>(１) </a:t>
                      </a:r>
                      <a:r>
                        <a:rPr sz="1100" b="1" dirty="0">
                          <a:solidFill>
                            <a:srgbClr val="D63557"/>
                          </a:solidFill>
                          <a:latin typeface="Yu Gothic UI"/>
                          <a:cs typeface="Yu Gothic UI"/>
                        </a:rPr>
                        <a:t>～</a:t>
                      </a:r>
                      <a:r>
                        <a:rPr sz="1100" b="1" spc="105" dirty="0">
                          <a:solidFill>
                            <a:srgbClr val="D63557"/>
                          </a:solidFill>
                          <a:latin typeface="Yu Gothic UI"/>
                          <a:cs typeface="Yu Gothic UI"/>
                        </a:rPr>
                        <a:t> (７)の全て</a:t>
                      </a:r>
                      <a:endParaRPr sz="1100">
                        <a:latin typeface="Yu Gothic UI"/>
                        <a:cs typeface="Yu Gothic UI"/>
                      </a:endParaRPr>
                    </a:p>
                  </a:txBody>
                  <a:tcPr marL="0" marR="0" marT="15875" marB="0">
                    <a:solidFill>
                      <a:srgbClr val="CDFFD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60473"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2260473" y="4046982"/>
            <a:ext cx="7256145" cy="878840"/>
          </a:xfrm>
          <a:prstGeom prst="rect">
            <a:avLst/>
          </a:prstGeom>
        </p:spPr>
        <p:txBody>
          <a:bodyPr vert="horz" wrap="square" lIns="0" tIns="12065" rIns="0" bIns="0" rtlCol="0">
            <a:spAutoFit/>
          </a:bodyPr>
          <a:lstStyle/>
          <a:p>
            <a:pPr marL="723900" marR="5080" indent="-711835">
              <a:lnSpc>
                <a:spcPct val="100000"/>
              </a:lnSpc>
              <a:spcBef>
                <a:spcPts val="95"/>
              </a:spcBef>
            </a:pPr>
            <a:r>
              <a:rPr sz="2800" spc="500" dirty="0"/>
              <a:t>11</a:t>
            </a:r>
            <a:r>
              <a:rPr sz="2800" spc="105" dirty="0"/>
              <a:t>．障害者歯科治療における歯科医学的管理</a:t>
            </a:r>
            <a:r>
              <a:rPr sz="2800" spc="190" dirty="0"/>
              <a:t>の新たな評価</a:t>
            </a:r>
            <a:endParaRPr sz="2800"/>
          </a:p>
        </p:txBody>
      </p:sp>
      <p:sp>
        <p:nvSpPr>
          <p:cNvPr id="4" name="object 4"/>
          <p:cNvSpPr/>
          <p:nvPr/>
        </p:nvSpPr>
        <p:spPr>
          <a:xfrm>
            <a:off x="0" y="3791826"/>
            <a:ext cx="2076450" cy="1094740"/>
          </a:xfrm>
          <a:custGeom>
            <a:avLst/>
            <a:gdLst/>
            <a:ahLst/>
            <a:cxnLst/>
            <a:rect l="l" t="t" r="r" b="b"/>
            <a:pathLst>
              <a:path w="2076450" h="1094739">
                <a:moveTo>
                  <a:pt x="2076450" y="0"/>
                </a:moveTo>
                <a:lnTo>
                  <a:pt x="0" y="0"/>
                </a:lnTo>
                <a:lnTo>
                  <a:pt x="0" y="1094498"/>
                </a:lnTo>
                <a:lnTo>
                  <a:pt x="2076450" y="1094498"/>
                </a:lnTo>
                <a:lnTo>
                  <a:pt x="207645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40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8366" y="982814"/>
          <a:ext cx="9605645" cy="564705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879215">
                  <a:extLst>
                    <a:ext uri="{9D8B030D-6E8A-4147-A177-3AD203B41FA5}">
                      <a16:colId xmlns:a16="http://schemas.microsoft.com/office/drawing/2014/main" val="20001"/>
                    </a:ext>
                  </a:extLst>
                </a:gridCol>
                <a:gridCol w="5518785">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338455">
                        <a:lnSpc>
                          <a:spcPct val="100000"/>
                        </a:lnSpc>
                        <a:spcBef>
                          <a:spcPts val="400"/>
                        </a:spcBef>
                      </a:pPr>
                      <a:r>
                        <a:rPr sz="1200" b="1" spc="-5" dirty="0">
                          <a:latin typeface="Yu Gothic UI"/>
                          <a:cs typeface="Yu Gothic UI"/>
                        </a:rPr>
                        <a:t>障害者歯科治療における歯科医学的管理の新設</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353685">
                <a:tc gridSpan="3">
                  <a:txBody>
                    <a:bodyPr/>
                    <a:lstStyle/>
                    <a:p>
                      <a:pPr marL="377825" marR="88900" indent="-287020">
                        <a:lnSpc>
                          <a:spcPct val="100000"/>
                        </a:lnSpc>
                        <a:spcBef>
                          <a:spcPts val="365"/>
                        </a:spcBef>
                        <a:buFont typeface="Wingdings"/>
                        <a:buChar char=""/>
                        <a:tabLst>
                          <a:tab pos="377825" algn="l"/>
                        </a:tabLst>
                      </a:pPr>
                      <a:r>
                        <a:rPr sz="1400" spc="150" dirty="0">
                          <a:latin typeface="Yu Gothic UI"/>
                          <a:cs typeface="Yu Gothic UI"/>
                        </a:rPr>
                        <a:t>歯科疾患管理料について、</a:t>
                      </a:r>
                      <a:r>
                        <a:rPr sz="1400" b="1" u="sng" spc="45" dirty="0">
                          <a:solidFill>
                            <a:srgbClr val="006FC0"/>
                          </a:solidFill>
                          <a:uFill>
                            <a:solidFill>
                              <a:srgbClr val="006FC0"/>
                            </a:solidFill>
                          </a:uFill>
                          <a:latin typeface="Yu Gothic UI"/>
                          <a:cs typeface="Yu Gothic UI"/>
                        </a:rPr>
                        <a:t>障害者の歯科治療を専門に担う歯科医療機関における特別な歯科医学的管理を行った</a:t>
                      </a:r>
                      <a:r>
                        <a:rPr sz="1400" b="1" u="sng" spc="500" dirty="0">
                          <a:solidFill>
                            <a:srgbClr val="006FC0"/>
                          </a:solidFill>
                          <a:uFill>
                            <a:solidFill>
                              <a:srgbClr val="006FC0"/>
                            </a:solidFill>
                          </a:uFill>
                          <a:latin typeface="Yu Gothic UI"/>
                          <a:cs typeface="Yu Gothic UI"/>
                        </a:rPr>
                        <a:t>                                                    </a:t>
                      </a:r>
                      <a:r>
                        <a:rPr sz="1400" b="1" u="sng" spc="55" dirty="0">
                          <a:solidFill>
                            <a:srgbClr val="006FC0"/>
                          </a:solidFill>
                          <a:uFill>
                            <a:solidFill>
                              <a:srgbClr val="006FC0"/>
                            </a:solidFill>
                          </a:uFill>
                          <a:latin typeface="Yu Gothic UI"/>
                          <a:cs typeface="Yu Gothic UI"/>
                        </a:rPr>
                        <a:t>場合の加算を新設</a:t>
                      </a:r>
                      <a:r>
                        <a:rPr sz="1400" spc="335" dirty="0">
                          <a:latin typeface="Yu Gothic UI"/>
                          <a:cs typeface="Yu Gothic UI"/>
                        </a:rPr>
                        <a:t>する。</a:t>
                      </a:r>
                      <a:endParaRPr sz="1400">
                        <a:latin typeface="Yu Gothic UI"/>
                        <a:cs typeface="Yu Gothic UI"/>
                      </a:endParaRPr>
                    </a:p>
                    <a:p>
                      <a:pPr>
                        <a:lnSpc>
                          <a:spcPct val="100000"/>
                        </a:lnSpc>
                        <a:spcBef>
                          <a:spcPts val="5"/>
                        </a:spcBef>
                      </a:pPr>
                      <a:endParaRPr sz="1400">
                        <a:latin typeface="Times New Roman"/>
                        <a:cs typeface="Times New Roman"/>
                      </a:endParaRPr>
                    </a:p>
                    <a:p>
                      <a:pPr marL="1158240">
                        <a:lnSpc>
                          <a:spcPct val="100000"/>
                        </a:lnSpc>
                        <a:tabLst>
                          <a:tab pos="2072639" algn="l"/>
                          <a:tab pos="4130040" algn="l"/>
                        </a:tabLst>
                      </a:pPr>
                      <a:r>
                        <a:rPr sz="1800" b="1" u="sng" spc="-10" dirty="0">
                          <a:solidFill>
                            <a:srgbClr val="006FC0"/>
                          </a:solidFill>
                          <a:uFill>
                            <a:solidFill>
                              <a:srgbClr val="006FC0"/>
                            </a:solidFill>
                          </a:uFill>
                          <a:latin typeface="Yu Gothic UI"/>
                          <a:cs typeface="Yu Gothic UI"/>
                        </a:rPr>
                        <a:t>（新</a:t>
                      </a:r>
                      <a:r>
                        <a:rPr sz="1800" b="1" u="sng" spc="-50" dirty="0">
                          <a:solidFill>
                            <a:srgbClr val="006FC0"/>
                          </a:solidFill>
                          <a:uFill>
                            <a:solidFill>
                              <a:srgbClr val="006FC0"/>
                            </a:solidFill>
                          </a:uFill>
                          <a:latin typeface="Yu Gothic UI"/>
                          <a:cs typeface="Yu Gothic UI"/>
                        </a:rPr>
                        <a:t>）</a:t>
                      </a:r>
                      <a:r>
                        <a:rPr sz="1800" b="1" u="sng" dirty="0">
                          <a:solidFill>
                            <a:srgbClr val="006FC0"/>
                          </a:solidFill>
                          <a:uFill>
                            <a:solidFill>
                              <a:srgbClr val="006FC0"/>
                            </a:solidFill>
                          </a:uFill>
                          <a:latin typeface="Yu Gothic UI"/>
                          <a:cs typeface="Yu Gothic UI"/>
                        </a:rPr>
                        <a:t>	</a:t>
                      </a:r>
                      <a:r>
                        <a:rPr sz="1800" b="1" u="sng" spc="-10" dirty="0">
                          <a:solidFill>
                            <a:srgbClr val="006FC0"/>
                          </a:solidFill>
                          <a:uFill>
                            <a:solidFill>
                              <a:srgbClr val="006FC0"/>
                            </a:solidFill>
                          </a:uFill>
                          <a:latin typeface="Yu Gothic UI"/>
                          <a:cs typeface="Yu Gothic UI"/>
                        </a:rPr>
                        <a:t>特別管理</a:t>
                      </a:r>
                      <a:r>
                        <a:rPr sz="1800" b="1" u="sng" dirty="0">
                          <a:solidFill>
                            <a:srgbClr val="006FC0"/>
                          </a:solidFill>
                          <a:uFill>
                            <a:solidFill>
                              <a:srgbClr val="006FC0"/>
                            </a:solidFill>
                          </a:uFill>
                          <a:latin typeface="Yu Gothic UI"/>
                          <a:cs typeface="Yu Gothic UI"/>
                        </a:rPr>
                        <a:t>加</a:t>
                      </a:r>
                      <a:r>
                        <a:rPr sz="1800" b="1" u="sng" spc="-50" dirty="0">
                          <a:solidFill>
                            <a:srgbClr val="006FC0"/>
                          </a:solidFill>
                          <a:uFill>
                            <a:solidFill>
                              <a:srgbClr val="006FC0"/>
                            </a:solidFill>
                          </a:uFill>
                          <a:latin typeface="Yu Gothic UI"/>
                          <a:cs typeface="Yu Gothic UI"/>
                        </a:rPr>
                        <a:t>算</a:t>
                      </a:r>
                      <a:r>
                        <a:rPr sz="1800" b="1" u="sng" dirty="0">
                          <a:solidFill>
                            <a:srgbClr val="006FC0"/>
                          </a:solidFill>
                          <a:uFill>
                            <a:solidFill>
                              <a:srgbClr val="006FC0"/>
                            </a:solidFill>
                          </a:uFill>
                          <a:latin typeface="Yu Gothic UI"/>
                          <a:cs typeface="Yu Gothic UI"/>
                        </a:rPr>
                        <a:t>	</a:t>
                      </a:r>
                      <a:r>
                        <a:rPr sz="1800" b="1" u="sng" spc="210" dirty="0">
                          <a:solidFill>
                            <a:srgbClr val="006FC0"/>
                          </a:solidFill>
                          <a:uFill>
                            <a:solidFill>
                              <a:srgbClr val="006FC0"/>
                            </a:solidFill>
                          </a:uFill>
                          <a:latin typeface="Yu Gothic UI"/>
                          <a:cs typeface="Yu Gothic UI"/>
                        </a:rPr>
                        <a:t>80</a:t>
                      </a:r>
                      <a:r>
                        <a:rPr sz="1800" b="1" u="sng" spc="-50" dirty="0">
                          <a:solidFill>
                            <a:srgbClr val="006FC0"/>
                          </a:solidFill>
                          <a:uFill>
                            <a:solidFill>
                              <a:srgbClr val="006FC0"/>
                            </a:solidFill>
                          </a:uFill>
                          <a:latin typeface="Yu Gothic UI"/>
                          <a:cs typeface="Yu Gothic UI"/>
                        </a:rPr>
                        <a:t>点</a:t>
                      </a:r>
                      <a:endParaRPr sz="1800">
                        <a:latin typeface="Yu Gothic UI"/>
                        <a:cs typeface="Yu Gothic UI"/>
                      </a:endParaRPr>
                    </a:p>
                    <a:p>
                      <a:pPr marL="91440">
                        <a:lnSpc>
                          <a:spcPct val="100000"/>
                        </a:lnSpc>
                        <a:spcBef>
                          <a:spcPts val="1745"/>
                        </a:spcBef>
                      </a:pPr>
                      <a:r>
                        <a:rPr sz="1400" dirty="0">
                          <a:latin typeface="Yu Gothic UI"/>
                          <a:cs typeface="Yu Gothic UI"/>
                        </a:rPr>
                        <a:t>［対象患者</a:t>
                      </a:r>
                      <a:r>
                        <a:rPr sz="1400" spc="-50" dirty="0">
                          <a:latin typeface="Yu Gothic UI"/>
                          <a:cs typeface="Yu Gothic UI"/>
                        </a:rPr>
                        <a:t>］</a:t>
                      </a:r>
                      <a:endParaRPr sz="1400">
                        <a:latin typeface="Yu Gothic UI"/>
                        <a:cs typeface="Yu Gothic UI"/>
                      </a:endParaRPr>
                    </a:p>
                    <a:p>
                      <a:pPr marL="269240">
                        <a:lnSpc>
                          <a:spcPct val="100000"/>
                        </a:lnSpc>
                      </a:pPr>
                      <a:r>
                        <a:rPr sz="1400" spc="140" dirty="0">
                          <a:latin typeface="Yu Gothic UI"/>
                          <a:cs typeface="Yu Gothic UI"/>
                        </a:rPr>
                        <a:t>次に掲げる状態又はこれらに準ずる状態にある患者</a:t>
                      </a:r>
                      <a:endParaRPr sz="1400">
                        <a:latin typeface="Yu Gothic UI"/>
                        <a:cs typeface="Yu Gothic UI"/>
                      </a:endParaRPr>
                    </a:p>
                    <a:p>
                      <a:pPr marL="269240">
                        <a:lnSpc>
                          <a:spcPct val="100000"/>
                        </a:lnSpc>
                      </a:pPr>
                      <a:r>
                        <a:rPr sz="1400" spc="50" dirty="0">
                          <a:latin typeface="Yu Gothic UI"/>
                          <a:cs typeface="Yu Gothic UI"/>
                        </a:rPr>
                        <a:t>イ．脳性麻痺等で身体の不随意運動や緊張が強く体幹の安定が得られない状態</a:t>
                      </a:r>
                      <a:endParaRPr sz="1400">
                        <a:latin typeface="Yu Gothic UI"/>
                        <a:cs typeface="Yu Gothic UI"/>
                      </a:endParaRPr>
                    </a:p>
                    <a:p>
                      <a:pPr marL="269240">
                        <a:lnSpc>
                          <a:spcPct val="100000"/>
                        </a:lnSpc>
                      </a:pPr>
                      <a:r>
                        <a:rPr sz="1400" spc="50" dirty="0">
                          <a:latin typeface="Yu Gothic UI"/>
                          <a:cs typeface="Yu Gothic UI"/>
                        </a:rPr>
                        <a:t>ロ．知的発達障害等により開口保持ができない状態又は治療の目的が理解できず治療に協力が得られない状態</a:t>
                      </a:r>
                      <a:endParaRPr sz="1400">
                        <a:latin typeface="Yu Gothic UI"/>
                        <a:cs typeface="Yu Gothic UI"/>
                      </a:endParaRPr>
                    </a:p>
                    <a:p>
                      <a:pPr marL="269240">
                        <a:lnSpc>
                          <a:spcPct val="100000"/>
                        </a:lnSpc>
                      </a:pPr>
                      <a:r>
                        <a:rPr sz="1400" spc="25" dirty="0">
                          <a:latin typeface="Yu Gothic UI"/>
                          <a:cs typeface="Yu Gothic UI"/>
                        </a:rPr>
                        <a:t>ハ．重症の呼吸器疾患等で頻繁に治療の中断が必要な状態</a:t>
                      </a:r>
                      <a:endParaRPr sz="1400">
                        <a:latin typeface="Yu Gothic UI"/>
                        <a:cs typeface="Yu Gothic UI"/>
                      </a:endParaRPr>
                    </a:p>
                    <a:p>
                      <a:pPr marL="269240">
                        <a:lnSpc>
                          <a:spcPct val="100000"/>
                        </a:lnSpc>
                        <a:spcBef>
                          <a:spcPts val="5"/>
                        </a:spcBef>
                      </a:pPr>
                      <a:r>
                        <a:rPr sz="1400" spc="55" dirty="0">
                          <a:latin typeface="Yu Gothic UI"/>
                          <a:cs typeface="Yu Gothic UI"/>
                        </a:rPr>
                        <a:t>ニ．人工呼吸器を使用している状態又は気管切開等を行っており歯科治療に際して管理が必要な状態</a:t>
                      </a:r>
                      <a:endParaRPr sz="1400">
                        <a:latin typeface="Yu Gothic UI"/>
                        <a:cs typeface="Yu Gothic UI"/>
                      </a:endParaRPr>
                    </a:p>
                    <a:p>
                      <a:pPr marL="624840" marR="345440" indent="-355600">
                        <a:lnSpc>
                          <a:spcPct val="100000"/>
                        </a:lnSpc>
                      </a:pPr>
                      <a:r>
                        <a:rPr sz="1400" spc="65" dirty="0">
                          <a:latin typeface="Yu Gothic UI"/>
                          <a:cs typeface="Yu Gothic UI"/>
                        </a:rPr>
                        <a:t>ホ．強度行動障害の状態であって、日常生活に支障を来すような症状・行動が頻繁に見られ、歯科治療に協力が</a:t>
                      </a:r>
                      <a:r>
                        <a:rPr sz="1400" spc="135" dirty="0">
                          <a:latin typeface="Yu Gothic UI"/>
                          <a:cs typeface="Yu Gothic UI"/>
                        </a:rPr>
                        <a:t>得られない状態</a:t>
                      </a:r>
                      <a:endParaRPr sz="1400">
                        <a:latin typeface="Yu Gothic UI"/>
                        <a:cs typeface="Yu Gothic UI"/>
                      </a:endParaRPr>
                    </a:p>
                    <a:p>
                      <a:pPr marL="42545">
                        <a:lnSpc>
                          <a:spcPct val="100000"/>
                        </a:lnSpc>
                        <a:spcBef>
                          <a:spcPts val="1485"/>
                        </a:spcBef>
                      </a:pPr>
                      <a:r>
                        <a:rPr sz="1200" dirty="0">
                          <a:latin typeface="Yu Gothic UI"/>
                          <a:cs typeface="Yu Gothic UI"/>
                        </a:rPr>
                        <a:t>［施設基準（</a:t>
                      </a:r>
                      <a:r>
                        <a:rPr sz="1200" spc="-5" dirty="0">
                          <a:latin typeface="Yu Gothic UI"/>
                          <a:cs typeface="Yu Gothic UI"/>
                        </a:rPr>
                        <a:t>通知</a:t>
                      </a:r>
                      <a:r>
                        <a:rPr sz="1200" spc="-25" dirty="0">
                          <a:latin typeface="Yu Gothic UI"/>
                          <a:cs typeface="Yu Gothic UI"/>
                        </a:rPr>
                        <a:t>）］</a:t>
                      </a:r>
                      <a:endParaRPr sz="1200">
                        <a:latin typeface="Yu Gothic UI"/>
                        <a:cs typeface="Yu Gothic UI"/>
                      </a:endParaRPr>
                    </a:p>
                    <a:p>
                      <a:pPr marL="42545">
                        <a:lnSpc>
                          <a:spcPct val="100000"/>
                        </a:lnSpc>
                      </a:pPr>
                      <a:r>
                        <a:rPr sz="1200" spc="-10" dirty="0">
                          <a:latin typeface="Yu Gothic UI"/>
                          <a:cs typeface="Yu Gothic UI"/>
                        </a:rPr>
                        <a:t>（１）</a:t>
                      </a:r>
                      <a:r>
                        <a:rPr sz="1200" b="1" u="sng" spc="-10" dirty="0">
                          <a:solidFill>
                            <a:srgbClr val="006FC0"/>
                          </a:solidFill>
                          <a:uFill>
                            <a:solidFill>
                              <a:srgbClr val="006FC0"/>
                            </a:solidFill>
                          </a:uFill>
                          <a:latin typeface="Yu Gothic UI"/>
                          <a:cs typeface="Yu Gothic UI"/>
                        </a:rPr>
                        <a:t>障害者歯科治療</a:t>
                      </a:r>
                      <a:r>
                        <a:rPr sz="1200" spc="70" dirty="0">
                          <a:latin typeface="Yu Gothic UI"/>
                          <a:cs typeface="Yu Gothic UI"/>
                        </a:rPr>
                        <a:t>に係る専門の知識及び</a:t>
                      </a:r>
                      <a:r>
                        <a:rPr sz="1200" b="1" u="sng" spc="60" dirty="0">
                          <a:solidFill>
                            <a:srgbClr val="006FC0"/>
                          </a:solidFill>
                          <a:uFill>
                            <a:solidFill>
                              <a:srgbClr val="006FC0"/>
                            </a:solidFill>
                          </a:uFill>
                          <a:latin typeface="Yu Gothic UI"/>
                          <a:cs typeface="Yu Gothic UI"/>
                        </a:rPr>
                        <a:t>５年以上の経験を有し</a:t>
                      </a:r>
                      <a:r>
                        <a:rPr sz="1200" u="sng" spc="395" dirty="0">
                          <a:uFill>
                            <a:solidFill>
                              <a:srgbClr val="000000"/>
                            </a:solidFill>
                          </a:uFill>
                          <a:latin typeface="Yu Gothic UI"/>
                          <a:cs typeface="Yu Gothic UI"/>
                        </a:rPr>
                        <a:t>、</a:t>
                      </a:r>
                      <a:r>
                        <a:rPr sz="1200" b="1" u="sng" dirty="0">
                          <a:solidFill>
                            <a:srgbClr val="006FC0"/>
                          </a:solidFill>
                          <a:uFill>
                            <a:solidFill>
                              <a:srgbClr val="006FC0"/>
                            </a:solidFill>
                          </a:uFill>
                          <a:latin typeface="Yu Gothic UI"/>
                          <a:cs typeface="Yu Gothic UI"/>
                        </a:rPr>
                        <a:t>障害者歯科治療を</a:t>
                      </a:r>
                      <a:r>
                        <a:rPr sz="1200" b="1" u="sng" spc="140" dirty="0">
                          <a:solidFill>
                            <a:srgbClr val="006FC0"/>
                          </a:solidFill>
                          <a:uFill>
                            <a:solidFill>
                              <a:srgbClr val="006FC0"/>
                            </a:solidFill>
                          </a:uFill>
                          <a:latin typeface="Yu Gothic UI"/>
                          <a:cs typeface="Yu Gothic UI"/>
                        </a:rPr>
                        <a:t>60</a:t>
                      </a:r>
                      <a:r>
                        <a:rPr sz="1200" b="1" u="sng" spc="-30" dirty="0">
                          <a:solidFill>
                            <a:srgbClr val="006FC0"/>
                          </a:solidFill>
                          <a:uFill>
                            <a:solidFill>
                              <a:srgbClr val="006FC0"/>
                            </a:solidFill>
                          </a:uFill>
                          <a:latin typeface="Yu Gothic UI"/>
                          <a:cs typeface="Yu Gothic UI"/>
                        </a:rPr>
                        <a:t>症例</a:t>
                      </a:r>
                      <a:endParaRPr sz="1200">
                        <a:latin typeface="Yu Gothic UI"/>
                        <a:cs typeface="Yu Gothic UI"/>
                      </a:endParaRPr>
                    </a:p>
                    <a:p>
                      <a:pPr marL="499745">
                        <a:lnSpc>
                          <a:spcPct val="100000"/>
                        </a:lnSpc>
                        <a:spcBef>
                          <a:spcPts val="5"/>
                        </a:spcBef>
                      </a:pPr>
                      <a:r>
                        <a:rPr sz="1200" b="1" u="sng" spc="70" dirty="0">
                          <a:solidFill>
                            <a:srgbClr val="006FC0"/>
                          </a:solidFill>
                          <a:uFill>
                            <a:solidFill>
                              <a:srgbClr val="006FC0"/>
                            </a:solidFill>
                          </a:uFill>
                          <a:latin typeface="Yu Gothic UI"/>
                          <a:cs typeface="Yu Gothic UI"/>
                        </a:rPr>
                        <a:t>以上経験している歯科医師を１名</a:t>
                      </a:r>
                      <a:r>
                        <a:rPr sz="1200" spc="195" dirty="0">
                          <a:latin typeface="Yu Gothic UI"/>
                          <a:cs typeface="Yu Gothic UI"/>
                        </a:rPr>
                        <a:t>以上配置していること。</a:t>
                      </a:r>
                      <a:endParaRPr sz="1200">
                        <a:latin typeface="Yu Gothic UI"/>
                        <a:cs typeface="Yu Gothic UI"/>
                      </a:endParaRPr>
                    </a:p>
                    <a:p>
                      <a:pPr marL="42545">
                        <a:lnSpc>
                          <a:spcPct val="100000"/>
                        </a:lnSpc>
                      </a:pPr>
                      <a:r>
                        <a:rPr sz="1200" dirty="0">
                          <a:latin typeface="Yu Gothic UI"/>
                          <a:cs typeface="Yu Gothic UI"/>
                        </a:rPr>
                        <a:t>（２）</a:t>
                      </a:r>
                      <a:r>
                        <a:rPr sz="1200" spc="75" dirty="0">
                          <a:latin typeface="Yu Gothic UI"/>
                          <a:cs typeface="Yu Gothic UI"/>
                        </a:rPr>
                        <a:t>過去に</a:t>
                      </a:r>
                      <a:r>
                        <a:rPr sz="1200" b="1" u="sng" spc="60" dirty="0">
                          <a:solidFill>
                            <a:srgbClr val="006FC0"/>
                          </a:solidFill>
                          <a:uFill>
                            <a:solidFill>
                              <a:srgbClr val="006FC0"/>
                            </a:solidFill>
                          </a:uFill>
                          <a:latin typeface="Yu Gothic UI"/>
                          <a:cs typeface="Yu Gothic UI"/>
                        </a:rPr>
                        <a:t>障害を有す患者に対する歯科診療の補助を</a:t>
                      </a:r>
                      <a:r>
                        <a:rPr sz="1200" b="1" u="sng" spc="140" dirty="0">
                          <a:solidFill>
                            <a:srgbClr val="006FC0"/>
                          </a:solidFill>
                          <a:uFill>
                            <a:solidFill>
                              <a:srgbClr val="006FC0"/>
                            </a:solidFill>
                          </a:uFill>
                          <a:latin typeface="Yu Gothic UI"/>
                          <a:cs typeface="Yu Gothic UI"/>
                        </a:rPr>
                        <a:t>60</a:t>
                      </a:r>
                      <a:r>
                        <a:rPr sz="1200" b="1" u="sng" spc="60" dirty="0">
                          <a:solidFill>
                            <a:srgbClr val="006FC0"/>
                          </a:solidFill>
                          <a:uFill>
                            <a:solidFill>
                              <a:srgbClr val="006FC0"/>
                            </a:solidFill>
                          </a:uFill>
                          <a:latin typeface="Yu Gothic UI"/>
                          <a:cs typeface="Yu Gothic UI"/>
                        </a:rPr>
                        <a:t>症例以上経験している歯科衛生士を</a:t>
                      </a:r>
                      <a:endParaRPr sz="1200">
                        <a:latin typeface="Yu Gothic UI"/>
                        <a:cs typeface="Yu Gothic UI"/>
                      </a:endParaRPr>
                    </a:p>
                    <a:p>
                      <a:pPr marL="499745">
                        <a:lnSpc>
                          <a:spcPct val="100000"/>
                        </a:lnSpc>
                      </a:pPr>
                      <a:r>
                        <a:rPr sz="1200" b="1" u="sng" dirty="0">
                          <a:solidFill>
                            <a:srgbClr val="006FC0"/>
                          </a:solidFill>
                          <a:uFill>
                            <a:solidFill>
                              <a:srgbClr val="006FC0"/>
                            </a:solidFill>
                          </a:uFill>
                          <a:latin typeface="Yu Gothic UI"/>
                          <a:cs typeface="Yu Gothic UI"/>
                        </a:rPr>
                        <a:t>１名</a:t>
                      </a:r>
                      <a:r>
                        <a:rPr sz="1200" spc="195" dirty="0">
                          <a:latin typeface="Yu Gothic UI"/>
                          <a:cs typeface="Yu Gothic UI"/>
                        </a:rPr>
                        <a:t>以上配置していること。</a:t>
                      </a:r>
                      <a:endParaRPr sz="1200">
                        <a:latin typeface="Yu Gothic UI"/>
                        <a:cs typeface="Yu Gothic UI"/>
                      </a:endParaRPr>
                    </a:p>
                    <a:p>
                      <a:pPr marL="42545">
                        <a:lnSpc>
                          <a:spcPct val="100000"/>
                        </a:lnSpc>
                      </a:pPr>
                      <a:r>
                        <a:rPr sz="1200" dirty="0">
                          <a:latin typeface="Yu Gothic UI"/>
                          <a:cs typeface="Yu Gothic UI"/>
                        </a:rPr>
                        <a:t>（３）</a:t>
                      </a:r>
                      <a:r>
                        <a:rPr sz="1200" b="1" u="sng" spc="95" dirty="0">
                          <a:solidFill>
                            <a:srgbClr val="006FC0"/>
                          </a:solidFill>
                          <a:uFill>
                            <a:solidFill>
                              <a:srgbClr val="006FC0"/>
                            </a:solidFill>
                          </a:uFill>
                          <a:latin typeface="Yu Gothic UI"/>
                          <a:cs typeface="Yu Gothic UI"/>
                        </a:rPr>
                        <a:t>障害者歯科医診療を実施する時間があらかじめ定められている</a:t>
                      </a:r>
                      <a:r>
                        <a:rPr sz="1200" spc="360" dirty="0">
                          <a:latin typeface="Yu Gothic UI"/>
                          <a:cs typeface="Yu Gothic UI"/>
                        </a:rPr>
                        <a:t>こと。</a:t>
                      </a:r>
                      <a:endParaRPr sz="1200">
                        <a:latin typeface="Yu Gothic UI"/>
                        <a:cs typeface="Yu Gothic UI"/>
                      </a:endParaRPr>
                    </a:p>
                    <a:p>
                      <a:pPr marL="438784" marR="2926715" indent="-396240">
                        <a:lnSpc>
                          <a:spcPct val="100000"/>
                        </a:lnSpc>
                      </a:pPr>
                      <a:r>
                        <a:rPr sz="1200" dirty="0">
                          <a:latin typeface="Yu Gothic UI"/>
                          <a:cs typeface="Yu Gothic UI"/>
                        </a:rPr>
                        <a:t>（４）（３）</a:t>
                      </a:r>
                      <a:r>
                        <a:rPr sz="1200" spc="210" dirty="0">
                          <a:latin typeface="Yu Gothic UI"/>
                          <a:cs typeface="Yu Gothic UI"/>
                        </a:rPr>
                        <a:t>の時間においては、</a:t>
                      </a:r>
                      <a:r>
                        <a:rPr sz="1200" b="1" u="sng" spc="105" dirty="0">
                          <a:solidFill>
                            <a:srgbClr val="006FC0"/>
                          </a:solidFill>
                          <a:uFill>
                            <a:solidFill>
                              <a:srgbClr val="006FC0"/>
                            </a:solidFill>
                          </a:uFill>
                          <a:latin typeface="Yu Gothic UI"/>
                          <a:cs typeface="Yu Gothic UI"/>
                        </a:rPr>
                        <a:t>障害者歯科診療を実施するための歯科用ユニットが確保され</a:t>
                      </a:r>
                      <a:r>
                        <a:rPr sz="1200" b="1" u="sng" spc="500" dirty="0">
                          <a:solidFill>
                            <a:srgbClr val="006FC0"/>
                          </a:solidFill>
                          <a:uFill>
                            <a:solidFill>
                              <a:srgbClr val="006FC0"/>
                            </a:solidFill>
                          </a:uFill>
                          <a:latin typeface="Yu Gothic UI"/>
                          <a:cs typeface="Yu Gothic UI"/>
                        </a:rPr>
                        <a:t>                                      </a:t>
                      </a:r>
                      <a:r>
                        <a:rPr sz="1200" b="1" u="sng" spc="235" dirty="0">
                          <a:solidFill>
                            <a:srgbClr val="006FC0"/>
                          </a:solidFill>
                          <a:uFill>
                            <a:solidFill>
                              <a:srgbClr val="006FC0"/>
                            </a:solidFill>
                          </a:uFill>
                          <a:latin typeface="Yu Gothic UI"/>
                          <a:cs typeface="Yu Gothic UI"/>
                        </a:rPr>
                        <a:t>ている</a:t>
                      </a:r>
                      <a:r>
                        <a:rPr sz="1200" spc="360" dirty="0">
                          <a:latin typeface="Yu Gothic UI"/>
                          <a:cs typeface="Yu Gothic UI"/>
                        </a:rPr>
                        <a:t>こと。</a:t>
                      </a:r>
                      <a:endParaRPr sz="1200">
                        <a:latin typeface="Yu Gothic UI"/>
                        <a:cs typeface="Yu Gothic UI"/>
                      </a:endParaRPr>
                    </a:p>
                    <a:p>
                      <a:pPr marL="42545">
                        <a:lnSpc>
                          <a:spcPct val="100000"/>
                        </a:lnSpc>
                      </a:pPr>
                      <a:r>
                        <a:rPr sz="1200" dirty="0">
                          <a:latin typeface="Yu Gothic UI"/>
                          <a:cs typeface="Yu Gothic UI"/>
                        </a:rPr>
                        <a:t>（５）</a:t>
                      </a:r>
                      <a:r>
                        <a:rPr sz="1200" spc="110" dirty="0">
                          <a:latin typeface="Yu Gothic UI"/>
                          <a:cs typeface="Yu Gothic UI"/>
                        </a:rPr>
                        <a:t>患者にとって安心で安全な歯科医療環境の提供を行うにつき、</a:t>
                      </a:r>
                      <a:r>
                        <a:rPr sz="1200" b="1" u="sng" spc="-5" dirty="0">
                          <a:solidFill>
                            <a:srgbClr val="006FC0"/>
                          </a:solidFill>
                          <a:uFill>
                            <a:solidFill>
                              <a:srgbClr val="006FC0"/>
                            </a:solidFill>
                          </a:uFill>
                          <a:latin typeface="Yu Gothic UI"/>
                          <a:cs typeface="Yu Gothic UI"/>
                        </a:rPr>
                        <a:t>経皮的動脈血酸素飽和度</a:t>
                      </a:r>
                      <a:endParaRPr sz="1200">
                        <a:latin typeface="Yu Gothic UI"/>
                        <a:cs typeface="Yu Gothic UI"/>
                      </a:endParaRPr>
                    </a:p>
                    <a:p>
                      <a:pPr marL="499745">
                        <a:lnSpc>
                          <a:spcPct val="100000"/>
                        </a:lnSpc>
                      </a:pPr>
                      <a:r>
                        <a:rPr sz="1200" b="1" u="sng" spc="-10" dirty="0">
                          <a:solidFill>
                            <a:srgbClr val="006FC0"/>
                          </a:solidFill>
                          <a:uFill>
                            <a:solidFill>
                              <a:srgbClr val="006FC0"/>
                            </a:solidFill>
                          </a:uFill>
                          <a:latin typeface="Yu Gothic UI"/>
                          <a:cs typeface="Yu Gothic UI"/>
                        </a:rPr>
                        <a:t>測定器（</a:t>
                      </a:r>
                      <a:r>
                        <a:rPr sz="1200" b="1" u="sng" spc="265" dirty="0">
                          <a:solidFill>
                            <a:srgbClr val="006FC0"/>
                          </a:solidFill>
                          <a:uFill>
                            <a:solidFill>
                              <a:srgbClr val="006FC0"/>
                            </a:solidFill>
                          </a:uFill>
                          <a:latin typeface="Yu Gothic UI"/>
                          <a:cs typeface="Yu Gothic UI"/>
                        </a:rPr>
                        <a:t>パルスオキシメーター</a:t>
                      </a:r>
                      <a:r>
                        <a:rPr sz="1200" b="1" u="sng" spc="-10" dirty="0">
                          <a:solidFill>
                            <a:srgbClr val="006FC0"/>
                          </a:solidFill>
                          <a:uFill>
                            <a:solidFill>
                              <a:srgbClr val="006FC0"/>
                            </a:solidFill>
                          </a:uFill>
                          <a:latin typeface="Yu Gothic UI"/>
                          <a:cs typeface="Yu Gothic UI"/>
                        </a:rPr>
                        <a:t>）</a:t>
                      </a:r>
                      <a:r>
                        <a:rPr sz="1200" b="1" u="sng" spc="95" dirty="0">
                          <a:solidFill>
                            <a:srgbClr val="006FC0"/>
                          </a:solidFill>
                          <a:uFill>
                            <a:solidFill>
                              <a:srgbClr val="006FC0"/>
                            </a:solidFill>
                          </a:uFill>
                          <a:latin typeface="Yu Gothic UI"/>
                          <a:cs typeface="Yu Gothic UI"/>
                        </a:rPr>
                        <a:t>及び血圧計等を有している</a:t>
                      </a:r>
                      <a:r>
                        <a:rPr sz="1200" spc="355" dirty="0">
                          <a:latin typeface="Yu Gothic UI"/>
                          <a:cs typeface="Yu Gothic UI"/>
                        </a:rPr>
                        <a:t>こと。</a:t>
                      </a:r>
                      <a:endParaRPr sz="1200">
                        <a:latin typeface="Yu Gothic UI"/>
                        <a:cs typeface="Yu Gothic UI"/>
                      </a:endParaRPr>
                    </a:p>
                    <a:p>
                      <a:pPr marL="42545">
                        <a:lnSpc>
                          <a:spcPct val="100000"/>
                        </a:lnSpc>
                      </a:pPr>
                      <a:r>
                        <a:rPr sz="1200" dirty="0">
                          <a:latin typeface="Yu Gothic UI"/>
                          <a:cs typeface="Yu Gothic UI"/>
                        </a:rPr>
                        <a:t>（６）</a:t>
                      </a:r>
                      <a:r>
                        <a:rPr sz="1200" spc="120" dirty="0">
                          <a:latin typeface="Yu Gothic UI"/>
                          <a:cs typeface="Yu Gothic UI"/>
                        </a:rPr>
                        <a:t>障害者歯科治療について、</a:t>
                      </a:r>
                      <a:r>
                        <a:rPr sz="1200" b="1" u="sng" spc="35" dirty="0">
                          <a:solidFill>
                            <a:srgbClr val="006FC0"/>
                          </a:solidFill>
                          <a:uFill>
                            <a:solidFill>
                              <a:srgbClr val="006FC0"/>
                            </a:solidFill>
                          </a:uFill>
                          <a:latin typeface="Yu Gothic UI"/>
                          <a:cs typeface="Yu Gothic UI"/>
                        </a:rPr>
                        <a:t>都道府県等と連携</a:t>
                      </a:r>
                      <a:r>
                        <a:rPr sz="1200" spc="170" dirty="0">
                          <a:latin typeface="Yu Gothic UI"/>
                          <a:cs typeface="Yu Gothic UI"/>
                        </a:rPr>
                        <a:t>が図られている保険医療機関であること。</a:t>
                      </a:r>
                      <a:endParaRPr sz="1200">
                        <a:latin typeface="Yu Gothic UI"/>
                        <a:cs typeface="Yu Gothic UI"/>
                      </a:endParaRPr>
                    </a:p>
                    <a:p>
                      <a:pPr marL="438784">
                        <a:lnSpc>
                          <a:spcPct val="100000"/>
                        </a:lnSpc>
                        <a:tabLst>
                          <a:tab pos="7076440" algn="l"/>
                        </a:tabLst>
                      </a:pPr>
                      <a:r>
                        <a:rPr sz="1200" spc="300" dirty="0">
                          <a:latin typeface="Yu Gothic UI"/>
                          <a:cs typeface="Yu Gothic UI"/>
                        </a:rPr>
                        <a:t>ただ</a:t>
                      </a:r>
                      <a:r>
                        <a:rPr sz="1200" spc="265" dirty="0">
                          <a:latin typeface="Yu Gothic UI"/>
                          <a:cs typeface="Yu Gothic UI"/>
                        </a:rPr>
                        <a:t>し</a:t>
                      </a:r>
                      <a:r>
                        <a:rPr sz="1200" spc="400" dirty="0">
                          <a:latin typeface="Yu Gothic UI"/>
                          <a:cs typeface="Yu Gothic UI"/>
                        </a:rPr>
                        <a:t>、</a:t>
                      </a:r>
                      <a:r>
                        <a:rPr sz="1200" b="1" u="sng" spc="105" dirty="0">
                          <a:solidFill>
                            <a:srgbClr val="006FC0"/>
                          </a:solidFill>
                          <a:uFill>
                            <a:solidFill>
                              <a:srgbClr val="006FC0"/>
                            </a:solidFill>
                          </a:uFill>
                          <a:latin typeface="Yu Gothic UI"/>
                          <a:cs typeface="Yu Gothic UI"/>
                        </a:rPr>
                        <a:t>歯科診療所</a:t>
                      </a:r>
                      <a:r>
                        <a:rPr sz="1200" b="1" u="sng" spc="85" dirty="0">
                          <a:solidFill>
                            <a:srgbClr val="006FC0"/>
                          </a:solidFill>
                          <a:uFill>
                            <a:solidFill>
                              <a:srgbClr val="006FC0"/>
                            </a:solidFill>
                          </a:uFill>
                          <a:latin typeface="Yu Gothic UI"/>
                          <a:cs typeface="Yu Gothic UI"/>
                        </a:rPr>
                        <a:t>にお</a:t>
                      </a:r>
                      <a:r>
                        <a:rPr sz="1200" b="1" u="sng" spc="90" dirty="0">
                          <a:solidFill>
                            <a:srgbClr val="006FC0"/>
                          </a:solidFill>
                          <a:uFill>
                            <a:solidFill>
                              <a:srgbClr val="006FC0"/>
                            </a:solidFill>
                          </a:uFill>
                          <a:latin typeface="Yu Gothic UI"/>
                          <a:cs typeface="Yu Gothic UI"/>
                        </a:rPr>
                        <a:t>い</a:t>
                      </a:r>
                      <a:r>
                        <a:rPr sz="1200" b="1" u="sng" spc="80" dirty="0">
                          <a:solidFill>
                            <a:srgbClr val="006FC0"/>
                          </a:solidFill>
                          <a:uFill>
                            <a:solidFill>
                              <a:srgbClr val="006FC0"/>
                            </a:solidFill>
                          </a:uFill>
                          <a:latin typeface="Yu Gothic UI"/>
                          <a:cs typeface="Yu Gothic UI"/>
                        </a:rPr>
                        <a:t>て</a:t>
                      </a:r>
                      <a:r>
                        <a:rPr sz="1200" b="1" u="sng" spc="90" dirty="0">
                          <a:solidFill>
                            <a:srgbClr val="006FC0"/>
                          </a:solidFill>
                          <a:uFill>
                            <a:solidFill>
                              <a:srgbClr val="006FC0"/>
                            </a:solidFill>
                          </a:uFill>
                          <a:latin typeface="Yu Gothic UI"/>
                          <a:cs typeface="Yu Gothic UI"/>
                        </a:rPr>
                        <a:t>は</a:t>
                      </a:r>
                      <a:r>
                        <a:rPr sz="1200" b="1" u="sng" spc="400" dirty="0">
                          <a:solidFill>
                            <a:srgbClr val="006FC0"/>
                          </a:solidFill>
                          <a:uFill>
                            <a:solidFill>
                              <a:srgbClr val="006FC0"/>
                            </a:solidFill>
                          </a:uFill>
                          <a:latin typeface="Yu Gothic UI"/>
                          <a:cs typeface="Yu Gothic UI"/>
                        </a:rPr>
                        <a:t>、</a:t>
                      </a:r>
                      <a:r>
                        <a:rPr sz="1200" b="1" u="sng" spc="95" dirty="0">
                          <a:solidFill>
                            <a:srgbClr val="006FC0"/>
                          </a:solidFill>
                          <a:uFill>
                            <a:solidFill>
                              <a:srgbClr val="006FC0"/>
                            </a:solidFill>
                          </a:uFill>
                          <a:latin typeface="Yu Gothic UI"/>
                          <a:cs typeface="Yu Gothic UI"/>
                        </a:rPr>
                        <a:t>歯科</a:t>
                      </a:r>
                      <a:r>
                        <a:rPr sz="1200" b="1" u="sng" spc="70" dirty="0">
                          <a:solidFill>
                            <a:srgbClr val="006FC0"/>
                          </a:solidFill>
                          <a:uFill>
                            <a:solidFill>
                              <a:srgbClr val="006FC0"/>
                            </a:solidFill>
                          </a:uFill>
                          <a:latin typeface="Yu Gothic UI"/>
                          <a:cs typeface="Yu Gothic UI"/>
                        </a:rPr>
                        <a:t>を</a:t>
                      </a:r>
                      <a:r>
                        <a:rPr sz="1200" b="1" u="sng" spc="95" dirty="0">
                          <a:solidFill>
                            <a:srgbClr val="006FC0"/>
                          </a:solidFill>
                          <a:uFill>
                            <a:solidFill>
                              <a:srgbClr val="006FC0"/>
                            </a:solidFill>
                          </a:uFill>
                          <a:latin typeface="Yu Gothic UI"/>
                          <a:cs typeface="Yu Gothic UI"/>
                        </a:rPr>
                        <a:t>標榜</a:t>
                      </a:r>
                      <a:r>
                        <a:rPr sz="1200" b="1" u="sng" spc="80" dirty="0">
                          <a:solidFill>
                            <a:srgbClr val="006FC0"/>
                          </a:solidFill>
                          <a:uFill>
                            <a:solidFill>
                              <a:srgbClr val="006FC0"/>
                            </a:solidFill>
                          </a:uFill>
                          <a:latin typeface="Yu Gothic UI"/>
                          <a:cs typeface="Yu Gothic UI"/>
                        </a:rPr>
                        <a:t>す</a:t>
                      </a:r>
                      <a:r>
                        <a:rPr sz="1200" b="1" u="sng" spc="75" dirty="0">
                          <a:solidFill>
                            <a:srgbClr val="006FC0"/>
                          </a:solidFill>
                          <a:uFill>
                            <a:solidFill>
                              <a:srgbClr val="006FC0"/>
                            </a:solidFill>
                          </a:uFill>
                          <a:latin typeface="Yu Gothic UI"/>
                          <a:cs typeface="Yu Gothic UI"/>
                        </a:rPr>
                        <a:t>る</a:t>
                      </a:r>
                      <a:r>
                        <a:rPr sz="1200" b="1" u="sng" spc="95" dirty="0">
                          <a:solidFill>
                            <a:srgbClr val="006FC0"/>
                          </a:solidFill>
                          <a:uFill>
                            <a:solidFill>
                              <a:srgbClr val="006FC0"/>
                            </a:solidFill>
                          </a:uFill>
                          <a:latin typeface="Yu Gothic UI"/>
                          <a:cs typeface="Yu Gothic UI"/>
                        </a:rPr>
                        <a:t>病院</a:t>
                      </a:r>
                      <a:r>
                        <a:rPr sz="1200" b="1" u="sng" spc="70" dirty="0">
                          <a:solidFill>
                            <a:srgbClr val="006FC0"/>
                          </a:solidFill>
                          <a:uFill>
                            <a:solidFill>
                              <a:srgbClr val="006FC0"/>
                            </a:solidFill>
                          </a:uFill>
                          <a:latin typeface="Yu Gothic UI"/>
                          <a:cs typeface="Yu Gothic UI"/>
                        </a:rPr>
                        <a:t>と</a:t>
                      </a:r>
                      <a:r>
                        <a:rPr sz="1200" b="1" u="sng" spc="80" dirty="0">
                          <a:solidFill>
                            <a:srgbClr val="006FC0"/>
                          </a:solidFill>
                          <a:uFill>
                            <a:solidFill>
                              <a:srgbClr val="006FC0"/>
                            </a:solidFill>
                          </a:uFill>
                          <a:latin typeface="Yu Gothic UI"/>
                          <a:cs typeface="Yu Gothic UI"/>
                        </a:rPr>
                        <a:t>の</a:t>
                      </a:r>
                      <a:r>
                        <a:rPr sz="1200" b="1" u="sng" spc="95" dirty="0">
                          <a:solidFill>
                            <a:srgbClr val="006FC0"/>
                          </a:solidFill>
                          <a:uFill>
                            <a:solidFill>
                              <a:srgbClr val="006FC0"/>
                            </a:solidFill>
                          </a:uFill>
                          <a:latin typeface="Yu Gothic UI"/>
                          <a:cs typeface="Yu Gothic UI"/>
                        </a:rPr>
                        <a:t>連携</a:t>
                      </a:r>
                      <a:r>
                        <a:rPr sz="1200" spc="260" dirty="0">
                          <a:latin typeface="Yu Gothic UI"/>
                          <a:cs typeface="Yu Gothic UI"/>
                        </a:rPr>
                        <a:t>が</a:t>
                      </a:r>
                      <a:r>
                        <a:rPr sz="1200" spc="310" dirty="0">
                          <a:latin typeface="Yu Gothic UI"/>
                          <a:cs typeface="Yu Gothic UI"/>
                        </a:rPr>
                        <a:t>図</a:t>
                      </a:r>
                      <a:r>
                        <a:rPr sz="1200" spc="220" dirty="0">
                          <a:latin typeface="Yu Gothic UI"/>
                          <a:cs typeface="Yu Gothic UI"/>
                        </a:rPr>
                        <a:t>ら</a:t>
                      </a:r>
                      <a:r>
                        <a:rPr sz="1200" spc="275" dirty="0">
                          <a:latin typeface="Yu Gothic UI"/>
                          <a:cs typeface="Yu Gothic UI"/>
                        </a:rPr>
                        <a:t>れ</a:t>
                      </a:r>
                      <a:r>
                        <a:rPr sz="1200" spc="229" dirty="0">
                          <a:latin typeface="Yu Gothic UI"/>
                          <a:cs typeface="Yu Gothic UI"/>
                        </a:rPr>
                        <a:t>て</a:t>
                      </a:r>
                      <a:r>
                        <a:rPr sz="1200" spc="250" dirty="0">
                          <a:latin typeface="Yu Gothic UI"/>
                          <a:cs typeface="Yu Gothic UI"/>
                        </a:rPr>
                        <a:t>い</a:t>
                      </a:r>
                      <a:r>
                        <a:rPr sz="1200" spc="235" dirty="0">
                          <a:latin typeface="Yu Gothic UI"/>
                          <a:cs typeface="Yu Gothic UI"/>
                        </a:rPr>
                        <a:t>る</a:t>
                      </a:r>
                      <a:r>
                        <a:rPr sz="1200" spc="200" dirty="0">
                          <a:latin typeface="Yu Gothic UI"/>
                          <a:cs typeface="Yu Gothic UI"/>
                        </a:rPr>
                        <a:t>こ</a:t>
                      </a:r>
                      <a:r>
                        <a:rPr sz="1200" spc="220" dirty="0">
                          <a:latin typeface="Yu Gothic UI"/>
                          <a:cs typeface="Yu Gothic UI"/>
                        </a:rPr>
                        <a:t>と</a:t>
                      </a:r>
                      <a:r>
                        <a:rPr sz="1200" spc="350" dirty="0">
                          <a:latin typeface="Yu Gothic UI"/>
                          <a:cs typeface="Yu Gothic UI"/>
                        </a:rPr>
                        <a:t>。</a:t>
                      </a:r>
                      <a:r>
                        <a:rPr sz="1200" dirty="0">
                          <a:latin typeface="Yu Gothic UI"/>
                          <a:cs typeface="Yu Gothic UI"/>
                        </a:rPr>
                        <a:t>	</a:t>
                      </a:r>
                      <a:r>
                        <a:rPr sz="1350" spc="-52" baseline="18518" dirty="0">
                          <a:latin typeface="PMingLiU"/>
                          <a:cs typeface="PMingLiU"/>
                        </a:rPr>
                        <a:t>出典：日本障害者歯科学会から写真提</a:t>
                      </a:r>
                      <a:r>
                        <a:rPr sz="1350" spc="-75" baseline="18518" dirty="0">
                          <a:latin typeface="PMingLiU"/>
                          <a:cs typeface="PMingLiU"/>
                        </a:rPr>
                        <a:t>供</a:t>
                      </a:r>
                      <a:endParaRPr sz="1350" baseline="18518">
                        <a:latin typeface="PMingLiU"/>
                        <a:cs typeface="PMingLiU"/>
                      </a:endParaRPr>
                    </a:p>
                  </a:txBody>
                  <a:tcPr marL="0" marR="0" marT="463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p:nvPr/>
        </p:nvSpPr>
        <p:spPr>
          <a:xfrm>
            <a:off x="0" y="31231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a:spLocks noGrp="1"/>
          </p:cNvSpPr>
          <p:nvPr>
            <p:ph type="title"/>
          </p:nvPr>
        </p:nvSpPr>
        <p:spPr>
          <a:xfrm>
            <a:off x="1282064" y="328421"/>
            <a:ext cx="7340600" cy="391160"/>
          </a:xfrm>
          <a:prstGeom prst="rect">
            <a:avLst/>
          </a:prstGeom>
        </p:spPr>
        <p:txBody>
          <a:bodyPr vert="horz" wrap="square" lIns="0" tIns="12700" rIns="0" bIns="0" rtlCol="0">
            <a:spAutoFit/>
          </a:bodyPr>
          <a:lstStyle/>
          <a:p>
            <a:pPr marL="12700">
              <a:lnSpc>
                <a:spcPct val="100000"/>
              </a:lnSpc>
              <a:spcBef>
                <a:spcPts val="100"/>
              </a:spcBef>
            </a:pPr>
            <a:r>
              <a:rPr spc="90" dirty="0"/>
              <a:t>障害者歯科治療における歯科医学的管理の新たな評価</a:t>
            </a:r>
          </a:p>
        </p:txBody>
      </p:sp>
      <p:sp>
        <p:nvSpPr>
          <p:cNvPr id="5" name="object 5"/>
          <p:cNvSpPr txBox="1"/>
          <p:nvPr/>
        </p:nvSpPr>
        <p:spPr>
          <a:xfrm>
            <a:off x="78739" y="48514"/>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Ⅲ－７口腔疾患の重症化予防等の生活の質に配慮した歯科医療の推進、口腔機能発達不全及び口腔機能低下への対応の充実、歯科治療のデジタル化の推進－①</a:t>
            </a:r>
            <a:endParaRPr sz="1050">
              <a:latin typeface="Yu Gothic UI"/>
              <a:cs typeface="Yu Gothic UI"/>
            </a:endParaRPr>
          </a:p>
        </p:txBody>
      </p:sp>
      <p:pic>
        <p:nvPicPr>
          <p:cNvPr id="6" name="object 6"/>
          <p:cNvPicPr/>
          <p:nvPr/>
        </p:nvPicPr>
        <p:blipFill>
          <a:blip r:embed="rId2" cstate="print"/>
          <a:stretch>
            <a:fillRect/>
          </a:stretch>
        </p:blipFill>
        <p:spPr>
          <a:xfrm>
            <a:off x="7059676" y="4501108"/>
            <a:ext cx="2418333" cy="1808226"/>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41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42</a:t>
            </a:r>
          </a:p>
        </p:txBody>
      </p:sp>
      <p:sp>
        <p:nvSpPr>
          <p:cNvPr id="4" name="object 4"/>
          <p:cNvSpPr txBox="1">
            <a:spLocks noGrp="1"/>
          </p:cNvSpPr>
          <p:nvPr>
            <p:ph type="title"/>
          </p:nvPr>
        </p:nvSpPr>
        <p:spPr>
          <a:xfrm>
            <a:off x="3325748" y="4152976"/>
            <a:ext cx="6189980" cy="452120"/>
          </a:xfrm>
          <a:prstGeom prst="rect">
            <a:avLst/>
          </a:prstGeom>
        </p:spPr>
        <p:txBody>
          <a:bodyPr vert="horz" wrap="square" lIns="0" tIns="12065" rIns="0" bIns="0" rtlCol="0">
            <a:spAutoFit/>
          </a:bodyPr>
          <a:lstStyle/>
          <a:p>
            <a:pPr marL="12700">
              <a:lnSpc>
                <a:spcPct val="100000"/>
              </a:lnSpc>
              <a:spcBef>
                <a:spcPts val="95"/>
              </a:spcBef>
            </a:pPr>
            <a:r>
              <a:rPr sz="2800" spc="355" dirty="0"/>
              <a:t>12</a:t>
            </a:r>
            <a:r>
              <a:rPr sz="2800" spc="85" dirty="0"/>
              <a:t>．有床義歯管理の評価体系の見直し</a:t>
            </a:r>
            <a:endParaRPr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449" y="960512"/>
            <a:ext cx="9740900" cy="5842000"/>
            <a:chOff x="103449" y="960512"/>
            <a:chExt cx="9740900" cy="5842000"/>
          </a:xfrm>
        </p:grpSpPr>
        <p:sp>
          <p:nvSpPr>
            <p:cNvPr id="3" name="object 3"/>
            <p:cNvSpPr/>
            <p:nvPr/>
          </p:nvSpPr>
          <p:spPr>
            <a:xfrm>
              <a:off x="108211" y="965274"/>
              <a:ext cx="9731375" cy="5832475"/>
            </a:xfrm>
            <a:custGeom>
              <a:avLst/>
              <a:gdLst/>
              <a:ahLst/>
              <a:cxnLst/>
              <a:rect l="l" t="t" r="r" b="b"/>
              <a:pathLst>
                <a:path w="9731375" h="5832475">
                  <a:moveTo>
                    <a:pt x="0" y="5831967"/>
                  </a:moveTo>
                  <a:lnTo>
                    <a:pt x="9730994" y="5831967"/>
                  </a:lnTo>
                  <a:lnTo>
                    <a:pt x="9730994" y="0"/>
                  </a:lnTo>
                  <a:lnTo>
                    <a:pt x="0" y="0"/>
                  </a:lnTo>
                  <a:lnTo>
                    <a:pt x="0" y="5831967"/>
                  </a:lnTo>
                  <a:close/>
                </a:path>
              </a:pathLst>
            </a:custGeom>
            <a:ln w="9525">
              <a:solidFill>
                <a:srgbClr val="000000"/>
              </a:solidFill>
            </a:ln>
          </p:spPr>
          <p:txBody>
            <a:bodyPr wrap="square" lIns="0" tIns="0" rIns="0" bIns="0" rtlCol="0"/>
            <a:lstStyle/>
            <a:p>
              <a:endParaRPr/>
            </a:p>
          </p:txBody>
        </p:sp>
        <p:sp>
          <p:nvSpPr>
            <p:cNvPr id="4" name="object 4"/>
            <p:cNvSpPr/>
            <p:nvPr/>
          </p:nvSpPr>
          <p:spPr>
            <a:xfrm>
              <a:off x="209423" y="1991931"/>
              <a:ext cx="4464050" cy="238760"/>
            </a:xfrm>
            <a:custGeom>
              <a:avLst/>
              <a:gdLst/>
              <a:ahLst/>
              <a:cxnLst/>
              <a:rect l="l" t="t" r="r" b="b"/>
              <a:pathLst>
                <a:path w="4464050" h="238760">
                  <a:moveTo>
                    <a:pt x="4464050" y="0"/>
                  </a:moveTo>
                  <a:lnTo>
                    <a:pt x="0" y="0"/>
                  </a:lnTo>
                  <a:lnTo>
                    <a:pt x="0" y="238315"/>
                  </a:lnTo>
                  <a:lnTo>
                    <a:pt x="4464050" y="238315"/>
                  </a:lnTo>
                  <a:lnTo>
                    <a:pt x="4464050" y="0"/>
                  </a:lnTo>
                  <a:close/>
                </a:path>
              </a:pathLst>
            </a:custGeom>
            <a:solidFill>
              <a:srgbClr val="A9C2E7"/>
            </a:solidFill>
          </p:spPr>
          <p:txBody>
            <a:bodyPr wrap="square" lIns="0" tIns="0" rIns="0" bIns="0" rtlCol="0"/>
            <a:lstStyle/>
            <a:p>
              <a:endParaRPr/>
            </a:p>
          </p:txBody>
        </p:sp>
        <p:sp>
          <p:nvSpPr>
            <p:cNvPr id="5" name="object 5"/>
            <p:cNvSpPr/>
            <p:nvPr/>
          </p:nvSpPr>
          <p:spPr>
            <a:xfrm>
              <a:off x="209423" y="2230240"/>
              <a:ext cx="4464050" cy="4536440"/>
            </a:xfrm>
            <a:custGeom>
              <a:avLst/>
              <a:gdLst/>
              <a:ahLst/>
              <a:cxnLst/>
              <a:rect l="l" t="t" r="r" b="b"/>
              <a:pathLst>
                <a:path w="4464050" h="4536440">
                  <a:moveTo>
                    <a:pt x="4464050" y="0"/>
                  </a:moveTo>
                  <a:lnTo>
                    <a:pt x="0" y="0"/>
                  </a:lnTo>
                  <a:lnTo>
                    <a:pt x="0" y="4536059"/>
                  </a:lnTo>
                  <a:lnTo>
                    <a:pt x="4464050" y="4536059"/>
                  </a:lnTo>
                  <a:lnTo>
                    <a:pt x="4464050" y="0"/>
                  </a:lnTo>
                  <a:close/>
                </a:path>
              </a:pathLst>
            </a:custGeom>
            <a:solidFill>
              <a:srgbClr val="E7EDF8"/>
            </a:solidFill>
          </p:spPr>
          <p:txBody>
            <a:bodyPr wrap="square" lIns="0" tIns="0" rIns="0" bIns="0" rtlCol="0"/>
            <a:lstStyle/>
            <a:p>
              <a:endParaRPr/>
            </a:p>
          </p:txBody>
        </p:sp>
      </p:grpSp>
      <p:sp>
        <p:nvSpPr>
          <p:cNvPr id="6" name="object 6"/>
          <p:cNvSpPr txBox="1"/>
          <p:nvPr/>
        </p:nvSpPr>
        <p:spPr>
          <a:xfrm>
            <a:off x="288137" y="2448255"/>
            <a:ext cx="1198245" cy="378460"/>
          </a:xfrm>
          <a:prstGeom prst="rect">
            <a:avLst/>
          </a:prstGeom>
        </p:spPr>
        <p:txBody>
          <a:bodyPr vert="horz" wrap="square" lIns="0" tIns="13335" rIns="0" bIns="0" rtlCol="0">
            <a:spAutoFit/>
          </a:bodyPr>
          <a:lstStyle/>
          <a:p>
            <a:pPr marL="12700">
              <a:lnSpc>
                <a:spcPct val="100000"/>
              </a:lnSpc>
              <a:spcBef>
                <a:spcPts val="105"/>
              </a:spcBef>
              <a:tabLst>
                <a:tab pos="304800" algn="l"/>
              </a:tabLst>
            </a:pPr>
            <a:r>
              <a:rPr sz="1150" spc="-50" dirty="0">
                <a:latin typeface="Yu Gothic UI"/>
                <a:cs typeface="Yu Gothic UI"/>
              </a:rPr>
              <a:t>１</a:t>
            </a:r>
            <a:r>
              <a:rPr sz="1150" dirty="0">
                <a:latin typeface="Yu Gothic UI"/>
                <a:cs typeface="Yu Gothic UI"/>
              </a:rPr>
              <a:t>	</a:t>
            </a:r>
            <a:r>
              <a:rPr sz="1150" u="sng" spc="-10" dirty="0">
                <a:uFill>
                  <a:solidFill>
                    <a:srgbClr val="000000"/>
                  </a:solidFill>
                </a:uFill>
                <a:latin typeface="Yu Gothic UI"/>
                <a:cs typeface="Yu Gothic UI"/>
              </a:rPr>
              <a:t>２以外の場合</a:t>
            </a:r>
            <a:endParaRPr sz="1150">
              <a:latin typeface="Yu Gothic UI"/>
              <a:cs typeface="Yu Gothic UI"/>
            </a:endParaRPr>
          </a:p>
          <a:p>
            <a:pPr marL="12700">
              <a:lnSpc>
                <a:spcPct val="100000"/>
              </a:lnSpc>
              <a:spcBef>
                <a:spcPts val="10"/>
              </a:spcBef>
              <a:tabLst>
                <a:tab pos="304800" algn="l"/>
              </a:tabLst>
            </a:pPr>
            <a:r>
              <a:rPr sz="1150" spc="-50" dirty="0">
                <a:latin typeface="Yu Gothic UI"/>
                <a:cs typeface="Yu Gothic UI"/>
              </a:rPr>
              <a:t>２</a:t>
            </a:r>
            <a:r>
              <a:rPr sz="1150" dirty="0">
                <a:latin typeface="Yu Gothic UI"/>
                <a:cs typeface="Yu Gothic UI"/>
              </a:rPr>
              <a:t>	</a:t>
            </a:r>
            <a:r>
              <a:rPr sz="1150" u="sng" spc="-10" dirty="0">
                <a:uFill>
                  <a:solidFill>
                    <a:srgbClr val="000000"/>
                  </a:solidFill>
                </a:uFill>
                <a:latin typeface="Yu Gothic UI"/>
                <a:cs typeface="Yu Gothic UI"/>
              </a:rPr>
              <a:t>困難な場合</a:t>
            </a:r>
            <a:endParaRPr sz="1150">
              <a:latin typeface="Yu Gothic UI"/>
              <a:cs typeface="Yu Gothic UI"/>
            </a:endParaRPr>
          </a:p>
        </p:txBody>
      </p:sp>
      <p:sp>
        <p:nvSpPr>
          <p:cNvPr id="7" name="object 7"/>
          <p:cNvSpPr txBox="1"/>
          <p:nvPr/>
        </p:nvSpPr>
        <p:spPr>
          <a:xfrm>
            <a:off x="2382392" y="2448255"/>
            <a:ext cx="447040" cy="378460"/>
          </a:xfrm>
          <a:prstGeom prst="rect">
            <a:avLst/>
          </a:prstGeom>
        </p:spPr>
        <p:txBody>
          <a:bodyPr vert="horz" wrap="square" lIns="0" tIns="13335" rIns="0" bIns="0" rtlCol="0">
            <a:spAutoFit/>
          </a:bodyPr>
          <a:lstStyle/>
          <a:p>
            <a:pPr marL="12700">
              <a:lnSpc>
                <a:spcPct val="100000"/>
              </a:lnSpc>
              <a:spcBef>
                <a:spcPts val="105"/>
              </a:spcBef>
            </a:pPr>
            <a:r>
              <a:rPr sz="1150" u="sng" spc="90" dirty="0">
                <a:uFill>
                  <a:solidFill>
                    <a:srgbClr val="000000"/>
                  </a:solidFill>
                </a:uFill>
                <a:latin typeface="Yu Gothic UI"/>
                <a:cs typeface="Yu Gothic UI"/>
              </a:rPr>
              <a:t>190</a:t>
            </a:r>
            <a:r>
              <a:rPr sz="1150" u="sng" spc="-50" dirty="0">
                <a:uFill>
                  <a:solidFill>
                    <a:srgbClr val="000000"/>
                  </a:solidFill>
                </a:uFill>
                <a:latin typeface="Yu Gothic UI"/>
                <a:cs typeface="Yu Gothic UI"/>
              </a:rPr>
              <a:t>点</a:t>
            </a:r>
            <a:endParaRPr sz="1150">
              <a:latin typeface="Yu Gothic UI"/>
              <a:cs typeface="Yu Gothic UI"/>
            </a:endParaRPr>
          </a:p>
          <a:p>
            <a:pPr marL="12700">
              <a:lnSpc>
                <a:spcPct val="100000"/>
              </a:lnSpc>
              <a:spcBef>
                <a:spcPts val="10"/>
              </a:spcBef>
            </a:pPr>
            <a:r>
              <a:rPr sz="1150" u="sng" spc="90" dirty="0">
                <a:uFill>
                  <a:solidFill>
                    <a:srgbClr val="000000"/>
                  </a:solidFill>
                </a:uFill>
                <a:latin typeface="Yu Gothic UI"/>
                <a:cs typeface="Yu Gothic UI"/>
              </a:rPr>
              <a:t>230</a:t>
            </a:r>
            <a:r>
              <a:rPr sz="1150" u="sng" spc="-50" dirty="0">
                <a:uFill>
                  <a:solidFill>
                    <a:srgbClr val="000000"/>
                  </a:solidFill>
                </a:uFill>
                <a:latin typeface="Yu Gothic UI"/>
                <a:cs typeface="Yu Gothic UI"/>
              </a:rPr>
              <a:t>点</a:t>
            </a:r>
            <a:endParaRPr sz="1150">
              <a:latin typeface="Yu Gothic UI"/>
              <a:cs typeface="Yu Gothic UI"/>
            </a:endParaRPr>
          </a:p>
        </p:txBody>
      </p:sp>
      <p:sp>
        <p:nvSpPr>
          <p:cNvPr id="8" name="object 8"/>
          <p:cNvSpPr txBox="1"/>
          <p:nvPr/>
        </p:nvSpPr>
        <p:spPr>
          <a:xfrm>
            <a:off x="288137" y="2831337"/>
            <a:ext cx="4265930" cy="1598930"/>
          </a:xfrm>
          <a:prstGeom prst="rect">
            <a:avLst/>
          </a:prstGeom>
        </p:spPr>
        <p:txBody>
          <a:bodyPr vert="horz" wrap="square" lIns="0" tIns="12700" rIns="0" bIns="0" rtlCol="0">
            <a:spAutoFit/>
          </a:bodyPr>
          <a:lstStyle/>
          <a:p>
            <a:pPr marL="12700">
              <a:lnSpc>
                <a:spcPts val="1345"/>
              </a:lnSpc>
              <a:spcBef>
                <a:spcPts val="100"/>
              </a:spcBef>
            </a:pPr>
            <a:r>
              <a:rPr sz="1150" dirty="0">
                <a:latin typeface="Yu Gothic UI"/>
                <a:cs typeface="Yu Gothic UI"/>
              </a:rPr>
              <a:t>［算定要件</a:t>
            </a:r>
            <a:r>
              <a:rPr sz="1150" spc="-50" dirty="0">
                <a:latin typeface="Yu Gothic UI"/>
                <a:cs typeface="Yu Gothic UI"/>
              </a:rPr>
              <a:t>］</a:t>
            </a:r>
            <a:endParaRPr sz="1150">
              <a:latin typeface="Yu Gothic UI"/>
              <a:cs typeface="Yu Gothic UI"/>
            </a:endParaRPr>
          </a:p>
          <a:p>
            <a:pPr marL="427355" marR="5080" indent="-268605" algn="just">
              <a:lnSpc>
                <a:spcPct val="94100"/>
              </a:lnSpc>
              <a:spcBef>
                <a:spcPts val="45"/>
              </a:spcBef>
            </a:pPr>
            <a:r>
              <a:rPr sz="1150" spc="55" dirty="0">
                <a:latin typeface="Yu Gothic UI"/>
                <a:cs typeface="Yu Gothic UI"/>
              </a:rPr>
              <a:t>注１ 新製有床義歯管理料は、新たに製作した有床義歯を装着</a:t>
            </a:r>
            <a:r>
              <a:rPr sz="1150" spc="75" dirty="0">
                <a:latin typeface="Yu Gothic UI"/>
                <a:cs typeface="Yu Gothic UI"/>
              </a:rPr>
              <a:t>した日の属する月に、当該有床義歯を製作した保険医療機</a:t>
            </a:r>
            <a:r>
              <a:rPr sz="1150" spc="215" dirty="0">
                <a:latin typeface="Yu Gothic UI"/>
                <a:cs typeface="Yu Gothic UI"/>
              </a:rPr>
              <a:t>関において、</a:t>
            </a:r>
            <a:r>
              <a:rPr sz="1150" u="sng" spc="75" dirty="0">
                <a:uFill>
                  <a:solidFill>
                    <a:srgbClr val="000000"/>
                  </a:solidFill>
                </a:uFill>
                <a:latin typeface="Yu Gothic UI"/>
                <a:cs typeface="Yu Gothic UI"/>
              </a:rPr>
              <a:t>有床義歯の適合性等について検査を行い、併</a:t>
            </a:r>
            <a:r>
              <a:rPr sz="1150" u="sng" spc="240" dirty="0">
                <a:uFill>
                  <a:solidFill>
                    <a:srgbClr val="000000"/>
                  </a:solidFill>
                </a:uFill>
                <a:latin typeface="Yu Gothic UI"/>
                <a:cs typeface="Yu Gothic UI"/>
              </a:rPr>
              <a:t> </a:t>
            </a:r>
            <a:r>
              <a:rPr sz="1150" u="sng" spc="225" dirty="0">
                <a:uFill>
                  <a:solidFill>
                    <a:srgbClr val="000000"/>
                  </a:solidFill>
                </a:uFill>
                <a:latin typeface="Yu Gothic UI"/>
                <a:cs typeface="Yu Gothic UI"/>
              </a:rPr>
              <a:t>せて</a:t>
            </a:r>
            <a:r>
              <a:rPr sz="1150" spc="95" dirty="0">
                <a:latin typeface="Yu Gothic UI"/>
                <a:cs typeface="Yu Gothic UI"/>
              </a:rPr>
              <a:t>患者又はその家族等に対して取扱い、</a:t>
            </a:r>
            <a:r>
              <a:rPr sz="1150" u="sng" spc="35" dirty="0">
                <a:uFill>
                  <a:solidFill>
                    <a:srgbClr val="000000"/>
                  </a:solidFill>
                </a:uFill>
                <a:latin typeface="Yu Gothic UI"/>
                <a:cs typeface="Yu Gothic UI"/>
              </a:rPr>
              <a:t>保存、清掃方法</a:t>
            </a:r>
            <a:r>
              <a:rPr sz="1150" u="sng" dirty="0">
                <a:uFill>
                  <a:solidFill>
                    <a:srgbClr val="000000"/>
                  </a:solidFill>
                </a:uFill>
                <a:latin typeface="Yu Gothic UI"/>
                <a:cs typeface="Yu Gothic UI"/>
              </a:rPr>
              <a:t>等</a:t>
            </a:r>
            <a:r>
              <a:rPr sz="1150" spc="160" dirty="0">
                <a:latin typeface="Yu Gothic UI"/>
                <a:cs typeface="Yu Gothic UI"/>
              </a:rPr>
              <a:t>について必要な</a:t>
            </a:r>
            <a:r>
              <a:rPr sz="1150" u="sng" dirty="0">
                <a:uFill>
                  <a:solidFill>
                    <a:srgbClr val="000000"/>
                  </a:solidFill>
                </a:uFill>
                <a:latin typeface="Yu Gothic UI"/>
                <a:cs typeface="Yu Gothic UI"/>
              </a:rPr>
              <a:t>指導</a:t>
            </a:r>
            <a:r>
              <a:rPr sz="1150" spc="150" dirty="0">
                <a:latin typeface="Yu Gothic UI"/>
                <a:cs typeface="Yu Gothic UI"/>
              </a:rPr>
              <a:t>を行った上で、その内容を文書によ</a:t>
            </a:r>
            <a:r>
              <a:rPr sz="1150" spc="125" dirty="0">
                <a:latin typeface="Yu Gothic UI"/>
                <a:cs typeface="Yu Gothic UI"/>
              </a:rPr>
              <a:t>り提供した場合に、１回に限り算定する。</a:t>
            </a:r>
            <a:endParaRPr sz="1150">
              <a:latin typeface="Yu Gothic UI"/>
              <a:cs typeface="Yu Gothic UI"/>
            </a:endParaRPr>
          </a:p>
          <a:p>
            <a:pPr marL="12700">
              <a:lnSpc>
                <a:spcPts val="1340"/>
              </a:lnSpc>
              <a:spcBef>
                <a:spcPts val="530"/>
              </a:spcBef>
            </a:pPr>
            <a:r>
              <a:rPr sz="1150" spc="155" dirty="0">
                <a:latin typeface="Yu Gothic UI"/>
                <a:cs typeface="Yu Gothic UI"/>
              </a:rPr>
              <a:t>【歯科口腔リハビリテーション料</a:t>
            </a:r>
            <a:r>
              <a:rPr sz="1150" spc="180" dirty="0">
                <a:latin typeface="Yu Gothic UI"/>
                <a:cs typeface="Yu Gothic UI"/>
              </a:rPr>
              <a:t>１（１</a:t>
            </a:r>
            <a:r>
              <a:rPr sz="1150" spc="145" dirty="0">
                <a:latin typeface="Yu Gothic UI"/>
                <a:cs typeface="Yu Gothic UI"/>
              </a:rPr>
              <a:t>口腔につき</a:t>
            </a:r>
            <a:r>
              <a:rPr sz="1150" spc="160" dirty="0">
                <a:latin typeface="Yu Gothic UI"/>
                <a:cs typeface="Yu Gothic UI"/>
              </a:rPr>
              <a:t>）</a:t>
            </a:r>
            <a:r>
              <a:rPr sz="1150" spc="525" dirty="0">
                <a:latin typeface="Yu Gothic UI"/>
                <a:cs typeface="Yu Gothic UI"/>
              </a:rPr>
              <a:t>】</a:t>
            </a:r>
            <a:endParaRPr sz="1150">
              <a:latin typeface="Yu Gothic UI"/>
              <a:cs typeface="Yu Gothic UI"/>
            </a:endParaRPr>
          </a:p>
          <a:p>
            <a:pPr marL="12700">
              <a:lnSpc>
                <a:spcPts val="1340"/>
              </a:lnSpc>
              <a:tabLst>
                <a:tab pos="304800" algn="l"/>
              </a:tabLst>
            </a:pPr>
            <a:r>
              <a:rPr sz="1150" spc="-50" dirty="0">
                <a:latin typeface="Yu Gothic UI"/>
                <a:cs typeface="Yu Gothic UI"/>
              </a:rPr>
              <a:t>１</a:t>
            </a:r>
            <a:r>
              <a:rPr sz="1150" dirty="0">
                <a:latin typeface="Yu Gothic UI"/>
                <a:cs typeface="Yu Gothic UI"/>
              </a:rPr>
              <a:t>	</a:t>
            </a:r>
            <a:r>
              <a:rPr sz="1150" spc="-10" dirty="0">
                <a:latin typeface="Yu Gothic UI"/>
                <a:cs typeface="Yu Gothic UI"/>
              </a:rPr>
              <a:t>有床義歯の場合</a:t>
            </a:r>
            <a:endParaRPr sz="1150">
              <a:latin typeface="Yu Gothic UI"/>
              <a:cs typeface="Yu Gothic UI"/>
            </a:endParaRPr>
          </a:p>
        </p:txBody>
      </p:sp>
      <p:sp>
        <p:nvSpPr>
          <p:cNvPr id="9" name="object 9"/>
          <p:cNvSpPr txBox="1"/>
          <p:nvPr/>
        </p:nvSpPr>
        <p:spPr>
          <a:xfrm>
            <a:off x="434441" y="4393819"/>
            <a:ext cx="1195070" cy="367665"/>
          </a:xfrm>
          <a:prstGeom prst="rect">
            <a:avLst/>
          </a:prstGeom>
        </p:spPr>
        <p:txBody>
          <a:bodyPr vert="horz" wrap="square" lIns="0" tIns="26034" rIns="0" bIns="0" rtlCol="0">
            <a:spAutoFit/>
          </a:bodyPr>
          <a:lstStyle/>
          <a:p>
            <a:pPr marL="12700" marR="5715">
              <a:lnSpc>
                <a:spcPts val="1310"/>
              </a:lnSpc>
              <a:spcBef>
                <a:spcPts val="204"/>
              </a:spcBef>
              <a:tabLst>
                <a:tab pos="303530" algn="l"/>
              </a:tabLst>
            </a:pPr>
            <a:r>
              <a:rPr sz="1150" u="sng" spc="280" dirty="0">
                <a:uFill>
                  <a:solidFill>
                    <a:srgbClr val="000000"/>
                  </a:solidFill>
                </a:uFill>
                <a:latin typeface="Yu Gothic UI"/>
                <a:cs typeface="Yu Gothic UI"/>
              </a:rPr>
              <a:t>イ</a:t>
            </a:r>
            <a:r>
              <a:rPr sz="1150" dirty="0">
                <a:latin typeface="Yu Gothic UI"/>
                <a:cs typeface="Yu Gothic UI"/>
              </a:rPr>
              <a:t>	</a:t>
            </a:r>
            <a:r>
              <a:rPr sz="1150" u="sng" dirty="0">
                <a:uFill>
                  <a:solidFill>
                    <a:srgbClr val="000000"/>
                  </a:solidFill>
                </a:uFill>
                <a:latin typeface="Yu Gothic UI"/>
                <a:cs typeface="Yu Gothic UI"/>
              </a:rPr>
              <a:t>ロ以外の場</a:t>
            </a:r>
            <a:r>
              <a:rPr sz="1150" u="sng" spc="-50" dirty="0">
                <a:uFill>
                  <a:solidFill>
                    <a:srgbClr val="000000"/>
                  </a:solidFill>
                </a:uFill>
                <a:latin typeface="Yu Gothic UI"/>
                <a:cs typeface="Yu Gothic UI"/>
              </a:rPr>
              <a:t>合</a:t>
            </a:r>
            <a:r>
              <a:rPr sz="1150" u="sng" spc="500" dirty="0">
                <a:uFill>
                  <a:solidFill>
                    <a:srgbClr val="000000"/>
                  </a:solidFill>
                </a:uFill>
                <a:latin typeface="Yu Gothic UI"/>
                <a:cs typeface="Yu Gothic UI"/>
              </a:rPr>
              <a:t>       </a:t>
            </a:r>
            <a:r>
              <a:rPr sz="1150" u="sng" spc="254" dirty="0">
                <a:uFill>
                  <a:solidFill>
                    <a:srgbClr val="000000"/>
                  </a:solidFill>
                </a:uFill>
                <a:latin typeface="Yu Gothic UI"/>
                <a:cs typeface="Yu Gothic UI"/>
              </a:rPr>
              <a:t>ロ</a:t>
            </a:r>
            <a:r>
              <a:rPr sz="1150" dirty="0">
                <a:latin typeface="Yu Gothic UI"/>
                <a:cs typeface="Yu Gothic UI"/>
              </a:rPr>
              <a:t>	</a:t>
            </a:r>
            <a:r>
              <a:rPr sz="1150" u="sng" dirty="0">
                <a:uFill>
                  <a:solidFill>
                    <a:srgbClr val="000000"/>
                  </a:solidFill>
                </a:uFill>
                <a:latin typeface="Yu Gothic UI"/>
                <a:cs typeface="Yu Gothic UI"/>
              </a:rPr>
              <a:t>困難な場</a:t>
            </a:r>
            <a:r>
              <a:rPr sz="1150" u="sng" spc="-50" dirty="0">
                <a:uFill>
                  <a:solidFill>
                    <a:srgbClr val="000000"/>
                  </a:solidFill>
                </a:uFill>
                <a:latin typeface="Yu Gothic UI"/>
                <a:cs typeface="Yu Gothic UI"/>
              </a:rPr>
              <a:t>合</a:t>
            </a:r>
            <a:endParaRPr sz="1150">
              <a:latin typeface="Yu Gothic UI"/>
              <a:cs typeface="Yu Gothic UI"/>
            </a:endParaRPr>
          </a:p>
        </p:txBody>
      </p:sp>
      <p:sp>
        <p:nvSpPr>
          <p:cNvPr id="10" name="object 10"/>
          <p:cNvSpPr txBox="1"/>
          <p:nvPr/>
        </p:nvSpPr>
        <p:spPr>
          <a:xfrm>
            <a:off x="2333625" y="4393819"/>
            <a:ext cx="446405" cy="367665"/>
          </a:xfrm>
          <a:prstGeom prst="rect">
            <a:avLst/>
          </a:prstGeom>
        </p:spPr>
        <p:txBody>
          <a:bodyPr vert="horz" wrap="square" lIns="0" tIns="12700" rIns="0" bIns="0" rtlCol="0">
            <a:spAutoFit/>
          </a:bodyPr>
          <a:lstStyle/>
          <a:p>
            <a:pPr marL="12700">
              <a:lnSpc>
                <a:spcPts val="1345"/>
              </a:lnSpc>
              <a:spcBef>
                <a:spcPts val="100"/>
              </a:spcBef>
            </a:pPr>
            <a:r>
              <a:rPr sz="1150" u="sng" spc="85" dirty="0">
                <a:uFill>
                  <a:solidFill>
                    <a:srgbClr val="000000"/>
                  </a:solidFill>
                </a:uFill>
                <a:latin typeface="Yu Gothic UI"/>
                <a:cs typeface="Yu Gothic UI"/>
              </a:rPr>
              <a:t>104</a:t>
            </a:r>
            <a:r>
              <a:rPr sz="1150" u="sng" spc="-50" dirty="0">
                <a:uFill>
                  <a:solidFill>
                    <a:srgbClr val="000000"/>
                  </a:solidFill>
                </a:uFill>
                <a:latin typeface="Yu Gothic UI"/>
                <a:cs typeface="Yu Gothic UI"/>
              </a:rPr>
              <a:t>点</a:t>
            </a:r>
            <a:endParaRPr sz="1150">
              <a:latin typeface="Yu Gothic UI"/>
              <a:cs typeface="Yu Gothic UI"/>
            </a:endParaRPr>
          </a:p>
          <a:p>
            <a:pPr marL="12700">
              <a:lnSpc>
                <a:spcPts val="1345"/>
              </a:lnSpc>
            </a:pPr>
            <a:r>
              <a:rPr sz="1150" u="sng" spc="85" dirty="0">
                <a:uFill>
                  <a:solidFill>
                    <a:srgbClr val="000000"/>
                  </a:solidFill>
                </a:uFill>
                <a:latin typeface="Yu Gothic UI"/>
                <a:cs typeface="Yu Gothic UI"/>
              </a:rPr>
              <a:t>124</a:t>
            </a:r>
            <a:r>
              <a:rPr sz="1150" u="sng" spc="-50" dirty="0">
                <a:uFill>
                  <a:solidFill>
                    <a:srgbClr val="000000"/>
                  </a:solidFill>
                </a:uFill>
                <a:latin typeface="Yu Gothic UI"/>
                <a:cs typeface="Yu Gothic UI"/>
              </a:rPr>
              <a:t>点</a:t>
            </a:r>
            <a:endParaRPr sz="1150">
              <a:latin typeface="Yu Gothic UI"/>
              <a:cs typeface="Yu Gothic UI"/>
            </a:endParaRPr>
          </a:p>
        </p:txBody>
      </p:sp>
      <p:sp>
        <p:nvSpPr>
          <p:cNvPr id="11" name="object 11"/>
          <p:cNvSpPr txBox="1"/>
          <p:nvPr/>
        </p:nvSpPr>
        <p:spPr>
          <a:xfrm>
            <a:off x="288137" y="4724527"/>
            <a:ext cx="903605" cy="201295"/>
          </a:xfrm>
          <a:prstGeom prst="rect">
            <a:avLst/>
          </a:prstGeom>
        </p:spPr>
        <p:txBody>
          <a:bodyPr vert="horz" wrap="square" lIns="0" tIns="12700" rIns="0" bIns="0" rtlCol="0">
            <a:spAutoFit/>
          </a:bodyPr>
          <a:lstStyle/>
          <a:p>
            <a:pPr marL="12700">
              <a:lnSpc>
                <a:spcPct val="100000"/>
              </a:lnSpc>
              <a:spcBef>
                <a:spcPts val="100"/>
              </a:spcBef>
            </a:pPr>
            <a:r>
              <a:rPr sz="1150" dirty="0">
                <a:latin typeface="Yu Gothic UI"/>
                <a:cs typeface="Yu Gothic UI"/>
              </a:rPr>
              <a:t>［算定要件</a:t>
            </a:r>
            <a:r>
              <a:rPr sz="1150" spc="-50" dirty="0">
                <a:latin typeface="Yu Gothic UI"/>
                <a:cs typeface="Yu Gothic UI"/>
              </a:rPr>
              <a:t>］</a:t>
            </a:r>
            <a:endParaRPr sz="1150">
              <a:latin typeface="Yu Gothic UI"/>
              <a:cs typeface="Yu Gothic UI"/>
            </a:endParaRPr>
          </a:p>
        </p:txBody>
      </p:sp>
      <p:sp>
        <p:nvSpPr>
          <p:cNvPr id="12" name="object 12"/>
          <p:cNvSpPr txBox="1"/>
          <p:nvPr/>
        </p:nvSpPr>
        <p:spPr>
          <a:xfrm>
            <a:off x="288137" y="4889119"/>
            <a:ext cx="4200525" cy="201295"/>
          </a:xfrm>
          <a:prstGeom prst="rect">
            <a:avLst/>
          </a:prstGeom>
        </p:spPr>
        <p:txBody>
          <a:bodyPr vert="horz" wrap="square" lIns="0" tIns="12700" rIns="0" bIns="0" rtlCol="0">
            <a:spAutoFit/>
          </a:bodyPr>
          <a:lstStyle/>
          <a:p>
            <a:pPr marL="12700">
              <a:lnSpc>
                <a:spcPct val="100000"/>
              </a:lnSpc>
              <a:spcBef>
                <a:spcPts val="100"/>
              </a:spcBef>
              <a:tabLst>
                <a:tab pos="480695" algn="l"/>
              </a:tabLst>
            </a:pPr>
            <a:r>
              <a:rPr sz="1150" spc="75" dirty="0">
                <a:latin typeface="Yu Gothic UI"/>
                <a:cs typeface="Yu Gothic UI"/>
              </a:rPr>
              <a:t>(１)</a:t>
            </a:r>
            <a:r>
              <a:rPr sz="1150" dirty="0">
                <a:latin typeface="Yu Gothic UI"/>
                <a:cs typeface="Yu Gothic UI"/>
              </a:rPr>
              <a:t>	</a:t>
            </a:r>
            <a:r>
              <a:rPr sz="1150" spc="95" dirty="0">
                <a:latin typeface="Yu Gothic UI"/>
                <a:cs typeface="Yu Gothic UI"/>
              </a:rPr>
              <a:t>「１ 有床義歯の場合」とは、有床義歯による口腔機能の</a:t>
            </a:r>
            <a:endParaRPr sz="1150">
              <a:latin typeface="Yu Gothic UI"/>
              <a:cs typeface="Yu Gothic UI"/>
            </a:endParaRPr>
          </a:p>
        </p:txBody>
      </p:sp>
      <p:sp>
        <p:nvSpPr>
          <p:cNvPr id="13" name="object 13"/>
          <p:cNvSpPr txBox="1"/>
          <p:nvPr/>
        </p:nvSpPr>
        <p:spPr>
          <a:xfrm>
            <a:off x="576173" y="5054930"/>
            <a:ext cx="4116704" cy="201930"/>
          </a:xfrm>
          <a:prstGeom prst="rect">
            <a:avLst/>
          </a:prstGeom>
        </p:spPr>
        <p:txBody>
          <a:bodyPr vert="horz" wrap="square" lIns="0" tIns="13335" rIns="0" bIns="0" rtlCol="0">
            <a:spAutoFit/>
          </a:bodyPr>
          <a:lstStyle/>
          <a:p>
            <a:pPr marL="12700">
              <a:lnSpc>
                <a:spcPct val="100000"/>
              </a:lnSpc>
              <a:spcBef>
                <a:spcPts val="105"/>
              </a:spcBef>
            </a:pPr>
            <a:r>
              <a:rPr sz="1150" spc="75" dirty="0">
                <a:latin typeface="Yu Gothic UI"/>
                <a:cs typeface="Yu Gothic UI"/>
              </a:rPr>
              <a:t>回復又は維持を主眼とした調整又は指導をいい、</a:t>
            </a:r>
            <a:r>
              <a:rPr sz="1150" u="sng" spc="110" dirty="0">
                <a:uFill>
                  <a:solidFill>
                    <a:srgbClr val="000000"/>
                  </a:solidFill>
                </a:uFill>
                <a:latin typeface="Yu Gothic UI"/>
                <a:cs typeface="Yu Gothic UI"/>
              </a:rPr>
              <a:t>具体的には、</a:t>
            </a:r>
            <a:endParaRPr sz="1150">
              <a:latin typeface="Yu Gothic UI"/>
              <a:cs typeface="Yu Gothic UI"/>
            </a:endParaRPr>
          </a:p>
        </p:txBody>
      </p:sp>
      <p:sp>
        <p:nvSpPr>
          <p:cNvPr id="14" name="object 14"/>
          <p:cNvSpPr txBox="1"/>
          <p:nvPr/>
        </p:nvSpPr>
        <p:spPr>
          <a:xfrm>
            <a:off x="288137" y="5220080"/>
            <a:ext cx="4271010" cy="1522730"/>
          </a:xfrm>
          <a:prstGeom prst="rect">
            <a:avLst/>
          </a:prstGeom>
        </p:spPr>
        <p:txBody>
          <a:bodyPr vert="horz" wrap="square" lIns="0" tIns="22860" rIns="0" bIns="0" rtlCol="0">
            <a:spAutoFit/>
          </a:bodyPr>
          <a:lstStyle/>
          <a:p>
            <a:pPr marL="300355" marR="5080" algn="just">
              <a:lnSpc>
                <a:spcPct val="94100"/>
              </a:lnSpc>
              <a:spcBef>
                <a:spcPts val="180"/>
              </a:spcBef>
            </a:pPr>
            <a:r>
              <a:rPr sz="1150" u="sng" spc="75" dirty="0">
                <a:uFill>
                  <a:solidFill>
                    <a:srgbClr val="000000"/>
                  </a:solidFill>
                </a:uFill>
                <a:latin typeface="Yu Gothic UI"/>
                <a:cs typeface="Yu Gothic UI"/>
              </a:rPr>
              <a:t>有床義歯を装着している患者に対して、有床義歯の適合性や</a:t>
            </a:r>
            <a:r>
              <a:rPr sz="1150" u="sng" spc="500" dirty="0">
                <a:uFill>
                  <a:solidFill>
                    <a:srgbClr val="000000"/>
                  </a:solidFill>
                </a:uFill>
                <a:latin typeface="Yu Gothic UI"/>
                <a:cs typeface="Yu Gothic UI"/>
              </a:rPr>
              <a:t> </a:t>
            </a:r>
            <a:r>
              <a:rPr sz="1150" u="sng" spc="70" dirty="0">
                <a:uFill>
                  <a:solidFill>
                    <a:srgbClr val="000000"/>
                  </a:solidFill>
                </a:uFill>
                <a:latin typeface="Yu Gothic UI"/>
                <a:cs typeface="Yu Gothic UI"/>
              </a:rPr>
              <a:t>咬合関係等の検査を行い、患者に対して義歯の状態を説明し</a:t>
            </a:r>
            <a:r>
              <a:rPr sz="1150" u="sng" spc="204" dirty="0">
                <a:uFill>
                  <a:solidFill>
                    <a:srgbClr val="000000"/>
                  </a:solidFill>
                </a:uFill>
                <a:latin typeface="Yu Gothic UI"/>
                <a:cs typeface="Yu Gothic UI"/>
              </a:rPr>
              <a:t>た上で、</a:t>
            </a:r>
            <a:r>
              <a:rPr sz="1150" spc="75" dirty="0">
                <a:latin typeface="Yu Gothic UI"/>
                <a:cs typeface="Yu Gothic UI"/>
              </a:rPr>
              <a:t>義歯に係る調整又は指導を行った場合に、月１回に</a:t>
            </a:r>
            <a:r>
              <a:rPr sz="1150" spc="180" dirty="0">
                <a:latin typeface="Yu Gothic UI"/>
                <a:cs typeface="Yu Gothic UI"/>
              </a:rPr>
              <a:t>限り算定する。この場合において、</a:t>
            </a:r>
            <a:r>
              <a:rPr sz="1150" u="sng" dirty="0">
                <a:uFill>
                  <a:solidFill>
                    <a:srgbClr val="000000"/>
                  </a:solidFill>
                </a:uFill>
                <a:latin typeface="Yu Gothic UI"/>
                <a:cs typeface="Yu Gothic UI"/>
              </a:rPr>
              <a:t>調整部位又は指導内容</a:t>
            </a:r>
            <a:r>
              <a:rPr sz="1150" spc="-50" dirty="0">
                <a:latin typeface="Yu Gothic UI"/>
                <a:cs typeface="Yu Gothic UI"/>
              </a:rPr>
              <a:t>等</a:t>
            </a:r>
            <a:r>
              <a:rPr sz="1150" spc="100" dirty="0">
                <a:latin typeface="Yu Gothic UI"/>
                <a:cs typeface="Yu Gothic UI"/>
              </a:rPr>
              <a:t>の要点を診療録に記載する。</a:t>
            </a:r>
            <a:endParaRPr sz="1150">
              <a:latin typeface="Yu Gothic UI"/>
              <a:cs typeface="Yu Gothic UI"/>
            </a:endParaRPr>
          </a:p>
          <a:p>
            <a:pPr marL="300355" marR="5080" indent="-288290" algn="just">
              <a:lnSpc>
                <a:spcPct val="94200"/>
              </a:lnSpc>
              <a:spcBef>
                <a:spcPts val="10"/>
              </a:spcBef>
            </a:pPr>
            <a:r>
              <a:rPr sz="1150" spc="100" dirty="0">
                <a:latin typeface="Yu Gothic UI"/>
                <a:cs typeface="Yu Gothic UI"/>
              </a:rPr>
              <a:t>(</a:t>
            </a:r>
            <a:r>
              <a:rPr sz="1150" u="sng" spc="100" dirty="0">
                <a:uFill>
                  <a:solidFill>
                    <a:srgbClr val="000000"/>
                  </a:solidFill>
                </a:uFill>
                <a:latin typeface="Yu Gothic UI"/>
                <a:cs typeface="Yu Gothic UI"/>
              </a:rPr>
              <a:t>３</a:t>
            </a:r>
            <a:r>
              <a:rPr sz="1150" spc="50" dirty="0">
                <a:latin typeface="Yu Gothic UI"/>
                <a:cs typeface="Yu Gothic UI"/>
              </a:rPr>
              <a:t>)  Ｂ０１３に掲げる新製有床義歯管理料を算定した</a:t>
            </a:r>
            <a:r>
              <a:rPr sz="1150" u="sng" spc="105" dirty="0">
                <a:uFill>
                  <a:solidFill>
                    <a:srgbClr val="000000"/>
                  </a:solidFill>
                </a:uFill>
                <a:latin typeface="Yu Gothic UI"/>
                <a:cs typeface="Yu Gothic UI"/>
              </a:rPr>
              <a:t>患者につ</a:t>
            </a:r>
            <a:r>
              <a:rPr sz="1150" u="sng" spc="500" dirty="0">
                <a:uFill>
                  <a:solidFill>
                    <a:srgbClr val="000000"/>
                  </a:solidFill>
                </a:uFill>
                <a:latin typeface="Yu Gothic UI"/>
                <a:cs typeface="Yu Gothic UI"/>
              </a:rPr>
              <a:t> </a:t>
            </a:r>
            <a:r>
              <a:rPr sz="1150" u="sng" spc="65" dirty="0">
                <a:uFill>
                  <a:solidFill>
                    <a:srgbClr val="000000"/>
                  </a:solidFill>
                </a:uFill>
                <a:latin typeface="Yu Gothic UI"/>
                <a:cs typeface="Yu Gothic UI"/>
              </a:rPr>
              <a:t>いて、当該有床義歯の装着日の属する月の翌月以降の期間に</a:t>
            </a:r>
            <a:r>
              <a:rPr sz="1150" u="sng" spc="90" dirty="0">
                <a:uFill>
                  <a:solidFill>
                    <a:srgbClr val="000000"/>
                  </a:solidFill>
                </a:uFill>
                <a:latin typeface="Yu Gothic UI"/>
                <a:cs typeface="Yu Gothic UI"/>
              </a:rPr>
              <a:t>おいて、当該義歯を含めた有床義歯の調整又は指導は、「１</a:t>
            </a:r>
            <a:r>
              <a:rPr sz="1150" u="sng" spc="135" dirty="0">
                <a:uFill>
                  <a:solidFill>
                    <a:srgbClr val="000000"/>
                  </a:solidFill>
                </a:uFill>
                <a:latin typeface="Yu Gothic UI"/>
                <a:cs typeface="Yu Gothic UI"/>
              </a:rPr>
              <a:t>有床義歯の場合」により算定する。</a:t>
            </a:r>
            <a:endParaRPr sz="1150">
              <a:latin typeface="Yu Gothic UI"/>
              <a:cs typeface="Yu Gothic UI"/>
            </a:endParaRPr>
          </a:p>
        </p:txBody>
      </p:sp>
      <p:grpSp>
        <p:nvGrpSpPr>
          <p:cNvPr id="15" name="object 15"/>
          <p:cNvGrpSpPr/>
          <p:nvPr/>
        </p:nvGrpSpPr>
        <p:grpSpPr>
          <a:xfrm>
            <a:off x="4782946" y="1991918"/>
            <a:ext cx="4961890" cy="4780915"/>
            <a:chOff x="4782946" y="1991918"/>
            <a:chExt cx="4961890" cy="4780915"/>
          </a:xfrm>
        </p:grpSpPr>
        <p:sp>
          <p:nvSpPr>
            <p:cNvPr id="16" name="object 16"/>
            <p:cNvSpPr/>
            <p:nvPr/>
          </p:nvSpPr>
          <p:spPr>
            <a:xfrm>
              <a:off x="4789296" y="3770756"/>
              <a:ext cx="360045" cy="864235"/>
            </a:xfrm>
            <a:custGeom>
              <a:avLst/>
              <a:gdLst/>
              <a:ahLst/>
              <a:cxnLst/>
              <a:rect l="l" t="t" r="r" b="b"/>
              <a:pathLst>
                <a:path w="360045" h="864235">
                  <a:moveTo>
                    <a:pt x="0" y="216027"/>
                  </a:moveTo>
                  <a:lnTo>
                    <a:pt x="179958" y="216027"/>
                  </a:lnTo>
                  <a:lnTo>
                    <a:pt x="179958" y="0"/>
                  </a:lnTo>
                  <a:lnTo>
                    <a:pt x="359917" y="431927"/>
                  </a:lnTo>
                  <a:lnTo>
                    <a:pt x="179958" y="863981"/>
                  </a:lnTo>
                  <a:lnTo>
                    <a:pt x="179958" y="647954"/>
                  </a:lnTo>
                  <a:lnTo>
                    <a:pt x="0" y="647954"/>
                  </a:lnTo>
                  <a:lnTo>
                    <a:pt x="0" y="216027"/>
                  </a:lnTo>
                  <a:close/>
                </a:path>
              </a:pathLst>
            </a:custGeom>
            <a:ln w="12700">
              <a:solidFill>
                <a:srgbClr val="000000"/>
              </a:solidFill>
            </a:ln>
          </p:spPr>
          <p:txBody>
            <a:bodyPr wrap="square" lIns="0" tIns="0" rIns="0" bIns="0" rtlCol="0"/>
            <a:lstStyle/>
            <a:p>
              <a:endParaRPr/>
            </a:p>
          </p:txBody>
        </p:sp>
        <p:sp>
          <p:nvSpPr>
            <p:cNvPr id="17" name="object 17"/>
            <p:cNvSpPr/>
            <p:nvPr/>
          </p:nvSpPr>
          <p:spPr>
            <a:xfrm>
              <a:off x="5274055" y="1991918"/>
              <a:ext cx="4464050" cy="238760"/>
            </a:xfrm>
            <a:custGeom>
              <a:avLst/>
              <a:gdLst/>
              <a:ahLst/>
              <a:cxnLst/>
              <a:rect l="l" t="t" r="r" b="b"/>
              <a:pathLst>
                <a:path w="4464050" h="238760">
                  <a:moveTo>
                    <a:pt x="4464050" y="0"/>
                  </a:moveTo>
                  <a:lnTo>
                    <a:pt x="0" y="0"/>
                  </a:lnTo>
                  <a:lnTo>
                    <a:pt x="0" y="238328"/>
                  </a:lnTo>
                  <a:lnTo>
                    <a:pt x="4464050" y="238328"/>
                  </a:lnTo>
                  <a:lnTo>
                    <a:pt x="4464050" y="0"/>
                  </a:lnTo>
                  <a:close/>
                </a:path>
              </a:pathLst>
            </a:custGeom>
            <a:solidFill>
              <a:srgbClr val="91FFB3"/>
            </a:solidFill>
          </p:spPr>
          <p:txBody>
            <a:bodyPr wrap="square" lIns="0" tIns="0" rIns="0" bIns="0" rtlCol="0"/>
            <a:lstStyle/>
            <a:p>
              <a:endParaRPr/>
            </a:p>
          </p:txBody>
        </p:sp>
        <p:sp>
          <p:nvSpPr>
            <p:cNvPr id="18" name="object 18"/>
            <p:cNvSpPr/>
            <p:nvPr/>
          </p:nvSpPr>
          <p:spPr>
            <a:xfrm>
              <a:off x="5274055" y="2230239"/>
              <a:ext cx="4464050" cy="4536440"/>
            </a:xfrm>
            <a:custGeom>
              <a:avLst/>
              <a:gdLst/>
              <a:ahLst/>
              <a:cxnLst/>
              <a:rect l="l" t="t" r="r" b="b"/>
              <a:pathLst>
                <a:path w="4464050" h="4536440">
                  <a:moveTo>
                    <a:pt x="4464050" y="0"/>
                  </a:moveTo>
                  <a:lnTo>
                    <a:pt x="0" y="0"/>
                  </a:lnTo>
                  <a:lnTo>
                    <a:pt x="0" y="4536059"/>
                  </a:lnTo>
                  <a:lnTo>
                    <a:pt x="4464050" y="4536059"/>
                  </a:lnTo>
                  <a:lnTo>
                    <a:pt x="4464050" y="0"/>
                  </a:lnTo>
                  <a:close/>
                </a:path>
              </a:pathLst>
            </a:custGeom>
            <a:solidFill>
              <a:srgbClr val="E0FFEA"/>
            </a:solidFill>
          </p:spPr>
          <p:txBody>
            <a:bodyPr wrap="square" lIns="0" tIns="0" rIns="0" bIns="0" rtlCol="0"/>
            <a:lstStyle/>
            <a:p>
              <a:endParaRPr/>
            </a:p>
          </p:txBody>
        </p:sp>
        <p:sp>
          <p:nvSpPr>
            <p:cNvPr id="19" name="object 19"/>
            <p:cNvSpPr/>
            <p:nvPr/>
          </p:nvSpPr>
          <p:spPr>
            <a:xfrm>
              <a:off x="5274055" y="2230239"/>
              <a:ext cx="4464050" cy="4536440"/>
            </a:xfrm>
            <a:custGeom>
              <a:avLst/>
              <a:gdLst/>
              <a:ahLst/>
              <a:cxnLst/>
              <a:rect l="l" t="t" r="r" b="b"/>
              <a:pathLst>
                <a:path w="4464050" h="4536440">
                  <a:moveTo>
                    <a:pt x="0" y="4536059"/>
                  </a:moveTo>
                  <a:lnTo>
                    <a:pt x="4464050" y="4536059"/>
                  </a:lnTo>
                  <a:lnTo>
                    <a:pt x="4464050" y="0"/>
                  </a:lnTo>
                  <a:lnTo>
                    <a:pt x="0" y="0"/>
                  </a:lnTo>
                  <a:lnTo>
                    <a:pt x="0" y="4536059"/>
                  </a:lnTo>
                  <a:close/>
                </a:path>
              </a:pathLst>
            </a:custGeom>
            <a:ln w="12700">
              <a:solidFill>
                <a:srgbClr val="00AF50"/>
              </a:solidFill>
            </a:ln>
          </p:spPr>
          <p:txBody>
            <a:bodyPr wrap="square" lIns="0" tIns="0" rIns="0" bIns="0" rtlCol="0"/>
            <a:lstStyle/>
            <a:p>
              <a:endParaRPr/>
            </a:p>
          </p:txBody>
        </p:sp>
      </p:grpSp>
      <p:sp>
        <p:nvSpPr>
          <p:cNvPr id="20" name="object 20"/>
          <p:cNvSpPr txBox="1"/>
          <p:nvPr/>
        </p:nvSpPr>
        <p:spPr>
          <a:xfrm>
            <a:off x="5353558" y="2448255"/>
            <a:ext cx="1342390" cy="378460"/>
          </a:xfrm>
          <a:prstGeom prst="rect">
            <a:avLst/>
          </a:prstGeom>
        </p:spPr>
        <p:txBody>
          <a:bodyPr vert="horz" wrap="square" lIns="0" tIns="13335" rIns="0" bIns="0" rtlCol="0">
            <a:spAutoFit/>
          </a:bodyPr>
          <a:lstStyle/>
          <a:p>
            <a:pPr marL="12700">
              <a:lnSpc>
                <a:spcPct val="100000"/>
              </a:lnSpc>
              <a:spcBef>
                <a:spcPts val="105"/>
              </a:spcBef>
              <a:tabLst>
                <a:tab pos="304800" algn="l"/>
              </a:tabLst>
            </a:pPr>
            <a:r>
              <a:rPr sz="1150" spc="-50" dirty="0">
                <a:latin typeface="Yu Gothic UI"/>
                <a:cs typeface="Yu Gothic UI"/>
              </a:rPr>
              <a:t>１</a:t>
            </a:r>
            <a:r>
              <a:rPr sz="1150" dirty="0">
                <a:latin typeface="Yu Gothic UI"/>
                <a:cs typeface="Yu Gothic UI"/>
              </a:rPr>
              <a:t>	</a:t>
            </a:r>
            <a:r>
              <a:rPr sz="1150" b="1" u="sng" spc="-10" dirty="0">
                <a:solidFill>
                  <a:srgbClr val="006FC0"/>
                </a:solidFill>
                <a:uFill>
                  <a:solidFill>
                    <a:srgbClr val="006FC0"/>
                  </a:solidFill>
                </a:uFill>
                <a:latin typeface="Yu Gothic UI"/>
                <a:cs typeface="Yu Gothic UI"/>
              </a:rPr>
              <a:t>局部義歯の場合</a:t>
            </a:r>
            <a:endParaRPr sz="1150">
              <a:latin typeface="Yu Gothic UI"/>
              <a:cs typeface="Yu Gothic UI"/>
            </a:endParaRPr>
          </a:p>
          <a:p>
            <a:pPr marL="12700">
              <a:lnSpc>
                <a:spcPct val="100000"/>
              </a:lnSpc>
              <a:spcBef>
                <a:spcPts val="10"/>
              </a:spcBef>
              <a:tabLst>
                <a:tab pos="304800" algn="l"/>
              </a:tabLst>
            </a:pPr>
            <a:r>
              <a:rPr sz="1150" spc="-50" dirty="0">
                <a:latin typeface="Yu Gothic UI"/>
                <a:cs typeface="Yu Gothic UI"/>
              </a:rPr>
              <a:t>２</a:t>
            </a:r>
            <a:r>
              <a:rPr sz="1150" dirty="0">
                <a:latin typeface="Yu Gothic UI"/>
                <a:cs typeface="Yu Gothic UI"/>
              </a:rPr>
              <a:t>	</a:t>
            </a:r>
            <a:r>
              <a:rPr sz="1150" b="1" u="sng" spc="-10" dirty="0">
                <a:solidFill>
                  <a:srgbClr val="006FC0"/>
                </a:solidFill>
                <a:uFill>
                  <a:solidFill>
                    <a:srgbClr val="006FC0"/>
                  </a:solidFill>
                </a:uFill>
                <a:latin typeface="Yu Gothic UI"/>
                <a:cs typeface="Yu Gothic UI"/>
              </a:rPr>
              <a:t>総義歯の場合</a:t>
            </a:r>
            <a:endParaRPr sz="1150">
              <a:latin typeface="Yu Gothic UI"/>
              <a:cs typeface="Yu Gothic UI"/>
            </a:endParaRPr>
          </a:p>
        </p:txBody>
      </p:sp>
      <p:sp>
        <p:nvSpPr>
          <p:cNvPr id="21" name="object 21"/>
          <p:cNvSpPr txBox="1"/>
          <p:nvPr/>
        </p:nvSpPr>
        <p:spPr>
          <a:xfrm>
            <a:off x="7690231" y="2448255"/>
            <a:ext cx="469900" cy="378460"/>
          </a:xfrm>
          <a:prstGeom prst="rect">
            <a:avLst/>
          </a:prstGeom>
        </p:spPr>
        <p:txBody>
          <a:bodyPr vert="horz" wrap="square" lIns="0" tIns="13335" rIns="0" bIns="0" rtlCol="0">
            <a:spAutoFit/>
          </a:bodyPr>
          <a:lstStyle/>
          <a:p>
            <a:pPr marL="12700">
              <a:lnSpc>
                <a:spcPct val="100000"/>
              </a:lnSpc>
              <a:spcBef>
                <a:spcPts val="105"/>
              </a:spcBef>
            </a:pPr>
            <a:r>
              <a:rPr sz="1150" b="1" u="sng" spc="185" dirty="0">
                <a:solidFill>
                  <a:srgbClr val="006FC0"/>
                </a:solidFill>
                <a:uFill>
                  <a:solidFill>
                    <a:srgbClr val="006FC0"/>
                  </a:solidFill>
                </a:uFill>
                <a:latin typeface="Yu Gothic UI"/>
                <a:cs typeface="Yu Gothic UI"/>
              </a:rPr>
              <a:t>140</a:t>
            </a:r>
            <a:r>
              <a:rPr sz="1150" b="1" u="sng" spc="-50" dirty="0">
                <a:solidFill>
                  <a:srgbClr val="006FC0"/>
                </a:solidFill>
                <a:uFill>
                  <a:solidFill>
                    <a:srgbClr val="006FC0"/>
                  </a:solidFill>
                </a:uFill>
                <a:latin typeface="Yu Gothic UI"/>
                <a:cs typeface="Yu Gothic UI"/>
              </a:rPr>
              <a:t>点</a:t>
            </a:r>
            <a:endParaRPr sz="1150">
              <a:latin typeface="Yu Gothic UI"/>
              <a:cs typeface="Yu Gothic UI"/>
            </a:endParaRPr>
          </a:p>
          <a:p>
            <a:pPr marL="12700">
              <a:lnSpc>
                <a:spcPct val="100000"/>
              </a:lnSpc>
              <a:spcBef>
                <a:spcPts val="10"/>
              </a:spcBef>
            </a:pPr>
            <a:r>
              <a:rPr sz="1150" b="1" u="sng" spc="185" dirty="0">
                <a:solidFill>
                  <a:srgbClr val="006FC0"/>
                </a:solidFill>
                <a:uFill>
                  <a:solidFill>
                    <a:srgbClr val="006FC0"/>
                  </a:solidFill>
                </a:uFill>
                <a:latin typeface="Yu Gothic UI"/>
                <a:cs typeface="Yu Gothic UI"/>
              </a:rPr>
              <a:t>140</a:t>
            </a:r>
            <a:r>
              <a:rPr sz="1150" b="1" u="sng" spc="-50" dirty="0">
                <a:solidFill>
                  <a:srgbClr val="006FC0"/>
                </a:solidFill>
                <a:uFill>
                  <a:solidFill>
                    <a:srgbClr val="006FC0"/>
                  </a:solidFill>
                </a:uFill>
                <a:latin typeface="Yu Gothic UI"/>
                <a:cs typeface="Yu Gothic UI"/>
              </a:rPr>
              <a:t>点</a:t>
            </a:r>
            <a:endParaRPr sz="1150">
              <a:latin typeface="Yu Gothic UI"/>
              <a:cs typeface="Yu Gothic UI"/>
            </a:endParaRPr>
          </a:p>
        </p:txBody>
      </p:sp>
      <p:sp>
        <p:nvSpPr>
          <p:cNvPr id="22" name="object 22"/>
          <p:cNvSpPr txBox="1"/>
          <p:nvPr/>
        </p:nvSpPr>
        <p:spPr>
          <a:xfrm>
            <a:off x="5353558" y="2842005"/>
            <a:ext cx="4265295" cy="1028700"/>
          </a:xfrm>
          <a:prstGeom prst="rect">
            <a:avLst/>
          </a:prstGeom>
        </p:spPr>
        <p:txBody>
          <a:bodyPr vert="horz" wrap="square" lIns="0" tIns="12700" rIns="0" bIns="0" rtlCol="0">
            <a:spAutoFit/>
          </a:bodyPr>
          <a:lstStyle/>
          <a:p>
            <a:pPr marL="12700">
              <a:lnSpc>
                <a:spcPts val="1350"/>
              </a:lnSpc>
              <a:spcBef>
                <a:spcPts val="100"/>
              </a:spcBef>
            </a:pPr>
            <a:r>
              <a:rPr sz="1150" dirty="0">
                <a:latin typeface="Yu Gothic UI"/>
                <a:cs typeface="Yu Gothic UI"/>
              </a:rPr>
              <a:t>［算定要件</a:t>
            </a:r>
            <a:r>
              <a:rPr sz="1150" spc="-50" dirty="0">
                <a:latin typeface="Yu Gothic UI"/>
                <a:cs typeface="Yu Gothic UI"/>
              </a:rPr>
              <a:t>］</a:t>
            </a:r>
            <a:endParaRPr sz="1150">
              <a:latin typeface="Yu Gothic UI"/>
              <a:cs typeface="Yu Gothic UI"/>
            </a:endParaRPr>
          </a:p>
          <a:p>
            <a:pPr marL="281940" marR="5080" indent="-123825" algn="just">
              <a:lnSpc>
                <a:spcPct val="94100"/>
              </a:lnSpc>
              <a:spcBef>
                <a:spcPts val="50"/>
              </a:spcBef>
            </a:pPr>
            <a:r>
              <a:rPr sz="1150" spc="60" dirty="0">
                <a:latin typeface="Yu Gothic UI"/>
                <a:cs typeface="Yu Gothic UI"/>
              </a:rPr>
              <a:t>注 新製有床義歯管理料は、新たに製作した有床義歯を装着した日の属する月に、当該有床義歯を製作した保険医療機関に</a:t>
            </a:r>
            <a:r>
              <a:rPr sz="1150" spc="140" dirty="0">
                <a:latin typeface="Yu Gothic UI"/>
                <a:cs typeface="Yu Gothic UI"/>
              </a:rPr>
              <a:t>おいて、患者又はその家族等に対して、</a:t>
            </a:r>
            <a:r>
              <a:rPr sz="1150" b="1" u="sng" spc="5" dirty="0">
                <a:solidFill>
                  <a:srgbClr val="006FC0"/>
                </a:solidFill>
                <a:uFill>
                  <a:solidFill>
                    <a:srgbClr val="006FC0"/>
                  </a:solidFill>
                </a:uFill>
                <a:latin typeface="Yu Gothic UI"/>
                <a:cs typeface="Yu Gothic UI"/>
              </a:rPr>
              <a:t>当該有床義歯の</a:t>
            </a:r>
            <a:r>
              <a:rPr sz="1150" spc="-25" dirty="0">
                <a:latin typeface="Yu Gothic UI"/>
                <a:cs typeface="Yu Gothic UI"/>
              </a:rPr>
              <a:t>取扱</a:t>
            </a:r>
            <a:r>
              <a:rPr sz="1150" spc="155" dirty="0">
                <a:latin typeface="Yu Gothic UI"/>
                <a:cs typeface="Yu Gothic UI"/>
              </a:rPr>
              <a:t>いについて必要な</a:t>
            </a:r>
            <a:r>
              <a:rPr sz="1150" b="1" u="sng" dirty="0">
                <a:solidFill>
                  <a:srgbClr val="006FC0"/>
                </a:solidFill>
                <a:uFill>
                  <a:solidFill>
                    <a:srgbClr val="006FC0"/>
                  </a:solidFill>
                </a:uFill>
                <a:latin typeface="Yu Gothic UI"/>
                <a:cs typeface="Yu Gothic UI"/>
              </a:rPr>
              <a:t>説明</a:t>
            </a:r>
            <a:r>
              <a:rPr sz="1150" spc="160" dirty="0">
                <a:latin typeface="Yu Gothic UI"/>
                <a:cs typeface="Yu Gothic UI"/>
              </a:rPr>
              <a:t>を行った上で、その内容を文書により</a:t>
            </a:r>
            <a:r>
              <a:rPr sz="1150" spc="125" dirty="0">
                <a:latin typeface="Yu Gothic UI"/>
                <a:cs typeface="Yu Gothic UI"/>
              </a:rPr>
              <a:t>提供した場合に、１回に限り算定する。</a:t>
            </a:r>
            <a:endParaRPr sz="1150">
              <a:latin typeface="Yu Gothic UI"/>
              <a:cs typeface="Yu Gothic UI"/>
            </a:endParaRPr>
          </a:p>
        </p:txBody>
      </p:sp>
      <p:sp>
        <p:nvSpPr>
          <p:cNvPr id="23" name="object 23"/>
          <p:cNvSpPr txBox="1"/>
          <p:nvPr/>
        </p:nvSpPr>
        <p:spPr>
          <a:xfrm>
            <a:off x="5353558" y="4064635"/>
            <a:ext cx="3682365" cy="201295"/>
          </a:xfrm>
          <a:prstGeom prst="rect">
            <a:avLst/>
          </a:prstGeom>
        </p:spPr>
        <p:txBody>
          <a:bodyPr vert="horz" wrap="square" lIns="0" tIns="12700" rIns="0" bIns="0" rtlCol="0">
            <a:spAutoFit/>
          </a:bodyPr>
          <a:lstStyle/>
          <a:p>
            <a:pPr marL="12700">
              <a:lnSpc>
                <a:spcPct val="100000"/>
              </a:lnSpc>
              <a:spcBef>
                <a:spcPts val="100"/>
              </a:spcBef>
            </a:pPr>
            <a:r>
              <a:rPr sz="1150" spc="155" dirty="0">
                <a:latin typeface="Yu Gothic UI"/>
                <a:cs typeface="Yu Gothic UI"/>
              </a:rPr>
              <a:t>【歯科口腔リハビリテーション料</a:t>
            </a:r>
            <a:r>
              <a:rPr sz="1150" spc="180" dirty="0">
                <a:latin typeface="Yu Gothic UI"/>
                <a:cs typeface="Yu Gothic UI"/>
              </a:rPr>
              <a:t>１（１</a:t>
            </a:r>
            <a:r>
              <a:rPr sz="1150" spc="145" dirty="0">
                <a:latin typeface="Yu Gothic UI"/>
                <a:cs typeface="Yu Gothic UI"/>
              </a:rPr>
              <a:t>口腔につき</a:t>
            </a:r>
            <a:r>
              <a:rPr sz="1150" spc="160" dirty="0">
                <a:latin typeface="Yu Gothic UI"/>
                <a:cs typeface="Yu Gothic UI"/>
              </a:rPr>
              <a:t>）</a:t>
            </a:r>
            <a:r>
              <a:rPr sz="1150" spc="525" dirty="0">
                <a:latin typeface="Yu Gothic UI"/>
                <a:cs typeface="Yu Gothic UI"/>
              </a:rPr>
              <a:t>】</a:t>
            </a:r>
            <a:endParaRPr sz="1150">
              <a:latin typeface="Yu Gothic UI"/>
              <a:cs typeface="Yu Gothic UI"/>
            </a:endParaRPr>
          </a:p>
        </p:txBody>
      </p:sp>
      <p:sp>
        <p:nvSpPr>
          <p:cNvPr id="24" name="object 24"/>
          <p:cNvSpPr txBox="1"/>
          <p:nvPr/>
        </p:nvSpPr>
        <p:spPr>
          <a:xfrm>
            <a:off x="7751444" y="4229227"/>
            <a:ext cx="469265" cy="201295"/>
          </a:xfrm>
          <a:prstGeom prst="rect">
            <a:avLst/>
          </a:prstGeom>
        </p:spPr>
        <p:txBody>
          <a:bodyPr vert="horz" wrap="square" lIns="0" tIns="12700" rIns="0" bIns="0" rtlCol="0">
            <a:spAutoFit/>
          </a:bodyPr>
          <a:lstStyle/>
          <a:p>
            <a:pPr marL="12700">
              <a:lnSpc>
                <a:spcPct val="100000"/>
              </a:lnSpc>
              <a:spcBef>
                <a:spcPts val="100"/>
              </a:spcBef>
            </a:pPr>
            <a:r>
              <a:rPr sz="1150" b="1" u="sng" spc="245" dirty="0">
                <a:solidFill>
                  <a:srgbClr val="006FC0"/>
                </a:solidFill>
                <a:uFill>
                  <a:solidFill>
                    <a:srgbClr val="006FC0"/>
                  </a:solidFill>
                </a:uFill>
                <a:latin typeface="Yu Gothic UI"/>
                <a:cs typeface="Yu Gothic UI"/>
              </a:rPr>
              <a:t>114</a:t>
            </a:r>
            <a:r>
              <a:rPr sz="1150" b="1" u="sng" spc="-50" dirty="0">
                <a:solidFill>
                  <a:srgbClr val="006FC0"/>
                </a:solidFill>
                <a:uFill>
                  <a:solidFill>
                    <a:srgbClr val="006FC0"/>
                  </a:solidFill>
                </a:uFill>
                <a:latin typeface="Yu Gothic UI"/>
                <a:cs typeface="Yu Gothic UI"/>
              </a:rPr>
              <a:t>点</a:t>
            </a:r>
            <a:endParaRPr sz="1150">
              <a:latin typeface="Yu Gothic UI"/>
              <a:cs typeface="Yu Gothic UI"/>
            </a:endParaRPr>
          </a:p>
        </p:txBody>
      </p:sp>
      <p:sp>
        <p:nvSpPr>
          <p:cNvPr id="25" name="object 25"/>
          <p:cNvSpPr txBox="1"/>
          <p:nvPr/>
        </p:nvSpPr>
        <p:spPr>
          <a:xfrm>
            <a:off x="5353558" y="4229227"/>
            <a:ext cx="1342390" cy="532130"/>
          </a:xfrm>
          <a:prstGeom prst="rect">
            <a:avLst/>
          </a:prstGeom>
        </p:spPr>
        <p:txBody>
          <a:bodyPr vert="horz" wrap="square" lIns="0" tIns="12700" rIns="0" bIns="0" rtlCol="0">
            <a:spAutoFit/>
          </a:bodyPr>
          <a:lstStyle/>
          <a:p>
            <a:pPr marL="12700">
              <a:lnSpc>
                <a:spcPts val="1340"/>
              </a:lnSpc>
              <a:spcBef>
                <a:spcPts val="100"/>
              </a:spcBef>
              <a:tabLst>
                <a:tab pos="304800" algn="l"/>
              </a:tabLst>
            </a:pPr>
            <a:r>
              <a:rPr sz="1150" spc="-50" dirty="0">
                <a:latin typeface="Yu Gothic UI"/>
                <a:cs typeface="Yu Gothic UI"/>
              </a:rPr>
              <a:t>１</a:t>
            </a:r>
            <a:r>
              <a:rPr sz="1150" dirty="0">
                <a:latin typeface="Yu Gothic UI"/>
                <a:cs typeface="Yu Gothic UI"/>
              </a:rPr>
              <a:t>	</a:t>
            </a:r>
            <a:r>
              <a:rPr sz="1150" spc="-10" dirty="0">
                <a:latin typeface="Yu Gothic UI"/>
                <a:cs typeface="Yu Gothic UI"/>
              </a:rPr>
              <a:t>有床義歯の場合</a:t>
            </a:r>
            <a:endParaRPr sz="1150">
              <a:latin typeface="Yu Gothic UI"/>
              <a:cs typeface="Yu Gothic UI"/>
            </a:endParaRPr>
          </a:p>
          <a:p>
            <a:pPr marL="158750">
              <a:lnSpc>
                <a:spcPts val="1300"/>
              </a:lnSpc>
            </a:pPr>
            <a:r>
              <a:rPr sz="1150" b="1" dirty="0">
                <a:solidFill>
                  <a:srgbClr val="006FC0"/>
                </a:solidFill>
                <a:latin typeface="Yu Gothic UI"/>
                <a:cs typeface="Yu Gothic UI"/>
              </a:rPr>
              <a:t>（削除</a:t>
            </a:r>
            <a:r>
              <a:rPr sz="1150" b="1" spc="-50" dirty="0">
                <a:solidFill>
                  <a:srgbClr val="006FC0"/>
                </a:solidFill>
                <a:latin typeface="Yu Gothic UI"/>
                <a:cs typeface="Yu Gothic UI"/>
              </a:rPr>
              <a:t>）</a:t>
            </a:r>
            <a:endParaRPr sz="1150">
              <a:latin typeface="Yu Gothic UI"/>
              <a:cs typeface="Yu Gothic UI"/>
            </a:endParaRPr>
          </a:p>
          <a:p>
            <a:pPr marL="158750">
              <a:lnSpc>
                <a:spcPts val="1345"/>
              </a:lnSpc>
            </a:pPr>
            <a:r>
              <a:rPr sz="1150" b="1" dirty="0">
                <a:solidFill>
                  <a:srgbClr val="006FC0"/>
                </a:solidFill>
                <a:latin typeface="Yu Gothic UI"/>
                <a:cs typeface="Yu Gothic UI"/>
              </a:rPr>
              <a:t>（削除</a:t>
            </a:r>
            <a:r>
              <a:rPr sz="1150" b="1" spc="-50" dirty="0">
                <a:solidFill>
                  <a:srgbClr val="006FC0"/>
                </a:solidFill>
                <a:latin typeface="Yu Gothic UI"/>
                <a:cs typeface="Yu Gothic UI"/>
              </a:rPr>
              <a:t>）</a:t>
            </a:r>
            <a:endParaRPr sz="1150">
              <a:latin typeface="Yu Gothic UI"/>
              <a:cs typeface="Yu Gothic UI"/>
            </a:endParaRPr>
          </a:p>
        </p:txBody>
      </p:sp>
      <p:sp>
        <p:nvSpPr>
          <p:cNvPr id="26" name="object 26"/>
          <p:cNvSpPr txBox="1"/>
          <p:nvPr/>
        </p:nvSpPr>
        <p:spPr>
          <a:xfrm>
            <a:off x="5353558" y="4724527"/>
            <a:ext cx="4330065" cy="1852295"/>
          </a:xfrm>
          <a:prstGeom prst="rect">
            <a:avLst/>
          </a:prstGeom>
        </p:spPr>
        <p:txBody>
          <a:bodyPr vert="horz" wrap="square" lIns="0" tIns="12700" rIns="0" bIns="0" rtlCol="0">
            <a:spAutoFit/>
          </a:bodyPr>
          <a:lstStyle/>
          <a:p>
            <a:pPr marL="12700">
              <a:lnSpc>
                <a:spcPts val="1340"/>
              </a:lnSpc>
              <a:spcBef>
                <a:spcPts val="100"/>
              </a:spcBef>
            </a:pPr>
            <a:r>
              <a:rPr sz="1150" dirty="0">
                <a:latin typeface="Yu Gothic UI"/>
                <a:cs typeface="Yu Gothic UI"/>
              </a:rPr>
              <a:t>［算定要件</a:t>
            </a:r>
            <a:r>
              <a:rPr sz="1150" spc="-50" dirty="0">
                <a:latin typeface="Yu Gothic UI"/>
                <a:cs typeface="Yu Gothic UI"/>
              </a:rPr>
              <a:t>］</a:t>
            </a:r>
            <a:endParaRPr sz="1150">
              <a:latin typeface="Yu Gothic UI"/>
              <a:cs typeface="Yu Gothic UI"/>
            </a:endParaRPr>
          </a:p>
          <a:p>
            <a:pPr marL="372110" marR="5080" indent="-360045">
              <a:lnSpc>
                <a:spcPct val="94200"/>
              </a:lnSpc>
              <a:spcBef>
                <a:spcPts val="40"/>
              </a:spcBef>
              <a:tabLst>
                <a:tab pos="596265" algn="l"/>
              </a:tabLst>
            </a:pPr>
            <a:r>
              <a:rPr sz="1150" dirty="0">
                <a:latin typeface="Yu Gothic UI"/>
                <a:cs typeface="Yu Gothic UI"/>
              </a:rPr>
              <a:t>（１）	</a:t>
            </a:r>
            <a:r>
              <a:rPr sz="1150" spc="85" dirty="0">
                <a:latin typeface="Yu Gothic UI"/>
                <a:cs typeface="Yu Gothic UI"/>
              </a:rPr>
              <a:t>「１ 有床義歯の場合」とは、有床義歯による口腔機能 の</a:t>
            </a:r>
            <a:r>
              <a:rPr sz="1150" spc="75" dirty="0">
                <a:latin typeface="Yu Gothic UI"/>
                <a:cs typeface="Yu Gothic UI"/>
              </a:rPr>
              <a:t>回復又は維持を主眼とした調整又は指導</a:t>
            </a:r>
            <a:r>
              <a:rPr sz="1150" b="1" u="sng" dirty="0">
                <a:solidFill>
                  <a:srgbClr val="006FC0"/>
                </a:solidFill>
                <a:uFill>
                  <a:solidFill>
                    <a:srgbClr val="006FC0"/>
                  </a:solidFill>
                </a:uFill>
                <a:latin typeface="Yu Gothic UI"/>
                <a:cs typeface="Yu Gothic UI"/>
              </a:rPr>
              <a:t>（</a:t>
            </a:r>
            <a:r>
              <a:rPr sz="1150" b="1" u="sng" spc="40" dirty="0">
                <a:solidFill>
                  <a:srgbClr val="006FC0"/>
                </a:solidFill>
                <a:uFill>
                  <a:solidFill>
                    <a:srgbClr val="006FC0"/>
                  </a:solidFill>
                </a:uFill>
                <a:latin typeface="Yu Gothic UI"/>
                <a:cs typeface="Yu Gothic UI"/>
              </a:rPr>
              <a:t>Ｂ０１３に掲げる</a:t>
            </a:r>
            <a:r>
              <a:rPr sz="1150" b="1" u="sng" spc="65" dirty="0">
                <a:solidFill>
                  <a:srgbClr val="006FC0"/>
                </a:solidFill>
                <a:uFill>
                  <a:solidFill>
                    <a:srgbClr val="006FC0"/>
                  </a:solidFill>
                </a:uFill>
                <a:latin typeface="Yu Gothic UI"/>
                <a:cs typeface="Yu Gothic UI"/>
              </a:rPr>
              <a:t>新製有床義歯管理料における、新製した有床義歯の着脱や</a:t>
            </a:r>
            <a:r>
              <a:rPr sz="1150" b="1" u="sng" spc="90" dirty="0">
                <a:solidFill>
                  <a:srgbClr val="006FC0"/>
                </a:solidFill>
                <a:uFill>
                  <a:solidFill>
                    <a:srgbClr val="006FC0"/>
                  </a:solidFill>
                </a:uFill>
                <a:latin typeface="Yu Gothic UI"/>
                <a:cs typeface="Yu Gothic UI"/>
              </a:rPr>
              <a:t>保管の方法等の取扱いについての説明を除く。</a:t>
            </a:r>
            <a:r>
              <a:rPr sz="1150" b="1" u="sng" spc="229" dirty="0">
                <a:solidFill>
                  <a:srgbClr val="006FC0"/>
                </a:solidFill>
                <a:uFill>
                  <a:solidFill>
                    <a:srgbClr val="006FC0"/>
                  </a:solidFill>
                </a:uFill>
                <a:latin typeface="Yu Gothic UI"/>
                <a:cs typeface="Yu Gothic UI"/>
              </a:rPr>
              <a:t>）</a:t>
            </a:r>
            <a:r>
              <a:rPr sz="1150" spc="270" dirty="0">
                <a:latin typeface="Yu Gothic UI"/>
                <a:cs typeface="Yu Gothic UI"/>
              </a:rPr>
              <a:t>をいい、</a:t>
            </a:r>
            <a:r>
              <a:rPr sz="1150" b="1" u="sng" spc="30" dirty="0">
                <a:solidFill>
                  <a:srgbClr val="006FC0"/>
                </a:solidFill>
                <a:uFill>
                  <a:solidFill>
                    <a:srgbClr val="006FC0"/>
                  </a:solidFill>
                </a:uFill>
                <a:latin typeface="Yu Gothic UI"/>
                <a:cs typeface="Yu Gothic UI"/>
              </a:rPr>
              <a:t>１</a:t>
            </a:r>
            <a:r>
              <a:rPr sz="1150" b="1" u="sng" spc="25" dirty="0">
                <a:solidFill>
                  <a:srgbClr val="006FC0"/>
                </a:solidFill>
                <a:uFill>
                  <a:solidFill>
                    <a:srgbClr val="006FC0"/>
                  </a:solidFill>
                </a:uFill>
                <a:latin typeface="Yu Gothic UI"/>
                <a:cs typeface="Yu Gothic UI"/>
              </a:rPr>
              <a:t>口腔単位で</a:t>
            </a:r>
            <a:r>
              <a:rPr sz="1150" spc="95" dirty="0">
                <a:latin typeface="Yu Gothic UI"/>
                <a:cs typeface="Yu Gothic UI"/>
              </a:rPr>
              <a:t>義歯に係る調整又は指導を行った場合に、月１</a:t>
            </a:r>
            <a:r>
              <a:rPr sz="1150" spc="140" dirty="0">
                <a:latin typeface="Yu Gothic UI"/>
                <a:cs typeface="Yu Gothic UI"/>
              </a:rPr>
              <a:t>回に限り算定する。この場合において、</a:t>
            </a:r>
            <a:r>
              <a:rPr sz="1150" b="1" u="sng" dirty="0">
                <a:solidFill>
                  <a:srgbClr val="006FC0"/>
                </a:solidFill>
                <a:uFill>
                  <a:solidFill>
                    <a:srgbClr val="006FC0"/>
                  </a:solidFill>
                </a:uFill>
                <a:latin typeface="Yu Gothic UI"/>
                <a:cs typeface="Yu Gothic UI"/>
              </a:rPr>
              <a:t>調整又は指導内容</a:t>
            </a:r>
            <a:r>
              <a:rPr sz="1150" spc="125" dirty="0">
                <a:latin typeface="Yu Gothic UI"/>
                <a:cs typeface="Yu Gothic UI"/>
              </a:rPr>
              <a:t>等</a:t>
            </a:r>
            <a:r>
              <a:rPr sz="1150" spc="90" dirty="0">
                <a:latin typeface="Yu Gothic UI"/>
                <a:cs typeface="Yu Gothic UI"/>
              </a:rPr>
              <a:t>の要点を診療録に記載する。</a:t>
            </a:r>
            <a:endParaRPr sz="1150">
              <a:latin typeface="Yu Gothic UI"/>
              <a:cs typeface="Yu Gothic UI"/>
            </a:endParaRPr>
          </a:p>
          <a:p>
            <a:pPr marL="372110" marR="68580" indent="-360045">
              <a:lnSpc>
                <a:spcPts val="1300"/>
              </a:lnSpc>
              <a:spcBef>
                <a:spcPts val="35"/>
              </a:spcBef>
              <a:tabLst>
                <a:tab pos="596265" algn="l"/>
              </a:tabLst>
            </a:pPr>
            <a:r>
              <a:rPr sz="1150" b="1" spc="-25" dirty="0">
                <a:solidFill>
                  <a:srgbClr val="006FC0"/>
                </a:solidFill>
                <a:latin typeface="Yu Gothic UI"/>
                <a:cs typeface="Yu Gothic UI"/>
              </a:rPr>
              <a:t>（</a:t>
            </a:r>
            <a:r>
              <a:rPr sz="1150" b="1" u="sng" spc="-25" dirty="0">
                <a:solidFill>
                  <a:srgbClr val="006FC0"/>
                </a:solidFill>
                <a:uFill>
                  <a:solidFill>
                    <a:srgbClr val="006FC0"/>
                  </a:solidFill>
                </a:uFill>
                <a:latin typeface="Yu Gothic UI"/>
                <a:cs typeface="Yu Gothic UI"/>
              </a:rPr>
              <a:t>２</a:t>
            </a:r>
            <a:r>
              <a:rPr sz="1150" b="1" spc="-25" dirty="0">
                <a:solidFill>
                  <a:srgbClr val="006FC0"/>
                </a:solidFill>
                <a:latin typeface="Yu Gothic UI"/>
                <a:cs typeface="Yu Gothic UI"/>
              </a:rPr>
              <a:t>）</a:t>
            </a:r>
            <a:r>
              <a:rPr sz="1150" b="1" dirty="0">
                <a:solidFill>
                  <a:srgbClr val="006FC0"/>
                </a:solidFill>
                <a:latin typeface="Yu Gothic UI"/>
                <a:cs typeface="Yu Gothic UI"/>
              </a:rPr>
              <a:t>	</a:t>
            </a:r>
            <a:r>
              <a:rPr sz="1150" spc="45" dirty="0">
                <a:latin typeface="Yu Gothic UI"/>
                <a:cs typeface="Yu Gothic UI"/>
              </a:rPr>
              <a:t>Ｂ０１３に掲げる新製有床義歯管理料を算定した</a:t>
            </a:r>
            <a:r>
              <a:rPr sz="1150" b="1" u="sng" spc="75" dirty="0">
                <a:solidFill>
                  <a:srgbClr val="006FC0"/>
                </a:solidFill>
                <a:uFill>
                  <a:solidFill>
                    <a:srgbClr val="006FC0"/>
                  </a:solidFill>
                </a:uFill>
                <a:latin typeface="Yu Gothic UI"/>
                <a:cs typeface="Yu Gothic UI"/>
              </a:rPr>
              <a:t>月と同</a:t>
            </a:r>
            <a:r>
              <a:rPr sz="1150" b="1" u="sng" spc="500" dirty="0">
                <a:solidFill>
                  <a:srgbClr val="006FC0"/>
                </a:solidFill>
                <a:uFill>
                  <a:solidFill>
                    <a:srgbClr val="006FC0"/>
                  </a:solidFill>
                </a:uFill>
                <a:latin typeface="Yu Gothic UI"/>
                <a:cs typeface="Yu Gothic UI"/>
              </a:rPr>
              <a:t>                        </a:t>
            </a:r>
            <a:r>
              <a:rPr sz="1150" b="1" u="sng" spc="65" dirty="0">
                <a:solidFill>
                  <a:srgbClr val="006FC0"/>
                </a:solidFill>
                <a:uFill>
                  <a:solidFill>
                    <a:srgbClr val="006FC0"/>
                  </a:solidFill>
                </a:uFill>
                <a:latin typeface="Yu Gothic UI"/>
                <a:cs typeface="Yu Gothic UI"/>
              </a:rPr>
              <a:t>月に、当該義歯の調整又は指導を行った場合は、同日で</a:t>
            </a:r>
            <a:endParaRPr sz="1150">
              <a:latin typeface="Yu Gothic UI"/>
              <a:cs typeface="Yu Gothic UI"/>
            </a:endParaRPr>
          </a:p>
          <a:p>
            <a:pPr marL="372110">
              <a:lnSpc>
                <a:spcPts val="1260"/>
              </a:lnSpc>
            </a:pPr>
            <a:r>
              <a:rPr sz="1150" b="1" u="sng" spc="140" dirty="0">
                <a:solidFill>
                  <a:srgbClr val="006FC0"/>
                </a:solidFill>
                <a:uFill>
                  <a:solidFill>
                    <a:srgbClr val="006FC0"/>
                  </a:solidFill>
                </a:uFill>
                <a:latin typeface="Yu Gothic UI"/>
                <a:cs typeface="Yu Gothic UI"/>
              </a:rPr>
              <a:t>あっても本区分を算定して差し支えない。</a:t>
            </a:r>
            <a:endParaRPr sz="1150">
              <a:latin typeface="Yu Gothic UI"/>
              <a:cs typeface="Yu Gothic UI"/>
            </a:endParaRPr>
          </a:p>
        </p:txBody>
      </p:sp>
      <p:sp>
        <p:nvSpPr>
          <p:cNvPr id="27" name="object 27"/>
          <p:cNvSpPr/>
          <p:nvPr/>
        </p:nvSpPr>
        <p:spPr>
          <a:xfrm>
            <a:off x="0" y="248564"/>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28" name="object 28"/>
          <p:cNvSpPr txBox="1">
            <a:spLocks noGrp="1"/>
          </p:cNvSpPr>
          <p:nvPr>
            <p:ph type="title"/>
          </p:nvPr>
        </p:nvSpPr>
        <p:spPr>
          <a:xfrm>
            <a:off x="2654045" y="264667"/>
            <a:ext cx="4597400" cy="391160"/>
          </a:xfrm>
          <a:prstGeom prst="rect">
            <a:avLst/>
          </a:prstGeom>
        </p:spPr>
        <p:txBody>
          <a:bodyPr vert="horz" wrap="square" lIns="0" tIns="12700" rIns="0" bIns="0" rtlCol="0">
            <a:spAutoFit/>
          </a:bodyPr>
          <a:lstStyle/>
          <a:p>
            <a:pPr marL="12700">
              <a:lnSpc>
                <a:spcPct val="100000"/>
              </a:lnSpc>
              <a:spcBef>
                <a:spcPts val="100"/>
              </a:spcBef>
            </a:pPr>
            <a:r>
              <a:rPr spc="80" dirty="0"/>
              <a:t>有床義歯管理の評価体系の見直し</a:t>
            </a:r>
          </a:p>
        </p:txBody>
      </p:sp>
      <p:sp>
        <p:nvSpPr>
          <p:cNvPr id="29" name="object 29"/>
          <p:cNvSpPr/>
          <p:nvPr/>
        </p:nvSpPr>
        <p:spPr>
          <a:xfrm>
            <a:off x="336181" y="776338"/>
            <a:ext cx="5366385" cy="325120"/>
          </a:xfrm>
          <a:custGeom>
            <a:avLst/>
            <a:gdLst/>
            <a:ahLst/>
            <a:cxnLst/>
            <a:rect l="l" t="t" r="r" b="b"/>
            <a:pathLst>
              <a:path w="5366385" h="325119">
                <a:moveTo>
                  <a:pt x="5366004" y="0"/>
                </a:moveTo>
                <a:lnTo>
                  <a:pt x="0" y="0"/>
                </a:lnTo>
                <a:lnTo>
                  <a:pt x="0" y="324497"/>
                </a:lnTo>
                <a:lnTo>
                  <a:pt x="5366004" y="324497"/>
                </a:lnTo>
                <a:lnTo>
                  <a:pt x="5366004" y="0"/>
                </a:lnTo>
                <a:close/>
              </a:path>
            </a:pathLst>
          </a:custGeom>
          <a:solidFill>
            <a:srgbClr val="CDFFDC"/>
          </a:solidFill>
        </p:spPr>
        <p:txBody>
          <a:bodyPr wrap="square" lIns="0" tIns="0" rIns="0" bIns="0" rtlCol="0"/>
          <a:lstStyle/>
          <a:p>
            <a:endParaRPr/>
          </a:p>
        </p:txBody>
      </p:sp>
      <p:sp>
        <p:nvSpPr>
          <p:cNvPr id="30" name="object 30"/>
          <p:cNvSpPr txBox="1"/>
          <p:nvPr/>
        </p:nvSpPr>
        <p:spPr>
          <a:xfrm>
            <a:off x="186944" y="740892"/>
            <a:ext cx="9578975" cy="1730375"/>
          </a:xfrm>
          <a:prstGeom prst="rect">
            <a:avLst/>
          </a:prstGeom>
        </p:spPr>
        <p:txBody>
          <a:bodyPr vert="horz" wrap="square" lIns="0" tIns="81915" rIns="0" bIns="0" rtlCol="0">
            <a:spAutoFit/>
          </a:bodyPr>
          <a:lstStyle/>
          <a:p>
            <a:pPr marL="340360">
              <a:lnSpc>
                <a:spcPct val="100000"/>
              </a:lnSpc>
              <a:spcBef>
                <a:spcPts val="645"/>
              </a:spcBef>
            </a:pPr>
            <a:r>
              <a:rPr sz="1400" b="1" spc="105" dirty="0">
                <a:latin typeface="Yu Gothic UI"/>
                <a:cs typeface="Yu Gothic UI"/>
              </a:rPr>
              <a:t>新製有床義歯管理料と歯科口腔リハビリテーション１の見直し</a:t>
            </a:r>
            <a:endParaRPr sz="1400">
              <a:latin typeface="Yu Gothic UI"/>
              <a:cs typeface="Yu Gothic UI"/>
            </a:endParaRPr>
          </a:p>
          <a:p>
            <a:pPr marL="299085" marR="5080" indent="-287020">
              <a:lnSpc>
                <a:spcPct val="100000"/>
              </a:lnSpc>
              <a:spcBef>
                <a:spcPts val="550"/>
              </a:spcBef>
              <a:buFont typeface="Wingdings"/>
              <a:buChar char=""/>
              <a:tabLst>
                <a:tab pos="299085" algn="l"/>
              </a:tabLst>
            </a:pPr>
            <a:r>
              <a:rPr sz="1400" b="1" u="sng" dirty="0">
                <a:solidFill>
                  <a:srgbClr val="006FC0"/>
                </a:solidFill>
                <a:uFill>
                  <a:solidFill>
                    <a:srgbClr val="006FC0"/>
                  </a:solidFill>
                </a:uFill>
                <a:latin typeface="Yu Gothic UI"/>
                <a:cs typeface="Yu Gothic UI"/>
              </a:rPr>
              <a:t>新製有床義歯管理料</a:t>
            </a:r>
            <a:r>
              <a:rPr sz="1400" spc="160" dirty="0">
                <a:latin typeface="Yu Gothic UI"/>
                <a:cs typeface="Yu Gothic UI"/>
              </a:rPr>
              <a:t>の算定単位を、</a:t>
            </a:r>
            <a:r>
              <a:rPr sz="1400" b="1" u="sng" spc="100" dirty="0">
                <a:solidFill>
                  <a:srgbClr val="006FC0"/>
                </a:solidFill>
                <a:uFill>
                  <a:solidFill>
                    <a:srgbClr val="006FC0"/>
                  </a:solidFill>
                </a:uFill>
                <a:latin typeface="Yu Gothic UI"/>
                <a:cs typeface="Yu Gothic UI"/>
              </a:rPr>
              <a:t>１口腔単位から１装置単位とし、評価を見直す</a:t>
            </a:r>
            <a:r>
              <a:rPr sz="1400" spc="400" dirty="0">
                <a:latin typeface="Yu Gothic UI"/>
                <a:cs typeface="Yu Gothic UI"/>
              </a:rPr>
              <a:t>ともに、</a:t>
            </a:r>
            <a:r>
              <a:rPr sz="1400" b="1" u="sng" spc="225" dirty="0">
                <a:solidFill>
                  <a:srgbClr val="006FC0"/>
                </a:solidFill>
                <a:uFill>
                  <a:solidFill>
                    <a:srgbClr val="006FC0"/>
                  </a:solidFill>
                </a:uFill>
                <a:latin typeface="Yu Gothic UI"/>
                <a:cs typeface="Yu Gothic UI"/>
              </a:rPr>
              <a:t>歯科口腔リハビリテー</a:t>
            </a:r>
            <a:r>
              <a:rPr sz="1400" b="1" u="sng" spc="500" dirty="0">
                <a:solidFill>
                  <a:srgbClr val="006FC0"/>
                </a:solidFill>
                <a:uFill>
                  <a:solidFill>
                    <a:srgbClr val="006FC0"/>
                  </a:solidFill>
                </a:uFill>
                <a:latin typeface="Yu Gothic UI"/>
                <a:cs typeface="Yu Gothic UI"/>
              </a:rPr>
              <a:t>                                                     </a:t>
            </a:r>
            <a:r>
              <a:rPr sz="1400" b="1" u="sng" spc="90" dirty="0">
                <a:solidFill>
                  <a:srgbClr val="006FC0"/>
                </a:solidFill>
                <a:uFill>
                  <a:solidFill>
                    <a:srgbClr val="006FC0"/>
                  </a:solidFill>
                </a:uFill>
                <a:latin typeface="Yu Gothic UI"/>
                <a:cs typeface="Yu Gothic UI"/>
              </a:rPr>
              <a:t>ション料１の算定要件や評価等を見直す</a:t>
            </a:r>
            <a:r>
              <a:rPr sz="1400" spc="420" dirty="0">
                <a:latin typeface="Yu Gothic UI"/>
                <a:cs typeface="Yu Gothic UI"/>
              </a:rPr>
              <a:t>。</a:t>
            </a:r>
            <a:endParaRPr sz="1400">
              <a:latin typeface="Yu Gothic UI"/>
              <a:cs typeface="Yu Gothic UI"/>
            </a:endParaRPr>
          </a:p>
          <a:p>
            <a:pPr marL="299085" marR="5715" indent="-287020">
              <a:lnSpc>
                <a:spcPct val="100000"/>
              </a:lnSpc>
              <a:buFont typeface="Wingdings"/>
              <a:buChar char=""/>
              <a:tabLst>
                <a:tab pos="299085" algn="l"/>
              </a:tabLst>
            </a:pPr>
            <a:r>
              <a:rPr sz="1400" spc="170" dirty="0">
                <a:latin typeface="Yu Gothic UI"/>
                <a:cs typeface="Yu Gothic UI"/>
              </a:rPr>
              <a:t>歯科口腔リハビリテーション料１における義歯の指導及び調整について</a:t>
            </a:r>
            <a:r>
              <a:rPr sz="1400" dirty="0">
                <a:latin typeface="Yu Gothic UI"/>
                <a:cs typeface="Yu Gothic UI"/>
              </a:rPr>
              <a:t>､</a:t>
            </a:r>
            <a:r>
              <a:rPr sz="1400" spc="105" dirty="0">
                <a:latin typeface="Yu Gothic UI"/>
                <a:cs typeface="Yu Gothic UI"/>
              </a:rPr>
              <a:t>新製有床義歯管理料における指導との違い</a:t>
            </a:r>
            <a:r>
              <a:rPr sz="1400" spc="140" dirty="0">
                <a:latin typeface="Yu Gothic UI"/>
                <a:cs typeface="Yu Gothic UI"/>
              </a:rPr>
              <a:t>を明確化し</a:t>
            </a:r>
            <a:r>
              <a:rPr sz="1400" dirty="0">
                <a:latin typeface="Yu Gothic UI"/>
                <a:cs typeface="Yu Gothic UI"/>
              </a:rPr>
              <a:t>､</a:t>
            </a:r>
            <a:r>
              <a:rPr sz="1400" b="1" u="sng" spc="105" dirty="0">
                <a:solidFill>
                  <a:srgbClr val="006FC0"/>
                </a:solidFill>
                <a:uFill>
                  <a:solidFill>
                    <a:srgbClr val="006FC0"/>
                  </a:solidFill>
                </a:uFill>
                <a:latin typeface="Yu Gothic UI"/>
                <a:cs typeface="Yu Gothic UI"/>
              </a:rPr>
              <a:t>新製有床義歯管理料と歯科口腔リハビリテーション料１との併算定を可能とする</a:t>
            </a:r>
            <a:r>
              <a:rPr sz="1400" spc="130" dirty="0">
                <a:latin typeface="Yu Gothic UI"/>
                <a:cs typeface="Yu Gothic UI"/>
              </a:rPr>
              <a:t>等の運用を見直す。</a:t>
            </a:r>
            <a:endParaRPr sz="1400">
              <a:latin typeface="Yu Gothic UI"/>
              <a:cs typeface="Yu Gothic UI"/>
            </a:endParaRPr>
          </a:p>
          <a:p>
            <a:pPr marL="2075814">
              <a:lnSpc>
                <a:spcPct val="100000"/>
              </a:lnSpc>
              <a:spcBef>
                <a:spcPts val="285"/>
              </a:spcBef>
              <a:tabLst>
                <a:tab pos="705167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113664">
              <a:lnSpc>
                <a:spcPct val="100000"/>
              </a:lnSpc>
              <a:spcBef>
                <a:spcPts val="585"/>
              </a:spcBef>
              <a:tabLst>
                <a:tab pos="5179060" algn="l"/>
              </a:tabLst>
            </a:pPr>
            <a:r>
              <a:rPr sz="1150" spc="575" dirty="0">
                <a:latin typeface="Yu Gothic UI"/>
                <a:cs typeface="Yu Gothic UI"/>
              </a:rPr>
              <a:t>【</a:t>
            </a:r>
            <a:r>
              <a:rPr sz="1150" dirty="0">
                <a:latin typeface="Yu Gothic UI"/>
                <a:cs typeface="Yu Gothic UI"/>
              </a:rPr>
              <a:t>新製有床義歯管理料（</a:t>
            </a:r>
            <a:r>
              <a:rPr sz="1150" u="sng" dirty="0">
                <a:uFill>
                  <a:solidFill>
                    <a:srgbClr val="000000"/>
                  </a:solidFill>
                </a:uFill>
                <a:latin typeface="Yu Gothic UI"/>
                <a:cs typeface="Yu Gothic UI"/>
              </a:rPr>
              <a:t>１口腔</a:t>
            </a:r>
            <a:r>
              <a:rPr sz="1150" spc="180" dirty="0">
                <a:latin typeface="Yu Gothic UI"/>
                <a:cs typeface="Yu Gothic UI"/>
              </a:rPr>
              <a:t>につ</a:t>
            </a:r>
            <a:r>
              <a:rPr sz="1150" spc="170" dirty="0">
                <a:latin typeface="Yu Gothic UI"/>
                <a:cs typeface="Yu Gothic UI"/>
              </a:rPr>
              <a:t>き</a:t>
            </a:r>
            <a:r>
              <a:rPr sz="1150" spc="229" dirty="0">
                <a:latin typeface="Yu Gothic UI"/>
                <a:cs typeface="Yu Gothic UI"/>
              </a:rPr>
              <a:t>）</a:t>
            </a:r>
            <a:r>
              <a:rPr sz="1150" spc="525" dirty="0">
                <a:latin typeface="Yu Gothic UI"/>
                <a:cs typeface="Yu Gothic UI"/>
              </a:rPr>
              <a:t>】</a:t>
            </a:r>
            <a:r>
              <a:rPr sz="1150" dirty="0">
                <a:latin typeface="Yu Gothic UI"/>
                <a:cs typeface="Yu Gothic UI"/>
              </a:rPr>
              <a:t>	</a:t>
            </a:r>
            <a:r>
              <a:rPr sz="1150" spc="575" dirty="0">
                <a:latin typeface="Yu Gothic UI"/>
                <a:cs typeface="Yu Gothic UI"/>
              </a:rPr>
              <a:t>【</a:t>
            </a:r>
            <a:r>
              <a:rPr sz="1150" dirty="0">
                <a:latin typeface="Yu Gothic UI"/>
                <a:cs typeface="Yu Gothic UI"/>
              </a:rPr>
              <a:t>新製有床義歯管理料（</a:t>
            </a:r>
            <a:r>
              <a:rPr sz="1150" b="1" u="sng" dirty="0">
                <a:solidFill>
                  <a:srgbClr val="006FC0"/>
                </a:solidFill>
                <a:uFill>
                  <a:solidFill>
                    <a:srgbClr val="006FC0"/>
                  </a:solidFill>
                </a:uFill>
                <a:latin typeface="Yu Gothic UI"/>
                <a:cs typeface="Yu Gothic UI"/>
              </a:rPr>
              <a:t>１装置</a:t>
            </a:r>
            <a:r>
              <a:rPr sz="1150" spc="180" dirty="0">
                <a:latin typeface="Yu Gothic UI"/>
                <a:cs typeface="Yu Gothic UI"/>
              </a:rPr>
              <a:t>につ</a:t>
            </a:r>
            <a:r>
              <a:rPr sz="1150" spc="170" dirty="0">
                <a:latin typeface="Yu Gothic UI"/>
                <a:cs typeface="Yu Gothic UI"/>
              </a:rPr>
              <a:t>き</a:t>
            </a:r>
            <a:r>
              <a:rPr sz="1150" spc="229" dirty="0">
                <a:latin typeface="Yu Gothic UI"/>
                <a:cs typeface="Yu Gothic UI"/>
              </a:rPr>
              <a:t>）</a:t>
            </a:r>
            <a:r>
              <a:rPr sz="1150" spc="525" dirty="0">
                <a:latin typeface="Yu Gothic UI"/>
                <a:cs typeface="Yu Gothic UI"/>
              </a:rPr>
              <a:t>】</a:t>
            </a:r>
            <a:endParaRPr sz="1150">
              <a:latin typeface="Yu Gothic UI"/>
              <a:cs typeface="Yu Gothic UI"/>
            </a:endParaRPr>
          </a:p>
        </p:txBody>
      </p:sp>
      <p:sp>
        <p:nvSpPr>
          <p:cNvPr id="31" name="object 31"/>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43</a:t>
            </a:r>
            <a:endParaRPr sz="1800">
              <a:latin typeface="Calibri"/>
              <a:cs typeface="Calibri"/>
            </a:endParaRPr>
          </a:p>
        </p:txBody>
      </p:sp>
      <p:sp>
        <p:nvSpPr>
          <p:cNvPr id="32" name="object 32"/>
          <p:cNvSpPr txBox="1"/>
          <p:nvPr/>
        </p:nvSpPr>
        <p:spPr>
          <a:xfrm>
            <a:off x="78739" y="48514"/>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Ⅲ－７口腔疾患の重症化予防等の生活の質に配慮した歯科医療の推進、口腔機能発達不全及び口腔機能低下への対応の充実、歯科治療のデジタル化の推進－③</a:t>
            </a:r>
            <a:endParaRPr sz="1050">
              <a:latin typeface="Yu Gothic UI"/>
              <a:cs typeface="Yu Gothic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324100" cy="927100"/>
          </a:xfrm>
          <a:custGeom>
            <a:avLst/>
            <a:gdLst/>
            <a:ahLst/>
            <a:cxnLst/>
            <a:rect l="l" t="t" r="r" b="b"/>
            <a:pathLst>
              <a:path w="2324100" h="927100">
                <a:moveTo>
                  <a:pt x="2324100" y="0"/>
                </a:moveTo>
                <a:lnTo>
                  <a:pt x="0" y="0"/>
                </a:lnTo>
                <a:lnTo>
                  <a:pt x="0" y="926528"/>
                </a:lnTo>
                <a:lnTo>
                  <a:pt x="2324100" y="926528"/>
                </a:lnTo>
                <a:lnTo>
                  <a:pt x="2324100" y="0"/>
                </a:lnTo>
                <a:close/>
              </a:path>
            </a:pathLst>
          </a:custGeom>
          <a:solidFill>
            <a:srgbClr val="CDFFDC"/>
          </a:solidFill>
        </p:spPr>
        <p:txBody>
          <a:bodyPr wrap="square" lIns="0" tIns="0" rIns="0" bIns="0" rtlCol="0"/>
          <a:lstStyle/>
          <a:p>
            <a:endParaRPr/>
          </a:p>
        </p:txBody>
      </p:sp>
      <p:sp>
        <p:nvSpPr>
          <p:cNvPr id="3" name="object 3"/>
          <p:cNvSpPr txBox="1"/>
          <p:nvPr/>
        </p:nvSpPr>
        <p:spPr>
          <a:xfrm>
            <a:off x="2403094"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2403094" y="4173092"/>
            <a:ext cx="7256780" cy="452120"/>
          </a:xfrm>
          <a:prstGeom prst="rect">
            <a:avLst/>
          </a:prstGeom>
        </p:spPr>
        <p:txBody>
          <a:bodyPr vert="horz" wrap="square" lIns="0" tIns="12065" rIns="0" bIns="0" rtlCol="0">
            <a:spAutoFit/>
          </a:bodyPr>
          <a:lstStyle/>
          <a:p>
            <a:pPr marL="12700">
              <a:lnSpc>
                <a:spcPct val="100000"/>
              </a:lnSpc>
              <a:spcBef>
                <a:spcPts val="95"/>
              </a:spcBef>
            </a:pPr>
            <a:r>
              <a:rPr sz="2800" spc="355" dirty="0"/>
              <a:t>13</a:t>
            </a:r>
            <a:r>
              <a:rPr sz="2800" spc="114" dirty="0"/>
              <a:t>．小児の咬合機能獲得に向けた対応の充実</a:t>
            </a:r>
            <a:endParaRPr sz="2800"/>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44</a:t>
            </a:r>
            <a:endParaRPr sz="18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469" y="1275664"/>
            <a:ext cx="2670175" cy="2953385"/>
            <a:chOff x="227469" y="1275664"/>
            <a:chExt cx="2670175" cy="2953385"/>
          </a:xfrm>
        </p:grpSpPr>
        <p:sp>
          <p:nvSpPr>
            <p:cNvPr id="3" name="object 3"/>
            <p:cNvSpPr/>
            <p:nvPr/>
          </p:nvSpPr>
          <p:spPr>
            <a:xfrm>
              <a:off x="227469" y="1275664"/>
              <a:ext cx="2670175" cy="188595"/>
            </a:xfrm>
            <a:custGeom>
              <a:avLst/>
              <a:gdLst/>
              <a:ahLst/>
              <a:cxnLst/>
              <a:rect l="l" t="t" r="r" b="b"/>
              <a:pathLst>
                <a:path w="2670175" h="188594">
                  <a:moveTo>
                    <a:pt x="2670048" y="0"/>
                  </a:moveTo>
                  <a:lnTo>
                    <a:pt x="0" y="0"/>
                  </a:lnTo>
                  <a:lnTo>
                    <a:pt x="0" y="188264"/>
                  </a:lnTo>
                  <a:lnTo>
                    <a:pt x="2670048" y="188264"/>
                  </a:lnTo>
                  <a:lnTo>
                    <a:pt x="2670048" y="0"/>
                  </a:lnTo>
                  <a:close/>
                </a:path>
              </a:pathLst>
            </a:custGeom>
            <a:solidFill>
              <a:srgbClr val="A9C2E7"/>
            </a:solidFill>
          </p:spPr>
          <p:txBody>
            <a:bodyPr wrap="square" lIns="0" tIns="0" rIns="0" bIns="0" rtlCol="0"/>
            <a:lstStyle/>
            <a:p>
              <a:endParaRPr/>
            </a:p>
          </p:txBody>
        </p:sp>
        <p:sp>
          <p:nvSpPr>
            <p:cNvPr id="4" name="object 4"/>
            <p:cNvSpPr/>
            <p:nvPr/>
          </p:nvSpPr>
          <p:spPr>
            <a:xfrm>
              <a:off x="227469" y="1480819"/>
              <a:ext cx="2670175" cy="2748280"/>
            </a:xfrm>
            <a:custGeom>
              <a:avLst/>
              <a:gdLst/>
              <a:ahLst/>
              <a:cxnLst/>
              <a:rect l="l" t="t" r="r" b="b"/>
              <a:pathLst>
                <a:path w="2670175" h="2748279">
                  <a:moveTo>
                    <a:pt x="2670048" y="0"/>
                  </a:moveTo>
                  <a:lnTo>
                    <a:pt x="0" y="0"/>
                  </a:lnTo>
                  <a:lnTo>
                    <a:pt x="0" y="2748025"/>
                  </a:lnTo>
                  <a:lnTo>
                    <a:pt x="2670048" y="2748025"/>
                  </a:lnTo>
                  <a:lnTo>
                    <a:pt x="2670048" y="0"/>
                  </a:lnTo>
                  <a:close/>
                </a:path>
              </a:pathLst>
            </a:custGeom>
            <a:solidFill>
              <a:srgbClr val="E7EDF8"/>
            </a:solidFill>
          </p:spPr>
          <p:txBody>
            <a:bodyPr wrap="square" lIns="0" tIns="0" rIns="0" bIns="0" rtlCol="0"/>
            <a:lstStyle/>
            <a:p>
              <a:endParaRPr/>
            </a:p>
          </p:txBody>
        </p:sp>
      </p:grpSp>
      <p:sp>
        <p:nvSpPr>
          <p:cNvPr id="5" name="object 5"/>
          <p:cNvSpPr/>
          <p:nvPr/>
        </p:nvSpPr>
        <p:spPr>
          <a:xfrm>
            <a:off x="2956305" y="2215514"/>
            <a:ext cx="227329" cy="864235"/>
          </a:xfrm>
          <a:custGeom>
            <a:avLst/>
            <a:gdLst/>
            <a:ahLst/>
            <a:cxnLst/>
            <a:rect l="l" t="t" r="r" b="b"/>
            <a:pathLst>
              <a:path w="227330" h="864235">
                <a:moveTo>
                  <a:pt x="0" y="215900"/>
                </a:moveTo>
                <a:lnTo>
                  <a:pt x="113664" y="215900"/>
                </a:lnTo>
                <a:lnTo>
                  <a:pt x="113664" y="0"/>
                </a:lnTo>
                <a:lnTo>
                  <a:pt x="227202" y="431926"/>
                </a:lnTo>
                <a:lnTo>
                  <a:pt x="113664" y="863981"/>
                </a:lnTo>
                <a:lnTo>
                  <a:pt x="113664" y="647954"/>
                </a:lnTo>
                <a:lnTo>
                  <a:pt x="0" y="647954"/>
                </a:lnTo>
                <a:lnTo>
                  <a:pt x="0" y="215900"/>
                </a:lnTo>
                <a:close/>
              </a:path>
            </a:pathLst>
          </a:custGeom>
          <a:ln w="12700">
            <a:solidFill>
              <a:srgbClr val="000000"/>
            </a:solidFill>
          </a:ln>
        </p:spPr>
        <p:txBody>
          <a:bodyPr wrap="square" lIns="0" tIns="0" rIns="0" bIns="0" rtlCol="0"/>
          <a:lstStyle/>
          <a:p>
            <a:endParaRPr/>
          </a:p>
        </p:txBody>
      </p:sp>
      <p:grpSp>
        <p:nvGrpSpPr>
          <p:cNvPr id="6" name="object 6"/>
          <p:cNvGrpSpPr/>
          <p:nvPr/>
        </p:nvGrpSpPr>
        <p:grpSpPr>
          <a:xfrm>
            <a:off x="3270758" y="1275664"/>
            <a:ext cx="4324350" cy="2950210"/>
            <a:chOff x="3270758" y="1275664"/>
            <a:chExt cx="4324350" cy="2950210"/>
          </a:xfrm>
        </p:grpSpPr>
        <p:sp>
          <p:nvSpPr>
            <p:cNvPr id="7" name="object 7"/>
            <p:cNvSpPr/>
            <p:nvPr/>
          </p:nvSpPr>
          <p:spPr>
            <a:xfrm>
              <a:off x="3275965" y="1275664"/>
              <a:ext cx="4318635" cy="188595"/>
            </a:xfrm>
            <a:custGeom>
              <a:avLst/>
              <a:gdLst/>
              <a:ahLst/>
              <a:cxnLst/>
              <a:rect l="l" t="t" r="r" b="b"/>
              <a:pathLst>
                <a:path w="4318634" h="188594">
                  <a:moveTo>
                    <a:pt x="4318635" y="0"/>
                  </a:moveTo>
                  <a:lnTo>
                    <a:pt x="0" y="0"/>
                  </a:lnTo>
                  <a:lnTo>
                    <a:pt x="0" y="188264"/>
                  </a:lnTo>
                  <a:lnTo>
                    <a:pt x="4318635" y="188264"/>
                  </a:lnTo>
                  <a:lnTo>
                    <a:pt x="4318635" y="0"/>
                  </a:lnTo>
                  <a:close/>
                </a:path>
              </a:pathLst>
            </a:custGeom>
            <a:solidFill>
              <a:srgbClr val="91FFB3"/>
            </a:solidFill>
          </p:spPr>
          <p:txBody>
            <a:bodyPr wrap="square" lIns="0" tIns="0" rIns="0" bIns="0" rtlCol="0"/>
            <a:lstStyle/>
            <a:p>
              <a:endParaRPr/>
            </a:p>
          </p:txBody>
        </p:sp>
        <p:sp>
          <p:nvSpPr>
            <p:cNvPr id="8" name="object 8"/>
            <p:cNvSpPr/>
            <p:nvPr/>
          </p:nvSpPr>
          <p:spPr>
            <a:xfrm>
              <a:off x="3277108" y="1470913"/>
              <a:ext cx="4305300" cy="2748280"/>
            </a:xfrm>
            <a:custGeom>
              <a:avLst/>
              <a:gdLst/>
              <a:ahLst/>
              <a:cxnLst/>
              <a:rect l="l" t="t" r="r" b="b"/>
              <a:pathLst>
                <a:path w="4305300" h="2748279">
                  <a:moveTo>
                    <a:pt x="4305172" y="0"/>
                  </a:moveTo>
                  <a:lnTo>
                    <a:pt x="0" y="0"/>
                  </a:lnTo>
                  <a:lnTo>
                    <a:pt x="0" y="2748026"/>
                  </a:lnTo>
                  <a:lnTo>
                    <a:pt x="4305172" y="2748026"/>
                  </a:lnTo>
                  <a:lnTo>
                    <a:pt x="4305172" y="0"/>
                  </a:lnTo>
                  <a:close/>
                </a:path>
              </a:pathLst>
            </a:custGeom>
            <a:solidFill>
              <a:srgbClr val="E0FFEA"/>
            </a:solidFill>
          </p:spPr>
          <p:txBody>
            <a:bodyPr wrap="square" lIns="0" tIns="0" rIns="0" bIns="0" rtlCol="0"/>
            <a:lstStyle/>
            <a:p>
              <a:endParaRPr/>
            </a:p>
          </p:txBody>
        </p:sp>
        <p:sp>
          <p:nvSpPr>
            <p:cNvPr id="9" name="object 9"/>
            <p:cNvSpPr/>
            <p:nvPr/>
          </p:nvSpPr>
          <p:spPr>
            <a:xfrm>
              <a:off x="3277108" y="1470913"/>
              <a:ext cx="4305300" cy="2748280"/>
            </a:xfrm>
            <a:custGeom>
              <a:avLst/>
              <a:gdLst/>
              <a:ahLst/>
              <a:cxnLst/>
              <a:rect l="l" t="t" r="r" b="b"/>
              <a:pathLst>
                <a:path w="4305300" h="2748279">
                  <a:moveTo>
                    <a:pt x="0" y="2748026"/>
                  </a:moveTo>
                  <a:lnTo>
                    <a:pt x="4305172" y="2748026"/>
                  </a:lnTo>
                  <a:lnTo>
                    <a:pt x="4305172" y="0"/>
                  </a:lnTo>
                  <a:lnTo>
                    <a:pt x="0" y="0"/>
                  </a:lnTo>
                  <a:lnTo>
                    <a:pt x="0" y="2748026"/>
                  </a:lnTo>
                  <a:close/>
                </a:path>
              </a:pathLst>
            </a:custGeom>
            <a:ln w="12699">
              <a:solidFill>
                <a:srgbClr val="00AF50"/>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82726" y="696264"/>
          <a:ext cx="9817100" cy="3623945"/>
        </p:xfrm>
        <a:graphic>
          <a:graphicData uri="http://schemas.openxmlformats.org/drawingml/2006/table">
            <a:tbl>
              <a:tblPr firstRow="1" bandRow="1">
                <a:tableStyleId>{2D5ABB26-0587-4C30-8999-92F81FD0307C}</a:tableStyleId>
              </a:tblPr>
              <a:tblGrid>
                <a:gridCol w="127635">
                  <a:extLst>
                    <a:ext uri="{9D8B030D-6E8A-4147-A177-3AD203B41FA5}">
                      <a16:colId xmlns:a16="http://schemas.microsoft.com/office/drawing/2014/main" val="20000"/>
                    </a:ext>
                  </a:extLst>
                </a:gridCol>
                <a:gridCol w="3430270">
                  <a:extLst>
                    <a:ext uri="{9D8B030D-6E8A-4147-A177-3AD203B41FA5}">
                      <a16:colId xmlns:a16="http://schemas.microsoft.com/office/drawing/2014/main" val="20001"/>
                    </a:ext>
                  </a:extLst>
                </a:gridCol>
                <a:gridCol w="6173470">
                  <a:extLst>
                    <a:ext uri="{9D8B030D-6E8A-4147-A177-3AD203B41FA5}">
                      <a16:colId xmlns:a16="http://schemas.microsoft.com/office/drawing/2014/main" val="20002"/>
                    </a:ext>
                  </a:extLst>
                </a:gridCol>
              </a:tblGrid>
              <a:tr h="116205">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822960">
                        <a:lnSpc>
                          <a:spcPct val="100000"/>
                        </a:lnSpc>
                        <a:spcBef>
                          <a:spcPts val="370"/>
                        </a:spcBef>
                      </a:pPr>
                      <a:r>
                        <a:rPr sz="1400" b="1" spc="-5" dirty="0">
                          <a:latin typeface="Yu Gothic UI"/>
                          <a:cs typeface="Yu Gothic UI"/>
                        </a:rPr>
                        <a:t>可撤式保隙装置の新設</a:t>
                      </a:r>
                      <a:endParaRPr sz="1400">
                        <a:latin typeface="Yu Gothic UI"/>
                        <a:cs typeface="Yu Gothic UI"/>
                      </a:endParaRPr>
                    </a:p>
                  </a:txBody>
                  <a:tcPr marL="0" marR="0" marT="46990" marB="0">
                    <a:solidFill>
                      <a:srgbClr val="CDFFDC"/>
                    </a:solidFill>
                  </a:tcPr>
                </a:tc>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0764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699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3300095">
                <a:tc gridSpan="3">
                  <a:txBody>
                    <a:bodyPr/>
                    <a:lstStyle/>
                    <a:p>
                      <a:pPr marL="377825" indent="-287020">
                        <a:lnSpc>
                          <a:spcPct val="100000"/>
                        </a:lnSpc>
                        <a:spcBef>
                          <a:spcPts val="220"/>
                        </a:spcBef>
                        <a:buFont typeface="Wingdings"/>
                        <a:buChar char=""/>
                        <a:tabLst>
                          <a:tab pos="377825" algn="l"/>
                        </a:tabLst>
                      </a:pPr>
                      <a:r>
                        <a:rPr sz="1200" spc="110" dirty="0">
                          <a:latin typeface="Yu Gothic UI"/>
                          <a:cs typeface="Yu Gothic UI"/>
                        </a:rPr>
                        <a:t>小児義歯による</a:t>
                      </a:r>
                      <a:r>
                        <a:rPr sz="1200" b="1" u="sng" spc="40" dirty="0">
                          <a:solidFill>
                            <a:srgbClr val="006FC0"/>
                          </a:solidFill>
                          <a:uFill>
                            <a:solidFill>
                              <a:srgbClr val="006FC0"/>
                            </a:solidFill>
                          </a:uFill>
                          <a:latin typeface="Yu Gothic UI"/>
                          <a:cs typeface="Yu Gothic UI"/>
                        </a:rPr>
                        <a:t>可撤式保隙装置を小児保隙装置に位置づける</a:t>
                      </a:r>
                      <a:r>
                        <a:rPr sz="1200" spc="320" dirty="0">
                          <a:latin typeface="Yu Gothic UI"/>
                          <a:cs typeface="Yu Gothic UI"/>
                        </a:rPr>
                        <a:t>とともに、</a:t>
                      </a:r>
                      <a:r>
                        <a:rPr sz="1200" b="1" u="sng" spc="110" dirty="0">
                          <a:solidFill>
                            <a:srgbClr val="006FC0"/>
                          </a:solidFill>
                          <a:uFill>
                            <a:solidFill>
                              <a:srgbClr val="006FC0"/>
                            </a:solidFill>
                          </a:uFill>
                          <a:latin typeface="Yu Gothic UI"/>
                          <a:cs typeface="Yu Gothic UI"/>
                        </a:rPr>
                        <a:t>評価を見直す。</a:t>
                      </a:r>
                      <a:endParaRPr sz="1200">
                        <a:latin typeface="Yu Gothic UI"/>
                        <a:cs typeface="Yu Gothic UI"/>
                      </a:endParaRPr>
                    </a:p>
                    <a:p>
                      <a:pPr marL="1321435">
                        <a:lnSpc>
                          <a:spcPct val="100000"/>
                        </a:lnSpc>
                        <a:spcBef>
                          <a:spcPts val="310"/>
                        </a:spcBef>
                        <a:tabLst>
                          <a:tab pos="5120005" algn="l"/>
                          <a:tab pos="7947025" algn="l"/>
                        </a:tabLst>
                      </a:pPr>
                      <a:r>
                        <a:rPr sz="1200" b="1" dirty="0">
                          <a:latin typeface="Yu Gothic UI"/>
                          <a:cs typeface="Yu Gothic UI"/>
                        </a:rPr>
                        <a:t>現</a:t>
                      </a:r>
                      <a:r>
                        <a:rPr sz="1200" b="1" spc="-50" dirty="0">
                          <a:latin typeface="Yu Gothic UI"/>
                          <a:cs typeface="Yu Gothic UI"/>
                        </a:rPr>
                        <a:t>行</a:t>
                      </a:r>
                      <a:r>
                        <a:rPr sz="1200" b="1" dirty="0">
                          <a:latin typeface="Yu Gothic UI"/>
                          <a:cs typeface="Yu Gothic UI"/>
                        </a:rPr>
                        <a:t>	改定</a:t>
                      </a:r>
                      <a:r>
                        <a:rPr sz="1200" b="1" spc="-50" dirty="0">
                          <a:latin typeface="Yu Gothic UI"/>
                          <a:cs typeface="Yu Gothic UI"/>
                        </a:rPr>
                        <a:t>後</a:t>
                      </a:r>
                      <a:r>
                        <a:rPr sz="1200" b="1" dirty="0">
                          <a:latin typeface="Yu Gothic UI"/>
                          <a:cs typeface="Yu Gothic UI"/>
                        </a:rPr>
                        <a:t>	</a:t>
                      </a:r>
                      <a:r>
                        <a:rPr sz="1100" spc="275" dirty="0">
                          <a:latin typeface="Yu Gothic UI"/>
                          <a:cs typeface="Yu Gothic UI"/>
                        </a:rPr>
                        <a:t>＜</a:t>
                      </a:r>
                      <a:r>
                        <a:rPr sz="1100" spc="204" dirty="0">
                          <a:latin typeface="Yu Gothic UI"/>
                          <a:cs typeface="Yu Gothic UI"/>
                        </a:rPr>
                        <a:t>ク</a:t>
                      </a:r>
                      <a:r>
                        <a:rPr sz="1100" spc="190" dirty="0">
                          <a:latin typeface="Yu Gothic UI"/>
                          <a:cs typeface="Yu Gothic UI"/>
                        </a:rPr>
                        <a:t>ラ</a:t>
                      </a:r>
                      <a:r>
                        <a:rPr sz="1100" spc="200" dirty="0">
                          <a:latin typeface="Yu Gothic UI"/>
                          <a:cs typeface="Yu Gothic UI"/>
                        </a:rPr>
                        <a:t>ウ</a:t>
                      </a:r>
                      <a:r>
                        <a:rPr sz="1100" spc="204" dirty="0">
                          <a:latin typeface="Yu Gothic UI"/>
                          <a:cs typeface="Yu Gothic UI"/>
                        </a:rPr>
                        <a:t>ン</a:t>
                      </a:r>
                      <a:r>
                        <a:rPr sz="1100" spc="225" dirty="0">
                          <a:latin typeface="Yu Gothic UI"/>
                          <a:cs typeface="Yu Gothic UI"/>
                        </a:rPr>
                        <a:t>ル</a:t>
                      </a:r>
                      <a:r>
                        <a:rPr sz="1100" spc="175" dirty="0">
                          <a:latin typeface="Yu Gothic UI"/>
                          <a:cs typeface="Yu Gothic UI"/>
                        </a:rPr>
                        <a:t>ー</a:t>
                      </a:r>
                      <a:r>
                        <a:rPr sz="1100" spc="204" dirty="0">
                          <a:latin typeface="Yu Gothic UI"/>
                          <a:cs typeface="Yu Gothic UI"/>
                        </a:rPr>
                        <a:t>プ</a:t>
                      </a:r>
                      <a:r>
                        <a:rPr sz="1100" spc="225" dirty="0">
                          <a:latin typeface="Yu Gothic UI"/>
                          <a:cs typeface="Yu Gothic UI"/>
                        </a:rPr>
                        <a:t>＞</a:t>
                      </a:r>
                      <a:endParaRPr sz="1100">
                        <a:latin typeface="Yu Gothic UI"/>
                        <a:cs typeface="Yu Gothic UI"/>
                      </a:endParaRPr>
                    </a:p>
                    <a:p>
                      <a:pPr marL="231140">
                        <a:lnSpc>
                          <a:spcPts val="1230"/>
                        </a:lnSpc>
                        <a:spcBef>
                          <a:spcPts val="535"/>
                        </a:spcBef>
                        <a:tabLst>
                          <a:tab pos="1564640" algn="l"/>
                          <a:tab pos="3281679" algn="l"/>
                        </a:tabLst>
                      </a:pPr>
                      <a:r>
                        <a:rPr sz="1050" spc="530" dirty="0">
                          <a:latin typeface="Yu Gothic UI"/>
                          <a:cs typeface="Yu Gothic UI"/>
                        </a:rPr>
                        <a:t>【</a:t>
                      </a:r>
                      <a:r>
                        <a:rPr sz="1050" dirty="0">
                          <a:latin typeface="Yu Gothic UI"/>
                          <a:cs typeface="Yu Gothic UI"/>
                        </a:rPr>
                        <a:t>小児保隙装</a:t>
                      </a:r>
                      <a:r>
                        <a:rPr sz="1050" spc="-15" dirty="0">
                          <a:latin typeface="Yu Gothic UI"/>
                          <a:cs typeface="Yu Gothic UI"/>
                        </a:rPr>
                        <a:t>置</a:t>
                      </a:r>
                      <a:r>
                        <a:rPr sz="1050" spc="480" dirty="0">
                          <a:latin typeface="Yu Gothic UI"/>
                          <a:cs typeface="Yu Gothic UI"/>
                        </a:rPr>
                        <a:t>】</a:t>
                      </a:r>
                      <a:r>
                        <a:rPr sz="1050" dirty="0">
                          <a:latin typeface="Yu Gothic UI"/>
                          <a:cs typeface="Yu Gothic UI"/>
                        </a:rPr>
                        <a:t>	</a:t>
                      </a:r>
                      <a:r>
                        <a:rPr sz="1050" u="sng" spc="90" dirty="0">
                          <a:uFill>
                            <a:solidFill>
                              <a:srgbClr val="000000"/>
                            </a:solidFill>
                          </a:uFill>
                          <a:latin typeface="Yu Gothic UI"/>
                          <a:cs typeface="Yu Gothic UI"/>
                        </a:rPr>
                        <a:t>600</a:t>
                      </a:r>
                      <a:r>
                        <a:rPr sz="1050" u="sng" spc="-50" dirty="0">
                          <a:uFill>
                            <a:solidFill>
                              <a:srgbClr val="000000"/>
                            </a:solidFill>
                          </a:uFill>
                          <a:latin typeface="Yu Gothic UI"/>
                          <a:cs typeface="Yu Gothic UI"/>
                        </a:rPr>
                        <a:t>点</a:t>
                      </a:r>
                      <a:r>
                        <a:rPr sz="1050" dirty="0">
                          <a:latin typeface="Yu Gothic UI"/>
                          <a:cs typeface="Yu Gothic UI"/>
                        </a:rPr>
                        <a:t>	</a:t>
                      </a:r>
                      <a:r>
                        <a:rPr sz="1575" spc="794" baseline="5291" dirty="0">
                          <a:latin typeface="Yu Gothic UI"/>
                          <a:cs typeface="Yu Gothic UI"/>
                        </a:rPr>
                        <a:t>【</a:t>
                      </a:r>
                      <a:r>
                        <a:rPr sz="1575" baseline="5291" dirty="0">
                          <a:latin typeface="Yu Gothic UI"/>
                          <a:cs typeface="Yu Gothic UI"/>
                        </a:rPr>
                        <a:t>小児保隙装</a:t>
                      </a:r>
                      <a:r>
                        <a:rPr sz="1575" spc="-22" baseline="5291" dirty="0">
                          <a:latin typeface="Yu Gothic UI"/>
                          <a:cs typeface="Yu Gothic UI"/>
                        </a:rPr>
                        <a:t>置</a:t>
                      </a:r>
                      <a:r>
                        <a:rPr sz="1575" spc="719" baseline="5291" dirty="0">
                          <a:latin typeface="Yu Gothic UI"/>
                          <a:cs typeface="Yu Gothic UI"/>
                        </a:rPr>
                        <a:t>】</a:t>
                      </a:r>
                      <a:endParaRPr sz="1575" baseline="5291">
                        <a:latin typeface="Yu Gothic UI"/>
                        <a:cs typeface="Yu Gothic UI"/>
                      </a:endParaRPr>
                    </a:p>
                    <a:p>
                      <a:pPr marL="231140">
                        <a:lnSpc>
                          <a:spcPts val="1200"/>
                        </a:lnSpc>
                        <a:tabLst>
                          <a:tab pos="3413760" algn="l"/>
                          <a:tab pos="3680460" algn="l"/>
                          <a:tab pos="5236845" algn="l"/>
                        </a:tabLst>
                      </a:pPr>
                      <a:r>
                        <a:rPr sz="1050" dirty="0">
                          <a:latin typeface="Yu Gothic UI"/>
                          <a:cs typeface="Yu Gothic UI"/>
                        </a:rPr>
                        <a:t>（新設</a:t>
                      </a:r>
                      <a:r>
                        <a:rPr sz="1050" spc="-50" dirty="0">
                          <a:latin typeface="Yu Gothic UI"/>
                          <a:cs typeface="Yu Gothic UI"/>
                        </a:rPr>
                        <a:t>）</a:t>
                      </a:r>
                      <a:r>
                        <a:rPr sz="1050" dirty="0">
                          <a:latin typeface="Yu Gothic UI"/>
                          <a:cs typeface="Yu Gothic UI"/>
                        </a:rPr>
                        <a:t>	</a:t>
                      </a:r>
                      <a:r>
                        <a:rPr sz="1575" b="1" u="sng" spc="-75" baseline="5291" dirty="0">
                          <a:solidFill>
                            <a:srgbClr val="006FC0"/>
                          </a:solidFill>
                          <a:uFill>
                            <a:solidFill>
                              <a:srgbClr val="006FC0"/>
                            </a:solidFill>
                          </a:uFill>
                          <a:latin typeface="Yu Gothic UI"/>
                          <a:cs typeface="Yu Gothic UI"/>
                        </a:rPr>
                        <a:t>１</a:t>
                      </a:r>
                      <a:r>
                        <a:rPr sz="1575" b="1" baseline="5291" dirty="0">
                          <a:solidFill>
                            <a:srgbClr val="006FC0"/>
                          </a:solidFill>
                          <a:latin typeface="Yu Gothic UI"/>
                          <a:cs typeface="Yu Gothic UI"/>
                        </a:rPr>
                        <a:t>	</a:t>
                      </a:r>
                      <a:r>
                        <a:rPr sz="1575" b="1" u="sng" baseline="5291" dirty="0">
                          <a:solidFill>
                            <a:srgbClr val="006FC0"/>
                          </a:solidFill>
                          <a:uFill>
                            <a:solidFill>
                              <a:srgbClr val="006FC0"/>
                            </a:solidFill>
                          </a:uFill>
                          <a:latin typeface="Yu Gothic UI"/>
                          <a:cs typeface="Yu Gothic UI"/>
                        </a:rPr>
                        <a:t>固定式保隙装</a:t>
                      </a:r>
                      <a:r>
                        <a:rPr sz="1575" b="1" u="sng" spc="-75" baseline="5291" dirty="0">
                          <a:solidFill>
                            <a:srgbClr val="006FC0"/>
                          </a:solidFill>
                          <a:uFill>
                            <a:solidFill>
                              <a:srgbClr val="006FC0"/>
                            </a:solidFill>
                          </a:uFill>
                          <a:latin typeface="Yu Gothic UI"/>
                          <a:cs typeface="Yu Gothic UI"/>
                        </a:rPr>
                        <a:t>置</a:t>
                      </a:r>
                      <a:r>
                        <a:rPr sz="1575" b="1" baseline="5291" dirty="0">
                          <a:solidFill>
                            <a:srgbClr val="006FC0"/>
                          </a:solidFill>
                          <a:latin typeface="Yu Gothic UI"/>
                          <a:cs typeface="Yu Gothic UI"/>
                        </a:rPr>
                        <a:t>	</a:t>
                      </a:r>
                      <a:r>
                        <a:rPr sz="1575" b="1" u="sng" spc="187" baseline="5291" dirty="0">
                          <a:solidFill>
                            <a:srgbClr val="006FC0"/>
                          </a:solidFill>
                          <a:uFill>
                            <a:solidFill>
                              <a:srgbClr val="006FC0"/>
                            </a:solidFill>
                          </a:uFill>
                          <a:latin typeface="Yu Gothic UI"/>
                          <a:cs typeface="Yu Gothic UI"/>
                        </a:rPr>
                        <a:t>850</a:t>
                      </a:r>
                      <a:r>
                        <a:rPr sz="1575" b="1" u="sng" spc="-75" baseline="5291" dirty="0">
                          <a:solidFill>
                            <a:srgbClr val="006FC0"/>
                          </a:solidFill>
                          <a:uFill>
                            <a:solidFill>
                              <a:srgbClr val="006FC0"/>
                            </a:solidFill>
                          </a:uFill>
                          <a:latin typeface="Yu Gothic UI"/>
                          <a:cs typeface="Yu Gothic UI"/>
                        </a:rPr>
                        <a:t>点</a:t>
                      </a:r>
                      <a:endParaRPr sz="1575" baseline="5291">
                        <a:latin typeface="Yu Gothic UI"/>
                        <a:cs typeface="Yu Gothic UI"/>
                      </a:endParaRPr>
                    </a:p>
                    <a:p>
                      <a:pPr marL="231140">
                        <a:lnSpc>
                          <a:spcPts val="1200"/>
                        </a:lnSpc>
                        <a:tabLst>
                          <a:tab pos="3413760" algn="l"/>
                          <a:tab pos="3680460" algn="l"/>
                          <a:tab pos="5104130" algn="l"/>
                        </a:tabLst>
                      </a:pPr>
                      <a:r>
                        <a:rPr sz="1050" dirty="0">
                          <a:latin typeface="Yu Gothic UI"/>
                          <a:cs typeface="Yu Gothic UI"/>
                        </a:rPr>
                        <a:t>（新設</a:t>
                      </a:r>
                      <a:r>
                        <a:rPr sz="1050" spc="-50" dirty="0">
                          <a:latin typeface="Yu Gothic UI"/>
                          <a:cs typeface="Yu Gothic UI"/>
                        </a:rPr>
                        <a:t>）</a:t>
                      </a:r>
                      <a:r>
                        <a:rPr sz="1050" dirty="0">
                          <a:latin typeface="Yu Gothic UI"/>
                          <a:cs typeface="Yu Gothic UI"/>
                        </a:rPr>
                        <a:t>	</a:t>
                      </a:r>
                      <a:r>
                        <a:rPr sz="1575" b="1" u="sng" spc="-75" baseline="5291" dirty="0">
                          <a:solidFill>
                            <a:srgbClr val="006FC0"/>
                          </a:solidFill>
                          <a:uFill>
                            <a:solidFill>
                              <a:srgbClr val="006FC0"/>
                            </a:solidFill>
                          </a:uFill>
                          <a:latin typeface="Yu Gothic UI"/>
                          <a:cs typeface="Yu Gothic UI"/>
                        </a:rPr>
                        <a:t>２</a:t>
                      </a:r>
                      <a:r>
                        <a:rPr sz="1575" b="1" baseline="5291" dirty="0">
                          <a:solidFill>
                            <a:srgbClr val="006FC0"/>
                          </a:solidFill>
                          <a:latin typeface="Yu Gothic UI"/>
                          <a:cs typeface="Yu Gothic UI"/>
                        </a:rPr>
                        <a:t>	</a:t>
                      </a:r>
                      <a:r>
                        <a:rPr sz="1575" b="1" u="sng" spc="-15" baseline="5291" dirty="0">
                          <a:solidFill>
                            <a:srgbClr val="006FC0"/>
                          </a:solidFill>
                          <a:uFill>
                            <a:solidFill>
                              <a:srgbClr val="006FC0"/>
                            </a:solidFill>
                          </a:uFill>
                          <a:latin typeface="Yu Gothic UI"/>
                          <a:cs typeface="Yu Gothic UI"/>
                        </a:rPr>
                        <a:t>可撤式保隙</a:t>
                      </a:r>
                      <a:r>
                        <a:rPr sz="1575" b="1" spc="-15" baseline="5291" dirty="0">
                          <a:solidFill>
                            <a:srgbClr val="006FC0"/>
                          </a:solidFill>
                          <a:latin typeface="Yu Gothic UI"/>
                          <a:cs typeface="Yu Gothic UI"/>
                        </a:rPr>
                        <a:t>装</a:t>
                      </a:r>
                      <a:r>
                        <a:rPr sz="1575" b="1" spc="-75" baseline="5291" dirty="0">
                          <a:solidFill>
                            <a:srgbClr val="006FC0"/>
                          </a:solidFill>
                          <a:latin typeface="Yu Gothic UI"/>
                          <a:cs typeface="Yu Gothic UI"/>
                        </a:rPr>
                        <a:t>置</a:t>
                      </a:r>
                      <a:r>
                        <a:rPr sz="1575" b="1" baseline="5291" dirty="0">
                          <a:solidFill>
                            <a:srgbClr val="006FC0"/>
                          </a:solidFill>
                          <a:latin typeface="Yu Gothic UI"/>
                          <a:cs typeface="Yu Gothic UI"/>
                        </a:rPr>
                        <a:t>	</a:t>
                      </a:r>
                      <a:r>
                        <a:rPr sz="1575" b="1" u="sng" spc="232" baseline="5291" dirty="0">
                          <a:solidFill>
                            <a:srgbClr val="006FC0"/>
                          </a:solidFill>
                          <a:uFill>
                            <a:solidFill>
                              <a:srgbClr val="006FC0"/>
                            </a:solidFill>
                          </a:uFill>
                          <a:latin typeface="Yu Gothic UI"/>
                          <a:cs typeface="Yu Gothic UI"/>
                        </a:rPr>
                        <a:t>1,200</a:t>
                      </a:r>
                      <a:r>
                        <a:rPr sz="1575" b="1" u="sng" spc="-75" baseline="5291" dirty="0">
                          <a:solidFill>
                            <a:srgbClr val="006FC0"/>
                          </a:solidFill>
                          <a:uFill>
                            <a:solidFill>
                              <a:srgbClr val="006FC0"/>
                            </a:solidFill>
                          </a:uFill>
                          <a:latin typeface="Yu Gothic UI"/>
                          <a:cs typeface="Yu Gothic UI"/>
                        </a:rPr>
                        <a:t>点</a:t>
                      </a:r>
                      <a:endParaRPr sz="1575" baseline="5291">
                        <a:latin typeface="Yu Gothic UI"/>
                        <a:cs typeface="Yu Gothic UI"/>
                      </a:endParaRPr>
                    </a:p>
                    <a:p>
                      <a:pPr marL="231140">
                        <a:lnSpc>
                          <a:spcPts val="1200"/>
                        </a:lnSpc>
                        <a:tabLst>
                          <a:tab pos="3281679" algn="l"/>
                        </a:tabLst>
                      </a:pPr>
                      <a:r>
                        <a:rPr sz="1050" dirty="0">
                          <a:latin typeface="Yu Gothic UI"/>
                          <a:cs typeface="Yu Gothic UI"/>
                        </a:rPr>
                        <a:t>［算定要件</a:t>
                      </a:r>
                      <a:r>
                        <a:rPr sz="1050" spc="-50" dirty="0">
                          <a:latin typeface="Yu Gothic UI"/>
                          <a:cs typeface="Yu Gothic UI"/>
                        </a:rPr>
                        <a:t>］</a:t>
                      </a:r>
                      <a:r>
                        <a:rPr sz="1050" dirty="0">
                          <a:latin typeface="Yu Gothic UI"/>
                          <a:cs typeface="Yu Gothic UI"/>
                        </a:rPr>
                        <a:t>	</a:t>
                      </a:r>
                      <a:r>
                        <a:rPr sz="1575" baseline="5291" dirty="0">
                          <a:latin typeface="Yu Gothic UI"/>
                          <a:cs typeface="Yu Gothic UI"/>
                        </a:rPr>
                        <a:t>［算定要件</a:t>
                      </a:r>
                      <a:r>
                        <a:rPr sz="1575" spc="-75" baseline="5291" dirty="0">
                          <a:latin typeface="Yu Gothic UI"/>
                          <a:cs typeface="Yu Gothic UI"/>
                        </a:rPr>
                        <a:t>］</a:t>
                      </a:r>
                      <a:endParaRPr sz="1575" baseline="5291">
                        <a:latin typeface="Yu Gothic UI"/>
                        <a:cs typeface="Yu Gothic UI"/>
                      </a:endParaRPr>
                    </a:p>
                    <a:p>
                      <a:pPr marL="591185" marR="2433955" indent="-227329">
                        <a:lnSpc>
                          <a:spcPts val="1200"/>
                        </a:lnSpc>
                        <a:spcBef>
                          <a:spcPts val="60"/>
                        </a:spcBef>
                        <a:tabLst>
                          <a:tab pos="764540" algn="l"/>
                          <a:tab pos="3413760" algn="l"/>
                          <a:tab pos="3659504" algn="l"/>
                          <a:tab pos="3815079" algn="l"/>
                        </a:tabLst>
                      </a:pPr>
                      <a:r>
                        <a:rPr sz="1050" dirty="0">
                          <a:latin typeface="Yu Gothic UI"/>
                          <a:cs typeface="Yu Gothic UI"/>
                        </a:rPr>
                        <a:t>注</a:t>
                      </a:r>
                      <a:r>
                        <a:rPr sz="1050" spc="-50" dirty="0">
                          <a:latin typeface="Yu Gothic UI"/>
                          <a:cs typeface="Yu Gothic UI"/>
                        </a:rPr>
                        <a:t>１</a:t>
                      </a:r>
                      <a:r>
                        <a:rPr sz="1050" dirty="0">
                          <a:latin typeface="Yu Gothic UI"/>
                          <a:cs typeface="Yu Gothic UI"/>
                        </a:rPr>
                        <a:t>	</a:t>
                      </a:r>
                      <a:r>
                        <a:rPr sz="1050" spc="280" dirty="0">
                          <a:latin typeface="Yu Gothic UI"/>
                          <a:cs typeface="Yu Gothic UI"/>
                        </a:rPr>
                        <a:t>ク</a:t>
                      </a:r>
                      <a:r>
                        <a:rPr sz="1050" spc="260" dirty="0">
                          <a:latin typeface="Yu Gothic UI"/>
                          <a:cs typeface="Yu Gothic UI"/>
                        </a:rPr>
                        <a:t>ラ</a:t>
                      </a:r>
                      <a:r>
                        <a:rPr sz="1050" spc="275" dirty="0">
                          <a:latin typeface="Yu Gothic UI"/>
                          <a:cs typeface="Yu Gothic UI"/>
                        </a:rPr>
                        <a:t>ウ</a:t>
                      </a:r>
                      <a:r>
                        <a:rPr sz="1050" spc="280" dirty="0">
                          <a:latin typeface="Yu Gothic UI"/>
                          <a:cs typeface="Yu Gothic UI"/>
                        </a:rPr>
                        <a:t>ン</a:t>
                      </a:r>
                      <a:r>
                        <a:rPr sz="1050" spc="310" dirty="0">
                          <a:latin typeface="Yu Gothic UI"/>
                          <a:cs typeface="Yu Gothic UI"/>
                        </a:rPr>
                        <a:t>ル</a:t>
                      </a:r>
                      <a:r>
                        <a:rPr sz="1050" spc="240" dirty="0">
                          <a:latin typeface="Yu Gothic UI"/>
                          <a:cs typeface="Yu Gothic UI"/>
                        </a:rPr>
                        <a:t>ー</a:t>
                      </a:r>
                      <a:r>
                        <a:rPr sz="1050" spc="270" dirty="0">
                          <a:latin typeface="Yu Gothic UI"/>
                          <a:cs typeface="Yu Gothic UI"/>
                        </a:rPr>
                        <a:t>プ</a:t>
                      </a:r>
                      <a:r>
                        <a:rPr sz="1050" spc="135" dirty="0">
                          <a:latin typeface="Yu Gothic UI"/>
                          <a:cs typeface="Yu Gothic UI"/>
                        </a:rPr>
                        <a:t>又</a:t>
                      </a:r>
                      <a:r>
                        <a:rPr sz="1050" spc="114" dirty="0">
                          <a:latin typeface="Yu Gothic UI"/>
                          <a:cs typeface="Yu Gothic UI"/>
                        </a:rPr>
                        <a:t>は</a:t>
                      </a:r>
                      <a:r>
                        <a:rPr sz="1050" spc="95" dirty="0">
                          <a:latin typeface="Yu Gothic UI"/>
                          <a:cs typeface="Yu Gothic UI"/>
                        </a:rPr>
                        <a:t>バ</a:t>
                      </a:r>
                      <a:r>
                        <a:rPr sz="1050" spc="295" dirty="0">
                          <a:latin typeface="Yu Gothic UI"/>
                          <a:cs typeface="Yu Gothic UI"/>
                        </a:rPr>
                        <a:t>ン</a:t>
                      </a:r>
                      <a:r>
                        <a:rPr sz="1050" spc="265" dirty="0">
                          <a:latin typeface="Yu Gothic UI"/>
                          <a:cs typeface="Yu Gothic UI"/>
                        </a:rPr>
                        <a:t>ド</a:t>
                      </a:r>
                      <a:r>
                        <a:rPr sz="1050" spc="315" dirty="0">
                          <a:latin typeface="Yu Gothic UI"/>
                          <a:cs typeface="Yu Gothic UI"/>
                        </a:rPr>
                        <a:t>ル</a:t>
                      </a:r>
                      <a:r>
                        <a:rPr sz="1050" spc="195" dirty="0">
                          <a:latin typeface="Yu Gothic UI"/>
                          <a:cs typeface="Yu Gothic UI"/>
                        </a:rPr>
                        <a:t>ー</a:t>
                      </a:r>
                      <a:r>
                        <a:rPr sz="1050" dirty="0">
                          <a:latin typeface="Yu Gothic UI"/>
                          <a:cs typeface="Yu Gothic UI"/>
                        </a:rPr>
                        <a:t>	</a:t>
                      </a:r>
                      <a:r>
                        <a:rPr sz="1575" baseline="5291" dirty="0">
                          <a:latin typeface="Yu Gothic UI"/>
                          <a:cs typeface="Yu Gothic UI"/>
                        </a:rPr>
                        <a:t>注</a:t>
                      </a:r>
                      <a:r>
                        <a:rPr sz="1575" spc="-75" baseline="5291" dirty="0">
                          <a:latin typeface="Yu Gothic UI"/>
                          <a:cs typeface="Yu Gothic UI"/>
                        </a:rPr>
                        <a:t>１</a:t>
                      </a:r>
                      <a:r>
                        <a:rPr sz="1575" baseline="5291" dirty="0">
                          <a:latin typeface="Yu Gothic UI"/>
                          <a:cs typeface="Yu Gothic UI"/>
                        </a:rPr>
                        <a:t>	</a:t>
                      </a:r>
                      <a:r>
                        <a:rPr sz="1575" b="1" u="sng" spc="345" baseline="5291" dirty="0">
                          <a:solidFill>
                            <a:srgbClr val="006FC0"/>
                          </a:solidFill>
                          <a:uFill>
                            <a:solidFill>
                              <a:srgbClr val="006FC0"/>
                            </a:solidFill>
                          </a:uFill>
                          <a:latin typeface="Yu Gothic UI"/>
                          <a:cs typeface="Yu Gothic UI"/>
                        </a:rPr>
                        <a:t>１</a:t>
                      </a:r>
                      <a:r>
                        <a:rPr sz="1575" b="1" u="sng" spc="270" baseline="5291" dirty="0">
                          <a:solidFill>
                            <a:srgbClr val="006FC0"/>
                          </a:solidFill>
                          <a:uFill>
                            <a:solidFill>
                              <a:srgbClr val="006FC0"/>
                            </a:solidFill>
                          </a:uFill>
                          <a:latin typeface="Yu Gothic UI"/>
                          <a:cs typeface="Yu Gothic UI"/>
                        </a:rPr>
                        <a:t>に</a:t>
                      </a:r>
                      <a:r>
                        <a:rPr sz="1575" b="1" u="sng" spc="277" baseline="5291" dirty="0">
                          <a:solidFill>
                            <a:srgbClr val="006FC0"/>
                          </a:solidFill>
                          <a:uFill>
                            <a:solidFill>
                              <a:srgbClr val="006FC0"/>
                            </a:solidFill>
                          </a:uFill>
                          <a:latin typeface="Yu Gothic UI"/>
                          <a:cs typeface="Yu Gothic UI"/>
                        </a:rPr>
                        <a:t>つ</a:t>
                      </a:r>
                      <a:r>
                        <a:rPr sz="1575" b="1" u="sng" spc="284" baseline="5291" dirty="0">
                          <a:solidFill>
                            <a:srgbClr val="006FC0"/>
                          </a:solidFill>
                          <a:uFill>
                            <a:solidFill>
                              <a:srgbClr val="006FC0"/>
                            </a:solidFill>
                          </a:uFill>
                          <a:latin typeface="Yu Gothic UI"/>
                          <a:cs typeface="Yu Gothic UI"/>
                        </a:rPr>
                        <a:t>い</a:t>
                      </a:r>
                      <a:r>
                        <a:rPr sz="1575" b="1" u="sng" spc="262" baseline="5291" dirty="0">
                          <a:solidFill>
                            <a:srgbClr val="006FC0"/>
                          </a:solidFill>
                          <a:uFill>
                            <a:solidFill>
                              <a:srgbClr val="006FC0"/>
                            </a:solidFill>
                          </a:uFill>
                          <a:latin typeface="Yu Gothic UI"/>
                          <a:cs typeface="Yu Gothic UI"/>
                        </a:rPr>
                        <a:t>て</a:t>
                      </a:r>
                      <a:r>
                        <a:rPr sz="1575" b="1" u="sng" spc="300" baseline="5291" dirty="0">
                          <a:solidFill>
                            <a:srgbClr val="006FC0"/>
                          </a:solidFill>
                          <a:uFill>
                            <a:solidFill>
                              <a:srgbClr val="006FC0"/>
                            </a:solidFill>
                          </a:uFill>
                          <a:latin typeface="Yu Gothic UI"/>
                          <a:cs typeface="Yu Gothic UI"/>
                        </a:rPr>
                        <a:t>は</a:t>
                      </a:r>
                      <a:r>
                        <a:rPr sz="1575" b="1" u="sng" spc="202" baseline="5291" dirty="0">
                          <a:solidFill>
                            <a:srgbClr val="006FC0"/>
                          </a:solidFill>
                          <a:uFill>
                            <a:solidFill>
                              <a:srgbClr val="006FC0"/>
                            </a:solidFill>
                          </a:uFill>
                          <a:latin typeface="Yu Gothic UI"/>
                          <a:cs typeface="Yu Gothic UI"/>
                        </a:rPr>
                        <a:t>、</a:t>
                      </a:r>
                      <a:r>
                        <a:rPr sz="1575" spc="442" baseline="5291" dirty="0">
                          <a:latin typeface="Yu Gothic UI"/>
                          <a:cs typeface="Yu Gothic UI"/>
                        </a:rPr>
                        <a:t>ク</a:t>
                      </a:r>
                      <a:r>
                        <a:rPr sz="1575" spc="412" baseline="5291" dirty="0">
                          <a:latin typeface="Yu Gothic UI"/>
                          <a:cs typeface="Yu Gothic UI"/>
                        </a:rPr>
                        <a:t>ラウ</a:t>
                      </a:r>
                      <a:r>
                        <a:rPr sz="1575" spc="330" baseline="5291" dirty="0">
                          <a:latin typeface="Yu Gothic UI"/>
                          <a:cs typeface="Yu Gothic UI"/>
                        </a:rPr>
                        <a:t>ン</a:t>
                      </a:r>
                      <a:r>
                        <a:rPr sz="1575" spc="337" baseline="5291" dirty="0">
                          <a:latin typeface="Yu Gothic UI"/>
                          <a:cs typeface="Yu Gothic UI"/>
                        </a:rPr>
                        <a:t>ル</a:t>
                      </a:r>
                      <a:r>
                        <a:rPr sz="1575" spc="434" baseline="5291" dirty="0">
                          <a:latin typeface="Yu Gothic UI"/>
                          <a:cs typeface="Yu Gothic UI"/>
                        </a:rPr>
                        <a:t>ー</a:t>
                      </a:r>
                      <a:r>
                        <a:rPr sz="1575" spc="487" baseline="5291" dirty="0">
                          <a:latin typeface="Yu Gothic UI"/>
                          <a:cs typeface="Yu Gothic UI"/>
                        </a:rPr>
                        <a:t>プ</a:t>
                      </a:r>
                      <a:r>
                        <a:rPr sz="1575" spc="120" baseline="5291" dirty="0">
                          <a:latin typeface="Yu Gothic UI"/>
                          <a:cs typeface="Yu Gothic UI"/>
                        </a:rPr>
                        <a:t>又</a:t>
                      </a:r>
                      <a:r>
                        <a:rPr sz="1575" spc="82" baseline="5291" dirty="0">
                          <a:latin typeface="Yu Gothic UI"/>
                          <a:cs typeface="Yu Gothic UI"/>
                        </a:rPr>
                        <a:t>は</a:t>
                      </a:r>
                      <a:r>
                        <a:rPr sz="1575" spc="352" baseline="5291" dirty="0">
                          <a:latin typeface="Yu Gothic UI"/>
                          <a:cs typeface="Yu Gothic UI"/>
                        </a:rPr>
                        <a:t>バ</a:t>
                      </a:r>
                      <a:r>
                        <a:rPr sz="1575" spc="307" baseline="5291" dirty="0">
                          <a:latin typeface="Yu Gothic UI"/>
                          <a:cs typeface="Yu Gothic UI"/>
                        </a:rPr>
                        <a:t>ン</a:t>
                      </a:r>
                      <a:r>
                        <a:rPr sz="1575" spc="352" baseline="5291" dirty="0">
                          <a:latin typeface="Yu Gothic UI"/>
                          <a:cs typeface="Yu Gothic UI"/>
                        </a:rPr>
                        <a:t>ド</a:t>
                      </a:r>
                      <a:r>
                        <a:rPr sz="1575" spc="390" baseline="5291" dirty="0">
                          <a:latin typeface="Yu Gothic UI"/>
                          <a:cs typeface="Yu Gothic UI"/>
                        </a:rPr>
                        <a:t>ル</a:t>
                      </a:r>
                      <a:r>
                        <a:rPr sz="1575" spc="434" baseline="5291" dirty="0">
                          <a:latin typeface="Yu Gothic UI"/>
                          <a:cs typeface="Yu Gothic UI"/>
                        </a:rPr>
                        <a:t>ー</a:t>
                      </a:r>
                      <a:r>
                        <a:rPr sz="1575" spc="487" baseline="5291" dirty="0">
                          <a:latin typeface="Yu Gothic UI"/>
                          <a:cs typeface="Yu Gothic UI"/>
                        </a:rPr>
                        <a:t>プ</a:t>
                      </a:r>
                      <a:r>
                        <a:rPr sz="1575" spc="165" baseline="5291" dirty="0">
                          <a:latin typeface="Yu Gothic UI"/>
                          <a:cs typeface="Yu Gothic UI"/>
                        </a:rPr>
                        <a:t>を</a:t>
                      </a:r>
                      <a:r>
                        <a:rPr sz="1575" spc="195" baseline="5291" dirty="0">
                          <a:latin typeface="Yu Gothic UI"/>
                          <a:cs typeface="Yu Gothic UI"/>
                        </a:rPr>
                        <a:t>装</a:t>
                      </a:r>
                      <a:r>
                        <a:rPr sz="1575" spc="277" baseline="5291" dirty="0">
                          <a:latin typeface="Yu Gothic UI"/>
                          <a:cs typeface="Yu Gothic UI"/>
                        </a:rPr>
                        <a:t>着</a:t>
                      </a:r>
                      <a:r>
                        <a:rPr sz="1575" spc="120" baseline="5291" dirty="0">
                          <a:latin typeface="Yu Gothic UI"/>
                          <a:cs typeface="Yu Gothic UI"/>
                        </a:rPr>
                        <a:t>し</a:t>
                      </a:r>
                      <a:r>
                        <a:rPr sz="1050" spc="260" dirty="0">
                          <a:latin typeface="Yu Gothic UI"/>
                          <a:cs typeface="Yu Gothic UI"/>
                        </a:rPr>
                        <a:t>プ</a:t>
                      </a:r>
                      <a:r>
                        <a:rPr sz="1050" spc="240" dirty="0">
                          <a:latin typeface="Yu Gothic UI"/>
                          <a:cs typeface="Yu Gothic UI"/>
                        </a:rPr>
                        <a:t>を</a:t>
                      </a:r>
                      <a:r>
                        <a:rPr sz="1050" dirty="0">
                          <a:latin typeface="Yu Gothic UI"/>
                          <a:cs typeface="Yu Gothic UI"/>
                        </a:rPr>
                        <a:t>装</a:t>
                      </a:r>
                      <a:r>
                        <a:rPr sz="1050" spc="-15" dirty="0">
                          <a:latin typeface="Yu Gothic UI"/>
                          <a:cs typeface="Yu Gothic UI"/>
                        </a:rPr>
                        <a:t>着</a:t>
                      </a:r>
                      <a:r>
                        <a:rPr sz="1050" spc="254" dirty="0">
                          <a:latin typeface="Yu Gothic UI"/>
                          <a:cs typeface="Yu Gothic UI"/>
                        </a:rPr>
                        <a:t>し</a:t>
                      </a:r>
                      <a:r>
                        <a:rPr sz="1050" spc="270" dirty="0">
                          <a:latin typeface="Yu Gothic UI"/>
                          <a:cs typeface="Yu Gothic UI"/>
                        </a:rPr>
                        <a:t>た</a:t>
                      </a:r>
                      <a:r>
                        <a:rPr sz="1050" dirty="0">
                          <a:latin typeface="Yu Gothic UI"/>
                          <a:cs typeface="Yu Gothic UI"/>
                        </a:rPr>
                        <a:t>場</a:t>
                      </a:r>
                      <a:r>
                        <a:rPr sz="1050" spc="-15" dirty="0">
                          <a:latin typeface="Yu Gothic UI"/>
                          <a:cs typeface="Yu Gothic UI"/>
                        </a:rPr>
                        <a:t>合</a:t>
                      </a:r>
                      <a:r>
                        <a:rPr sz="1050" spc="95" dirty="0">
                          <a:latin typeface="Yu Gothic UI"/>
                          <a:cs typeface="Yu Gothic UI"/>
                        </a:rPr>
                        <a:t>に</a:t>
                      </a:r>
                      <a:r>
                        <a:rPr sz="1050" spc="110" dirty="0">
                          <a:latin typeface="Yu Gothic UI"/>
                          <a:cs typeface="Yu Gothic UI"/>
                        </a:rPr>
                        <a:t>限</a:t>
                      </a:r>
                      <a:r>
                        <a:rPr sz="1050" spc="310" dirty="0">
                          <a:latin typeface="Yu Gothic UI"/>
                          <a:cs typeface="Yu Gothic UI"/>
                        </a:rPr>
                        <a:t>り</a:t>
                      </a:r>
                      <a:r>
                        <a:rPr sz="1050" dirty="0">
                          <a:latin typeface="Yu Gothic UI"/>
                          <a:cs typeface="Yu Gothic UI"/>
                        </a:rPr>
                        <a:t>算</a:t>
                      </a:r>
                      <a:r>
                        <a:rPr sz="1050" spc="-15" dirty="0">
                          <a:latin typeface="Yu Gothic UI"/>
                          <a:cs typeface="Yu Gothic UI"/>
                        </a:rPr>
                        <a:t>定</a:t>
                      </a:r>
                      <a:r>
                        <a:rPr sz="1050" spc="235" dirty="0">
                          <a:latin typeface="Yu Gothic UI"/>
                          <a:cs typeface="Yu Gothic UI"/>
                        </a:rPr>
                        <a:t>す</a:t>
                      </a:r>
                      <a:r>
                        <a:rPr sz="1050" spc="204" dirty="0">
                          <a:latin typeface="Yu Gothic UI"/>
                          <a:cs typeface="Yu Gothic UI"/>
                        </a:rPr>
                        <a:t>る</a:t>
                      </a:r>
                      <a:r>
                        <a:rPr sz="1050" spc="300" dirty="0">
                          <a:latin typeface="Yu Gothic UI"/>
                          <a:cs typeface="Yu Gothic UI"/>
                        </a:rPr>
                        <a:t>。</a:t>
                      </a:r>
                      <a:r>
                        <a:rPr sz="1050" dirty="0">
                          <a:latin typeface="Yu Gothic UI"/>
                          <a:cs typeface="Yu Gothic UI"/>
                        </a:rPr>
                        <a:t>		</a:t>
                      </a:r>
                      <a:r>
                        <a:rPr sz="1575" spc="142" baseline="5291" dirty="0">
                          <a:latin typeface="Yu Gothic UI"/>
                          <a:cs typeface="Yu Gothic UI"/>
                        </a:rPr>
                        <a:t>た</a:t>
                      </a:r>
                      <a:r>
                        <a:rPr sz="1575" spc="187" baseline="5291" dirty="0">
                          <a:latin typeface="Yu Gothic UI"/>
                          <a:cs typeface="Yu Gothic UI"/>
                        </a:rPr>
                        <a:t>場合</a:t>
                      </a:r>
                      <a:r>
                        <a:rPr sz="1575" spc="142" baseline="5291" dirty="0">
                          <a:latin typeface="Yu Gothic UI"/>
                          <a:cs typeface="Yu Gothic UI"/>
                        </a:rPr>
                        <a:t>に</a:t>
                      </a:r>
                      <a:r>
                        <a:rPr sz="1575" spc="187" baseline="5291" dirty="0">
                          <a:latin typeface="Yu Gothic UI"/>
                          <a:cs typeface="Yu Gothic UI"/>
                        </a:rPr>
                        <a:t>限</a:t>
                      </a:r>
                      <a:r>
                        <a:rPr sz="1575" spc="127" baseline="5291" dirty="0">
                          <a:latin typeface="Yu Gothic UI"/>
                          <a:cs typeface="Yu Gothic UI"/>
                        </a:rPr>
                        <a:t>り</a:t>
                      </a:r>
                      <a:r>
                        <a:rPr sz="1575" spc="165" baseline="5291" dirty="0">
                          <a:latin typeface="Yu Gothic UI"/>
                          <a:cs typeface="Yu Gothic UI"/>
                        </a:rPr>
                        <a:t>算</a:t>
                      </a:r>
                      <a:r>
                        <a:rPr sz="1575" spc="172" baseline="5291" dirty="0">
                          <a:latin typeface="Yu Gothic UI"/>
                          <a:cs typeface="Yu Gothic UI"/>
                        </a:rPr>
                        <a:t>定</a:t>
                      </a:r>
                      <a:r>
                        <a:rPr sz="1575" spc="112" baseline="5291" dirty="0">
                          <a:latin typeface="Yu Gothic UI"/>
                          <a:cs typeface="Yu Gothic UI"/>
                        </a:rPr>
                        <a:t>す</a:t>
                      </a:r>
                      <a:r>
                        <a:rPr sz="1575" spc="480" baseline="5291" dirty="0">
                          <a:latin typeface="Yu Gothic UI"/>
                          <a:cs typeface="Yu Gothic UI"/>
                        </a:rPr>
                        <a:t>る</a:t>
                      </a:r>
                      <a:r>
                        <a:rPr sz="1575" spc="345" baseline="5291" dirty="0">
                          <a:latin typeface="Yu Gothic UI"/>
                          <a:cs typeface="Yu Gothic UI"/>
                        </a:rPr>
                        <a:t>。</a:t>
                      </a:r>
                      <a:endParaRPr sz="1575" baseline="5291">
                        <a:latin typeface="Yu Gothic UI"/>
                        <a:cs typeface="Yu Gothic UI"/>
                      </a:endParaRPr>
                    </a:p>
                    <a:p>
                      <a:pPr marL="497840">
                        <a:lnSpc>
                          <a:spcPts val="1170"/>
                        </a:lnSpc>
                        <a:tabLst>
                          <a:tab pos="764540" algn="l"/>
                          <a:tab pos="3552825" algn="l"/>
                        </a:tabLst>
                      </a:pPr>
                      <a:r>
                        <a:rPr sz="1050" spc="-50" dirty="0">
                          <a:latin typeface="Yu Gothic UI"/>
                          <a:cs typeface="Yu Gothic UI"/>
                        </a:rPr>
                        <a:t>２</a:t>
                      </a:r>
                      <a:r>
                        <a:rPr sz="1050" dirty="0">
                          <a:latin typeface="Yu Gothic UI"/>
                          <a:cs typeface="Yu Gothic UI"/>
                        </a:rPr>
                        <a:t>	</a:t>
                      </a:r>
                      <a:r>
                        <a:rPr sz="1050" spc="-10" dirty="0">
                          <a:latin typeface="Yu Gothic UI"/>
                          <a:cs typeface="Yu Gothic UI"/>
                        </a:rPr>
                        <a:t>（略</a:t>
                      </a:r>
                      <a:r>
                        <a:rPr sz="1050" spc="-50" dirty="0">
                          <a:latin typeface="Yu Gothic UI"/>
                          <a:cs typeface="Yu Gothic UI"/>
                        </a:rPr>
                        <a:t>）</a:t>
                      </a:r>
                      <a:r>
                        <a:rPr sz="1050" dirty="0">
                          <a:latin typeface="Yu Gothic UI"/>
                          <a:cs typeface="Yu Gothic UI"/>
                        </a:rPr>
                        <a:t>	</a:t>
                      </a:r>
                      <a:r>
                        <a:rPr sz="1575" baseline="5291" dirty="0">
                          <a:latin typeface="Yu Gothic UI"/>
                          <a:cs typeface="Yu Gothic UI"/>
                        </a:rPr>
                        <a:t>２</a:t>
                      </a:r>
                      <a:r>
                        <a:rPr sz="1575" spc="89" baseline="5291" dirty="0">
                          <a:latin typeface="Yu Gothic UI"/>
                          <a:cs typeface="Yu Gothic UI"/>
                        </a:rPr>
                        <a:t> </a:t>
                      </a:r>
                      <a:r>
                        <a:rPr sz="1575" baseline="5291" dirty="0">
                          <a:latin typeface="Yu Gothic UI"/>
                          <a:cs typeface="Yu Gothic UI"/>
                        </a:rPr>
                        <a:t>（略</a:t>
                      </a:r>
                      <a:r>
                        <a:rPr sz="1575" spc="-75" baseline="5291" dirty="0">
                          <a:latin typeface="Yu Gothic UI"/>
                          <a:cs typeface="Yu Gothic UI"/>
                        </a:rPr>
                        <a:t>）</a:t>
                      </a:r>
                      <a:endParaRPr sz="1575" baseline="5291">
                        <a:latin typeface="Yu Gothic UI"/>
                        <a:cs typeface="Yu Gothic UI"/>
                      </a:endParaRPr>
                    </a:p>
                    <a:p>
                      <a:pPr marL="231140">
                        <a:lnSpc>
                          <a:spcPts val="1155"/>
                        </a:lnSpc>
                        <a:spcBef>
                          <a:spcPts val="894"/>
                        </a:spcBef>
                        <a:tabLst>
                          <a:tab pos="3281679" algn="l"/>
                        </a:tabLst>
                      </a:pPr>
                      <a:r>
                        <a:rPr sz="1575" baseline="-13227" dirty="0">
                          <a:latin typeface="Yu Gothic UI"/>
                          <a:cs typeface="Yu Gothic UI"/>
                        </a:rPr>
                        <a:t>（新設</a:t>
                      </a:r>
                      <a:r>
                        <a:rPr sz="1575" spc="-75" baseline="-13227" dirty="0">
                          <a:latin typeface="Yu Gothic UI"/>
                          <a:cs typeface="Yu Gothic UI"/>
                        </a:rPr>
                        <a:t>）</a:t>
                      </a:r>
                      <a:r>
                        <a:rPr sz="1575" baseline="-13227" dirty="0">
                          <a:latin typeface="Yu Gothic UI"/>
                          <a:cs typeface="Yu Gothic UI"/>
                        </a:rPr>
                        <a:t>	</a:t>
                      </a:r>
                      <a:r>
                        <a:rPr sz="1050" b="1" u="sng" spc="145" dirty="0">
                          <a:solidFill>
                            <a:srgbClr val="006FC0"/>
                          </a:solidFill>
                          <a:uFill>
                            <a:solidFill>
                              <a:srgbClr val="006FC0"/>
                            </a:solidFill>
                          </a:uFill>
                          <a:latin typeface="Yu Gothic UI"/>
                          <a:cs typeface="Yu Gothic UI"/>
                        </a:rPr>
                        <a:t>（３）</a:t>
                      </a:r>
                      <a:r>
                        <a:rPr sz="1050" b="1" u="sng" spc="70" dirty="0">
                          <a:solidFill>
                            <a:srgbClr val="006FC0"/>
                          </a:solidFill>
                          <a:uFill>
                            <a:solidFill>
                              <a:srgbClr val="006FC0"/>
                            </a:solidFill>
                          </a:uFill>
                          <a:latin typeface="Yu Gothic UI"/>
                          <a:cs typeface="Yu Gothic UI"/>
                        </a:rPr>
                        <a:t>「</a:t>
                      </a:r>
                      <a:r>
                        <a:rPr sz="1050" b="1" u="sng" dirty="0">
                          <a:solidFill>
                            <a:srgbClr val="006FC0"/>
                          </a:solidFill>
                          <a:uFill>
                            <a:solidFill>
                              <a:srgbClr val="006FC0"/>
                            </a:solidFill>
                          </a:uFill>
                          <a:latin typeface="Yu Gothic UI"/>
                          <a:cs typeface="Yu Gothic UI"/>
                        </a:rPr>
                        <a:t>２</a:t>
                      </a:r>
                      <a:r>
                        <a:rPr sz="1050" b="1" u="sng" spc="80" dirty="0">
                          <a:solidFill>
                            <a:srgbClr val="006FC0"/>
                          </a:solidFill>
                          <a:uFill>
                            <a:solidFill>
                              <a:srgbClr val="006FC0"/>
                            </a:solidFill>
                          </a:uFill>
                          <a:latin typeface="Yu Gothic UI"/>
                          <a:cs typeface="Yu Gothic UI"/>
                        </a:rPr>
                        <a:t> </a:t>
                      </a:r>
                      <a:r>
                        <a:rPr sz="1050" b="1" u="sng" dirty="0">
                          <a:solidFill>
                            <a:srgbClr val="006FC0"/>
                          </a:solidFill>
                          <a:uFill>
                            <a:solidFill>
                              <a:srgbClr val="006FC0"/>
                            </a:solidFill>
                          </a:uFill>
                          <a:latin typeface="Yu Gothic UI"/>
                          <a:cs typeface="Yu Gothic UI"/>
                        </a:rPr>
                        <a:t>可撤式保隙装</a:t>
                      </a:r>
                      <a:r>
                        <a:rPr sz="1050" b="1" u="sng" spc="-15" dirty="0">
                          <a:solidFill>
                            <a:srgbClr val="006FC0"/>
                          </a:solidFill>
                          <a:uFill>
                            <a:solidFill>
                              <a:srgbClr val="006FC0"/>
                            </a:solidFill>
                          </a:uFill>
                          <a:latin typeface="Yu Gothic UI"/>
                          <a:cs typeface="Yu Gothic UI"/>
                        </a:rPr>
                        <a:t>置</a:t>
                      </a:r>
                      <a:r>
                        <a:rPr sz="1050" b="1" u="sng" spc="235" dirty="0">
                          <a:solidFill>
                            <a:srgbClr val="006FC0"/>
                          </a:solidFill>
                          <a:uFill>
                            <a:solidFill>
                              <a:srgbClr val="006FC0"/>
                            </a:solidFill>
                          </a:uFill>
                          <a:latin typeface="Yu Gothic UI"/>
                          <a:cs typeface="Yu Gothic UI"/>
                        </a:rPr>
                        <a:t>」</a:t>
                      </a:r>
                      <a:r>
                        <a:rPr sz="1050" b="1" u="sng" spc="400" dirty="0">
                          <a:solidFill>
                            <a:srgbClr val="006FC0"/>
                          </a:solidFill>
                          <a:uFill>
                            <a:solidFill>
                              <a:srgbClr val="006FC0"/>
                            </a:solidFill>
                          </a:uFill>
                          <a:latin typeface="Yu Gothic UI"/>
                          <a:cs typeface="Yu Gothic UI"/>
                        </a:rPr>
                        <a:t>は</a:t>
                      </a:r>
                      <a:r>
                        <a:rPr sz="1050" b="1" u="sng" spc="140" dirty="0">
                          <a:solidFill>
                            <a:srgbClr val="006FC0"/>
                          </a:solidFill>
                          <a:uFill>
                            <a:solidFill>
                              <a:srgbClr val="006FC0"/>
                            </a:solidFill>
                          </a:uFill>
                          <a:latin typeface="Yu Gothic UI"/>
                          <a:cs typeface="Yu Gothic UI"/>
                        </a:rPr>
                        <a:t>、</a:t>
                      </a:r>
                      <a:r>
                        <a:rPr sz="1050" b="1" u="sng" spc="195" dirty="0">
                          <a:solidFill>
                            <a:srgbClr val="006FC0"/>
                          </a:solidFill>
                          <a:uFill>
                            <a:solidFill>
                              <a:srgbClr val="006FC0"/>
                            </a:solidFill>
                          </a:uFill>
                          <a:latin typeface="Yu Gothic UI"/>
                          <a:cs typeface="Yu Gothic UI"/>
                        </a:rPr>
                        <a:t>以</a:t>
                      </a:r>
                      <a:r>
                        <a:rPr sz="1050" b="1" u="sng" spc="90" dirty="0">
                          <a:solidFill>
                            <a:srgbClr val="006FC0"/>
                          </a:solidFill>
                          <a:uFill>
                            <a:solidFill>
                              <a:srgbClr val="006FC0"/>
                            </a:solidFill>
                          </a:uFill>
                          <a:latin typeface="Yu Gothic UI"/>
                          <a:cs typeface="Yu Gothic UI"/>
                        </a:rPr>
                        <a:t>下</a:t>
                      </a:r>
                      <a:r>
                        <a:rPr sz="1050" b="1" u="sng" spc="60" dirty="0">
                          <a:solidFill>
                            <a:srgbClr val="006FC0"/>
                          </a:solidFill>
                          <a:uFill>
                            <a:solidFill>
                              <a:srgbClr val="006FC0"/>
                            </a:solidFill>
                          </a:uFill>
                          <a:latin typeface="Yu Gothic UI"/>
                          <a:cs typeface="Yu Gothic UI"/>
                        </a:rPr>
                        <a:t>の</a:t>
                      </a:r>
                      <a:r>
                        <a:rPr sz="1050" b="1" u="sng" spc="165" dirty="0">
                          <a:solidFill>
                            <a:srgbClr val="006FC0"/>
                          </a:solidFill>
                          <a:uFill>
                            <a:solidFill>
                              <a:srgbClr val="006FC0"/>
                            </a:solidFill>
                          </a:uFill>
                          <a:latin typeface="Yu Gothic UI"/>
                          <a:cs typeface="Yu Gothic UI"/>
                        </a:rPr>
                        <a:t>い</a:t>
                      </a:r>
                      <a:r>
                        <a:rPr sz="1050" b="1" u="sng" spc="150" dirty="0">
                          <a:solidFill>
                            <a:srgbClr val="006FC0"/>
                          </a:solidFill>
                          <a:uFill>
                            <a:solidFill>
                              <a:srgbClr val="006FC0"/>
                            </a:solidFill>
                          </a:uFill>
                          <a:latin typeface="Yu Gothic UI"/>
                          <a:cs typeface="Yu Gothic UI"/>
                        </a:rPr>
                        <a:t>ず</a:t>
                      </a:r>
                      <a:r>
                        <a:rPr sz="1050" b="1" u="sng" spc="140" dirty="0">
                          <a:solidFill>
                            <a:srgbClr val="006FC0"/>
                          </a:solidFill>
                          <a:uFill>
                            <a:solidFill>
                              <a:srgbClr val="006FC0"/>
                            </a:solidFill>
                          </a:uFill>
                          <a:latin typeface="Yu Gothic UI"/>
                          <a:cs typeface="Yu Gothic UI"/>
                        </a:rPr>
                        <a:t>れ</a:t>
                      </a:r>
                      <a:r>
                        <a:rPr sz="1050" b="1" u="sng" spc="114" dirty="0">
                          <a:solidFill>
                            <a:srgbClr val="006FC0"/>
                          </a:solidFill>
                          <a:uFill>
                            <a:solidFill>
                              <a:srgbClr val="006FC0"/>
                            </a:solidFill>
                          </a:uFill>
                          <a:latin typeface="Yu Gothic UI"/>
                          <a:cs typeface="Yu Gothic UI"/>
                        </a:rPr>
                        <a:t>か</a:t>
                      </a:r>
                      <a:r>
                        <a:rPr sz="1050" b="1" u="sng" spc="90" dirty="0">
                          <a:solidFill>
                            <a:srgbClr val="006FC0"/>
                          </a:solidFill>
                          <a:uFill>
                            <a:solidFill>
                              <a:srgbClr val="006FC0"/>
                            </a:solidFill>
                          </a:uFill>
                          <a:latin typeface="Yu Gothic UI"/>
                          <a:cs typeface="Yu Gothic UI"/>
                        </a:rPr>
                        <a:t>に</a:t>
                      </a:r>
                      <a:r>
                        <a:rPr sz="1050" b="1" u="sng" spc="100" dirty="0">
                          <a:solidFill>
                            <a:srgbClr val="006FC0"/>
                          </a:solidFill>
                          <a:uFill>
                            <a:solidFill>
                              <a:srgbClr val="006FC0"/>
                            </a:solidFill>
                          </a:uFill>
                          <a:latin typeface="Yu Gothic UI"/>
                          <a:cs typeface="Yu Gothic UI"/>
                        </a:rPr>
                        <a:t>該</a:t>
                      </a:r>
                      <a:r>
                        <a:rPr sz="1050" b="1" u="sng" spc="90" dirty="0">
                          <a:solidFill>
                            <a:srgbClr val="006FC0"/>
                          </a:solidFill>
                          <a:uFill>
                            <a:solidFill>
                              <a:srgbClr val="006FC0"/>
                            </a:solidFill>
                          </a:uFill>
                          <a:latin typeface="Yu Gothic UI"/>
                          <a:cs typeface="Yu Gothic UI"/>
                        </a:rPr>
                        <a:t>当</a:t>
                      </a:r>
                      <a:r>
                        <a:rPr sz="1050" b="1" u="sng" spc="60" dirty="0">
                          <a:solidFill>
                            <a:srgbClr val="006FC0"/>
                          </a:solidFill>
                          <a:uFill>
                            <a:solidFill>
                              <a:srgbClr val="006FC0"/>
                            </a:solidFill>
                          </a:uFill>
                          <a:latin typeface="Yu Gothic UI"/>
                          <a:cs typeface="Yu Gothic UI"/>
                        </a:rPr>
                        <a:t>す</a:t>
                      </a:r>
                      <a:r>
                        <a:rPr sz="1050" b="1" u="sng" spc="95" dirty="0">
                          <a:solidFill>
                            <a:srgbClr val="006FC0"/>
                          </a:solidFill>
                          <a:uFill>
                            <a:solidFill>
                              <a:srgbClr val="006FC0"/>
                            </a:solidFill>
                          </a:uFill>
                          <a:latin typeface="Yu Gothic UI"/>
                          <a:cs typeface="Yu Gothic UI"/>
                        </a:rPr>
                        <a:t>る</a:t>
                      </a:r>
                      <a:r>
                        <a:rPr sz="1050" b="1" u="sng" spc="110" dirty="0">
                          <a:solidFill>
                            <a:srgbClr val="006FC0"/>
                          </a:solidFill>
                          <a:uFill>
                            <a:solidFill>
                              <a:srgbClr val="006FC0"/>
                            </a:solidFill>
                          </a:uFill>
                          <a:latin typeface="Yu Gothic UI"/>
                          <a:cs typeface="Yu Gothic UI"/>
                        </a:rPr>
                        <a:t>症</a:t>
                      </a:r>
                      <a:r>
                        <a:rPr sz="1050" b="1" u="sng" spc="114" dirty="0">
                          <a:solidFill>
                            <a:srgbClr val="006FC0"/>
                          </a:solidFill>
                          <a:uFill>
                            <a:solidFill>
                              <a:srgbClr val="006FC0"/>
                            </a:solidFill>
                          </a:uFill>
                          <a:latin typeface="Yu Gothic UI"/>
                          <a:cs typeface="Yu Gothic UI"/>
                        </a:rPr>
                        <a:t>例</a:t>
                      </a:r>
                      <a:r>
                        <a:rPr sz="1050" b="1" u="sng" spc="40" dirty="0">
                          <a:solidFill>
                            <a:srgbClr val="006FC0"/>
                          </a:solidFill>
                          <a:uFill>
                            <a:solidFill>
                              <a:srgbClr val="006FC0"/>
                            </a:solidFill>
                          </a:uFill>
                          <a:latin typeface="Yu Gothic UI"/>
                          <a:cs typeface="Yu Gothic UI"/>
                        </a:rPr>
                        <a:t>に</a:t>
                      </a:r>
                      <a:endParaRPr sz="1050">
                        <a:latin typeface="Yu Gothic UI"/>
                        <a:cs typeface="Yu Gothic UI"/>
                      </a:endParaRPr>
                    </a:p>
                    <a:p>
                      <a:pPr marL="3551554">
                        <a:lnSpc>
                          <a:spcPts val="1130"/>
                        </a:lnSpc>
                        <a:tabLst>
                          <a:tab pos="7934325" algn="l"/>
                        </a:tabLst>
                      </a:pPr>
                      <a:r>
                        <a:rPr sz="1050" b="1" u="sng" spc="145" dirty="0">
                          <a:solidFill>
                            <a:srgbClr val="006FC0"/>
                          </a:solidFill>
                          <a:uFill>
                            <a:solidFill>
                              <a:srgbClr val="006FC0"/>
                            </a:solidFill>
                          </a:uFill>
                          <a:latin typeface="Yu Gothic UI"/>
                          <a:cs typeface="Yu Gothic UI"/>
                        </a:rPr>
                        <a:t>対</a:t>
                      </a:r>
                      <a:r>
                        <a:rPr sz="1050" b="1" u="sng" spc="105" dirty="0">
                          <a:solidFill>
                            <a:srgbClr val="006FC0"/>
                          </a:solidFill>
                          <a:uFill>
                            <a:solidFill>
                              <a:srgbClr val="006FC0"/>
                            </a:solidFill>
                          </a:uFill>
                          <a:latin typeface="Yu Gothic UI"/>
                          <a:cs typeface="Yu Gothic UI"/>
                        </a:rPr>
                        <a:t>し</a:t>
                      </a:r>
                      <a:r>
                        <a:rPr sz="1050" b="1" u="sng" spc="110" dirty="0">
                          <a:solidFill>
                            <a:srgbClr val="006FC0"/>
                          </a:solidFill>
                          <a:uFill>
                            <a:solidFill>
                              <a:srgbClr val="006FC0"/>
                            </a:solidFill>
                          </a:uFill>
                          <a:latin typeface="Yu Gothic UI"/>
                          <a:cs typeface="Yu Gothic UI"/>
                        </a:rPr>
                        <a:t>て</a:t>
                      </a:r>
                      <a:r>
                        <a:rPr sz="1050" b="1" u="sng" spc="95" dirty="0">
                          <a:solidFill>
                            <a:srgbClr val="006FC0"/>
                          </a:solidFill>
                          <a:uFill>
                            <a:solidFill>
                              <a:srgbClr val="006FC0"/>
                            </a:solidFill>
                          </a:uFill>
                          <a:latin typeface="Yu Gothic UI"/>
                          <a:cs typeface="Yu Gothic UI"/>
                        </a:rPr>
                        <a:t>、</a:t>
                      </a:r>
                      <a:r>
                        <a:rPr sz="1050" b="1" u="sng" spc="145" dirty="0">
                          <a:solidFill>
                            <a:srgbClr val="006FC0"/>
                          </a:solidFill>
                          <a:uFill>
                            <a:solidFill>
                              <a:srgbClr val="006FC0"/>
                            </a:solidFill>
                          </a:uFill>
                          <a:latin typeface="Yu Gothic UI"/>
                          <a:cs typeface="Yu Gothic UI"/>
                        </a:rPr>
                        <a:t>床義</a:t>
                      </a:r>
                      <a:r>
                        <a:rPr sz="1050" b="1" u="sng" spc="130" dirty="0">
                          <a:solidFill>
                            <a:srgbClr val="006FC0"/>
                          </a:solidFill>
                          <a:uFill>
                            <a:solidFill>
                              <a:srgbClr val="006FC0"/>
                            </a:solidFill>
                          </a:uFill>
                          <a:latin typeface="Yu Gothic UI"/>
                          <a:cs typeface="Yu Gothic UI"/>
                        </a:rPr>
                        <a:t>歯</a:t>
                      </a:r>
                      <a:r>
                        <a:rPr sz="1050" b="1" u="sng" dirty="0">
                          <a:solidFill>
                            <a:srgbClr val="006FC0"/>
                          </a:solidFill>
                          <a:uFill>
                            <a:solidFill>
                              <a:srgbClr val="006FC0"/>
                            </a:solidFill>
                          </a:uFill>
                          <a:latin typeface="Yu Gothic UI"/>
                          <a:cs typeface="Yu Gothic UI"/>
                        </a:rPr>
                        <a:t>形</a:t>
                      </a:r>
                      <a:r>
                        <a:rPr sz="1050" b="1" u="sng" spc="-15" dirty="0">
                          <a:solidFill>
                            <a:srgbClr val="006FC0"/>
                          </a:solidFill>
                          <a:uFill>
                            <a:solidFill>
                              <a:srgbClr val="006FC0"/>
                            </a:solidFill>
                          </a:uFill>
                          <a:latin typeface="Yu Gothic UI"/>
                          <a:cs typeface="Yu Gothic UI"/>
                        </a:rPr>
                        <a:t>態</a:t>
                      </a:r>
                      <a:r>
                        <a:rPr sz="1050" b="1" u="sng" spc="75" dirty="0">
                          <a:solidFill>
                            <a:srgbClr val="006FC0"/>
                          </a:solidFill>
                          <a:uFill>
                            <a:solidFill>
                              <a:srgbClr val="006FC0"/>
                            </a:solidFill>
                          </a:uFill>
                          <a:latin typeface="Yu Gothic UI"/>
                          <a:cs typeface="Yu Gothic UI"/>
                        </a:rPr>
                        <a:t>の装</a:t>
                      </a:r>
                      <a:r>
                        <a:rPr sz="1050" b="1" u="sng" spc="80" dirty="0">
                          <a:solidFill>
                            <a:srgbClr val="006FC0"/>
                          </a:solidFill>
                          <a:uFill>
                            <a:solidFill>
                              <a:srgbClr val="006FC0"/>
                            </a:solidFill>
                          </a:uFill>
                          <a:latin typeface="Yu Gothic UI"/>
                          <a:cs typeface="Yu Gothic UI"/>
                        </a:rPr>
                        <a:t>置</a:t>
                      </a:r>
                      <a:r>
                        <a:rPr sz="1050" b="1" u="sng" spc="65" dirty="0">
                          <a:solidFill>
                            <a:srgbClr val="006FC0"/>
                          </a:solidFill>
                          <a:uFill>
                            <a:solidFill>
                              <a:srgbClr val="006FC0"/>
                            </a:solidFill>
                          </a:uFill>
                          <a:latin typeface="Yu Gothic UI"/>
                          <a:cs typeface="Yu Gothic UI"/>
                        </a:rPr>
                        <a:t>を装</a:t>
                      </a:r>
                      <a:r>
                        <a:rPr sz="1050" b="1" u="sng" spc="175" dirty="0">
                          <a:solidFill>
                            <a:srgbClr val="006FC0"/>
                          </a:solidFill>
                          <a:uFill>
                            <a:solidFill>
                              <a:srgbClr val="006FC0"/>
                            </a:solidFill>
                          </a:uFill>
                          <a:latin typeface="Yu Gothic UI"/>
                          <a:cs typeface="Yu Gothic UI"/>
                        </a:rPr>
                        <a:t>着</a:t>
                      </a:r>
                      <a:r>
                        <a:rPr sz="1050" b="1" u="sng" spc="110" dirty="0">
                          <a:solidFill>
                            <a:srgbClr val="006FC0"/>
                          </a:solidFill>
                          <a:uFill>
                            <a:solidFill>
                              <a:srgbClr val="006FC0"/>
                            </a:solidFill>
                          </a:uFill>
                          <a:latin typeface="Yu Gothic UI"/>
                          <a:cs typeface="Yu Gothic UI"/>
                        </a:rPr>
                        <a:t>し</a:t>
                      </a:r>
                      <a:r>
                        <a:rPr sz="1050" b="1" u="sng" spc="90" dirty="0">
                          <a:solidFill>
                            <a:srgbClr val="006FC0"/>
                          </a:solidFill>
                          <a:uFill>
                            <a:solidFill>
                              <a:srgbClr val="006FC0"/>
                            </a:solidFill>
                          </a:uFill>
                          <a:latin typeface="Yu Gothic UI"/>
                          <a:cs typeface="Yu Gothic UI"/>
                        </a:rPr>
                        <a:t>た</a:t>
                      </a:r>
                      <a:r>
                        <a:rPr sz="1050" b="1" u="sng" spc="100" dirty="0">
                          <a:solidFill>
                            <a:srgbClr val="006FC0"/>
                          </a:solidFill>
                          <a:uFill>
                            <a:solidFill>
                              <a:srgbClr val="006FC0"/>
                            </a:solidFill>
                          </a:uFill>
                          <a:latin typeface="Yu Gothic UI"/>
                          <a:cs typeface="Yu Gothic UI"/>
                        </a:rPr>
                        <a:t>場</a:t>
                      </a:r>
                      <a:r>
                        <a:rPr sz="1050" b="1" u="sng" spc="114" dirty="0">
                          <a:solidFill>
                            <a:srgbClr val="006FC0"/>
                          </a:solidFill>
                          <a:uFill>
                            <a:solidFill>
                              <a:srgbClr val="006FC0"/>
                            </a:solidFill>
                          </a:uFill>
                          <a:latin typeface="Yu Gothic UI"/>
                          <a:cs typeface="Yu Gothic UI"/>
                        </a:rPr>
                        <a:t>合</a:t>
                      </a:r>
                      <a:r>
                        <a:rPr sz="1050" b="1" u="sng" spc="75" dirty="0">
                          <a:solidFill>
                            <a:srgbClr val="006FC0"/>
                          </a:solidFill>
                          <a:uFill>
                            <a:solidFill>
                              <a:srgbClr val="006FC0"/>
                            </a:solidFill>
                          </a:uFill>
                          <a:latin typeface="Yu Gothic UI"/>
                          <a:cs typeface="Yu Gothic UI"/>
                        </a:rPr>
                        <a:t>に</a:t>
                      </a:r>
                      <a:r>
                        <a:rPr sz="1050" b="1" u="sng" dirty="0">
                          <a:solidFill>
                            <a:srgbClr val="006FC0"/>
                          </a:solidFill>
                          <a:uFill>
                            <a:solidFill>
                              <a:srgbClr val="006FC0"/>
                            </a:solidFill>
                          </a:uFill>
                          <a:latin typeface="Yu Gothic UI"/>
                          <a:cs typeface="Yu Gothic UI"/>
                        </a:rPr>
                        <a:t>算</a:t>
                      </a:r>
                      <a:r>
                        <a:rPr sz="1050" b="1" u="sng" spc="-15" dirty="0">
                          <a:solidFill>
                            <a:srgbClr val="006FC0"/>
                          </a:solidFill>
                          <a:uFill>
                            <a:solidFill>
                              <a:srgbClr val="006FC0"/>
                            </a:solidFill>
                          </a:uFill>
                          <a:latin typeface="Yu Gothic UI"/>
                          <a:cs typeface="Yu Gothic UI"/>
                        </a:rPr>
                        <a:t>定</a:t>
                      </a:r>
                      <a:r>
                        <a:rPr sz="1050" b="1" u="sng" spc="210" dirty="0">
                          <a:solidFill>
                            <a:srgbClr val="006FC0"/>
                          </a:solidFill>
                          <a:uFill>
                            <a:solidFill>
                              <a:srgbClr val="006FC0"/>
                            </a:solidFill>
                          </a:uFill>
                          <a:latin typeface="Yu Gothic UI"/>
                          <a:cs typeface="Yu Gothic UI"/>
                        </a:rPr>
                        <a:t>す</a:t>
                      </a:r>
                      <a:r>
                        <a:rPr sz="1050" b="1" u="sng" spc="180" dirty="0">
                          <a:solidFill>
                            <a:srgbClr val="006FC0"/>
                          </a:solidFill>
                          <a:uFill>
                            <a:solidFill>
                              <a:srgbClr val="006FC0"/>
                            </a:solidFill>
                          </a:uFill>
                          <a:latin typeface="Yu Gothic UI"/>
                          <a:cs typeface="Yu Gothic UI"/>
                        </a:rPr>
                        <a:t>る</a:t>
                      </a:r>
                      <a:r>
                        <a:rPr sz="1050" b="1" u="sng" spc="200" dirty="0">
                          <a:solidFill>
                            <a:srgbClr val="006FC0"/>
                          </a:solidFill>
                          <a:uFill>
                            <a:solidFill>
                              <a:srgbClr val="006FC0"/>
                            </a:solidFill>
                          </a:uFill>
                          <a:latin typeface="Yu Gothic UI"/>
                          <a:cs typeface="Yu Gothic UI"/>
                        </a:rPr>
                        <a:t>。</a:t>
                      </a:r>
                      <a:r>
                        <a:rPr sz="1050" b="1" u="sng" spc="250" dirty="0">
                          <a:solidFill>
                            <a:srgbClr val="006FC0"/>
                          </a:solidFill>
                          <a:uFill>
                            <a:solidFill>
                              <a:srgbClr val="006FC0"/>
                            </a:solidFill>
                          </a:uFill>
                          <a:latin typeface="Yu Gothic UI"/>
                          <a:cs typeface="Yu Gothic UI"/>
                        </a:rPr>
                        <a:t>な</a:t>
                      </a:r>
                      <a:r>
                        <a:rPr sz="1050" b="1" u="sng" spc="300" dirty="0">
                          <a:solidFill>
                            <a:srgbClr val="006FC0"/>
                          </a:solidFill>
                          <a:uFill>
                            <a:solidFill>
                              <a:srgbClr val="006FC0"/>
                            </a:solidFill>
                          </a:uFill>
                          <a:latin typeface="Yu Gothic UI"/>
                          <a:cs typeface="Yu Gothic UI"/>
                        </a:rPr>
                        <a:t>お</a:t>
                      </a:r>
                      <a:r>
                        <a:rPr sz="1050" b="1" u="sng" spc="195" dirty="0">
                          <a:solidFill>
                            <a:srgbClr val="006FC0"/>
                          </a:solidFill>
                          <a:uFill>
                            <a:solidFill>
                              <a:srgbClr val="006FC0"/>
                            </a:solidFill>
                          </a:uFill>
                          <a:latin typeface="Yu Gothic UI"/>
                          <a:cs typeface="Yu Gothic UI"/>
                        </a:rPr>
                        <a:t>、</a:t>
                      </a:r>
                      <a:r>
                        <a:rPr sz="1050" b="1" dirty="0">
                          <a:solidFill>
                            <a:srgbClr val="006FC0"/>
                          </a:solidFill>
                          <a:latin typeface="Yu Gothic UI"/>
                          <a:cs typeface="Yu Gothic UI"/>
                        </a:rPr>
                        <a:t>	</a:t>
                      </a:r>
                      <a:r>
                        <a:rPr sz="1650" baseline="-22727" dirty="0">
                          <a:latin typeface="Yu Gothic UI"/>
                          <a:cs typeface="Yu Gothic UI"/>
                        </a:rPr>
                        <a:t>＜可撤式保隙装置</a:t>
                      </a:r>
                      <a:r>
                        <a:rPr sz="1650" spc="-75" baseline="-22727" dirty="0">
                          <a:latin typeface="Yu Gothic UI"/>
                          <a:cs typeface="Yu Gothic UI"/>
                        </a:rPr>
                        <a:t>＞</a:t>
                      </a:r>
                      <a:endParaRPr sz="1650" baseline="-22727">
                        <a:latin typeface="Yu Gothic UI"/>
                        <a:cs typeface="Yu Gothic UI"/>
                      </a:endParaRPr>
                    </a:p>
                    <a:p>
                      <a:pPr marL="3551554">
                        <a:lnSpc>
                          <a:spcPts val="1095"/>
                        </a:lnSpc>
                      </a:pPr>
                      <a:r>
                        <a:rPr sz="1050" b="1" u="sng" spc="80" dirty="0">
                          <a:solidFill>
                            <a:srgbClr val="006FC0"/>
                          </a:solidFill>
                          <a:uFill>
                            <a:solidFill>
                              <a:srgbClr val="006FC0"/>
                            </a:solidFill>
                          </a:uFill>
                          <a:latin typeface="Yu Gothic UI"/>
                          <a:cs typeface="Yu Gothic UI"/>
                        </a:rPr>
                        <a:t>算定に当たっては、以下のいずれに該当するかを診療録及び診</a:t>
                      </a:r>
                      <a:endParaRPr sz="1050">
                        <a:latin typeface="Yu Gothic UI"/>
                        <a:cs typeface="Yu Gothic UI"/>
                      </a:endParaRPr>
                    </a:p>
                    <a:p>
                      <a:pPr marL="3551554">
                        <a:lnSpc>
                          <a:spcPts val="1180"/>
                        </a:lnSpc>
                      </a:pPr>
                      <a:r>
                        <a:rPr sz="1050" b="1" u="sng" spc="65" dirty="0">
                          <a:solidFill>
                            <a:srgbClr val="006FC0"/>
                          </a:solidFill>
                          <a:uFill>
                            <a:solidFill>
                              <a:srgbClr val="006FC0"/>
                            </a:solidFill>
                          </a:uFill>
                          <a:latin typeface="Yu Gothic UI"/>
                          <a:cs typeface="Yu Gothic UI"/>
                        </a:rPr>
                        <a:t>療報酬明細書の摘要欄に記載すること。</a:t>
                      </a:r>
                      <a:endParaRPr sz="1050">
                        <a:latin typeface="Yu Gothic UI"/>
                        <a:cs typeface="Yu Gothic UI"/>
                      </a:endParaRPr>
                    </a:p>
                    <a:p>
                      <a:pPr marL="3548379">
                        <a:lnSpc>
                          <a:spcPts val="1145"/>
                        </a:lnSpc>
                        <a:spcBef>
                          <a:spcPts val="195"/>
                        </a:spcBef>
                      </a:pPr>
                      <a:r>
                        <a:rPr sz="1000" b="1" u="sng" spc="-55" dirty="0">
                          <a:solidFill>
                            <a:srgbClr val="006FC0"/>
                          </a:solidFill>
                          <a:uFill>
                            <a:solidFill>
                              <a:srgbClr val="006FC0"/>
                            </a:solidFill>
                          </a:uFill>
                          <a:latin typeface="Yu Gothic UI"/>
                          <a:cs typeface="Yu Gothic UI"/>
                        </a:rPr>
                        <a:t>イ 両側性の乳臼歯を早期喪失した場合</a:t>
                      </a:r>
                      <a:endParaRPr sz="1000">
                        <a:latin typeface="Yu Gothic UI"/>
                        <a:cs typeface="Yu Gothic UI"/>
                      </a:endParaRPr>
                    </a:p>
                    <a:p>
                      <a:pPr marL="3528695">
                        <a:lnSpc>
                          <a:spcPts val="1100"/>
                        </a:lnSpc>
                      </a:pPr>
                      <a:r>
                        <a:rPr sz="1000" b="1" u="sng" spc="-95" dirty="0">
                          <a:solidFill>
                            <a:srgbClr val="006FC0"/>
                          </a:solidFill>
                          <a:uFill>
                            <a:solidFill>
                              <a:srgbClr val="006FC0"/>
                            </a:solidFill>
                          </a:uFill>
                          <a:latin typeface="Yu Gothic UI"/>
                          <a:cs typeface="Yu Gothic UI"/>
                        </a:rPr>
                        <a:t>◻  片側性の２歯以上の乳臼歯を早期喪失した場合</a:t>
                      </a:r>
                      <a:endParaRPr sz="1000">
                        <a:latin typeface="Yu Gothic UI"/>
                        <a:cs typeface="Yu Gothic UI"/>
                      </a:endParaRPr>
                    </a:p>
                    <a:p>
                      <a:pPr marL="3641090" marR="2319020" indent="-113030">
                        <a:lnSpc>
                          <a:spcPts val="1100"/>
                        </a:lnSpc>
                        <a:spcBef>
                          <a:spcPts val="75"/>
                        </a:spcBef>
                      </a:pPr>
                      <a:r>
                        <a:rPr sz="1000" b="1" u="sng" spc="-80" dirty="0">
                          <a:solidFill>
                            <a:srgbClr val="006FC0"/>
                          </a:solidFill>
                          <a:uFill>
                            <a:solidFill>
                              <a:srgbClr val="006FC0"/>
                            </a:solidFill>
                          </a:uFill>
                          <a:latin typeface="Yu Gothic UI"/>
                          <a:cs typeface="Yu Gothic UI"/>
                        </a:rPr>
                        <a:t>ハ  片側性の乳臼歯１歯欠損であっても、支台歯に加重負担をきたす可能性が</a:t>
                      </a:r>
                      <a:r>
                        <a:rPr sz="1000" b="1" u="sng" spc="500" dirty="0">
                          <a:solidFill>
                            <a:srgbClr val="006FC0"/>
                          </a:solidFill>
                          <a:uFill>
                            <a:solidFill>
                              <a:srgbClr val="006FC0"/>
                            </a:solidFill>
                          </a:uFill>
                          <a:latin typeface="Yu Gothic UI"/>
                          <a:cs typeface="Yu Gothic UI"/>
                        </a:rPr>
                        <a:t>                         </a:t>
                      </a:r>
                      <a:r>
                        <a:rPr sz="1000" b="1" u="sng" spc="-55" dirty="0">
                          <a:solidFill>
                            <a:srgbClr val="006FC0"/>
                          </a:solidFill>
                          <a:uFill>
                            <a:solidFill>
                              <a:srgbClr val="006FC0"/>
                            </a:solidFill>
                          </a:uFill>
                          <a:latin typeface="Yu Gothic UI"/>
                          <a:cs typeface="Yu Gothic UI"/>
                        </a:rPr>
                        <a:t>ある場合</a:t>
                      </a:r>
                      <a:endParaRPr sz="1000">
                        <a:latin typeface="Yu Gothic UI"/>
                        <a:cs typeface="Yu Gothic UI"/>
                      </a:endParaRPr>
                    </a:p>
                    <a:p>
                      <a:pPr marL="3528695">
                        <a:lnSpc>
                          <a:spcPts val="1030"/>
                        </a:lnSpc>
                      </a:pPr>
                      <a:r>
                        <a:rPr sz="1000" b="1" u="sng" spc="-30" dirty="0">
                          <a:solidFill>
                            <a:srgbClr val="006FC0"/>
                          </a:solidFill>
                          <a:uFill>
                            <a:solidFill>
                              <a:srgbClr val="006FC0"/>
                            </a:solidFill>
                          </a:uFill>
                          <a:latin typeface="Yu Gothic UI"/>
                          <a:cs typeface="Yu Gothic UI"/>
                        </a:rPr>
                        <a:t>ニ 乳前歯を早期喪失した場合</a:t>
                      </a:r>
                      <a:endParaRPr sz="1000">
                        <a:latin typeface="Yu Gothic UI"/>
                        <a:cs typeface="Yu Gothic UI"/>
                      </a:endParaRPr>
                    </a:p>
                    <a:p>
                      <a:pPr marL="3528695">
                        <a:lnSpc>
                          <a:spcPts val="1150"/>
                        </a:lnSpc>
                      </a:pPr>
                      <a:r>
                        <a:rPr sz="1000" b="1" u="sng" spc="-75" dirty="0">
                          <a:solidFill>
                            <a:srgbClr val="006FC0"/>
                          </a:solidFill>
                          <a:uFill>
                            <a:solidFill>
                              <a:srgbClr val="006FC0"/>
                            </a:solidFill>
                          </a:uFill>
                          <a:latin typeface="Yu Gothic UI"/>
                          <a:cs typeface="Yu Gothic UI"/>
                        </a:rPr>
                        <a:t>ホ  永久歯を早期喪失し、将来の補綴処置に備えて保隙を行う必要がある場合</a:t>
                      </a:r>
                      <a:endParaRPr sz="1000">
                        <a:latin typeface="Yu Gothic UI"/>
                        <a:cs typeface="Yu Gothic UI"/>
                      </a:endParaRPr>
                    </a:p>
                  </a:txBody>
                  <a:tcPr marL="0" marR="0" marT="2794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p:nvPr/>
        </p:nvSpPr>
        <p:spPr>
          <a:xfrm>
            <a:off x="0" y="188747"/>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a:spLocks noGrp="1"/>
          </p:cNvSpPr>
          <p:nvPr>
            <p:ph type="title"/>
          </p:nvPr>
        </p:nvSpPr>
        <p:spPr>
          <a:xfrm>
            <a:off x="2196464" y="204292"/>
            <a:ext cx="5517515" cy="391795"/>
          </a:xfrm>
          <a:prstGeom prst="rect">
            <a:avLst/>
          </a:prstGeom>
        </p:spPr>
        <p:txBody>
          <a:bodyPr vert="horz" wrap="square" lIns="0" tIns="12700" rIns="0" bIns="0" rtlCol="0">
            <a:spAutoFit/>
          </a:bodyPr>
          <a:lstStyle/>
          <a:p>
            <a:pPr marL="12700">
              <a:lnSpc>
                <a:spcPct val="100000"/>
              </a:lnSpc>
              <a:spcBef>
                <a:spcPts val="100"/>
              </a:spcBef>
            </a:pPr>
            <a:r>
              <a:rPr spc="90" dirty="0"/>
              <a:t>小児の咬合機能獲得に向けた対応の充実</a:t>
            </a:r>
          </a:p>
        </p:txBody>
      </p:sp>
      <p:grpSp>
        <p:nvGrpSpPr>
          <p:cNvPr id="13" name="object 13"/>
          <p:cNvGrpSpPr/>
          <p:nvPr/>
        </p:nvGrpSpPr>
        <p:grpSpPr>
          <a:xfrm>
            <a:off x="214934" y="4980622"/>
            <a:ext cx="2974975" cy="1678305"/>
            <a:chOff x="214934" y="4980622"/>
            <a:chExt cx="2974975" cy="1678305"/>
          </a:xfrm>
        </p:grpSpPr>
        <p:sp>
          <p:nvSpPr>
            <p:cNvPr id="14" name="object 14"/>
            <p:cNvSpPr/>
            <p:nvPr/>
          </p:nvSpPr>
          <p:spPr>
            <a:xfrm>
              <a:off x="214934" y="4980622"/>
              <a:ext cx="2763520" cy="174625"/>
            </a:xfrm>
            <a:custGeom>
              <a:avLst/>
              <a:gdLst/>
              <a:ahLst/>
              <a:cxnLst/>
              <a:rect l="l" t="t" r="r" b="b"/>
              <a:pathLst>
                <a:path w="2763520" h="174625">
                  <a:moveTo>
                    <a:pt x="2763012" y="0"/>
                  </a:moveTo>
                  <a:lnTo>
                    <a:pt x="0" y="0"/>
                  </a:lnTo>
                  <a:lnTo>
                    <a:pt x="0" y="174561"/>
                  </a:lnTo>
                  <a:lnTo>
                    <a:pt x="2763012" y="174561"/>
                  </a:lnTo>
                  <a:lnTo>
                    <a:pt x="2763012" y="0"/>
                  </a:lnTo>
                  <a:close/>
                </a:path>
              </a:pathLst>
            </a:custGeom>
            <a:solidFill>
              <a:srgbClr val="A9C2E7"/>
            </a:solidFill>
          </p:spPr>
          <p:txBody>
            <a:bodyPr wrap="square" lIns="0" tIns="0" rIns="0" bIns="0" rtlCol="0"/>
            <a:lstStyle/>
            <a:p>
              <a:endParaRPr/>
            </a:p>
          </p:txBody>
        </p:sp>
        <p:sp>
          <p:nvSpPr>
            <p:cNvPr id="15" name="object 15"/>
            <p:cNvSpPr/>
            <p:nvPr/>
          </p:nvSpPr>
          <p:spPr>
            <a:xfrm>
              <a:off x="214934" y="5172151"/>
              <a:ext cx="2763520" cy="1486535"/>
            </a:xfrm>
            <a:custGeom>
              <a:avLst/>
              <a:gdLst/>
              <a:ahLst/>
              <a:cxnLst/>
              <a:rect l="l" t="t" r="r" b="b"/>
              <a:pathLst>
                <a:path w="2763520" h="1486534">
                  <a:moveTo>
                    <a:pt x="2763012" y="0"/>
                  </a:moveTo>
                  <a:lnTo>
                    <a:pt x="0" y="0"/>
                  </a:lnTo>
                  <a:lnTo>
                    <a:pt x="0" y="1486154"/>
                  </a:lnTo>
                  <a:lnTo>
                    <a:pt x="2763012" y="1486154"/>
                  </a:lnTo>
                  <a:lnTo>
                    <a:pt x="2763012" y="0"/>
                  </a:lnTo>
                  <a:close/>
                </a:path>
              </a:pathLst>
            </a:custGeom>
            <a:solidFill>
              <a:srgbClr val="E7EDF8"/>
            </a:solidFill>
          </p:spPr>
          <p:txBody>
            <a:bodyPr wrap="square" lIns="0" tIns="0" rIns="0" bIns="0" rtlCol="0"/>
            <a:lstStyle/>
            <a:p>
              <a:endParaRPr/>
            </a:p>
          </p:txBody>
        </p:sp>
        <p:sp>
          <p:nvSpPr>
            <p:cNvPr id="16" name="object 16"/>
            <p:cNvSpPr/>
            <p:nvPr/>
          </p:nvSpPr>
          <p:spPr>
            <a:xfrm>
              <a:off x="2956306" y="5420359"/>
              <a:ext cx="227329" cy="864235"/>
            </a:xfrm>
            <a:custGeom>
              <a:avLst/>
              <a:gdLst/>
              <a:ahLst/>
              <a:cxnLst/>
              <a:rect l="l" t="t" r="r" b="b"/>
              <a:pathLst>
                <a:path w="227330" h="864235">
                  <a:moveTo>
                    <a:pt x="113664" y="0"/>
                  </a:moveTo>
                  <a:lnTo>
                    <a:pt x="113664" y="215963"/>
                  </a:lnTo>
                  <a:lnTo>
                    <a:pt x="0" y="215963"/>
                  </a:lnTo>
                  <a:lnTo>
                    <a:pt x="0" y="647966"/>
                  </a:lnTo>
                  <a:lnTo>
                    <a:pt x="113664" y="647966"/>
                  </a:lnTo>
                  <a:lnTo>
                    <a:pt x="113664" y="863955"/>
                  </a:lnTo>
                  <a:lnTo>
                    <a:pt x="227202" y="431965"/>
                  </a:lnTo>
                  <a:lnTo>
                    <a:pt x="113664" y="0"/>
                  </a:lnTo>
                  <a:close/>
                </a:path>
              </a:pathLst>
            </a:custGeom>
            <a:solidFill>
              <a:srgbClr val="FFFFFF"/>
            </a:solidFill>
          </p:spPr>
          <p:txBody>
            <a:bodyPr wrap="square" lIns="0" tIns="0" rIns="0" bIns="0" rtlCol="0"/>
            <a:lstStyle/>
            <a:p>
              <a:endParaRPr/>
            </a:p>
          </p:txBody>
        </p:sp>
        <p:sp>
          <p:nvSpPr>
            <p:cNvPr id="17" name="object 17"/>
            <p:cNvSpPr/>
            <p:nvPr/>
          </p:nvSpPr>
          <p:spPr>
            <a:xfrm>
              <a:off x="2956306" y="5420359"/>
              <a:ext cx="227329" cy="864235"/>
            </a:xfrm>
            <a:custGeom>
              <a:avLst/>
              <a:gdLst/>
              <a:ahLst/>
              <a:cxnLst/>
              <a:rect l="l" t="t" r="r" b="b"/>
              <a:pathLst>
                <a:path w="227330" h="864235">
                  <a:moveTo>
                    <a:pt x="0" y="215963"/>
                  </a:moveTo>
                  <a:lnTo>
                    <a:pt x="113664" y="215963"/>
                  </a:lnTo>
                  <a:lnTo>
                    <a:pt x="113664" y="0"/>
                  </a:lnTo>
                  <a:lnTo>
                    <a:pt x="227202" y="431965"/>
                  </a:lnTo>
                  <a:lnTo>
                    <a:pt x="113664" y="863955"/>
                  </a:lnTo>
                  <a:lnTo>
                    <a:pt x="113664" y="647966"/>
                  </a:lnTo>
                  <a:lnTo>
                    <a:pt x="0" y="647966"/>
                  </a:lnTo>
                  <a:lnTo>
                    <a:pt x="0" y="215963"/>
                  </a:lnTo>
                  <a:close/>
                </a:path>
              </a:pathLst>
            </a:custGeom>
            <a:ln w="12700">
              <a:solidFill>
                <a:srgbClr val="000000"/>
              </a:solidFill>
            </a:ln>
          </p:spPr>
          <p:txBody>
            <a:bodyPr wrap="square" lIns="0" tIns="0" rIns="0" bIns="0" rtlCol="0"/>
            <a:lstStyle/>
            <a:p>
              <a:endParaRPr/>
            </a:p>
          </p:txBody>
        </p:sp>
      </p:grpSp>
      <p:grpSp>
        <p:nvGrpSpPr>
          <p:cNvPr id="18" name="object 18"/>
          <p:cNvGrpSpPr/>
          <p:nvPr/>
        </p:nvGrpSpPr>
        <p:grpSpPr>
          <a:xfrm>
            <a:off x="3270758" y="4970741"/>
            <a:ext cx="4325620" cy="1730375"/>
            <a:chOff x="3270758" y="4970741"/>
            <a:chExt cx="4325620" cy="1730375"/>
          </a:xfrm>
        </p:grpSpPr>
        <p:sp>
          <p:nvSpPr>
            <p:cNvPr id="19" name="object 19"/>
            <p:cNvSpPr/>
            <p:nvPr/>
          </p:nvSpPr>
          <p:spPr>
            <a:xfrm>
              <a:off x="3275965" y="4970741"/>
              <a:ext cx="4320540" cy="184785"/>
            </a:xfrm>
            <a:custGeom>
              <a:avLst/>
              <a:gdLst/>
              <a:ahLst/>
              <a:cxnLst/>
              <a:rect l="l" t="t" r="r" b="b"/>
              <a:pathLst>
                <a:path w="4320540" h="184785">
                  <a:moveTo>
                    <a:pt x="4320032" y="0"/>
                  </a:moveTo>
                  <a:lnTo>
                    <a:pt x="0" y="0"/>
                  </a:lnTo>
                  <a:lnTo>
                    <a:pt x="0" y="184442"/>
                  </a:lnTo>
                  <a:lnTo>
                    <a:pt x="4320032" y="184442"/>
                  </a:lnTo>
                  <a:lnTo>
                    <a:pt x="4320032" y="0"/>
                  </a:lnTo>
                  <a:close/>
                </a:path>
              </a:pathLst>
            </a:custGeom>
            <a:solidFill>
              <a:srgbClr val="91FFB3"/>
            </a:solidFill>
          </p:spPr>
          <p:txBody>
            <a:bodyPr wrap="square" lIns="0" tIns="0" rIns="0" bIns="0" rtlCol="0"/>
            <a:lstStyle/>
            <a:p>
              <a:endParaRPr/>
            </a:p>
          </p:txBody>
        </p:sp>
        <p:sp>
          <p:nvSpPr>
            <p:cNvPr id="20" name="object 20"/>
            <p:cNvSpPr/>
            <p:nvPr/>
          </p:nvSpPr>
          <p:spPr>
            <a:xfrm>
              <a:off x="3277108" y="5155184"/>
              <a:ext cx="4305300" cy="1539240"/>
            </a:xfrm>
            <a:custGeom>
              <a:avLst/>
              <a:gdLst/>
              <a:ahLst/>
              <a:cxnLst/>
              <a:rect l="l" t="t" r="r" b="b"/>
              <a:pathLst>
                <a:path w="4305300" h="1539240">
                  <a:moveTo>
                    <a:pt x="4305172" y="0"/>
                  </a:moveTo>
                  <a:lnTo>
                    <a:pt x="0" y="0"/>
                  </a:lnTo>
                  <a:lnTo>
                    <a:pt x="0" y="1539240"/>
                  </a:lnTo>
                  <a:lnTo>
                    <a:pt x="4305172" y="1539240"/>
                  </a:lnTo>
                  <a:lnTo>
                    <a:pt x="4305172" y="0"/>
                  </a:lnTo>
                  <a:close/>
                </a:path>
              </a:pathLst>
            </a:custGeom>
            <a:solidFill>
              <a:srgbClr val="E0FFEA"/>
            </a:solidFill>
          </p:spPr>
          <p:txBody>
            <a:bodyPr wrap="square" lIns="0" tIns="0" rIns="0" bIns="0" rtlCol="0"/>
            <a:lstStyle/>
            <a:p>
              <a:endParaRPr/>
            </a:p>
          </p:txBody>
        </p:sp>
        <p:sp>
          <p:nvSpPr>
            <p:cNvPr id="21" name="object 21"/>
            <p:cNvSpPr/>
            <p:nvPr/>
          </p:nvSpPr>
          <p:spPr>
            <a:xfrm>
              <a:off x="3277108" y="5155184"/>
              <a:ext cx="4305300" cy="1539240"/>
            </a:xfrm>
            <a:custGeom>
              <a:avLst/>
              <a:gdLst/>
              <a:ahLst/>
              <a:cxnLst/>
              <a:rect l="l" t="t" r="r" b="b"/>
              <a:pathLst>
                <a:path w="4305300" h="1539240">
                  <a:moveTo>
                    <a:pt x="0" y="1539240"/>
                  </a:moveTo>
                  <a:lnTo>
                    <a:pt x="4305172" y="1539240"/>
                  </a:lnTo>
                  <a:lnTo>
                    <a:pt x="4305172" y="0"/>
                  </a:lnTo>
                  <a:lnTo>
                    <a:pt x="0" y="0"/>
                  </a:lnTo>
                  <a:lnTo>
                    <a:pt x="0" y="1539240"/>
                  </a:lnTo>
                  <a:close/>
                </a:path>
              </a:pathLst>
            </a:custGeom>
            <a:ln w="12700">
              <a:solidFill>
                <a:srgbClr val="00AF50"/>
              </a:solidFill>
            </a:ln>
          </p:spPr>
          <p:txBody>
            <a:bodyPr wrap="square" lIns="0" tIns="0" rIns="0" bIns="0" rtlCol="0"/>
            <a:lstStyle/>
            <a:p>
              <a:endParaRPr/>
            </a:p>
          </p:txBody>
        </p:sp>
      </p:grpSp>
      <p:grpSp>
        <p:nvGrpSpPr>
          <p:cNvPr id="22" name="object 22"/>
          <p:cNvGrpSpPr/>
          <p:nvPr/>
        </p:nvGrpSpPr>
        <p:grpSpPr>
          <a:xfrm>
            <a:off x="7763002" y="5171351"/>
            <a:ext cx="1928495" cy="1366520"/>
            <a:chOff x="7763002" y="5171351"/>
            <a:chExt cx="1928495" cy="1366520"/>
          </a:xfrm>
        </p:grpSpPr>
        <p:pic>
          <p:nvPicPr>
            <p:cNvPr id="23" name="object 23"/>
            <p:cNvPicPr/>
            <p:nvPr/>
          </p:nvPicPr>
          <p:blipFill>
            <a:blip r:embed="rId2" cstate="print"/>
            <a:stretch>
              <a:fillRect/>
            </a:stretch>
          </p:blipFill>
          <p:spPr>
            <a:xfrm>
              <a:off x="7763002" y="5171351"/>
              <a:ext cx="1927986" cy="1253997"/>
            </a:xfrm>
            <a:prstGeom prst="rect">
              <a:avLst/>
            </a:prstGeom>
          </p:spPr>
        </p:pic>
        <p:sp>
          <p:nvSpPr>
            <p:cNvPr id="24" name="object 24"/>
            <p:cNvSpPr/>
            <p:nvPr/>
          </p:nvSpPr>
          <p:spPr>
            <a:xfrm>
              <a:off x="9067292" y="6181521"/>
              <a:ext cx="357505" cy="356870"/>
            </a:xfrm>
            <a:custGeom>
              <a:avLst/>
              <a:gdLst/>
              <a:ahLst/>
              <a:cxnLst/>
              <a:rect l="l" t="t" r="r" b="b"/>
              <a:pathLst>
                <a:path w="357504" h="356870">
                  <a:moveTo>
                    <a:pt x="230377" y="0"/>
                  </a:moveTo>
                  <a:lnTo>
                    <a:pt x="0" y="939"/>
                  </a:lnTo>
                  <a:lnTo>
                    <a:pt x="888" y="231406"/>
                  </a:lnTo>
                  <a:lnTo>
                    <a:pt x="58292" y="173558"/>
                  </a:lnTo>
                  <a:lnTo>
                    <a:pt x="242569" y="356298"/>
                  </a:lnTo>
                  <a:lnTo>
                    <a:pt x="357250" y="240588"/>
                  </a:lnTo>
                  <a:lnTo>
                    <a:pt x="173100" y="57848"/>
                  </a:lnTo>
                  <a:lnTo>
                    <a:pt x="230377" y="0"/>
                  </a:lnTo>
                  <a:close/>
                </a:path>
              </a:pathLst>
            </a:custGeom>
            <a:solidFill>
              <a:srgbClr val="F1BBC7"/>
            </a:solidFill>
          </p:spPr>
          <p:txBody>
            <a:bodyPr wrap="square" lIns="0" tIns="0" rIns="0" bIns="0" rtlCol="0"/>
            <a:lstStyle/>
            <a:p>
              <a:endParaRPr/>
            </a:p>
          </p:txBody>
        </p:sp>
      </p:grpSp>
      <p:graphicFrame>
        <p:nvGraphicFramePr>
          <p:cNvPr id="25" name="object 25"/>
          <p:cNvGraphicFramePr>
            <a:graphicFrameLocks noGrp="1"/>
          </p:cNvGraphicFramePr>
          <p:nvPr/>
        </p:nvGraphicFramePr>
        <p:xfrm>
          <a:off x="82726" y="4379899"/>
          <a:ext cx="9835515" cy="2386330"/>
        </p:xfrm>
        <a:graphic>
          <a:graphicData uri="http://schemas.openxmlformats.org/drawingml/2006/table">
            <a:tbl>
              <a:tblPr firstRow="1" bandRow="1">
                <a:tableStyleId>{2D5ABB26-0587-4C30-8999-92F81FD0307C}</a:tableStyleId>
              </a:tblPr>
              <a:tblGrid>
                <a:gridCol w="139700">
                  <a:extLst>
                    <a:ext uri="{9D8B030D-6E8A-4147-A177-3AD203B41FA5}">
                      <a16:colId xmlns:a16="http://schemas.microsoft.com/office/drawing/2014/main" val="20000"/>
                    </a:ext>
                  </a:extLst>
                </a:gridCol>
                <a:gridCol w="4626610">
                  <a:extLst>
                    <a:ext uri="{9D8B030D-6E8A-4147-A177-3AD203B41FA5}">
                      <a16:colId xmlns:a16="http://schemas.microsoft.com/office/drawing/2014/main" val="20001"/>
                    </a:ext>
                  </a:extLst>
                </a:gridCol>
                <a:gridCol w="4982845">
                  <a:extLst>
                    <a:ext uri="{9D8B030D-6E8A-4147-A177-3AD203B41FA5}">
                      <a16:colId xmlns:a16="http://schemas.microsoft.com/office/drawing/2014/main" val="20002"/>
                    </a:ext>
                  </a:extLst>
                </a:gridCol>
              </a:tblGrid>
              <a:tr h="191135">
                <a:tc>
                  <a:txBody>
                    <a:bodyPr/>
                    <a:lstStyle/>
                    <a:p>
                      <a:pPr>
                        <a:lnSpc>
                          <a:spcPct val="100000"/>
                        </a:lnSpc>
                      </a:pPr>
                      <a:endParaRPr sz="1100">
                        <a:latin typeface="Times New Roman"/>
                        <a:cs typeface="Times New Roman"/>
                      </a:endParaRPr>
                    </a:p>
                  </a:txBody>
                  <a:tcPr marL="0" marR="0" marT="0" marB="0">
                    <a:lnB w="9525">
                      <a:solidFill>
                        <a:srgbClr val="000000"/>
                      </a:solidFill>
                      <a:prstDash val="solid"/>
                    </a:lnB>
                  </a:tcPr>
                </a:tc>
                <a:tc rowSpan="2">
                  <a:txBody>
                    <a:bodyPr/>
                    <a:lstStyle/>
                    <a:p>
                      <a:pPr marL="443230">
                        <a:lnSpc>
                          <a:spcPct val="100000"/>
                        </a:lnSpc>
                        <a:spcBef>
                          <a:spcPts val="375"/>
                        </a:spcBef>
                      </a:pPr>
                      <a:r>
                        <a:rPr sz="1400" b="1" spc="45" dirty="0">
                          <a:latin typeface="Yu Gothic UI"/>
                          <a:cs typeface="Yu Gothic UI"/>
                        </a:rPr>
                        <a:t>小児保隙装置に対する調整や修理の評価の新設</a:t>
                      </a:r>
                      <a:endParaRPr sz="1400">
                        <a:latin typeface="Yu Gothic UI"/>
                        <a:cs typeface="Yu Gothic UI"/>
                      </a:endParaRPr>
                    </a:p>
                  </a:txBody>
                  <a:tcPr marL="0" marR="0" marT="47625" marB="0">
                    <a:solidFill>
                      <a:srgbClr val="CDFFDC"/>
                    </a:solidFill>
                  </a:tcPr>
                </a:tc>
                <a:tc>
                  <a:txBody>
                    <a:bodyPr/>
                    <a:lstStyle/>
                    <a:p>
                      <a:pPr marR="12065">
                        <a:lnSpc>
                          <a:spcPct val="100000"/>
                        </a:lnSpc>
                      </a:pPr>
                      <a:endParaRPr sz="11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32715">
                <a:tc>
                  <a:txBody>
                    <a:bodyPr/>
                    <a:lstStyle/>
                    <a:p>
                      <a:pPr>
                        <a:lnSpc>
                          <a:spcPct val="100000"/>
                        </a:lnSpc>
                      </a:pPr>
                      <a:endParaRPr sz="7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7625" marB="0">
                    <a:solidFill>
                      <a:srgbClr val="CDFFDC"/>
                    </a:solidFill>
                  </a:tcPr>
                </a:tc>
                <a:tc>
                  <a:txBody>
                    <a:bodyPr/>
                    <a:lstStyle/>
                    <a:p>
                      <a:pPr marR="12065">
                        <a:lnSpc>
                          <a:spcPct val="100000"/>
                        </a:lnSpc>
                      </a:pPr>
                      <a:endParaRPr sz="7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062480">
                <a:tc gridSpan="3">
                  <a:txBody>
                    <a:bodyPr/>
                    <a:lstStyle/>
                    <a:p>
                      <a:pPr marL="377825" marR="12065" indent="-287020">
                        <a:lnSpc>
                          <a:spcPts val="1675"/>
                        </a:lnSpc>
                        <a:spcBef>
                          <a:spcPts val="190"/>
                        </a:spcBef>
                        <a:buFont typeface="Wingdings"/>
                        <a:buChar char=""/>
                        <a:tabLst>
                          <a:tab pos="377825" algn="l"/>
                        </a:tabLst>
                      </a:pPr>
                      <a:r>
                        <a:rPr sz="1200" b="1" u="sng" spc="40" dirty="0">
                          <a:solidFill>
                            <a:srgbClr val="006FC0"/>
                          </a:solidFill>
                          <a:uFill>
                            <a:solidFill>
                              <a:srgbClr val="006FC0"/>
                            </a:solidFill>
                          </a:uFill>
                          <a:latin typeface="Yu Gothic UI"/>
                          <a:cs typeface="Yu Gothic UI"/>
                        </a:rPr>
                        <a:t>小児保隙装置に対する調整や修理の評価を新設</a:t>
                      </a:r>
                      <a:r>
                        <a:rPr sz="1200" spc="250" dirty="0">
                          <a:latin typeface="Yu Gothic UI"/>
                          <a:cs typeface="Yu Gothic UI"/>
                        </a:rPr>
                        <a:t>する</a:t>
                      </a:r>
                      <a:r>
                        <a:rPr sz="1400" spc="420" dirty="0">
                          <a:latin typeface="Yu Gothic UI"/>
                          <a:cs typeface="Yu Gothic UI"/>
                        </a:rPr>
                        <a:t>。</a:t>
                      </a:r>
                      <a:endParaRPr sz="1400">
                        <a:latin typeface="Yu Gothic UI"/>
                        <a:cs typeface="Yu Gothic UI"/>
                      </a:endParaRPr>
                    </a:p>
                    <a:p>
                      <a:pPr marL="1356360">
                        <a:lnSpc>
                          <a:spcPts val="1435"/>
                        </a:lnSpc>
                        <a:tabLst>
                          <a:tab pos="5120005" algn="l"/>
                          <a:tab pos="7506970" algn="l"/>
                        </a:tabLst>
                      </a:pPr>
                      <a:r>
                        <a:rPr sz="1800" b="1" baseline="-9259" dirty="0">
                          <a:latin typeface="Yu Gothic UI"/>
                          <a:cs typeface="Yu Gothic UI"/>
                        </a:rPr>
                        <a:t>現</a:t>
                      </a:r>
                      <a:r>
                        <a:rPr sz="1800" b="1" spc="-75" baseline="-9259" dirty="0">
                          <a:latin typeface="Yu Gothic UI"/>
                          <a:cs typeface="Yu Gothic UI"/>
                        </a:rPr>
                        <a:t>行</a:t>
                      </a:r>
                      <a:r>
                        <a:rPr sz="1800" b="1" baseline="-9259" dirty="0">
                          <a:latin typeface="Yu Gothic UI"/>
                          <a:cs typeface="Yu Gothic UI"/>
                        </a:rPr>
                        <a:t>	改定</a:t>
                      </a:r>
                      <a:r>
                        <a:rPr sz="1800" b="1" spc="-75" baseline="-9259" dirty="0">
                          <a:latin typeface="Yu Gothic UI"/>
                          <a:cs typeface="Yu Gothic UI"/>
                        </a:rPr>
                        <a:t>後</a:t>
                      </a:r>
                      <a:r>
                        <a:rPr sz="1800" b="1" baseline="-9259" dirty="0">
                          <a:latin typeface="Yu Gothic UI"/>
                          <a:cs typeface="Yu Gothic UI"/>
                        </a:rPr>
                        <a:t>	</a:t>
                      </a:r>
                      <a:r>
                        <a:rPr sz="1100" spc="55" dirty="0">
                          <a:latin typeface="Yu Gothic UI"/>
                          <a:cs typeface="Yu Gothic UI"/>
                        </a:rPr>
                        <a:t>＜装置</a:t>
                      </a:r>
                      <a:r>
                        <a:rPr sz="1100" dirty="0">
                          <a:latin typeface="Yu Gothic UI"/>
                          <a:cs typeface="Yu Gothic UI"/>
                        </a:rPr>
                        <a:t>の</a:t>
                      </a:r>
                      <a:r>
                        <a:rPr sz="1100" spc="55" dirty="0">
                          <a:latin typeface="Yu Gothic UI"/>
                          <a:cs typeface="Yu Gothic UI"/>
                        </a:rPr>
                        <a:t>調整等</a:t>
                      </a:r>
                      <a:r>
                        <a:rPr sz="1100" dirty="0">
                          <a:latin typeface="Yu Gothic UI"/>
                          <a:cs typeface="Yu Gothic UI"/>
                        </a:rPr>
                        <a:t>が</a:t>
                      </a:r>
                      <a:r>
                        <a:rPr sz="1100" spc="55" dirty="0">
                          <a:latin typeface="Yu Gothic UI"/>
                          <a:cs typeface="Yu Gothic UI"/>
                        </a:rPr>
                        <a:t>必要</a:t>
                      </a:r>
                      <a:r>
                        <a:rPr sz="1100" dirty="0">
                          <a:latin typeface="Yu Gothic UI"/>
                          <a:cs typeface="Yu Gothic UI"/>
                        </a:rPr>
                        <a:t>な</a:t>
                      </a:r>
                      <a:r>
                        <a:rPr sz="1100" spc="55" dirty="0">
                          <a:latin typeface="Yu Gothic UI"/>
                          <a:cs typeface="Yu Gothic UI"/>
                        </a:rPr>
                        <a:t>主</a:t>
                      </a:r>
                      <a:r>
                        <a:rPr sz="1100" dirty="0">
                          <a:latin typeface="Yu Gothic UI"/>
                          <a:cs typeface="Yu Gothic UI"/>
                        </a:rPr>
                        <a:t>な事例</a:t>
                      </a:r>
                      <a:r>
                        <a:rPr sz="1100" spc="-50" dirty="0">
                          <a:latin typeface="Yu Gothic UI"/>
                          <a:cs typeface="Yu Gothic UI"/>
                        </a:rPr>
                        <a:t>＞</a:t>
                      </a:r>
                      <a:endParaRPr sz="1100">
                        <a:latin typeface="Yu Gothic UI"/>
                        <a:cs typeface="Yu Gothic UI"/>
                      </a:endParaRPr>
                    </a:p>
                    <a:p>
                      <a:pPr marL="218440" marR="12065">
                        <a:lnSpc>
                          <a:spcPct val="100000"/>
                        </a:lnSpc>
                        <a:spcBef>
                          <a:spcPts val="434"/>
                        </a:spcBef>
                        <a:tabLst>
                          <a:tab pos="3281679" algn="l"/>
                        </a:tabLst>
                      </a:pPr>
                      <a:r>
                        <a:rPr sz="1500" spc="450" baseline="-8333" dirty="0">
                          <a:latin typeface="Yu Gothic UI"/>
                          <a:cs typeface="Yu Gothic UI"/>
                        </a:rPr>
                        <a:t>【</a:t>
                      </a:r>
                      <a:r>
                        <a:rPr sz="1500" spc="-307" baseline="-8333" dirty="0">
                          <a:latin typeface="Yu Gothic UI"/>
                          <a:cs typeface="Yu Gothic UI"/>
                        </a:rPr>
                        <a:t>歯</a:t>
                      </a:r>
                      <a:r>
                        <a:rPr sz="1500" baseline="-8333" dirty="0">
                          <a:latin typeface="Yu Gothic UI"/>
                          <a:cs typeface="Yu Gothic UI"/>
                        </a:rPr>
                        <a:t>科口腔</a:t>
                      </a:r>
                      <a:r>
                        <a:rPr sz="1500" spc="-60" baseline="-8333" dirty="0">
                          <a:latin typeface="Yu Gothic UI"/>
                          <a:cs typeface="Yu Gothic UI"/>
                        </a:rPr>
                        <a:t>リ</a:t>
                      </a:r>
                      <a:r>
                        <a:rPr sz="1500" spc="-37" baseline="-8333" dirty="0">
                          <a:latin typeface="Yu Gothic UI"/>
                          <a:cs typeface="Yu Gothic UI"/>
                        </a:rPr>
                        <a:t>ハ</a:t>
                      </a:r>
                      <a:r>
                        <a:rPr sz="1500" spc="-60" baseline="-8333" dirty="0">
                          <a:latin typeface="Yu Gothic UI"/>
                          <a:cs typeface="Yu Gothic UI"/>
                        </a:rPr>
                        <a:t>ビリ</a:t>
                      </a:r>
                      <a:r>
                        <a:rPr sz="1500" spc="-44" baseline="-8333" dirty="0">
                          <a:latin typeface="Yu Gothic UI"/>
                          <a:cs typeface="Yu Gothic UI"/>
                        </a:rPr>
                        <a:t>テ</a:t>
                      </a:r>
                      <a:r>
                        <a:rPr sz="1500" spc="-67" baseline="-8333" dirty="0">
                          <a:latin typeface="Yu Gothic UI"/>
                          <a:cs typeface="Yu Gothic UI"/>
                        </a:rPr>
                        <a:t>ー</a:t>
                      </a:r>
                      <a:r>
                        <a:rPr sz="1500" spc="195" baseline="-8333" dirty="0">
                          <a:latin typeface="Yu Gothic UI"/>
                          <a:cs typeface="Yu Gothic UI"/>
                        </a:rPr>
                        <a:t>シ</a:t>
                      </a:r>
                      <a:r>
                        <a:rPr sz="1500" spc="97" baseline="-8333" dirty="0">
                          <a:latin typeface="Yu Gothic UI"/>
                          <a:cs typeface="Yu Gothic UI"/>
                        </a:rPr>
                        <a:t>ョ</a:t>
                      </a:r>
                      <a:r>
                        <a:rPr sz="1500" spc="-157" baseline="-8333" dirty="0">
                          <a:latin typeface="Yu Gothic UI"/>
                          <a:cs typeface="Yu Gothic UI"/>
                        </a:rPr>
                        <a:t>ン</a:t>
                      </a:r>
                      <a:r>
                        <a:rPr sz="1500" spc="-82" baseline="-8333" dirty="0">
                          <a:latin typeface="Yu Gothic UI"/>
                          <a:cs typeface="Yu Gothic UI"/>
                        </a:rPr>
                        <a:t>料</a:t>
                      </a:r>
                      <a:r>
                        <a:rPr sz="1500" spc="-307" baseline="-8333" dirty="0">
                          <a:latin typeface="Yu Gothic UI"/>
                          <a:cs typeface="Yu Gothic UI"/>
                        </a:rPr>
                        <a:t>１（１口</a:t>
                      </a:r>
                      <a:r>
                        <a:rPr sz="1500" spc="-292" baseline="-8333" dirty="0">
                          <a:latin typeface="Yu Gothic UI"/>
                          <a:cs typeface="Yu Gothic UI"/>
                        </a:rPr>
                        <a:t>腔</a:t>
                      </a:r>
                      <a:r>
                        <a:rPr sz="1500" baseline="-8333" dirty="0">
                          <a:latin typeface="Yu Gothic UI"/>
                          <a:cs typeface="Yu Gothic UI"/>
                        </a:rPr>
                        <a:t>につ</a:t>
                      </a:r>
                      <a:r>
                        <a:rPr sz="1500" spc="-157" baseline="-8333" dirty="0">
                          <a:latin typeface="Yu Gothic UI"/>
                          <a:cs typeface="Yu Gothic UI"/>
                        </a:rPr>
                        <a:t>き</a:t>
                      </a:r>
                      <a:r>
                        <a:rPr sz="1500" spc="-60" baseline="-8333" dirty="0">
                          <a:latin typeface="Yu Gothic UI"/>
                          <a:cs typeface="Yu Gothic UI"/>
                        </a:rPr>
                        <a:t>）</a:t>
                      </a:r>
                      <a:r>
                        <a:rPr sz="1500" spc="667" baseline="-8333" dirty="0">
                          <a:latin typeface="Yu Gothic UI"/>
                          <a:cs typeface="Yu Gothic UI"/>
                        </a:rPr>
                        <a:t>】</a:t>
                      </a:r>
                      <a:r>
                        <a:rPr sz="1500" baseline="-8333" dirty="0">
                          <a:latin typeface="Yu Gothic UI"/>
                          <a:cs typeface="Yu Gothic UI"/>
                        </a:rPr>
                        <a:t>	</a:t>
                      </a:r>
                      <a:r>
                        <a:rPr sz="1050" spc="530" dirty="0">
                          <a:latin typeface="Yu Gothic UI"/>
                          <a:cs typeface="Yu Gothic UI"/>
                        </a:rPr>
                        <a:t>【</a:t>
                      </a:r>
                      <a:r>
                        <a:rPr sz="1050" spc="90" dirty="0">
                          <a:latin typeface="Yu Gothic UI"/>
                          <a:cs typeface="Yu Gothic UI"/>
                        </a:rPr>
                        <a:t>歯科口腔</a:t>
                      </a:r>
                      <a:r>
                        <a:rPr sz="1050" spc="65" dirty="0">
                          <a:latin typeface="Yu Gothic UI"/>
                          <a:cs typeface="Yu Gothic UI"/>
                        </a:rPr>
                        <a:t>リ</a:t>
                      </a:r>
                      <a:r>
                        <a:rPr sz="1050" spc="55" dirty="0">
                          <a:latin typeface="Yu Gothic UI"/>
                          <a:cs typeface="Yu Gothic UI"/>
                        </a:rPr>
                        <a:t>ハ</a:t>
                      </a:r>
                      <a:r>
                        <a:rPr sz="1050" spc="315" dirty="0">
                          <a:latin typeface="Yu Gothic UI"/>
                          <a:cs typeface="Yu Gothic UI"/>
                        </a:rPr>
                        <a:t>ビ</a:t>
                      </a:r>
                      <a:r>
                        <a:rPr sz="1050" spc="300" dirty="0">
                          <a:latin typeface="Yu Gothic UI"/>
                          <a:cs typeface="Yu Gothic UI"/>
                        </a:rPr>
                        <a:t>リ</a:t>
                      </a:r>
                      <a:r>
                        <a:rPr sz="1050" spc="345" dirty="0">
                          <a:latin typeface="Yu Gothic UI"/>
                          <a:cs typeface="Yu Gothic UI"/>
                        </a:rPr>
                        <a:t>テ</a:t>
                      </a:r>
                      <a:r>
                        <a:rPr sz="1050" spc="280" dirty="0">
                          <a:latin typeface="Yu Gothic UI"/>
                          <a:cs typeface="Yu Gothic UI"/>
                        </a:rPr>
                        <a:t>ー</a:t>
                      </a:r>
                      <a:r>
                        <a:rPr sz="1050" spc="325" dirty="0">
                          <a:latin typeface="Yu Gothic UI"/>
                          <a:cs typeface="Yu Gothic UI"/>
                        </a:rPr>
                        <a:t>シ</a:t>
                      </a:r>
                      <a:r>
                        <a:rPr sz="1050" spc="250" dirty="0">
                          <a:latin typeface="Yu Gothic UI"/>
                          <a:cs typeface="Yu Gothic UI"/>
                        </a:rPr>
                        <a:t>ョ</a:t>
                      </a:r>
                      <a:r>
                        <a:rPr sz="1050" spc="290" dirty="0">
                          <a:latin typeface="Yu Gothic UI"/>
                          <a:cs typeface="Yu Gothic UI"/>
                        </a:rPr>
                        <a:t>ン</a:t>
                      </a:r>
                      <a:r>
                        <a:rPr sz="1050" dirty="0">
                          <a:latin typeface="Yu Gothic UI"/>
                          <a:cs typeface="Yu Gothic UI"/>
                        </a:rPr>
                        <a:t>料</a:t>
                      </a:r>
                      <a:r>
                        <a:rPr sz="1050" spc="-10" dirty="0">
                          <a:latin typeface="Yu Gothic UI"/>
                          <a:cs typeface="Yu Gothic UI"/>
                        </a:rPr>
                        <a:t>１（１</a:t>
                      </a:r>
                      <a:r>
                        <a:rPr sz="1050" dirty="0">
                          <a:latin typeface="Yu Gothic UI"/>
                          <a:cs typeface="Yu Gothic UI"/>
                        </a:rPr>
                        <a:t>口</a:t>
                      </a:r>
                      <a:r>
                        <a:rPr sz="1050" spc="-15" dirty="0">
                          <a:latin typeface="Yu Gothic UI"/>
                          <a:cs typeface="Yu Gothic UI"/>
                        </a:rPr>
                        <a:t>腔</a:t>
                      </a:r>
                      <a:r>
                        <a:rPr sz="1050" spc="229" dirty="0">
                          <a:latin typeface="Yu Gothic UI"/>
                          <a:cs typeface="Yu Gothic UI"/>
                        </a:rPr>
                        <a:t>に</a:t>
                      </a:r>
                      <a:r>
                        <a:rPr sz="1050" spc="215" dirty="0">
                          <a:latin typeface="Yu Gothic UI"/>
                          <a:cs typeface="Yu Gothic UI"/>
                        </a:rPr>
                        <a:t>つ</a:t>
                      </a:r>
                      <a:r>
                        <a:rPr sz="1050" spc="110" dirty="0">
                          <a:latin typeface="Yu Gothic UI"/>
                          <a:cs typeface="Yu Gothic UI"/>
                        </a:rPr>
                        <a:t>き</a:t>
                      </a:r>
                      <a:r>
                        <a:rPr sz="1050" spc="130" dirty="0">
                          <a:latin typeface="Yu Gothic UI"/>
                          <a:cs typeface="Yu Gothic UI"/>
                        </a:rPr>
                        <a:t>）</a:t>
                      </a:r>
                      <a:r>
                        <a:rPr sz="1050" spc="480" dirty="0">
                          <a:latin typeface="Yu Gothic UI"/>
                          <a:cs typeface="Yu Gothic UI"/>
                        </a:rPr>
                        <a:t>】</a:t>
                      </a:r>
                      <a:endParaRPr sz="1050">
                        <a:latin typeface="Yu Gothic UI"/>
                        <a:cs typeface="Yu Gothic UI"/>
                      </a:endParaRPr>
                    </a:p>
                    <a:p>
                      <a:pPr marL="351155" marR="12065">
                        <a:lnSpc>
                          <a:spcPct val="100000"/>
                        </a:lnSpc>
                        <a:spcBef>
                          <a:spcPts val="35"/>
                        </a:spcBef>
                        <a:tabLst>
                          <a:tab pos="617855" algn="l"/>
                          <a:tab pos="3413760" algn="l"/>
                          <a:tab pos="3680460" algn="l"/>
                          <a:tab pos="5416550" algn="l"/>
                        </a:tabLst>
                      </a:pPr>
                      <a:r>
                        <a:rPr sz="1575" spc="-75" baseline="-7936" dirty="0">
                          <a:latin typeface="Yu Gothic UI"/>
                          <a:cs typeface="Yu Gothic UI"/>
                        </a:rPr>
                        <a:t>３</a:t>
                      </a:r>
                      <a:r>
                        <a:rPr sz="1575" baseline="-7936" dirty="0">
                          <a:latin typeface="Yu Gothic UI"/>
                          <a:cs typeface="Yu Gothic UI"/>
                        </a:rPr>
                        <a:t>	（新設</a:t>
                      </a:r>
                      <a:r>
                        <a:rPr sz="1575" spc="-75" baseline="-7936" dirty="0">
                          <a:latin typeface="Yu Gothic UI"/>
                          <a:cs typeface="Yu Gothic UI"/>
                        </a:rPr>
                        <a:t>）</a:t>
                      </a:r>
                      <a:r>
                        <a:rPr sz="1575" baseline="-7936" dirty="0">
                          <a:latin typeface="Yu Gothic UI"/>
                          <a:cs typeface="Yu Gothic UI"/>
                        </a:rPr>
                        <a:t>	</a:t>
                      </a:r>
                      <a:r>
                        <a:rPr sz="1050" b="1" u="sng" spc="-50" dirty="0">
                          <a:solidFill>
                            <a:srgbClr val="006FC0"/>
                          </a:solidFill>
                          <a:uFill>
                            <a:solidFill>
                              <a:srgbClr val="006FC0"/>
                            </a:solidFill>
                          </a:uFill>
                          <a:latin typeface="Yu Gothic UI"/>
                          <a:cs typeface="Yu Gothic UI"/>
                        </a:rPr>
                        <a:t>３</a:t>
                      </a:r>
                      <a:r>
                        <a:rPr sz="1050" b="1" dirty="0">
                          <a:solidFill>
                            <a:srgbClr val="006FC0"/>
                          </a:solidFill>
                          <a:latin typeface="Yu Gothic UI"/>
                          <a:cs typeface="Yu Gothic UI"/>
                        </a:rPr>
                        <a:t>	</a:t>
                      </a:r>
                      <a:r>
                        <a:rPr sz="1050" b="1" u="sng" dirty="0">
                          <a:solidFill>
                            <a:srgbClr val="006FC0"/>
                          </a:solidFill>
                          <a:uFill>
                            <a:solidFill>
                              <a:srgbClr val="006FC0"/>
                            </a:solidFill>
                          </a:uFill>
                          <a:latin typeface="Yu Gothic UI"/>
                          <a:cs typeface="Yu Gothic UI"/>
                        </a:rPr>
                        <a:t>小児保隙装置の場</a:t>
                      </a:r>
                      <a:r>
                        <a:rPr sz="1050" b="1" u="sng" spc="-50" dirty="0">
                          <a:solidFill>
                            <a:srgbClr val="006FC0"/>
                          </a:solidFill>
                          <a:uFill>
                            <a:solidFill>
                              <a:srgbClr val="006FC0"/>
                            </a:solidFill>
                          </a:uFill>
                          <a:latin typeface="Yu Gothic UI"/>
                          <a:cs typeface="Yu Gothic UI"/>
                        </a:rPr>
                        <a:t>合</a:t>
                      </a:r>
                      <a:r>
                        <a:rPr sz="1050" b="1" dirty="0">
                          <a:solidFill>
                            <a:srgbClr val="006FC0"/>
                          </a:solidFill>
                          <a:latin typeface="Yu Gothic UI"/>
                          <a:cs typeface="Yu Gothic UI"/>
                        </a:rPr>
                        <a:t>	</a:t>
                      </a:r>
                      <a:r>
                        <a:rPr sz="1050" b="1" u="sng" spc="180" dirty="0">
                          <a:solidFill>
                            <a:srgbClr val="006FC0"/>
                          </a:solidFill>
                          <a:uFill>
                            <a:solidFill>
                              <a:srgbClr val="006FC0"/>
                            </a:solidFill>
                          </a:uFill>
                          <a:latin typeface="Yu Gothic UI"/>
                          <a:cs typeface="Yu Gothic UI"/>
                        </a:rPr>
                        <a:t>180</a:t>
                      </a:r>
                      <a:r>
                        <a:rPr sz="1050" b="1" u="sng" spc="-50" dirty="0">
                          <a:solidFill>
                            <a:srgbClr val="006FC0"/>
                          </a:solidFill>
                          <a:uFill>
                            <a:solidFill>
                              <a:srgbClr val="006FC0"/>
                            </a:solidFill>
                          </a:uFill>
                          <a:latin typeface="Yu Gothic UI"/>
                          <a:cs typeface="Yu Gothic UI"/>
                        </a:rPr>
                        <a:t>点</a:t>
                      </a:r>
                      <a:endParaRPr sz="1050">
                        <a:latin typeface="Yu Gothic UI"/>
                        <a:cs typeface="Yu Gothic UI"/>
                      </a:endParaRPr>
                    </a:p>
                    <a:p>
                      <a:pPr marL="218440" marR="12065">
                        <a:lnSpc>
                          <a:spcPct val="100000"/>
                        </a:lnSpc>
                        <a:spcBef>
                          <a:spcPts val="180"/>
                        </a:spcBef>
                        <a:tabLst>
                          <a:tab pos="3281679" algn="l"/>
                        </a:tabLst>
                      </a:pPr>
                      <a:r>
                        <a:rPr sz="1050" dirty="0">
                          <a:latin typeface="Yu Gothic UI"/>
                          <a:cs typeface="Yu Gothic UI"/>
                        </a:rPr>
                        <a:t>［算定要件</a:t>
                      </a:r>
                      <a:r>
                        <a:rPr sz="1050" spc="-50" dirty="0">
                          <a:latin typeface="Yu Gothic UI"/>
                          <a:cs typeface="Yu Gothic UI"/>
                        </a:rPr>
                        <a:t>］</a:t>
                      </a:r>
                      <a:r>
                        <a:rPr sz="1050" dirty="0">
                          <a:latin typeface="Yu Gothic UI"/>
                          <a:cs typeface="Yu Gothic UI"/>
                        </a:rPr>
                        <a:t>	</a:t>
                      </a:r>
                      <a:r>
                        <a:rPr sz="1575" baseline="-7936" dirty="0">
                          <a:latin typeface="Yu Gothic UI"/>
                          <a:cs typeface="Yu Gothic UI"/>
                        </a:rPr>
                        <a:t>［算定要件</a:t>
                      </a:r>
                      <a:r>
                        <a:rPr sz="1575" spc="-75" baseline="-7936" dirty="0">
                          <a:latin typeface="Yu Gothic UI"/>
                          <a:cs typeface="Yu Gothic UI"/>
                        </a:rPr>
                        <a:t>］</a:t>
                      </a:r>
                      <a:endParaRPr sz="1575" baseline="-7936">
                        <a:latin typeface="Yu Gothic UI"/>
                        <a:cs typeface="Yu Gothic UI"/>
                      </a:endParaRPr>
                    </a:p>
                    <a:p>
                      <a:pPr marL="3606165" marR="2452370" indent="-3255010">
                        <a:lnSpc>
                          <a:spcPct val="79000"/>
                        </a:lnSpc>
                        <a:spcBef>
                          <a:spcPts val="470"/>
                        </a:spcBef>
                        <a:tabLst>
                          <a:tab pos="752475" algn="l"/>
                          <a:tab pos="3413760" algn="l"/>
                          <a:tab pos="3815079" algn="l"/>
                        </a:tabLst>
                      </a:pPr>
                      <a:r>
                        <a:rPr sz="1575" baseline="7936" dirty="0">
                          <a:latin typeface="Yu Gothic UI"/>
                          <a:cs typeface="Yu Gothic UI"/>
                        </a:rPr>
                        <a:t>注</a:t>
                      </a:r>
                      <a:r>
                        <a:rPr sz="1575" spc="-75" baseline="7936" dirty="0">
                          <a:latin typeface="Yu Gothic UI"/>
                          <a:cs typeface="Yu Gothic UI"/>
                        </a:rPr>
                        <a:t>３</a:t>
                      </a:r>
                      <a:r>
                        <a:rPr sz="1575" baseline="7936" dirty="0">
                          <a:latin typeface="Yu Gothic UI"/>
                          <a:cs typeface="Yu Gothic UI"/>
                        </a:rPr>
                        <a:t>	</a:t>
                      </a:r>
                      <a:r>
                        <a:rPr sz="1575" spc="-15" baseline="7936" dirty="0">
                          <a:latin typeface="Yu Gothic UI"/>
                          <a:cs typeface="Yu Gothic UI"/>
                        </a:rPr>
                        <a:t>（新設</a:t>
                      </a:r>
                      <a:r>
                        <a:rPr sz="1575" spc="-89" baseline="7936" dirty="0">
                          <a:latin typeface="Yu Gothic UI"/>
                          <a:cs typeface="Yu Gothic UI"/>
                        </a:rPr>
                        <a:t>）</a:t>
                      </a:r>
                      <a:r>
                        <a:rPr sz="1575" baseline="7936" dirty="0">
                          <a:latin typeface="Yu Gothic UI"/>
                          <a:cs typeface="Yu Gothic UI"/>
                        </a:rPr>
                        <a:t>	</a:t>
                      </a:r>
                      <a:r>
                        <a:rPr sz="1050" b="1" u="sng" dirty="0">
                          <a:solidFill>
                            <a:srgbClr val="006FC0"/>
                          </a:solidFill>
                          <a:uFill>
                            <a:solidFill>
                              <a:srgbClr val="006FC0"/>
                            </a:solidFill>
                          </a:uFill>
                          <a:latin typeface="Yu Gothic UI"/>
                          <a:cs typeface="Yu Gothic UI"/>
                        </a:rPr>
                        <a:t>注</a:t>
                      </a:r>
                      <a:r>
                        <a:rPr sz="1050" b="1" u="sng" spc="-50" dirty="0">
                          <a:solidFill>
                            <a:srgbClr val="006FC0"/>
                          </a:solidFill>
                          <a:uFill>
                            <a:solidFill>
                              <a:srgbClr val="006FC0"/>
                            </a:solidFill>
                          </a:uFill>
                          <a:latin typeface="Yu Gothic UI"/>
                          <a:cs typeface="Yu Gothic UI"/>
                        </a:rPr>
                        <a:t>３</a:t>
                      </a:r>
                      <a:r>
                        <a:rPr sz="1050" b="1" dirty="0">
                          <a:solidFill>
                            <a:srgbClr val="006FC0"/>
                          </a:solidFill>
                          <a:latin typeface="Yu Gothic UI"/>
                          <a:cs typeface="Yu Gothic UI"/>
                        </a:rPr>
                        <a:t>	</a:t>
                      </a:r>
                      <a:r>
                        <a:rPr sz="1050" b="1" u="sng" spc="229" dirty="0">
                          <a:solidFill>
                            <a:srgbClr val="006FC0"/>
                          </a:solidFill>
                          <a:uFill>
                            <a:solidFill>
                              <a:srgbClr val="006FC0"/>
                            </a:solidFill>
                          </a:uFill>
                          <a:latin typeface="Yu Gothic UI"/>
                          <a:cs typeface="Yu Gothic UI"/>
                        </a:rPr>
                        <a:t>３</a:t>
                      </a:r>
                      <a:r>
                        <a:rPr sz="1050" b="1" u="sng" spc="180" dirty="0">
                          <a:solidFill>
                            <a:srgbClr val="006FC0"/>
                          </a:solidFill>
                          <a:uFill>
                            <a:solidFill>
                              <a:srgbClr val="006FC0"/>
                            </a:solidFill>
                          </a:uFill>
                          <a:latin typeface="Yu Gothic UI"/>
                          <a:cs typeface="Yu Gothic UI"/>
                        </a:rPr>
                        <a:t>に</a:t>
                      </a:r>
                      <a:r>
                        <a:rPr sz="1050" b="1" u="sng" spc="185" dirty="0">
                          <a:solidFill>
                            <a:srgbClr val="006FC0"/>
                          </a:solidFill>
                          <a:uFill>
                            <a:solidFill>
                              <a:srgbClr val="006FC0"/>
                            </a:solidFill>
                          </a:uFill>
                          <a:latin typeface="Yu Gothic UI"/>
                          <a:cs typeface="Yu Gothic UI"/>
                        </a:rPr>
                        <a:t>つ</a:t>
                      </a:r>
                      <a:r>
                        <a:rPr sz="1050" b="1" u="sng" spc="190" dirty="0">
                          <a:solidFill>
                            <a:srgbClr val="006FC0"/>
                          </a:solidFill>
                          <a:uFill>
                            <a:solidFill>
                              <a:srgbClr val="006FC0"/>
                            </a:solidFill>
                          </a:uFill>
                          <a:latin typeface="Yu Gothic UI"/>
                          <a:cs typeface="Yu Gothic UI"/>
                        </a:rPr>
                        <a:t>い</a:t>
                      </a:r>
                      <a:r>
                        <a:rPr sz="1050" b="1" u="sng" spc="175" dirty="0">
                          <a:solidFill>
                            <a:srgbClr val="006FC0"/>
                          </a:solidFill>
                          <a:uFill>
                            <a:solidFill>
                              <a:srgbClr val="006FC0"/>
                            </a:solidFill>
                          </a:uFill>
                          <a:latin typeface="Yu Gothic UI"/>
                          <a:cs typeface="Yu Gothic UI"/>
                        </a:rPr>
                        <a:t>て</a:t>
                      </a:r>
                      <a:r>
                        <a:rPr sz="1050" b="1" u="sng" spc="200" dirty="0">
                          <a:solidFill>
                            <a:srgbClr val="006FC0"/>
                          </a:solidFill>
                          <a:uFill>
                            <a:solidFill>
                              <a:srgbClr val="006FC0"/>
                            </a:solidFill>
                          </a:uFill>
                          <a:latin typeface="Yu Gothic UI"/>
                          <a:cs typeface="Yu Gothic UI"/>
                        </a:rPr>
                        <a:t>は</a:t>
                      </a:r>
                      <a:r>
                        <a:rPr sz="1050" b="1" u="sng" spc="135" dirty="0">
                          <a:solidFill>
                            <a:srgbClr val="006FC0"/>
                          </a:solidFill>
                          <a:uFill>
                            <a:solidFill>
                              <a:srgbClr val="006FC0"/>
                            </a:solidFill>
                          </a:uFill>
                          <a:latin typeface="Yu Gothic UI"/>
                          <a:cs typeface="Yu Gothic UI"/>
                        </a:rPr>
                        <a:t>、</a:t>
                      </a:r>
                      <a:r>
                        <a:rPr sz="1050" b="1" u="sng" dirty="0">
                          <a:solidFill>
                            <a:srgbClr val="006FC0"/>
                          </a:solidFill>
                          <a:uFill>
                            <a:solidFill>
                              <a:srgbClr val="006FC0"/>
                            </a:solidFill>
                          </a:uFill>
                          <a:latin typeface="Yu Gothic UI"/>
                          <a:cs typeface="Yu Gothic UI"/>
                        </a:rPr>
                        <a:t>区分</a:t>
                      </a:r>
                      <a:r>
                        <a:rPr sz="1050" b="1" u="sng" spc="-15" dirty="0">
                          <a:solidFill>
                            <a:srgbClr val="006FC0"/>
                          </a:solidFill>
                          <a:uFill>
                            <a:solidFill>
                              <a:srgbClr val="006FC0"/>
                            </a:solidFill>
                          </a:uFill>
                          <a:latin typeface="Yu Gothic UI"/>
                          <a:cs typeface="Yu Gothic UI"/>
                        </a:rPr>
                        <a:t>番</a:t>
                      </a:r>
                      <a:r>
                        <a:rPr sz="1050" b="1" u="sng" dirty="0">
                          <a:solidFill>
                            <a:srgbClr val="006FC0"/>
                          </a:solidFill>
                          <a:uFill>
                            <a:solidFill>
                              <a:srgbClr val="006FC0"/>
                            </a:solidFill>
                          </a:uFill>
                          <a:latin typeface="Yu Gothic UI"/>
                          <a:cs typeface="Yu Gothic UI"/>
                        </a:rPr>
                        <a:t>号Ｍ０１６－２</a:t>
                      </a:r>
                      <a:r>
                        <a:rPr sz="1050" b="1" u="sng" spc="75" dirty="0">
                          <a:solidFill>
                            <a:srgbClr val="006FC0"/>
                          </a:solidFill>
                          <a:uFill>
                            <a:solidFill>
                              <a:srgbClr val="006FC0"/>
                            </a:solidFill>
                          </a:uFill>
                          <a:latin typeface="Yu Gothic UI"/>
                          <a:cs typeface="Yu Gothic UI"/>
                        </a:rPr>
                        <a:t>に</a:t>
                      </a:r>
                      <a:r>
                        <a:rPr sz="1050" b="1" u="sng" spc="90" dirty="0">
                          <a:solidFill>
                            <a:srgbClr val="006FC0"/>
                          </a:solidFill>
                          <a:uFill>
                            <a:solidFill>
                              <a:srgbClr val="006FC0"/>
                            </a:solidFill>
                          </a:uFill>
                          <a:latin typeface="Yu Gothic UI"/>
                          <a:cs typeface="Yu Gothic UI"/>
                        </a:rPr>
                        <a:t>掲</a:t>
                      </a:r>
                      <a:r>
                        <a:rPr sz="1050" b="1" u="sng" spc="60" dirty="0">
                          <a:solidFill>
                            <a:srgbClr val="006FC0"/>
                          </a:solidFill>
                          <a:uFill>
                            <a:solidFill>
                              <a:srgbClr val="006FC0"/>
                            </a:solidFill>
                          </a:uFill>
                          <a:latin typeface="Yu Gothic UI"/>
                          <a:cs typeface="Yu Gothic UI"/>
                        </a:rPr>
                        <a:t>げ</a:t>
                      </a:r>
                      <a:r>
                        <a:rPr sz="1050" b="1" u="sng" spc="95" dirty="0">
                          <a:solidFill>
                            <a:srgbClr val="006FC0"/>
                          </a:solidFill>
                          <a:uFill>
                            <a:solidFill>
                              <a:srgbClr val="006FC0"/>
                            </a:solidFill>
                          </a:uFill>
                          <a:latin typeface="Yu Gothic UI"/>
                          <a:cs typeface="Yu Gothic UI"/>
                        </a:rPr>
                        <a:t>る</a:t>
                      </a:r>
                      <a:r>
                        <a:rPr sz="1050" b="1" u="sng" spc="110" dirty="0">
                          <a:solidFill>
                            <a:srgbClr val="006FC0"/>
                          </a:solidFill>
                          <a:uFill>
                            <a:solidFill>
                              <a:srgbClr val="006FC0"/>
                            </a:solidFill>
                          </a:uFill>
                          <a:latin typeface="Yu Gothic UI"/>
                          <a:cs typeface="Yu Gothic UI"/>
                        </a:rPr>
                        <a:t>小</a:t>
                      </a:r>
                      <a:r>
                        <a:rPr sz="1050" b="1" u="sng" dirty="0">
                          <a:solidFill>
                            <a:srgbClr val="006FC0"/>
                          </a:solidFill>
                          <a:uFill>
                            <a:solidFill>
                              <a:srgbClr val="006FC0"/>
                            </a:solidFill>
                          </a:uFill>
                          <a:latin typeface="Yu Gothic UI"/>
                          <a:cs typeface="Yu Gothic UI"/>
                        </a:rPr>
                        <a:t>児</a:t>
                      </a:r>
                      <a:r>
                        <a:rPr sz="1050" b="1" u="sng" spc="-15" dirty="0">
                          <a:solidFill>
                            <a:srgbClr val="006FC0"/>
                          </a:solidFill>
                          <a:uFill>
                            <a:solidFill>
                              <a:srgbClr val="006FC0"/>
                            </a:solidFill>
                          </a:uFill>
                          <a:latin typeface="Yu Gothic UI"/>
                          <a:cs typeface="Yu Gothic UI"/>
                        </a:rPr>
                        <a:t>保</a:t>
                      </a:r>
                      <a:r>
                        <a:rPr sz="1050" b="1" u="sng" dirty="0">
                          <a:solidFill>
                            <a:srgbClr val="006FC0"/>
                          </a:solidFill>
                          <a:uFill>
                            <a:solidFill>
                              <a:srgbClr val="006FC0"/>
                            </a:solidFill>
                          </a:uFill>
                          <a:latin typeface="Yu Gothic UI"/>
                          <a:cs typeface="Yu Gothic UI"/>
                        </a:rPr>
                        <a:t>隙</a:t>
                      </a:r>
                      <a:r>
                        <a:rPr sz="1050" b="1" u="sng" spc="-50" dirty="0">
                          <a:solidFill>
                            <a:srgbClr val="006FC0"/>
                          </a:solidFill>
                          <a:uFill>
                            <a:solidFill>
                              <a:srgbClr val="006FC0"/>
                            </a:solidFill>
                          </a:uFill>
                          <a:latin typeface="Yu Gothic UI"/>
                          <a:cs typeface="Yu Gothic UI"/>
                        </a:rPr>
                        <a:t>装</a:t>
                      </a:r>
                      <a:r>
                        <a:rPr sz="1050" b="1" u="sng" spc="500" dirty="0">
                          <a:solidFill>
                            <a:srgbClr val="006FC0"/>
                          </a:solidFill>
                          <a:uFill>
                            <a:solidFill>
                              <a:srgbClr val="006FC0"/>
                            </a:solidFill>
                          </a:uFill>
                          <a:latin typeface="Yu Gothic UI"/>
                          <a:cs typeface="Yu Gothic UI"/>
                        </a:rPr>
                        <a:t>                        </a:t>
                      </a:r>
                      <a:r>
                        <a:rPr sz="1050" b="1" u="sng" spc="155" dirty="0">
                          <a:solidFill>
                            <a:srgbClr val="006FC0"/>
                          </a:solidFill>
                          <a:uFill>
                            <a:solidFill>
                              <a:srgbClr val="006FC0"/>
                            </a:solidFill>
                          </a:uFill>
                          <a:latin typeface="Yu Gothic UI"/>
                          <a:cs typeface="Yu Gothic UI"/>
                        </a:rPr>
                        <a:t>置</a:t>
                      </a:r>
                      <a:r>
                        <a:rPr sz="1050" b="1" u="sng" spc="120" dirty="0">
                          <a:solidFill>
                            <a:srgbClr val="006FC0"/>
                          </a:solidFill>
                          <a:uFill>
                            <a:solidFill>
                              <a:srgbClr val="006FC0"/>
                            </a:solidFill>
                          </a:uFill>
                          <a:latin typeface="Yu Gothic UI"/>
                          <a:cs typeface="Yu Gothic UI"/>
                        </a:rPr>
                        <a:t>を</a:t>
                      </a:r>
                      <a:r>
                        <a:rPr sz="1050" b="1" u="sng" spc="155" dirty="0">
                          <a:solidFill>
                            <a:srgbClr val="006FC0"/>
                          </a:solidFill>
                          <a:uFill>
                            <a:solidFill>
                              <a:srgbClr val="006FC0"/>
                            </a:solidFill>
                          </a:uFill>
                          <a:latin typeface="Yu Gothic UI"/>
                          <a:cs typeface="Yu Gothic UI"/>
                        </a:rPr>
                        <a:t>装着</a:t>
                      </a:r>
                      <a:r>
                        <a:rPr sz="1050" b="1" u="sng" spc="110" dirty="0">
                          <a:solidFill>
                            <a:srgbClr val="006FC0"/>
                          </a:solidFill>
                          <a:uFill>
                            <a:solidFill>
                              <a:srgbClr val="006FC0"/>
                            </a:solidFill>
                          </a:uFill>
                          <a:latin typeface="Yu Gothic UI"/>
                          <a:cs typeface="Yu Gothic UI"/>
                        </a:rPr>
                        <a:t>し</a:t>
                      </a:r>
                      <a:r>
                        <a:rPr sz="1050" b="1" u="sng" spc="120" dirty="0">
                          <a:solidFill>
                            <a:srgbClr val="006FC0"/>
                          </a:solidFill>
                          <a:uFill>
                            <a:solidFill>
                              <a:srgbClr val="006FC0"/>
                            </a:solidFill>
                          </a:uFill>
                          <a:latin typeface="Yu Gothic UI"/>
                          <a:cs typeface="Yu Gothic UI"/>
                        </a:rPr>
                        <a:t>て</a:t>
                      </a:r>
                      <a:r>
                        <a:rPr sz="1050" b="1" u="sng" spc="114" dirty="0">
                          <a:solidFill>
                            <a:srgbClr val="006FC0"/>
                          </a:solidFill>
                          <a:uFill>
                            <a:solidFill>
                              <a:srgbClr val="006FC0"/>
                            </a:solidFill>
                          </a:uFill>
                          <a:latin typeface="Yu Gothic UI"/>
                          <a:cs typeface="Yu Gothic UI"/>
                        </a:rPr>
                        <a:t>い</a:t>
                      </a:r>
                      <a:r>
                        <a:rPr sz="1050" b="1" u="sng" spc="95" dirty="0">
                          <a:solidFill>
                            <a:srgbClr val="006FC0"/>
                          </a:solidFill>
                          <a:uFill>
                            <a:solidFill>
                              <a:srgbClr val="006FC0"/>
                            </a:solidFill>
                          </a:uFill>
                          <a:latin typeface="Yu Gothic UI"/>
                          <a:cs typeface="Yu Gothic UI"/>
                        </a:rPr>
                        <a:t>る</a:t>
                      </a:r>
                      <a:r>
                        <a:rPr sz="1050" b="1" u="sng" spc="110" dirty="0">
                          <a:solidFill>
                            <a:srgbClr val="006FC0"/>
                          </a:solidFill>
                          <a:uFill>
                            <a:solidFill>
                              <a:srgbClr val="006FC0"/>
                            </a:solidFill>
                          </a:uFill>
                          <a:latin typeface="Yu Gothic UI"/>
                          <a:cs typeface="Yu Gothic UI"/>
                        </a:rPr>
                        <a:t>患</a:t>
                      </a:r>
                      <a:r>
                        <a:rPr sz="1050" b="1" u="sng" spc="114" dirty="0">
                          <a:solidFill>
                            <a:srgbClr val="006FC0"/>
                          </a:solidFill>
                          <a:uFill>
                            <a:solidFill>
                              <a:srgbClr val="006FC0"/>
                            </a:solidFill>
                          </a:uFill>
                          <a:latin typeface="Yu Gothic UI"/>
                          <a:cs typeface="Yu Gothic UI"/>
                        </a:rPr>
                        <a:t>者</a:t>
                      </a:r>
                      <a:r>
                        <a:rPr sz="1050" b="1" u="sng" spc="75" dirty="0">
                          <a:solidFill>
                            <a:srgbClr val="006FC0"/>
                          </a:solidFill>
                          <a:uFill>
                            <a:solidFill>
                              <a:srgbClr val="006FC0"/>
                            </a:solidFill>
                          </a:uFill>
                          <a:latin typeface="Yu Gothic UI"/>
                          <a:cs typeface="Yu Gothic UI"/>
                        </a:rPr>
                        <a:t>に</a:t>
                      </a:r>
                      <a:r>
                        <a:rPr sz="1050" b="1" u="sng" spc="220" dirty="0">
                          <a:solidFill>
                            <a:srgbClr val="006FC0"/>
                          </a:solidFill>
                          <a:uFill>
                            <a:solidFill>
                              <a:srgbClr val="006FC0"/>
                            </a:solidFill>
                          </a:uFill>
                          <a:latin typeface="Yu Gothic UI"/>
                          <a:cs typeface="Yu Gothic UI"/>
                        </a:rPr>
                        <a:t>対</a:t>
                      </a:r>
                      <a:r>
                        <a:rPr sz="1050" b="1" u="sng" spc="155" dirty="0">
                          <a:solidFill>
                            <a:srgbClr val="006FC0"/>
                          </a:solidFill>
                          <a:uFill>
                            <a:solidFill>
                              <a:srgbClr val="006FC0"/>
                            </a:solidFill>
                          </a:uFill>
                          <a:latin typeface="Yu Gothic UI"/>
                          <a:cs typeface="Yu Gothic UI"/>
                        </a:rPr>
                        <a:t>し</a:t>
                      </a:r>
                      <a:r>
                        <a:rPr sz="1050" b="1" u="sng" spc="150" dirty="0">
                          <a:solidFill>
                            <a:srgbClr val="006FC0"/>
                          </a:solidFill>
                          <a:uFill>
                            <a:solidFill>
                              <a:srgbClr val="006FC0"/>
                            </a:solidFill>
                          </a:uFill>
                          <a:latin typeface="Yu Gothic UI"/>
                          <a:cs typeface="Yu Gothic UI"/>
                        </a:rPr>
                        <a:t>て</a:t>
                      </a:r>
                      <a:r>
                        <a:rPr sz="1050" b="1" u="sng" spc="140" dirty="0">
                          <a:solidFill>
                            <a:srgbClr val="006FC0"/>
                          </a:solidFill>
                          <a:uFill>
                            <a:solidFill>
                              <a:srgbClr val="006FC0"/>
                            </a:solidFill>
                          </a:uFill>
                          <a:latin typeface="Yu Gothic UI"/>
                          <a:cs typeface="Yu Gothic UI"/>
                        </a:rPr>
                        <a:t>、</a:t>
                      </a:r>
                      <a:r>
                        <a:rPr sz="1050" b="1" u="sng" spc="195" dirty="0">
                          <a:solidFill>
                            <a:srgbClr val="006FC0"/>
                          </a:solidFill>
                          <a:uFill>
                            <a:solidFill>
                              <a:srgbClr val="006FC0"/>
                            </a:solidFill>
                          </a:uFill>
                          <a:latin typeface="Yu Gothic UI"/>
                          <a:cs typeface="Yu Gothic UI"/>
                        </a:rPr>
                        <a:t>月</a:t>
                      </a:r>
                      <a:r>
                        <a:rPr sz="1050" b="1" u="sng" dirty="0">
                          <a:solidFill>
                            <a:srgbClr val="006FC0"/>
                          </a:solidFill>
                          <a:uFill>
                            <a:solidFill>
                              <a:srgbClr val="006FC0"/>
                            </a:solidFill>
                          </a:uFill>
                          <a:latin typeface="Yu Gothic UI"/>
                          <a:cs typeface="Yu Gothic UI"/>
                        </a:rPr>
                        <a:t>１</a:t>
                      </a:r>
                      <a:r>
                        <a:rPr sz="1050" b="1" u="sng" spc="-15" dirty="0">
                          <a:solidFill>
                            <a:srgbClr val="006FC0"/>
                          </a:solidFill>
                          <a:uFill>
                            <a:solidFill>
                              <a:srgbClr val="006FC0"/>
                            </a:solidFill>
                          </a:uFill>
                          <a:latin typeface="Yu Gothic UI"/>
                          <a:cs typeface="Yu Gothic UI"/>
                        </a:rPr>
                        <a:t>回</a:t>
                      </a:r>
                      <a:r>
                        <a:rPr sz="1050" b="1" u="sng" spc="90" dirty="0">
                          <a:solidFill>
                            <a:srgbClr val="006FC0"/>
                          </a:solidFill>
                          <a:uFill>
                            <a:solidFill>
                              <a:srgbClr val="006FC0"/>
                            </a:solidFill>
                          </a:uFill>
                          <a:latin typeface="Yu Gothic UI"/>
                          <a:cs typeface="Yu Gothic UI"/>
                        </a:rPr>
                        <a:t>に</a:t>
                      </a:r>
                      <a:r>
                        <a:rPr sz="1050" b="1" u="sng" spc="100" dirty="0">
                          <a:solidFill>
                            <a:srgbClr val="006FC0"/>
                          </a:solidFill>
                          <a:uFill>
                            <a:solidFill>
                              <a:srgbClr val="006FC0"/>
                            </a:solidFill>
                          </a:uFill>
                          <a:latin typeface="Yu Gothic UI"/>
                          <a:cs typeface="Yu Gothic UI"/>
                        </a:rPr>
                        <a:t>限</a:t>
                      </a:r>
                      <a:r>
                        <a:rPr sz="1050" b="1" u="sng" spc="130" dirty="0">
                          <a:solidFill>
                            <a:srgbClr val="006FC0"/>
                          </a:solidFill>
                          <a:uFill>
                            <a:solidFill>
                              <a:srgbClr val="006FC0"/>
                            </a:solidFill>
                          </a:uFill>
                          <a:latin typeface="Yu Gothic UI"/>
                          <a:cs typeface="Yu Gothic UI"/>
                        </a:rPr>
                        <a:t>り</a:t>
                      </a:r>
                      <a:r>
                        <a:rPr sz="1050" b="1" u="sng" spc="170" dirty="0">
                          <a:solidFill>
                            <a:srgbClr val="006FC0"/>
                          </a:solidFill>
                          <a:uFill>
                            <a:solidFill>
                              <a:srgbClr val="006FC0"/>
                            </a:solidFill>
                          </a:uFill>
                          <a:latin typeface="Yu Gothic UI"/>
                          <a:cs typeface="Yu Gothic UI"/>
                        </a:rPr>
                        <a:t>算</a:t>
                      </a:r>
                      <a:r>
                        <a:rPr sz="1050" b="1" u="sng" spc="90" dirty="0">
                          <a:solidFill>
                            <a:srgbClr val="006FC0"/>
                          </a:solidFill>
                          <a:uFill>
                            <a:solidFill>
                              <a:srgbClr val="006FC0"/>
                            </a:solidFill>
                          </a:uFill>
                          <a:latin typeface="Yu Gothic UI"/>
                          <a:cs typeface="Yu Gothic UI"/>
                        </a:rPr>
                        <a:t>定</a:t>
                      </a:r>
                      <a:r>
                        <a:rPr sz="1050" b="1" u="sng" spc="60" dirty="0">
                          <a:solidFill>
                            <a:srgbClr val="006FC0"/>
                          </a:solidFill>
                          <a:uFill>
                            <a:solidFill>
                              <a:srgbClr val="006FC0"/>
                            </a:solidFill>
                          </a:uFill>
                          <a:latin typeface="Yu Gothic UI"/>
                          <a:cs typeface="Yu Gothic UI"/>
                        </a:rPr>
                        <a:t>す</a:t>
                      </a:r>
                      <a:r>
                        <a:rPr sz="1050" b="1" u="sng" spc="310" dirty="0">
                          <a:solidFill>
                            <a:srgbClr val="006FC0"/>
                          </a:solidFill>
                          <a:uFill>
                            <a:solidFill>
                              <a:srgbClr val="006FC0"/>
                            </a:solidFill>
                          </a:uFill>
                          <a:latin typeface="Yu Gothic UI"/>
                          <a:cs typeface="Yu Gothic UI"/>
                        </a:rPr>
                        <a:t>る</a:t>
                      </a:r>
                      <a:r>
                        <a:rPr sz="1050" b="1" u="sng" spc="215" dirty="0">
                          <a:solidFill>
                            <a:srgbClr val="006FC0"/>
                          </a:solidFill>
                          <a:uFill>
                            <a:solidFill>
                              <a:srgbClr val="006FC0"/>
                            </a:solidFill>
                          </a:uFill>
                          <a:latin typeface="Yu Gothic UI"/>
                          <a:cs typeface="Yu Gothic UI"/>
                        </a:rPr>
                        <a:t>。</a:t>
                      </a:r>
                      <a:endParaRPr sz="1050">
                        <a:latin typeface="Yu Gothic UI"/>
                        <a:cs typeface="Yu Gothic UI"/>
                      </a:endParaRPr>
                    </a:p>
                    <a:p>
                      <a:pPr marL="218440" marR="12065">
                        <a:lnSpc>
                          <a:spcPts val="1130"/>
                        </a:lnSpc>
                        <a:spcBef>
                          <a:spcPts val="350"/>
                        </a:spcBef>
                        <a:tabLst>
                          <a:tab pos="3281679" algn="l"/>
                        </a:tabLst>
                      </a:pPr>
                      <a:r>
                        <a:rPr sz="1575" baseline="-44973" dirty="0">
                          <a:latin typeface="Yu Gothic UI"/>
                          <a:cs typeface="Yu Gothic UI"/>
                        </a:rPr>
                        <a:t>（新設</a:t>
                      </a:r>
                      <a:r>
                        <a:rPr sz="1575" spc="-75" baseline="-44973" dirty="0">
                          <a:latin typeface="Yu Gothic UI"/>
                          <a:cs typeface="Yu Gothic UI"/>
                        </a:rPr>
                        <a:t>）</a:t>
                      </a:r>
                      <a:r>
                        <a:rPr sz="1575" baseline="-44973" dirty="0">
                          <a:latin typeface="Yu Gothic UI"/>
                          <a:cs typeface="Yu Gothic UI"/>
                        </a:rPr>
                        <a:t>	</a:t>
                      </a:r>
                      <a:r>
                        <a:rPr sz="1050" b="1" u="sng" spc="145" dirty="0">
                          <a:solidFill>
                            <a:srgbClr val="006FC0"/>
                          </a:solidFill>
                          <a:uFill>
                            <a:solidFill>
                              <a:srgbClr val="006FC0"/>
                            </a:solidFill>
                          </a:uFill>
                          <a:latin typeface="Yu Gothic UI"/>
                          <a:cs typeface="Yu Gothic UI"/>
                        </a:rPr>
                        <a:t>（７）</a:t>
                      </a:r>
                      <a:r>
                        <a:rPr sz="1050" b="1" u="sng" spc="70" dirty="0">
                          <a:solidFill>
                            <a:srgbClr val="006FC0"/>
                          </a:solidFill>
                          <a:uFill>
                            <a:solidFill>
                              <a:srgbClr val="006FC0"/>
                            </a:solidFill>
                          </a:uFill>
                          <a:latin typeface="Yu Gothic UI"/>
                          <a:cs typeface="Yu Gothic UI"/>
                        </a:rPr>
                        <a:t>「</a:t>
                      </a:r>
                      <a:r>
                        <a:rPr sz="1050" b="1" u="sng" dirty="0">
                          <a:solidFill>
                            <a:srgbClr val="006FC0"/>
                          </a:solidFill>
                          <a:uFill>
                            <a:solidFill>
                              <a:srgbClr val="006FC0"/>
                            </a:solidFill>
                          </a:uFill>
                          <a:latin typeface="Yu Gothic UI"/>
                          <a:cs typeface="Yu Gothic UI"/>
                        </a:rPr>
                        <a:t>３</a:t>
                      </a:r>
                      <a:r>
                        <a:rPr sz="1050" b="1" u="sng" spc="250" dirty="0">
                          <a:solidFill>
                            <a:srgbClr val="006FC0"/>
                          </a:solidFill>
                          <a:uFill>
                            <a:solidFill>
                              <a:srgbClr val="006FC0"/>
                            </a:solidFill>
                          </a:uFill>
                          <a:latin typeface="Yu Gothic UI"/>
                          <a:cs typeface="Yu Gothic UI"/>
                        </a:rPr>
                        <a:t> </a:t>
                      </a:r>
                      <a:r>
                        <a:rPr sz="1050" b="1" u="sng" dirty="0">
                          <a:solidFill>
                            <a:srgbClr val="006FC0"/>
                          </a:solidFill>
                          <a:uFill>
                            <a:solidFill>
                              <a:srgbClr val="006FC0"/>
                            </a:solidFill>
                          </a:uFill>
                          <a:latin typeface="Yu Gothic UI"/>
                          <a:cs typeface="Yu Gothic UI"/>
                        </a:rPr>
                        <a:t>小児保隙装置の場</a:t>
                      </a:r>
                      <a:r>
                        <a:rPr sz="1050" b="1" u="sng" spc="-15" dirty="0">
                          <a:solidFill>
                            <a:srgbClr val="006FC0"/>
                          </a:solidFill>
                          <a:uFill>
                            <a:solidFill>
                              <a:srgbClr val="006FC0"/>
                            </a:solidFill>
                          </a:uFill>
                          <a:latin typeface="Yu Gothic UI"/>
                          <a:cs typeface="Yu Gothic UI"/>
                        </a:rPr>
                        <a:t>合</a:t>
                      </a:r>
                      <a:r>
                        <a:rPr sz="1050" b="1" u="sng" spc="235" dirty="0">
                          <a:solidFill>
                            <a:srgbClr val="006FC0"/>
                          </a:solidFill>
                          <a:uFill>
                            <a:solidFill>
                              <a:srgbClr val="006FC0"/>
                            </a:solidFill>
                          </a:uFill>
                          <a:latin typeface="Yu Gothic UI"/>
                          <a:cs typeface="Yu Gothic UI"/>
                        </a:rPr>
                        <a:t>」</a:t>
                      </a:r>
                      <a:r>
                        <a:rPr sz="1050" b="1" u="sng" spc="400" dirty="0">
                          <a:solidFill>
                            <a:srgbClr val="006FC0"/>
                          </a:solidFill>
                          <a:uFill>
                            <a:solidFill>
                              <a:srgbClr val="006FC0"/>
                            </a:solidFill>
                          </a:uFill>
                          <a:latin typeface="Yu Gothic UI"/>
                          <a:cs typeface="Yu Gothic UI"/>
                        </a:rPr>
                        <a:t>は</a:t>
                      </a:r>
                      <a:r>
                        <a:rPr sz="1050" b="1" u="sng" spc="140" dirty="0">
                          <a:solidFill>
                            <a:srgbClr val="006FC0"/>
                          </a:solidFill>
                          <a:uFill>
                            <a:solidFill>
                              <a:srgbClr val="006FC0"/>
                            </a:solidFill>
                          </a:uFill>
                          <a:latin typeface="Yu Gothic UI"/>
                          <a:cs typeface="Yu Gothic UI"/>
                        </a:rPr>
                        <a:t>、</a:t>
                      </a:r>
                      <a:r>
                        <a:rPr sz="1050" b="1" u="sng" spc="195" dirty="0">
                          <a:solidFill>
                            <a:srgbClr val="006FC0"/>
                          </a:solidFill>
                          <a:uFill>
                            <a:solidFill>
                              <a:srgbClr val="006FC0"/>
                            </a:solidFill>
                          </a:uFill>
                          <a:latin typeface="Yu Gothic UI"/>
                          <a:cs typeface="Yu Gothic UI"/>
                        </a:rPr>
                        <a:t>小</a:t>
                      </a:r>
                      <a:r>
                        <a:rPr sz="1050" b="1" u="sng" dirty="0">
                          <a:solidFill>
                            <a:srgbClr val="006FC0"/>
                          </a:solidFill>
                          <a:uFill>
                            <a:solidFill>
                              <a:srgbClr val="006FC0"/>
                            </a:solidFill>
                          </a:uFill>
                          <a:latin typeface="Yu Gothic UI"/>
                          <a:cs typeface="Yu Gothic UI"/>
                        </a:rPr>
                        <a:t>児</a:t>
                      </a:r>
                      <a:r>
                        <a:rPr sz="1050" b="1" u="sng" spc="-15" dirty="0">
                          <a:solidFill>
                            <a:srgbClr val="006FC0"/>
                          </a:solidFill>
                          <a:uFill>
                            <a:solidFill>
                              <a:srgbClr val="006FC0"/>
                            </a:solidFill>
                          </a:uFill>
                          <a:latin typeface="Yu Gothic UI"/>
                          <a:cs typeface="Yu Gothic UI"/>
                        </a:rPr>
                        <a:t>保</a:t>
                      </a:r>
                      <a:r>
                        <a:rPr sz="1050" b="1" u="sng" dirty="0">
                          <a:solidFill>
                            <a:srgbClr val="006FC0"/>
                          </a:solidFill>
                          <a:uFill>
                            <a:solidFill>
                              <a:srgbClr val="006FC0"/>
                            </a:solidFill>
                          </a:uFill>
                          <a:latin typeface="Yu Gothic UI"/>
                          <a:cs typeface="Yu Gothic UI"/>
                        </a:rPr>
                        <a:t>隙</a:t>
                      </a:r>
                      <a:r>
                        <a:rPr sz="1050" b="1" u="sng" spc="-15" dirty="0">
                          <a:solidFill>
                            <a:srgbClr val="006FC0"/>
                          </a:solidFill>
                          <a:uFill>
                            <a:solidFill>
                              <a:srgbClr val="006FC0"/>
                            </a:solidFill>
                          </a:uFill>
                          <a:latin typeface="Yu Gothic UI"/>
                          <a:cs typeface="Yu Gothic UI"/>
                        </a:rPr>
                        <a:t>装</a:t>
                      </a:r>
                      <a:r>
                        <a:rPr sz="1050" b="1" u="sng" spc="135" dirty="0">
                          <a:solidFill>
                            <a:srgbClr val="006FC0"/>
                          </a:solidFill>
                          <a:uFill>
                            <a:solidFill>
                              <a:srgbClr val="006FC0"/>
                            </a:solidFill>
                          </a:uFill>
                          <a:latin typeface="Yu Gothic UI"/>
                          <a:cs typeface="Yu Gothic UI"/>
                        </a:rPr>
                        <a:t>置</a:t>
                      </a:r>
                      <a:r>
                        <a:rPr sz="1050" b="1" u="sng" spc="90" dirty="0">
                          <a:solidFill>
                            <a:srgbClr val="006FC0"/>
                          </a:solidFill>
                          <a:uFill>
                            <a:solidFill>
                              <a:srgbClr val="006FC0"/>
                            </a:solidFill>
                          </a:uFill>
                          <a:latin typeface="Yu Gothic UI"/>
                          <a:cs typeface="Yu Gothic UI"/>
                        </a:rPr>
                        <a:t>を</a:t>
                      </a:r>
                      <a:r>
                        <a:rPr sz="1050" b="1" u="sng" dirty="0">
                          <a:solidFill>
                            <a:srgbClr val="006FC0"/>
                          </a:solidFill>
                          <a:uFill>
                            <a:solidFill>
                              <a:srgbClr val="006FC0"/>
                            </a:solidFill>
                          </a:uFill>
                          <a:latin typeface="Yu Gothic UI"/>
                          <a:cs typeface="Yu Gothic UI"/>
                        </a:rPr>
                        <a:t>装</a:t>
                      </a:r>
                      <a:r>
                        <a:rPr sz="1050" b="1" u="sng" spc="-15" dirty="0">
                          <a:solidFill>
                            <a:srgbClr val="006FC0"/>
                          </a:solidFill>
                          <a:uFill>
                            <a:solidFill>
                              <a:srgbClr val="006FC0"/>
                            </a:solidFill>
                          </a:uFill>
                          <a:latin typeface="Yu Gothic UI"/>
                          <a:cs typeface="Yu Gothic UI"/>
                        </a:rPr>
                        <a:t>着</a:t>
                      </a:r>
                      <a:r>
                        <a:rPr sz="1050" b="1" u="sng" spc="270" dirty="0">
                          <a:solidFill>
                            <a:srgbClr val="006FC0"/>
                          </a:solidFill>
                          <a:uFill>
                            <a:solidFill>
                              <a:srgbClr val="006FC0"/>
                            </a:solidFill>
                          </a:uFill>
                          <a:latin typeface="Yu Gothic UI"/>
                          <a:cs typeface="Yu Gothic UI"/>
                        </a:rPr>
                        <a:t>して</a:t>
                      </a:r>
                      <a:r>
                        <a:rPr sz="1050" b="1" u="sng" spc="210" dirty="0">
                          <a:solidFill>
                            <a:srgbClr val="006FC0"/>
                          </a:solidFill>
                          <a:uFill>
                            <a:solidFill>
                              <a:srgbClr val="006FC0"/>
                            </a:solidFill>
                          </a:uFill>
                          <a:latin typeface="Yu Gothic UI"/>
                          <a:cs typeface="Yu Gothic UI"/>
                        </a:rPr>
                        <a:t>い</a:t>
                      </a:r>
                      <a:r>
                        <a:rPr sz="1050" b="1" u="sng" spc="145" dirty="0">
                          <a:solidFill>
                            <a:srgbClr val="006FC0"/>
                          </a:solidFill>
                          <a:uFill>
                            <a:solidFill>
                              <a:srgbClr val="006FC0"/>
                            </a:solidFill>
                          </a:uFill>
                          <a:latin typeface="Yu Gothic UI"/>
                          <a:cs typeface="Yu Gothic UI"/>
                        </a:rPr>
                        <a:t>る</a:t>
                      </a:r>
                      <a:endParaRPr sz="1050">
                        <a:latin typeface="Yu Gothic UI"/>
                        <a:cs typeface="Yu Gothic UI"/>
                      </a:endParaRPr>
                    </a:p>
                    <a:p>
                      <a:pPr marL="3533140" marR="12065">
                        <a:lnSpc>
                          <a:spcPts val="994"/>
                        </a:lnSpc>
                      </a:pPr>
                      <a:r>
                        <a:rPr sz="1050" b="1" u="sng" spc="70" dirty="0">
                          <a:solidFill>
                            <a:srgbClr val="006FC0"/>
                          </a:solidFill>
                          <a:uFill>
                            <a:solidFill>
                              <a:srgbClr val="006FC0"/>
                            </a:solidFill>
                          </a:uFill>
                          <a:latin typeface="Yu Gothic UI"/>
                          <a:cs typeface="Yu Gothic UI"/>
                        </a:rPr>
                        <a:t>患者に対して、正常な咬合関係の獲得を目的として、当該装置の</a:t>
                      </a:r>
                      <a:endParaRPr sz="1050">
                        <a:latin typeface="Yu Gothic UI"/>
                        <a:cs typeface="Yu Gothic UI"/>
                      </a:endParaRPr>
                    </a:p>
                    <a:p>
                      <a:pPr marL="3533140" marR="12065">
                        <a:lnSpc>
                          <a:spcPts val="630"/>
                        </a:lnSpc>
                      </a:pPr>
                      <a:r>
                        <a:rPr sz="1050" b="1" u="sng" spc="65" dirty="0">
                          <a:solidFill>
                            <a:srgbClr val="006FC0"/>
                          </a:solidFill>
                          <a:uFill>
                            <a:solidFill>
                              <a:srgbClr val="006FC0"/>
                            </a:solidFill>
                          </a:uFill>
                          <a:latin typeface="Yu Gothic UI"/>
                          <a:cs typeface="Yu Gothic UI"/>
                        </a:rPr>
                        <a:t>調整又は修理を行った場合に月１回に限り算定する。この場合に</a:t>
                      </a:r>
                      <a:endParaRPr sz="1050">
                        <a:latin typeface="Yu Gothic UI"/>
                        <a:cs typeface="Yu Gothic UI"/>
                      </a:endParaRPr>
                    </a:p>
                    <a:p>
                      <a:pPr marL="3533140" marR="12065">
                        <a:lnSpc>
                          <a:spcPts val="1660"/>
                        </a:lnSpc>
                        <a:tabLst>
                          <a:tab pos="8365490" algn="l"/>
                        </a:tabLst>
                      </a:pPr>
                      <a:r>
                        <a:rPr sz="1050" b="1" u="sng" spc="125" dirty="0">
                          <a:solidFill>
                            <a:srgbClr val="006FC0"/>
                          </a:solidFill>
                          <a:uFill>
                            <a:solidFill>
                              <a:srgbClr val="006FC0"/>
                            </a:solidFill>
                          </a:uFill>
                          <a:latin typeface="Yu Gothic UI"/>
                          <a:cs typeface="Yu Gothic UI"/>
                        </a:rPr>
                        <a:t>お</a:t>
                      </a:r>
                      <a:r>
                        <a:rPr sz="1050" b="1" u="sng" spc="130" dirty="0">
                          <a:solidFill>
                            <a:srgbClr val="006FC0"/>
                          </a:solidFill>
                          <a:uFill>
                            <a:solidFill>
                              <a:srgbClr val="006FC0"/>
                            </a:solidFill>
                          </a:uFill>
                          <a:latin typeface="Yu Gothic UI"/>
                          <a:cs typeface="Yu Gothic UI"/>
                        </a:rPr>
                        <a:t>い</a:t>
                      </a:r>
                      <a:r>
                        <a:rPr sz="1050" b="1" u="sng" spc="120" dirty="0">
                          <a:solidFill>
                            <a:srgbClr val="006FC0"/>
                          </a:solidFill>
                          <a:uFill>
                            <a:solidFill>
                              <a:srgbClr val="006FC0"/>
                            </a:solidFill>
                          </a:uFill>
                          <a:latin typeface="Yu Gothic UI"/>
                          <a:cs typeface="Yu Gothic UI"/>
                        </a:rPr>
                        <a:t>て</a:t>
                      </a:r>
                      <a:r>
                        <a:rPr sz="1050" b="1" u="sng" spc="105" dirty="0">
                          <a:solidFill>
                            <a:srgbClr val="006FC0"/>
                          </a:solidFill>
                          <a:uFill>
                            <a:solidFill>
                              <a:srgbClr val="006FC0"/>
                            </a:solidFill>
                          </a:uFill>
                          <a:latin typeface="Yu Gothic UI"/>
                          <a:cs typeface="Yu Gothic UI"/>
                        </a:rPr>
                        <a:t>、</a:t>
                      </a:r>
                      <a:r>
                        <a:rPr sz="1050" b="1" u="sng" spc="155" dirty="0">
                          <a:solidFill>
                            <a:srgbClr val="006FC0"/>
                          </a:solidFill>
                          <a:uFill>
                            <a:solidFill>
                              <a:srgbClr val="006FC0"/>
                            </a:solidFill>
                          </a:uFill>
                          <a:latin typeface="Yu Gothic UI"/>
                          <a:cs typeface="Yu Gothic UI"/>
                        </a:rPr>
                        <a:t>調整</a:t>
                      </a:r>
                      <a:r>
                        <a:rPr sz="1050" b="1" u="sng" spc="140" dirty="0">
                          <a:solidFill>
                            <a:srgbClr val="006FC0"/>
                          </a:solidFill>
                          <a:uFill>
                            <a:solidFill>
                              <a:srgbClr val="006FC0"/>
                            </a:solidFill>
                          </a:uFill>
                          <a:latin typeface="Yu Gothic UI"/>
                          <a:cs typeface="Yu Gothic UI"/>
                        </a:rPr>
                        <a:t>又</a:t>
                      </a:r>
                      <a:r>
                        <a:rPr sz="1050" b="1" u="sng" spc="55" dirty="0">
                          <a:solidFill>
                            <a:srgbClr val="006FC0"/>
                          </a:solidFill>
                          <a:uFill>
                            <a:solidFill>
                              <a:srgbClr val="006FC0"/>
                            </a:solidFill>
                          </a:uFill>
                          <a:latin typeface="Yu Gothic UI"/>
                          <a:cs typeface="Yu Gothic UI"/>
                        </a:rPr>
                        <a:t>は</a:t>
                      </a:r>
                      <a:r>
                        <a:rPr sz="1050" b="1" u="sng" dirty="0">
                          <a:solidFill>
                            <a:srgbClr val="006FC0"/>
                          </a:solidFill>
                          <a:uFill>
                            <a:solidFill>
                              <a:srgbClr val="006FC0"/>
                            </a:solidFill>
                          </a:uFill>
                          <a:latin typeface="Yu Gothic UI"/>
                          <a:cs typeface="Yu Gothic UI"/>
                        </a:rPr>
                        <a:t>修理</a:t>
                      </a:r>
                      <a:r>
                        <a:rPr sz="1050" b="1" u="sng" spc="-15" dirty="0">
                          <a:solidFill>
                            <a:srgbClr val="006FC0"/>
                          </a:solidFill>
                          <a:uFill>
                            <a:solidFill>
                              <a:srgbClr val="006FC0"/>
                            </a:solidFill>
                          </a:uFill>
                          <a:latin typeface="Yu Gothic UI"/>
                          <a:cs typeface="Yu Gothic UI"/>
                        </a:rPr>
                        <a:t>内</a:t>
                      </a:r>
                      <a:r>
                        <a:rPr sz="1050" b="1" u="sng" spc="60" dirty="0">
                          <a:solidFill>
                            <a:srgbClr val="006FC0"/>
                          </a:solidFill>
                          <a:uFill>
                            <a:solidFill>
                              <a:srgbClr val="006FC0"/>
                            </a:solidFill>
                          </a:uFill>
                          <a:latin typeface="Yu Gothic UI"/>
                          <a:cs typeface="Yu Gothic UI"/>
                        </a:rPr>
                        <a:t>容等</a:t>
                      </a:r>
                      <a:r>
                        <a:rPr sz="1050" b="1" u="sng" dirty="0">
                          <a:solidFill>
                            <a:srgbClr val="006FC0"/>
                          </a:solidFill>
                          <a:uFill>
                            <a:solidFill>
                              <a:srgbClr val="006FC0"/>
                            </a:solidFill>
                          </a:uFill>
                          <a:latin typeface="Yu Gothic UI"/>
                          <a:cs typeface="Yu Gothic UI"/>
                        </a:rPr>
                        <a:t>の要</a:t>
                      </a:r>
                      <a:r>
                        <a:rPr sz="1050" b="1" u="sng" spc="-15" dirty="0">
                          <a:solidFill>
                            <a:srgbClr val="006FC0"/>
                          </a:solidFill>
                          <a:uFill>
                            <a:solidFill>
                              <a:srgbClr val="006FC0"/>
                            </a:solidFill>
                          </a:uFill>
                          <a:latin typeface="Yu Gothic UI"/>
                          <a:cs typeface="Yu Gothic UI"/>
                        </a:rPr>
                        <a:t>点</a:t>
                      </a:r>
                      <a:r>
                        <a:rPr sz="1050" b="1" u="sng" spc="105" dirty="0">
                          <a:solidFill>
                            <a:srgbClr val="006FC0"/>
                          </a:solidFill>
                          <a:uFill>
                            <a:solidFill>
                              <a:srgbClr val="006FC0"/>
                            </a:solidFill>
                          </a:uFill>
                          <a:latin typeface="Yu Gothic UI"/>
                          <a:cs typeface="Yu Gothic UI"/>
                        </a:rPr>
                        <a:t>を</a:t>
                      </a:r>
                      <a:r>
                        <a:rPr sz="1050" b="1" u="sng" spc="120" dirty="0">
                          <a:solidFill>
                            <a:srgbClr val="006FC0"/>
                          </a:solidFill>
                          <a:uFill>
                            <a:solidFill>
                              <a:srgbClr val="006FC0"/>
                            </a:solidFill>
                          </a:uFill>
                          <a:latin typeface="Yu Gothic UI"/>
                          <a:cs typeface="Yu Gothic UI"/>
                        </a:rPr>
                        <a:t>診</a:t>
                      </a:r>
                      <a:r>
                        <a:rPr sz="1050" b="1" u="sng" dirty="0">
                          <a:solidFill>
                            <a:srgbClr val="006FC0"/>
                          </a:solidFill>
                          <a:uFill>
                            <a:solidFill>
                              <a:srgbClr val="006FC0"/>
                            </a:solidFill>
                          </a:uFill>
                          <a:latin typeface="Yu Gothic UI"/>
                          <a:cs typeface="Yu Gothic UI"/>
                        </a:rPr>
                        <a:t>療</a:t>
                      </a:r>
                      <a:r>
                        <a:rPr sz="1050" b="1" u="sng" spc="-15" dirty="0">
                          <a:solidFill>
                            <a:srgbClr val="006FC0"/>
                          </a:solidFill>
                          <a:uFill>
                            <a:solidFill>
                              <a:srgbClr val="006FC0"/>
                            </a:solidFill>
                          </a:uFill>
                          <a:latin typeface="Yu Gothic UI"/>
                          <a:cs typeface="Yu Gothic UI"/>
                        </a:rPr>
                        <a:t>録</a:t>
                      </a:r>
                      <a:r>
                        <a:rPr sz="1050" b="1" u="sng" spc="90" dirty="0">
                          <a:solidFill>
                            <a:srgbClr val="006FC0"/>
                          </a:solidFill>
                          <a:uFill>
                            <a:solidFill>
                              <a:srgbClr val="006FC0"/>
                            </a:solidFill>
                          </a:uFill>
                          <a:latin typeface="Yu Gothic UI"/>
                          <a:cs typeface="Yu Gothic UI"/>
                        </a:rPr>
                        <a:t>に</a:t>
                      </a:r>
                      <a:r>
                        <a:rPr sz="1050" b="1" u="sng" spc="100" dirty="0">
                          <a:solidFill>
                            <a:srgbClr val="006FC0"/>
                          </a:solidFill>
                          <a:uFill>
                            <a:solidFill>
                              <a:srgbClr val="006FC0"/>
                            </a:solidFill>
                          </a:uFill>
                          <a:latin typeface="Yu Gothic UI"/>
                          <a:cs typeface="Yu Gothic UI"/>
                        </a:rPr>
                        <a:t>記</a:t>
                      </a:r>
                      <a:r>
                        <a:rPr sz="1050" b="1" u="sng" spc="90" dirty="0">
                          <a:solidFill>
                            <a:srgbClr val="006FC0"/>
                          </a:solidFill>
                          <a:uFill>
                            <a:solidFill>
                              <a:srgbClr val="006FC0"/>
                            </a:solidFill>
                          </a:uFill>
                          <a:latin typeface="Yu Gothic UI"/>
                          <a:cs typeface="Yu Gothic UI"/>
                        </a:rPr>
                        <a:t>載</a:t>
                      </a:r>
                      <a:r>
                        <a:rPr sz="1050" b="1" u="sng" spc="60" dirty="0">
                          <a:solidFill>
                            <a:srgbClr val="006FC0"/>
                          </a:solidFill>
                          <a:uFill>
                            <a:solidFill>
                              <a:srgbClr val="006FC0"/>
                            </a:solidFill>
                          </a:uFill>
                          <a:latin typeface="Yu Gothic UI"/>
                          <a:cs typeface="Yu Gothic UI"/>
                        </a:rPr>
                        <a:t>す</a:t>
                      </a:r>
                      <a:r>
                        <a:rPr sz="1050" b="1" u="sng" spc="310" dirty="0">
                          <a:solidFill>
                            <a:srgbClr val="006FC0"/>
                          </a:solidFill>
                          <a:uFill>
                            <a:solidFill>
                              <a:srgbClr val="006FC0"/>
                            </a:solidFill>
                          </a:uFill>
                          <a:latin typeface="Yu Gothic UI"/>
                          <a:cs typeface="Yu Gothic UI"/>
                        </a:rPr>
                        <a:t>る</a:t>
                      </a:r>
                      <a:r>
                        <a:rPr sz="1050" b="1" u="sng" spc="250" dirty="0">
                          <a:solidFill>
                            <a:srgbClr val="006FC0"/>
                          </a:solidFill>
                          <a:uFill>
                            <a:solidFill>
                              <a:srgbClr val="006FC0"/>
                            </a:solidFill>
                          </a:uFill>
                          <a:latin typeface="Yu Gothic UI"/>
                          <a:cs typeface="Yu Gothic UI"/>
                        </a:rPr>
                        <a:t>こ</a:t>
                      </a:r>
                      <a:r>
                        <a:rPr sz="1050" b="1" u="sng" spc="330" dirty="0">
                          <a:solidFill>
                            <a:srgbClr val="006FC0"/>
                          </a:solidFill>
                          <a:uFill>
                            <a:solidFill>
                              <a:srgbClr val="006FC0"/>
                            </a:solidFill>
                          </a:uFill>
                          <a:latin typeface="Yu Gothic UI"/>
                          <a:cs typeface="Yu Gothic UI"/>
                        </a:rPr>
                        <a:t>と</a:t>
                      </a:r>
                      <a:r>
                        <a:rPr sz="1050" b="1" u="sng" spc="250" dirty="0">
                          <a:solidFill>
                            <a:srgbClr val="006FC0"/>
                          </a:solidFill>
                          <a:uFill>
                            <a:solidFill>
                              <a:srgbClr val="006FC0"/>
                            </a:solidFill>
                          </a:uFill>
                          <a:latin typeface="Yu Gothic UI"/>
                          <a:cs typeface="Yu Gothic UI"/>
                        </a:rPr>
                        <a:t>。</a:t>
                      </a:r>
                      <a:r>
                        <a:rPr sz="1050" b="1" dirty="0">
                          <a:solidFill>
                            <a:srgbClr val="006FC0"/>
                          </a:solidFill>
                          <a:latin typeface="Yu Gothic UI"/>
                          <a:cs typeface="Yu Gothic UI"/>
                        </a:rPr>
                        <a:t>	</a:t>
                      </a:r>
                      <a:r>
                        <a:rPr sz="1650" spc="-359" baseline="-40404" dirty="0">
                          <a:latin typeface="PMingLiU"/>
                          <a:cs typeface="PMingLiU"/>
                        </a:rPr>
                        <a:t>ルー</a:t>
                      </a:r>
                      <a:r>
                        <a:rPr sz="1650" spc="-375" baseline="-40404" dirty="0">
                          <a:latin typeface="PMingLiU"/>
                          <a:cs typeface="PMingLiU"/>
                        </a:rPr>
                        <a:t>プ</a:t>
                      </a:r>
                      <a:r>
                        <a:rPr sz="1650" spc="-172" baseline="-40404" dirty="0">
                          <a:latin typeface="PMingLiU"/>
                          <a:cs typeface="PMingLiU"/>
                        </a:rPr>
                        <a:t>が歯肉に</a:t>
                      </a:r>
                      <a:r>
                        <a:rPr sz="1650" baseline="-40404" dirty="0">
                          <a:latin typeface="PMingLiU"/>
                          <a:cs typeface="PMingLiU"/>
                        </a:rPr>
                        <a:t>埋</a:t>
                      </a:r>
                      <a:r>
                        <a:rPr sz="1650" spc="127" baseline="-40404" dirty="0">
                          <a:latin typeface="PMingLiU"/>
                          <a:cs typeface="PMingLiU"/>
                        </a:rPr>
                        <a:t>入</a:t>
                      </a:r>
                      <a:r>
                        <a:rPr sz="2700" b="1" spc="-37" baseline="-47839" dirty="0">
                          <a:latin typeface="Calibri"/>
                          <a:cs typeface="Calibri"/>
                        </a:rPr>
                        <a:t>45</a:t>
                      </a:r>
                      <a:endParaRPr sz="2700" baseline="-47839">
                        <a:latin typeface="Calibri"/>
                        <a:cs typeface="Calibri"/>
                      </a:endParaRPr>
                    </a:p>
                  </a:txBody>
                  <a:tcPr marL="0" marR="0" marT="2413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26" name="object 26"/>
          <p:cNvPicPr/>
          <p:nvPr/>
        </p:nvPicPr>
        <p:blipFill>
          <a:blip r:embed="rId3" cstate="print"/>
          <a:stretch>
            <a:fillRect/>
          </a:stretch>
        </p:blipFill>
        <p:spPr>
          <a:xfrm>
            <a:off x="7698867" y="1474597"/>
            <a:ext cx="2020443" cy="1295146"/>
          </a:xfrm>
          <a:prstGeom prst="rect">
            <a:avLst/>
          </a:prstGeom>
        </p:spPr>
      </p:pic>
      <p:pic>
        <p:nvPicPr>
          <p:cNvPr id="27" name="object 27"/>
          <p:cNvPicPr/>
          <p:nvPr/>
        </p:nvPicPr>
        <p:blipFill>
          <a:blip r:embed="rId4" cstate="print"/>
          <a:stretch>
            <a:fillRect/>
          </a:stretch>
        </p:blipFill>
        <p:spPr>
          <a:xfrm>
            <a:off x="7698867" y="3078098"/>
            <a:ext cx="2047113" cy="1109345"/>
          </a:xfrm>
          <a:prstGeom prst="rect">
            <a:avLst/>
          </a:prstGeom>
        </p:spPr>
      </p:pic>
      <p:sp>
        <p:nvSpPr>
          <p:cNvPr id="28" name="object 28"/>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Ⅲ－７口腔疾患の重症化予防等の生活の質に配慮した歯科医療の推進、口腔機能発達不全及び口腔機能低下への対応の充実、歯科治療のデジタル化の推進－⑤</a:t>
            </a:r>
            <a:endParaRPr sz="1050">
              <a:latin typeface="Yu Gothic UI"/>
              <a:cs typeface="Yu Gothic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705100" cy="927100"/>
          </a:xfrm>
          <a:custGeom>
            <a:avLst/>
            <a:gdLst/>
            <a:ahLst/>
            <a:cxnLst/>
            <a:rect l="l" t="t" r="r" b="b"/>
            <a:pathLst>
              <a:path w="2705100" h="927100">
                <a:moveTo>
                  <a:pt x="2705100" y="0"/>
                </a:moveTo>
                <a:lnTo>
                  <a:pt x="0" y="0"/>
                </a:lnTo>
                <a:lnTo>
                  <a:pt x="0" y="926528"/>
                </a:lnTo>
                <a:lnTo>
                  <a:pt x="2705100" y="926528"/>
                </a:lnTo>
                <a:lnTo>
                  <a:pt x="2705100" y="0"/>
                </a:lnTo>
                <a:close/>
              </a:path>
            </a:pathLst>
          </a:custGeom>
          <a:solidFill>
            <a:srgbClr val="CDFFDC"/>
          </a:solidFill>
        </p:spPr>
        <p:txBody>
          <a:bodyPr wrap="square" lIns="0" tIns="0" rIns="0" bIns="0" rtlCol="0"/>
          <a:lstStyle/>
          <a:p>
            <a:endParaRPr/>
          </a:p>
        </p:txBody>
      </p:sp>
      <p:sp>
        <p:nvSpPr>
          <p:cNvPr id="3" name="object 3"/>
          <p:cNvSpPr txBox="1"/>
          <p:nvPr/>
        </p:nvSpPr>
        <p:spPr>
          <a:xfrm>
            <a:off x="2784475"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89"/>
              </a:lnSpc>
            </a:pPr>
            <a:r>
              <a:rPr spc="-25" dirty="0"/>
              <a:t>46</a:t>
            </a:r>
          </a:p>
        </p:txBody>
      </p:sp>
      <p:sp>
        <p:nvSpPr>
          <p:cNvPr id="4" name="object 4"/>
          <p:cNvSpPr txBox="1">
            <a:spLocks noGrp="1"/>
          </p:cNvSpPr>
          <p:nvPr>
            <p:ph type="title"/>
          </p:nvPr>
        </p:nvSpPr>
        <p:spPr>
          <a:xfrm>
            <a:off x="2784475" y="4173092"/>
            <a:ext cx="6901180" cy="452120"/>
          </a:xfrm>
          <a:prstGeom prst="rect">
            <a:avLst/>
          </a:prstGeom>
        </p:spPr>
        <p:txBody>
          <a:bodyPr vert="horz" wrap="square" lIns="0" tIns="12065" rIns="0" bIns="0" rtlCol="0">
            <a:spAutoFit/>
          </a:bodyPr>
          <a:lstStyle/>
          <a:p>
            <a:pPr marL="12700">
              <a:lnSpc>
                <a:spcPct val="100000"/>
              </a:lnSpc>
              <a:spcBef>
                <a:spcPts val="95"/>
              </a:spcBef>
            </a:pPr>
            <a:r>
              <a:rPr sz="2800" spc="335" dirty="0"/>
              <a:t>14</a:t>
            </a:r>
            <a:r>
              <a:rPr sz="2800" spc="135" dirty="0"/>
              <a:t>．歯科矯正に係る患者の対象等の見直し</a:t>
            </a:r>
            <a:endParaRPr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5455" y="4727117"/>
            <a:ext cx="4320540" cy="1870710"/>
          </a:xfrm>
          <a:prstGeom prst="rect">
            <a:avLst/>
          </a:prstGeom>
          <a:solidFill>
            <a:srgbClr val="E7EDF8"/>
          </a:solidFill>
        </p:spPr>
        <p:txBody>
          <a:bodyPr vert="horz" wrap="square" lIns="0" tIns="50165" rIns="0" bIns="0" rtlCol="0">
            <a:spAutoFit/>
          </a:bodyPr>
          <a:lstStyle/>
          <a:p>
            <a:pPr marL="91440">
              <a:lnSpc>
                <a:spcPct val="100000"/>
              </a:lnSpc>
              <a:spcBef>
                <a:spcPts val="395"/>
              </a:spcBef>
            </a:pPr>
            <a:r>
              <a:rPr sz="1200" spc="120" dirty="0">
                <a:latin typeface="Yu Gothic UI"/>
                <a:cs typeface="Yu Gothic UI"/>
              </a:rPr>
              <a:t>【歯科矯正相談料】</a:t>
            </a:r>
            <a:endParaRPr sz="1200">
              <a:latin typeface="Yu Gothic UI"/>
              <a:cs typeface="Yu Gothic UI"/>
            </a:endParaRPr>
          </a:p>
          <a:p>
            <a:pPr marL="91440">
              <a:lnSpc>
                <a:spcPct val="100000"/>
              </a:lnSpc>
              <a:spcBef>
                <a:spcPts val="1440"/>
              </a:spcBef>
            </a:pPr>
            <a:r>
              <a:rPr sz="1200" spc="35" dirty="0">
                <a:latin typeface="Yu Gothic UI"/>
                <a:cs typeface="Yu Gothic UI"/>
              </a:rPr>
              <a:t>[算定要件]</a:t>
            </a:r>
            <a:endParaRPr sz="1200">
              <a:latin typeface="Yu Gothic UI"/>
              <a:cs typeface="Yu Gothic UI"/>
            </a:endParaRPr>
          </a:p>
          <a:p>
            <a:pPr marL="91440" marR="106045" algn="just">
              <a:lnSpc>
                <a:spcPct val="100000"/>
              </a:lnSpc>
            </a:pPr>
            <a:r>
              <a:rPr sz="1200" spc="50" dirty="0">
                <a:latin typeface="Yu Gothic UI"/>
                <a:cs typeface="Yu Gothic UI"/>
              </a:rPr>
              <a:t>歯科矯正相談料を算定した場合は、診療録に、健康診断の実</a:t>
            </a:r>
            <a:r>
              <a:rPr sz="1200" spc="60" dirty="0">
                <a:latin typeface="Yu Gothic UI"/>
                <a:cs typeface="Yu Gothic UI"/>
              </a:rPr>
              <a:t>施日、結果、学校名及び患者又はその家族等に説明した診断</a:t>
            </a:r>
            <a:r>
              <a:rPr sz="1200" spc="90" dirty="0">
                <a:latin typeface="Yu Gothic UI"/>
                <a:cs typeface="Yu Gothic UI"/>
              </a:rPr>
              <a:t>結果等の要点を記載する。</a:t>
            </a:r>
            <a:endParaRPr sz="1200">
              <a:latin typeface="Yu Gothic UI"/>
              <a:cs typeface="Yu Gothic UI"/>
            </a:endParaRPr>
          </a:p>
          <a:p>
            <a:pPr marL="91440">
              <a:lnSpc>
                <a:spcPct val="100000"/>
              </a:lnSpc>
              <a:spcBef>
                <a:spcPts val="1440"/>
              </a:spcBef>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p:txBody>
      </p:sp>
      <p:sp>
        <p:nvSpPr>
          <p:cNvPr id="3" name="object 3"/>
          <p:cNvSpPr/>
          <p:nvPr/>
        </p:nvSpPr>
        <p:spPr>
          <a:xfrm>
            <a:off x="96564" y="1049147"/>
            <a:ext cx="9712960" cy="2462530"/>
          </a:xfrm>
          <a:custGeom>
            <a:avLst/>
            <a:gdLst/>
            <a:ahLst/>
            <a:cxnLst/>
            <a:rect l="l" t="t" r="r" b="b"/>
            <a:pathLst>
              <a:path w="9712960" h="2462529">
                <a:moveTo>
                  <a:pt x="0" y="2462276"/>
                </a:moveTo>
                <a:lnTo>
                  <a:pt x="9712833" y="2462276"/>
                </a:lnTo>
                <a:lnTo>
                  <a:pt x="9712833" y="0"/>
                </a:lnTo>
                <a:lnTo>
                  <a:pt x="0" y="0"/>
                </a:lnTo>
                <a:lnTo>
                  <a:pt x="0" y="2462276"/>
                </a:lnTo>
                <a:close/>
              </a:path>
            </a:pathLst>
          </a:custGeom>
          <a:ln w="9524">
            <a:solidFill>
              <a:srgbClr val="000000"/>
            </a:solidFill>
          </a:ln>
        </p:spPr>
        <p:txBody>
          <a:bodyPr wrap="square" lIns="0" tIns="0" rIns="0" bIns="0" rtlCol="0"/>
          <a:lstStyle/>
          <a:p>
            <a:endParaRPr/>
          </a:p>
        </p:txBody>
      </p:sp>
      <p:sp>
        <p:nvSpPr>
          <p:cNvPr id="4" name="object 4"/>
          <p:cNvSpPr txBox="1"/>
          <p:nvPr/>
        </p:nvSpPr>
        <p:spPr>
          <a:xfrm>
            <a:off x="315468" y="1721142"/>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5" name="object 5"/>
          <p:cNvSpPr txBox="1"/>
          <p:nvPr/>
        </p:nvSpPr>
        <p:spPr>
          <a:xfrm>
            <a:off x="315468" y="2080882"/>
            <a:ext cx="4320540" cy="1118235"/>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135" dirty="0">
                <a:latin typeface="Yu Gothic UI"/>
                <a:cs typeface="Yu Gothic UI"/>
              </a:rPr>
              <a:t>【歯科矯正の対象となる疾患】</a:t>
            </a:r>
            <a:r>
              <a:rPr sz="1200" dirty="0">
                <a:latin typeface="Yu Gothic UI"/>
                <a:cs typeface="Yu Gothic UI"/>
              </a:rPr>
              <a:t>（掲示事項告示</a:t>
            </a:r>
            <a:r>
              <a:rPr sz="1200" spc="-50" dirty="0">
                <a:latin typeface="Yu Gothic UI"/>
                <a:cs typeface="Yu Gothic UI"/>
              </a:rPr>
              <a:t>）</a:t>
            </a:r>
            <a:endParaRPr sz="1200">
              <a:latin typeface="Yu Gothic UI"/>
              <a:cs typeface="Yu Gothic UI"/>
            </a:endParaRPr>
          </a:p>
          <a:p>
            <a:pPr marL="90805">
              <a:lnSpc>
                <a:spcPct val="100000"/>
              </a:lnSpc>
            </a:pPr>
            <a:r>
              <a:rPr sz="1200" dirty="0">
                <a:latin typeface="Yu Gothic UI"/>
                <a:cs typeface="Yu Gothic UI"/>
              </a:rPr>
              <a:t>（追加</a:t>
            </a:r>
            <a:r>
              <a:rPr sz="1200" spc="-50" dirty="0">
                <a:latin typeface="Yu Gothic UI"/>
                <a:cs typeface="Yu Gothic UI"/>
              </a:rPr>
              <a:t>）</a:t>
            </a:r>
            <a:endParaRPr sz="1200">
              <a:latin typeface="Yu Gothic UI"/>
              <a:cs typeface="Yu Gothic UI"/>
            </a:endParaRPr>
          </a:p>
        </p:txBody>
      </p:sp>
      <p:grpSp>
        <p:nvGrpSpPr>
          <p:cNvPr id="6" name="object 6"/>
          <p:cNvGrpSpPr/>
          <p:nvPr/>
        </p:nvGrpSpPr>
        <p:grpSpPr>
          <a:xfrm>
            <a:off x="218897" y="938809"/>
            <a:ext cx="4920615" cy="2120900"/>
            <a:chOff x="218897" y="938809"/>
            <a:chExt cx="4920615" cy="2120900"/>
          </a:xfrm>
        </p:grpSpPr>
        <p:sp>
          <p:nvSpPr>
            <p:cNvPr id="7" name="object 7"/>
            <p:cNvSpPr/>
            <p:nvPr/>
          </p:nvSpPr>
          <p:spPr>
            <a:xfrm>
              <a:off x="4773040" y="218897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sp>
          <p:nvSpPr>
            <p:cNvPr id="8" name="object 8"/>
            <p:cNvSpPr/>
            <p:nvPr/>
          </p:nvSpPr>
          <p:spPr>
            <a:xfrm>
              <a:off x="218897" y="938809"/>
              <a:ext cx="2644140" cy="294005"/>
            </a:xfrm>
            <a:custGeom>
              <a:avLst/>
              <a:gdLst/>
              <a:ahLst/>
              <a:cxnLst/>
              <a:rect l="l" t="t" r="r" b="b"/>
              <a:pathLst>
                <a:path w="2644140" h="294005">
                  <a:moveTo>
                    <a:pt x="2643632" y="0"/>
                  </a:moveTo>
                  <a:lnTo>
                    <a:pt x="0" y="0"/>
                  </a:lnTo>
                  <a:lnTo>
                    <a:pt x="0" y="293725"/>
                  </a:lnTo>
                  <a:lnTo>
                    <a:pt x="2643632" y="293725"/>
                  </a:lnTo>
                  <a:lnTo>
                    <a:pt x="2643632" y="0"/>
                  </a:lnTo>
                  <a:close/>
                </a:path>
              </a:pathLst>
            </a:custGeom>
            <a:solidFill>
              <a:srgbClr val="CDFFDC"/>
            </a:solidFill>
          </p:spPr>
          <p:txBody>
            <a:bodyPr wrap="square" lIns="0" tIns="0" rIns="0" bIns="0" rtlCol="0"/>
            <a:lstStyle/>
            <a:p>
              <a:endParaRPr/>
            </a:p>
          </p:txBody>
        </p:sp>
      </p:grpSp>
      <p:sp>
        <p:nvSpPr>
          <p:cNvPr id="9" name="object 9"/>
          <p:cNvSpPr txBox="1"/>
          <p:nvPr/>
        </p:nvSpPr>
        <p:spPr>
          <a:xfrm>
            <a:off x="5270500" y="1721142"/>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0" name="object 10"/>
          <p:cNvSpPr txBox="1"/>
          <p:nvPr/>
        </p:nvSpPr>
        <p:spPr>
          <a:xfrm>
            <a:off x="5270500" y="2080882"/>
            <a:ext cx="4320540" cy="1118235"/>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135" dirty="0">
                <a:latin typeface="Yu Gothic UI"/>
                <a:cs typeface="Yu Gothic UI"/>
              </a:rPr>
              <a:t>【歯科矯正の対象となる疾患】</a:t>
            </a:r>
            <a:r>
              <a:rPr sz="1200" dirty="0">
                <a:latin typeface="Yu Gothic UI"/>
                <a:cs typeface="Yu Gothic UI"/>
              </a:rPr>
              <a:t>（掲示事項告示</a:t>
            </a:r>
            <a:r>
              <a:rPr sz="1200" spc="-50" dirty="0">
                <a:latin typeface="Yu Gothic UI"/>
                <a:cs typeface="Yu Gothic UI"/>
              </a:rPr>
              <a:t>）</a:t>
            </a:r>
            <a:endParaRPr sz="1200">
              <a:latin typeface="Yu Gothic UI"/>
              <a:cs typeface="Yu Gothic UI"/>
            </a:endParaRPr>
          </a:p>
          <a:p>
            <a:pPr marL="92075">
              <a:lnSpc>
                <a:spcPct val="100000"/>
              </a:lnSpc>
            </a:pPr>
            <a:r>
              <a:rPr sz="1200" b="1" spc="600" dirty="0">
                <a:solidFill>
                  <a:srgbClr val="006FC0"/>
                </a:solidFill>
                <a:latin typeface="Yu Gothic UI"/>
                <a:cs typeface="Yu Gothic UI"/>
              </a:rPr>
              <a:t>・</a:t>
            </a:r>
            <a:r>
              <a:rPr sz="1200" b="1" u="sng" spc="90" dirty="0">
                <a:solidFill>
                  <a:srgbClr val="006FC0"/>
                </a:solidFill>
                <a:uFill>
                  <a:solidFill>
                    <a:srgbClr val="006FC0"/>
                  </a:solidFill>
                </a:uFill>
                <a:latin typeface="Yu Gothic UI"/>
                <a:cs typeface="Yu Gothic UI"/>
              </a:rPr>
              <a:t>原発性低リン血症性くる病</a:t>
            </a:r>
            <a:endParaRPr sz="1200">
              <a:latin typeface="Yu Gothic UI"/>
              <a:cs typeface="Yu Gothic UI"/>
            </a:endParaRPr>
          </a:p>
          <a:p>
            <a:pPr marL="92075">
              <a:lnSpc>
                <a:spcPct val="100000"/>
              </a:lnSpc>
            </a:pPr>
            <a:r>
              <a:rPr sz="1200" b="1" spc="595" dirty="0">
                <a:solidFill>
                  <a:srgbClr val="006FC0"/>
                </a:solidFill>
                <a:latin typeface="Yu Gothic UI"/>
                <a:cs typeface="Yu Gothic UI"/>
              </a:rPr>
              <a:t>・</a:t>
            </a:r>
            <a:r>
              <a:rPr sz="1200" b="1" u="sng" spc="195" dirty="0">
                <a:solidFill>
                  <a:srgbClr val="006FC0"/>
                </a:solidFill>
                <a:uFill>
                  <a:solidFill>
                    <a:srgbClr val="006FC0"/>
                  </a:solidFill>
                </a:uFill>
                <a:latin typeface="Yu Gothic UI"/>
                <a:cs typeface="Yu Gothic UI"/>
              </a:rPr>
              <a:t>ロイス・ディーツ症候群</a:t>
            </a:r>
            <a:endParaRPr sz="1200">
              <a:latin typeface="Yu Gothic UI"/>
              <a:cs typeface="Yu Gothic UI"/>
            </a:endParaRPr>
          </a:p>
          <a:p>
            <a:pPr marL="270510" marR="202565" indent="-178435">
              <a:lnSpc>
                <a:spcPct val="100000"/>
              </a:lnSpc>
            </a:pPr>
            <a:r>
              <a:rPr sz="1200" b="1" spc="600" dirty="0">
                <a:solidFill>
                  <a:srgbClr val="006FC0"/>
                </a:solidFill>
                <a:latin typeface="Yu Gothic UI"/>
                <a:cs typeface="Yu Gothic UI"/>
              </a:rPr>
              <a:t>・</a:t>
            </a:r>
            <a:r>
              <a:rPr sz="1200" b="1" u="sng" spc="235" dirty="0">
                <a:solidFill>
                  <a:srgbClr val="006FC0"/>
                </a:solidFill>
                <a:uFill>
                  <a:solidFill>
                    <a:srgbClr val="006FC0"/>
                  </a:solidFill>
                </a:uFill>
                <a:latin typeface="Yu Gothic UI"/>
                <a:cs typeface="Yu Gothic UI"/>
              </a:rPr>
              <a:t>18</a:t>
            </a:r>
            <a:r>
              <a:rPr sz="1200" b="1" u="sng" spc="70" dirty="0">
                <a:solidFill>
                  <a:srgbClr val="006FC0"/>
                </a:solidFill>
                <a:uFill>
                  <a:solidFill>
                    <a:srgbClr val="006FC0"/>
                  </a:solidFill>
                </a:uFill>
                <a:latin typeface="Yu Gothic UI"/>
                <a:cs typeface="Yu Gothic UI"/>
              </a:rPr>
              <a:t>歳未満の患者であって、連続した３歯以上の先天性欠</a:t>
            </a:r>
            <a:r>
              <a:rPr sz="1200" b="1" u="sng" spc="50" dirty="0">
                <a:solidFill>
                  <a:srgbClr val="006FC0"/>
                </a:solidFill>
                <a:uFill>
                  <a:solidFill>
                    <a:srgbClr val="006FC0"/>
                  </a:solidFill>
                </a:uFill>
                <a:latin typeface="Yu Gothic UI"/>
                <a:cs typeface="Yu Gothic UI"/>
              </a:rPr>
              <a:t>如歯に起因した咬合異常</a:t>
            </a:r>
            <a:endParaRPr sz="1200">
              <a:latin typeface="Yu Gothic UI"/>
              <a:cs typeface="Yu Gothic UI"/>
            </a:endParaRPr>
          </a:p>
        </p:txBody>
      </p:sp>
      <p:sp>
        <p:nvSpPr>
          <p:cNvPr id="11" name="object 11"/>
          <p:cNvSpPr txBox="1"/>
          <p:nvPr/>
        </p:nvSpPr>
        <p:spPr>
          <a:xfrm>
            <a:off x="175361" y="884311"/>
            <a:ext cx="9735185" cy="623570"/>
          </a:xfrm>
          <a:prstGeom prst="rect">
            <a:avLst/>
          </a:prstGeom>
        </p:spPr>
        <p:txBody>
          <a:bodyPr vert="horz" wrap="square" lIns="0" tIns="105410" rIns="0" bIns="0" rtlCol="0">
            <a:spAutoFit/>
          </a:bodyPr>
          <a:lstStyle/>
          <a:p>
            <a:pPr marL="450215">
              <a:lnSpc>
                <a:spcPct val="100000"/>
              </a:lnSpc>
              <a:spcBef>
                <a:spcPts val="830"/>
              </a:spcBef>
            </a:pPr>
            <a:r>
              <a:rPr sz="1200" b="1" spc="-5" dirty="0">
                <a:latin typeface="Yu Gothic UI"/>
                <a:cs typeface="Yu Gothic UI"/>
              </a:rPr>
              <a:t>歯科矯正の対象患者の追加</a:t>
            </a:r>
            <a:endParaRPr sz="1200">
              <a:latin typeface="Yu Gothic UI"/>
              <a:cs typeface="Yu Gothic UI"/>
            </a:endParaRPr>
          </a:p>
          <a:p>
            <a:pPr marL="299085" indent="-286385">
              <a:lnSpc>
                <a:spcPct val="100000"/>
              </a:lnSpc>
              <a:spcBef>
                <a:spcPts val="855"/>
              </a:spcBef>
              <a:buClr>
                <a:srgbClr val="000000"/>
              </a:buClr>
              <a:buFont typeface="Wingdings"/>
              <a:buChar char=""/>
              <a:tabLst>
                <a:tab pos="299085" algn="l"/>
              </a:tabLst>
            </a:pPr>
            <a:r>
              <a:rPr sz="1400" b="1" u="sng" spc="80" dirty="0">
                <a:solidFill>
                  <a:srgbClr val="006FC0"/>
                </a:solidFill>
                <a:uFill>
                  <a:solidFill>
                    <a:srgbClr val="006FC0"/>
                  </a:solidFill>
                </a:uFill>
                <a:latin typeface="Yu Gothic UI"/>
                <a:cs typeface="Yu Gothic UI"/>
              </a:rPr>
              <a:t>連続する３歯以上の先天性欠損歯を有する患者と咬合異常を来す疾患</a:t>
            </a:r>
            <a:r>
              <a:rPr sz="1400" spc="85" dirty="0">
                <a:latin typeface="Yu Gothic UI"/>
                <a:cs typeface="Yu Gothic UI"/>
              </a:rPr>
              <a:t>を歯科矯正に係る保険給付の</a:t>
            </a:r>
            <a:r>
              <a:rPr sz="1400" b="1" u="sng" spc="60" dirty="0">
                <a:solidFill>
                  <a:srgbClr val="006FC0"/>
                </a:solidFill>
                <a:uFill>
                  <a:solidFill>
                    <a:srgbClr val="006FC0"/>
                  </a:solidFill>
                </a:uFill>
                <a:latin typeface="Yu Gothic UI"/>
                <a:cs typeface="Yu Gothic UI"/>
              </a:rPr>
              <a:t>対象に追加</a:t>
            </a:r>
            <a:r>
              <a:rPr sz="1400" spc="345" dirty="0">
                <a:latin typeface="Yu Gothic UI"/>
                <a:cs typeface="Yu Gothic UI"/>
              </a:rPr>
              <a:t>する。</a:t>
            </a:r>
            <a:endParaRPr sz="1400">
              <a:latin typeface="Yu Gothic UI"/>
              <a:cs typeface="Yu Gothic UI"/>
            </a:endParaRPr>
          </a:p>
        </p:txBody>
      </p:sp>
      <p:sp>
        <p:nvSpPr>
          <p:cNvPr id="12" name="object 12"/>
          <p:cNvSpPr/>
          <p:nvPr/>
        </p:nvSpPr>
        <p:spPr>
          <a:xfrm>
            <a:off x="0" y="318414"/>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3" name="object 13"/>
          <p:cNvSpPr txBox="1">
            <a:spLocks noGrp="1"/>
          </p:cNvSpPr>
          <p:nvPr>
            <p:ph type="title"/>
          </p:nvPr>
        </p:nvSpPr>
        <p:spPr>
          <a:xfrm>
            <a:off x="2348864" y="334517"/>
            <a:ext cx="5212715" cy="391160"/>
          </a:xfrm>
          <a:prstGeom prst="rect">
            <a:avLst/>
          </a:prstGeom>
        </p:spPr>
        <p:txBody>
          <a:bodyPr vert="horz" wrap="square" lIns="0" tIns="12700" rIns="0" bIns="0" rtlCol="0">
            <a:spAutoFit/>
          </a:bodyPr>
          <a:lstStyle/>
          <a:p>
            <a:pPr marL="12700">
              <a:lnSpc>
                <a:spcPct val="100000"/>
              </a:lnSpc>
              <a:spcBef>
                <a:spcPts val="100"/>
              </a:spcBef>
            </a:pPr>
            <a:r>
              <a:rPr spc="114" dirty="0"/>
              <a:t>歯科矯正に係る患者の対象等の見直し</a:t>
            </a:r>
          </a:p>
        </p:txBody>
      </p:sp>
      <p:sp>
        <p:nvSpPr>
          <p:cNvPr id="14" name="object 14"/>
          <p:cNvSpPr/>
          <p:nvPr/>
        </p:nvSpPr>
        <p:spPr>
          <a:xfrm>
            <a:off x="96564" y="3795331"/>
            <a:ext cx="9712960" cy="2916555"/>
          </a:xfrm>
          <a:custGeom>
            <a:avLst/>
            <a:gdLst/>
            <a:ahLst/>
            <a:cxnLst/>
            <a:rect l="l" t="t" r="r" b="b"/>
            <a:pathLst>
              <a:path w="9712960" h="2916554">
                <a:moveTo>
                  <a:pt x="0" y="2916047"/>
                </a:moveTo>
                <a:lnTo>
                  <a:pt x="9712833" y="2916047"/>
                </a:lnTo>
                <a:lnTo>
                  <a:pt x="9712833" y="0"/>
                </a:lnTo>
                <a:lnTo>
                  <a:pt x="0" y="0"/>
                </a:lnTo>
                <a:lnTo>
                  <a:pt x="0" y="2916047"/>
                </a:lnTo>
                <a:close/>
              </a:path>
            </a:pathLst>
          </a:custGeom>
          <a:ln w="9524">
            <a:solidFill>
              <a:srgbClr val="000000"/>
            </a:solidFill>
          </a:ln>
        </p:spPr>
        <p:txBody>
          <a:bodyPr wrap="square" lIns="0" tIns="0" rIns="0" bIns="0" rtlCol="0"/>
          <a:lstStyle/>
          <a:p>
            <a:endParaRPr/>
          </a:p>
        </p:txBody>
      </p:sp>
      <p:sp>
        <p:nvSpPr>
          <p:cNvPr id="15" name="object 15"/>
          <p:cNvSpPr txBox="1"/>
          <p:nvPr/>
        </p:nvSpPr>
        <p:spPr>
          <a:xfrm>
            <a:off x="315455" y="4367186"/>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grpSp>
        <p:nvGrpSpPr>
          <p:cNvPr id="16" name="object 16"/>
          <p:cNvGrpSpPr/>
          <p:nvPr/>
        </p:nvGrpSpPr>
        <p:grpSpPr>
          <a:xfrm>
            <a:off x="315455" y="3684930"/>
            <a:ext cx="4824095" cy="2312670"/>
            <a:chOff x="315455" y="3684930"/>
            <a:chExt cx="4824095" cy="2312670"/>
          </a:xfrm>
        </p:grpSpPr>
        <p:sp>
          <p:nvSpPr>
            <p:cNvPr id="17" name="object 17"/>
            <p:cNvSpPr/>
            <p:nvPr/>
          </p:nvSpPr>
          <p:spPr>
            <a:xfrm>
              <a:off x="4773040" y="5127244"/>
              <a:ext cx="360045" cy="864235"/>
            </a:xfrm>
            <a:custGeom>
              <a:avLst/>
              <a:gdLst/>
              <a:ahLst/>
              <a:cxnLst/>
              <a:rect l="l" t="t" r="r" b="b"/>
              <a:pathLst>
                <a:path w="360045" h="864235">
                  <a:moveTo>
                    <a:pt x="0" y="215899"/>
                  </a:moveTo>
                  <a:lnTo>
                    <a:pt x="179959" y="215899"/>
                  </a:lnTo>
                  <a:lnTo>
                    <a:pt x="179959" y="0"/>
                  </a:lnTo>
                  <a:lnTo>
                    <a:pt x="359918" y="431926"/>
                  </a:lnTo>
                  <a:lnTo>
                    <a:pt x="179959" y="863942"/>
                  </a:lnTo>
                  <a:lnTo>
                    <a:pt x="179959" y="647941"/>
                  </a:lnTo>
                  <a:lnTo>
                    <a:pt x="0" y="647941"/>
                  </a:lnTo>
                  <a:lnTo>
                    <a:pt x="0" y="215899"/>
                  </a:lnTo>
                  <a:close/>
                </a:path>
              </a:pathLst>
            </a:custGeom>
            <a:ln w="12700">
              <a:solidFill>
                <a:srgbClr val="000000"/>
              </a:solidFill>
            </a:ln>
          </p:spPr>
          <p:txBody>
            <a:bodyPr wrap="square" lIns="0" tIns="0" rIns="0" bIns="0" rtlCol="0"/>
            <a:lstStyle/>
            <a:p>
              <a:endParaRPr/>
            </a:p>
          </p:txBody>
        </p:sp>
        <p:sp>
          <p:nvSpPr>
            <p:cNvPr id="18" name="object 18"/>
            <p:cNvSpPr/>
            <p:nvPr/>
          </p:nvSpPr>
          <p:spPr>
            <a:xfrm>
              <a:off x="315455" y="3684930"/>
              <a:ext cx="2644140" cy="294005"/>
            </a:xfrm>
            <a:custGeom>
              <a:avLst/>
              <a:gdLst/>
              <a:ahLst/>
              <a:cxnLst/>
              <a:rect l="l" t="t" r="r" b="b"/>
              <a:pathLst>
                <a:path w="2644140" h="294004">
                  <a:moveTo>
                    <a:pt x="2643632" y="0"/>
                  </a:moveTo>
                  <a:lnTo>
                    <a:pt x="0" y="0"/>
                  </a:lnTo>
                  <a:lnTo>
                    <a:pt x="0" y="293725"/>
                  </a:lnTo>
                  <a:lnTo>
                    <a:pt x="2643632" y="293725"/>
                  </a:lnTo>
                  <a:lnTo>
                    <a:pt x="2643632" y="0"/>
                  </a:lnTo>
                  <a:close/>
                </a:path>
              </a:pathLst>
            </a:custGeom>
            <a:solidFill>
              <a:srgbClr val="CDFFDC"/>
            </a:solidFill>
          </p:spPr>
          <p:txBody>
            <a:bodyPr wrap="square" lIns="0" tIns="0" rIns="0" bIns="0" rtlCol="0"/>
            <a:lstStyle/>
            <a:p>
              <a:endParaRPr/>
            </a:p>
          </p:txBody>
        </p:sp>
      </p:grpSp>
      <p:sp>
        <p:nvSpPr>
          <p:cNvPr id="19" name="object 19"/>
          <p:cNvSpPr txBox="1"/>
          <p:nvPr/>
        </p:nvSpPr>
        <p:spPr>
          <a:xfrm>
            <a:off x="5270500" y="4367186"/>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0" dirty="0">
                <a:latin typeface="Yu Gothic UI"/>
                <a:cs typeface="Yu Gothic UI"/>
              </a:rPr>
              <a:t>改定後</a:t>
            </a:r>
            <a:endParaRPr sz="1400">
              <a:latin typeface="Yu Gothic UI"/>
              <a:cs typeface="Yu Gothic U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53670">
              <a:lnSpc>
                <a:spcPts val="1889"/>
              </a:lnSpc>
            </a:pPr>
            <a:r>
              <a:rPr spc="-25" dirty="0"/>
              <a:t>47</a:t>
            </a:r>
          </a:p>
        </p:txBody>
      </p:sp>
      <p:sp>
        <p:nvSpPr>
          <p:cNvPr id="20" name="object 20"/>
          <p:cNvSpPr txBox="1"/>
          <p:nvPr/>
        </p:nvSpPr>
        <p:spPr>
          <a:xfrm>
            <a:off x="5270500" y="4727117"/>
            <a:ext cx="4320540" cy="1870710"/>
          </a:xfrm>
          <a:prstGeom prst="rect">
            <a:avLst/>
          </a:prstGeom>
          <a:solidFill>
            <a:srgbClr val="E0FFEA"/>
          </a:solidFill>
          <a:ln w="12700">
            <a:solidFill>
              <a:srgbClr val="00AF50"/>
            </a:solidFill>
          </a:ln>
        </p:spPr>
        <p:txBody>
          <a:bodyPr vert="horz" wrap="square" lIns="0" tIns="50165" rIns="0" bIns="0" rtlCol="0">
            <a:spAutoFit/>
          </a:bodyPr>
          <a:lstStyle/>
          <a:p>
            <a:pPr marL="92075">
              <a:lnSpc>
                <a:spcPct val="100000"/>
              </a:lnSpc>
              <a:spcBef>
                <a:spcPts val="395"/>
              </a:spcBef>
            </a:pPr>
            <a:r>
              <a:rPr sz="1200" spc="120" dirty="0">
                <a:latin typeface="Yu Gothic UI"/>
                <a:cs typeface="Yu Gothic UI"/>
              </a:rPr>
              <a:t>【歯科矯正相談料】</a:t>
            </a:r>
            <a:endParaRPr sz="1200">
              <a:latin typeface="Yu Gothic UI"/>
              <a:cs typeface="Yu Gothic UI"/>
            </a:endParaRPr>
          </a:p>
          <a:p>
            <a:pPr marL="92075">
              <a:lnSpc>
                <a:spcPct val="100000"/>
              </a:lnSpc>
              <a:spcBef>
                <a:spcPts val="1440"/>
              </a:spcBef>
            </a:pPr>
            <a:r>
              <a:rPr sz="1200" spc="35" dirty="0">
                <a:latin typeface="Yu Gothic UI"/>
                <a:cs typeface="Yu Gothic UI"/>
              </a:rPr>
              <a:t>[算定要件]</a:t>
            </a:r>
            <a:endParaRPr sz="1200">
              <a:latin typeface="Yu Gothic UI"/>
              <a:cs typeface="Yu Gothic UI"/>
            </a:endParaRPr>
          </a:p>
          <a:p>
            <a:pPr marL="92075">
              <a:lnSpc>
                <a:spcPct val="100000"/>
              </a:lnSpc>
            </a:pPr>
            <a:r>
              <a:rPr sz="1200" dirty="0">
                <a:latin typeface="Yu Gothic UI"/>
                <a:cs typeface="Yu Gothic UI"/>
              </a:rPr>
              <a:t>（削除</a:t>
            </a:r>
            <a:r>
              <a:rPr sz="1200" spc="-50" dirty="0">
                <a:latin typeface="Yu Gothic UI"/>
                <a:cs typeface="Yu Gothic UI"/>
              </a:rPr>
              <a:t>）</a:t>
            </a:r>
            <a:endParaRPr sz="1200">
              <a:latin typeface="Yu Gothic UI"/>
              <a:cs typeface="Yu Gothic UI"/>
            </a:endParaRPr>
          </a:p>
          <a:p>
            <a:pPr>
              <a:lnSpc>
                <a:spcPct val="100000"/>
              </a:lnSpc>
              <a:spcBef>
                <a:spcPts val="1585"/>
              </a:spcBef>
            </a:pPr>
            <a:endParaRPr sz="1200">
              <a:latin typeface="Yu Gothic UI"/>
              <a:cs typeface="Yu Gothic UI"/>
            </a:endParaRPr>
          </a:p>
          <a:p>
            <a:pPr marL="92075" marR="104775">
              <a:lnSpc>
                <a:spcPct val="100000"/>
              </a:lnSpc>
            </a:pPr>
            <a:r>
              <a:rPr sz="1200" b="1" u="sng" spc="95" dirty="0">
                <a:solidFill>
                  <a:srgbClr val="006FC0"/>
                </a:solidFill>
                <a:uFill>
                  <a:solidFill>
                    <a:srgbClr val="006FC0"/>
                  </a:solidFill>
                </a:uFill>
                <a:latin typeface="Yu Gothic UI"/>
                <a:cs typeface="Yu Gothic UI"/>
              </a:rPr>
              <a:t>患者等に提供する文書の様式は、「別紙様式７」又はこれに</a:t>
            </a:r>
            <a:r>
              <a:rPr sz="1200" b="1" u="sng" spc="500" dirty="0">
                <a:solidFill>
                  <a:srgbClr val="006FC0"/>
                </a:solidFill>
                <a:uFill>
                  <a:solidFill>
                    <a:srgbClr val="006FC0"/>
                  </a:solidFill>
                </a:uFill>
                <a:latin typeface="Yu Gothic UI"/>
                <a:cs typeface="Yu Gothic UI"/>
              </a:rPr>
              <a:t>                         </a:t>
            </a:r>
            <a:r>
              <a:rPr sz="1200" b="1" u="sng" spc="100" dirty="0">
                <a:solidFill>
                  <a:srgbClr val="006FC0"/>
                </a:solidFill>
                <a:uFill>
                  <a:solidFill>
                    <a:srgbClr val="006FC0"/>
                  </a:solidFill>
                </a:uFill>
                <a:latin typeface="Yu Gothic UI"/>
                <a:cs typeface="Yu Gothic UI"/>
              </a:rPr>
              <a:t>準じた様式</a:t>
            </a:r>
            <a:r>
              <a:rPr sz="1200" spc="175" dirty="0">
                <a:latin typeface="Yu Gothic UI"/>
                <a:cs typeface="Yu Gothic UI"/>
              </a:rPr>
              <a:t>とし、その写しを診療録に添付する。</a:t>
            </a:r>
            <a:endParaRPr sz="1200">
              <a:latin typeface="Yu Gothic UI"/>
              <a:cs typeface="Yu Gothic UI"/>
            </a:endParaRPr>
          </a:p>
        </p:txBody>
      </p:sp>
      <p:sp>
        <p:nvSpPr>
          <p:cNvPr id="21" name="object 21"/>
          <p:cNvSpPr txBox="1"/>
          <p:nvPr/>
        </p:nvSpPr>
        <p:spPr>
          <a:xfrm>
            <a:off x="175361" y="3631195"/>
            <a:ext cx="5118100" cy="623570"/>
          </a:xfrm>
          <a:prstGeom prst="rect">
            <a:avLst/>
          </a:prstGeom>
        </p:spPr>
        <p:txBody>
          <a:bodyPr vert="horz" wrap="square" lIns="0" tIns="105410" rIns="0" bIns="0" rtlCol="0">
            <a:spAutoFit/>
          </a:bodyPr>
          <a:lstStyle/>
          <a:p>
            <a:pPr marL="546735">
              <a:lnSpc>
                <a:spcPct val="100000"/>
              </a:lnSpc>
              <a:spcBef>
                <a:spcPts val="830"/>
              </a:spcBef>
            </a:pPr>
            <a:r>
              <a:rPr sz="1200" b="1" spc="-5" dirty="0">
                <a:latin typeface="Yu Gothic UI"/>
                <a:cs typeface="Yu Gothic UI"/>
              </a:rPr>
              <a:t>歯科矯正相談料の標準様式</a:t>
            </a:r>
            <a:endParaRPr sz="1200">
              <a:latin typeface="Yu Gothic UI"/>
              <a:cs typeface="Yu Gothic UI"/>
            </a:endParaRPr>
          </a:p>
          <a:p>
            <a:pPr marL="299085" indent="-286385">
              <a:lnSpc>
                <a:spcPct val="100000"/>
              </a:lnSpc>
              <a:spcBef>
                <a:spcPts val="855"/>
              </a:spcBef>
              <a:buFont typeface="Wingdings"/>
              <a:buChar char=""/>
              <a:tabLst>
                <a:tab pos="299085" algn="l"/>
              </a:tabLst>
            </a:pPr>
            <a:r>
              <a:rPr sz="1400" spc="110" dirty="0">
                <a:latin typeface="Yu Gothic UI"/>
                <a:cs typeface="Yu Gothic UI"/>
              </a:rPr>
              <a:t>歯科矯正相談料について、説明に用いる標準様式を定める。</a:t>
            </a:r>
            <a:endParaRPr sz="1400">
              <a:latin typeface="Yu Gothic UI"/>
              <a:cs typeface="Yu Gothic UI"/>
            </a:endParaRPr>
          </a:p>
        </p:txBody>
      </p:sp>
      <p:sp>
        <p:nvSpPr>
          <p:cNvPr id="22" name="object 22"/>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Ⅲ－７口腔疾患の重症化予防等の生活の質に配慮した歯科医療の推進、口腔機能発達不全及び口腔機能低下への対応の充実、歯科治療のデジタル化の推進－⑥</a:t>
            </a:r>
            <a:endParaRPr sz="1050">
              <a:latin typeface="Yu Gothic UI"/>
              <a:cs typeface="Yu Gothic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077720" cy="927100"/>
          </a:xfrm>
          <a:custGeom>
            <a:avLst/>
            <a:gdLst/>
            <a:ahLst/>
            <a:cxnLst/>
            <a:rect l="l" t="t" r="r" b="b"/>
            <a:pathLst>
              <a:path w="2077720" h="927100">
                <a:moveTo>
                  <a:pt x="2077720" y="0"/>
                </a:moveTo>
                <a:lnTo>
                  <a:pt x="0" y="0"/>
                </a:lnTo>
                <a:lnTo>
                  <a:pt x="0" y="926528"/>
                </a:lnTo>
                <a:lnTo>
                  <a:pt x="2077720" y="926528"/>
                </a:lnTo>
                <a:lnTo>
                  <a:pt x="2077720" y="0"/>
                </a:lnTo>
                <a:close/>
              </a:path>
            </a:pathLst>
          </a:custGeom>
          <a:solidFill>
            <a:srgbClr val="CDFFDC"/>
          </a:solidFill>
        </p:spPr>
        <p:txBody>
          <a:bodyPr wrap="square" lIns="0" tIns="0" rIns="0" bIns="0" rtlCol="0"/>
          <a:lstStyle/>
          <a:p>
            <a:endParaRPr/>
          </a:p>
        </p:txBody>
      </p:sp>
      <p:sp>
        <p:nvSpPr>
          <p:cNvPr id="3" name="object 3"/>
          <p:cNvSpPr txBox="1"/>
          <p:nvPr/>
        </p:nvSpPr>
        <p:spPr>
          <a:xfrm>
            <a:off x="2156841"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89"/>
              </a:lnSpc>
            </a:pPr>
            <a:r>
              <a:rPr spc="-25" dirty="0"/>
              <a:t>48</a:t>
            </a:r>
          </a:p>
        </p:txBody>
      </p:sp>
      <p:sp>
        <p:nvSpPr>
          <p:cNvPr id="4" name="object 4"/>
          <p:cNvSpPr txBox="1">
            <a:spLocks noGrp="1"/>
          </p:cNvSpPr>
          <p:nvPr>
            <p:ph type="title"/>
          </p:nvPr>
        </p:nvSpPr>
        <p:spPr>
          <a:xfrm>
            <a:off x="2156841" y="4173092"/>
            <a:ext cx="7611109" cy="452120"/>
          </a:xfrm>
          <a:prstGeom prst="rect">
            <a:avLst/>
          </a:prstGeom>
        </p:spPr>
        <p:txBody>
          <a:bodyPr vert="horz" wrap="square" lIns="0" tIns="12065" rIns="0" bIns="0" rtlCol="0">
            <a:spAutoFit/>
          </a:bodyPr>
          <a:lstStyle/>
          <a:p>
            <a:pPr marL="12700">
              <a:lnSpc>
                <a:spcPct val="100000"/>
              </a:lnSpc>
              <a:spcBef>
                <a:spcPts val="95"/>
              </a:spcBef>
            </a:pPr>
            <a:r>
              <a:rPr sz="2800" spc="355" dirty="0"/>
              <a:t>15</a:t>
            </a:r>
            <a:r>
              <a:rPr sz="2800" spc="40" dirty="0"/>
              <a:t>．周術期及び回復期等の口腔機能管理の推進</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557" y="951420"/>
            <a:ext cx="9613265" cy="5632450"/>
          </a:xfrm>
          <a:custGeom>
            <a:avLst/>
            <a:gdLst/>
            <a:ahLst/>
            <a:cxnLst/>
            <a:rect l="l" t="t" r="r" b="b"/>
            <a:pathLst>
              <a:path w="9613265" h="5632450">
                <a:moveTo>
                  <a:pt x="0" y="5631942"/>
                </a:moveTo>
                <a:lnTo>
                  <a:pt x="9612884" y="5631942"/>
                </a:lnTo>
                <a:lnTo>
                  <a:pt x="9612884" y="0"/>
                </a:lnTo>
                <a:lnTo>
                  <a:pt x="0" y="0"/>
                </a:lnTo>
                <a:lnTo>
                  <a:pt x="0" y="5631942"/>
                </a:lnTo>
                <a:close/>
              </a:path>
            </a:pathLst>
          </a:custGeom>
          <a:ln w="25400">
            <a:solidFill>
              <a:srgbClr val="BEBEBE"/>
            </a:solidFill>
          </a:ln>
        </p:spPr>
        <p:txBody>
          <a:bodyPr wrap="square" lIns="0" tIns="0" rIns="0" bIns="0" rtlCol="0"/>
          <a:lstStyle/>
          <a:p>
            <a:endParaRPr/>
          </a:p>
        </p:txBody>
      </p:sp>
      <p:sp>
        <p:nvSpPr>
          <p:cNvPr id="3" name="object 3"/>
          <p:cNvSpPr txBox="1"/>
          <p:nvPr/>
        </p:nvSpPr>
        <p:spPr>
          <a:xfrm>
            <a:off x="225348" y="1093165"/>
            <a:ext cx="8178800" cy="2256790"/>
          </a:xfrm>
          <a:prstGeom prst="rect">
            <a:avLst/>
          </a:prstGeom>
        </p:spPr>
        <p:txBody>
          <a:bodyPr vert="horz" wrap="square" lIns="0" tIns="12065" rIns="0" bIns="0" rtlCol="0">
            <a:spAutoFit/>
          </a:bodyPr>
          <a:lstStyle/>
          <a:p>
            <a:pPr marL="354965" indent="-342265">
              <a:lnSpc>
                <a:spcPct val="100000"/>
              </a:lnSpc>
              <a:spcBef>
                <a:spcPts val="95"/>
              </a:spcBef>
              <a:buFont typeface="Yu Gothic UI"/>
              <a:buAutoNum type="arabicPeriod"/>
              <a:tabLst>
                <a:tab pos="354965" algn="l"/>
              </a:tabLst>
            </a:pPr>
            <a:r>
              <a:rPr sz="1300" spc="135" dirty="0">
                <a:latin typeface="Yu Gothic UI"/>
                <a:cs typeface="Yu Gothic UI"/>
              </a:rPr>
              <a:t>物件費の高騰を踏まえた対応【Ⅰー１①】</a:t>
            </a:r>
            <a:r>
              <a:rPr sz="1300" spc="-10" dirty="0">
                <a:latin typeface="Yu Gothic UI"/>
                <a:cs typeface="Yu Gothic UI"/>
              </a:rPr>
              <a:t>･･･P5</a:t>
            </a:r>
            <a:endParaRPr sz="1300">
              <a:latin typeface="Yu Gothic UI"/>
              <a:cs typeface="Yu Gothic UI"/>
            </a:endParaRPr>
          </a:p>
          <a:p>
            <a:pPr marL="354965" indent="-342265">
              <a:lnSpc>
                <a:spcPct val="100000"/>
              </a:lnSpc>
              <a:spcBef>
                <a:spcPts val="50"/>
              </a:spcBef>
              <a:buAutoNum type="arabicPeriod"/>
              <a:tabLst>
                <a:tab pos="354965" algn="l"/>
              </a:tabLst>
            </a:pPr>
            <a:r>
              <a:rPr sz="1300" spc="145" dirty="0">
                <a:latin typeface="Yu Gothic UI"/>
                <a:cs typeface="Yu Gothic UI"/>
              </a:rPr>
              <a:t>賃上げに向けた評価の見直し【Ⅰー２ー１①】</a:t>
            </a:r>
            <a:r>
              <a:rPr sz="1300" spc="-10" dirty="0">
                <a:latin typeface="Yu Gothic UI"/>
                <a:cs typeface="Yu Gothic UI"/>
              </a:rPr>
              <a:t>･･･P8</a:t>
            </a:r>
            <a:endParaRPr sz="1300">
              <a:latin typeface="Yu Gothic UI"/>
              <a:cs typeface="Yu Gothic UI"/>
            </a:endParaRPr>
          </a:p>
          <a:p>
            <a:pPr marL="354965" indent="-342265">
              <a:lnSpc>
                <a:spcPct val="100000"/>
              </a:lnSpc>
              <a:spcBef>
                <a:spcPts val="40"/>
              </a:spcBef>
              <a:buAutoNum type="arabicPeriod"/>
              <a:tabLst>
                <a:tab pos="354965" algn="l"/>
              </a:tabLst>
            </a:pPr>
            <a:r>
              <a:rPr sz="1300" spc="114" dirty="0">
                <a:latin typeface="Yu Gothic UI"/>
                <a:cs typeface="Yu Gothic UI"/>
              </a:rPr>
              <a:t>医療機関等における事務等の簡素化・効率化【Ⅰー２ー２③】</a:t>
            </a:r>
            <a:r>
              <a:rPr sz="1300" spc="-10" dirty="0">
                <a:latin typeface="Yu Gothic UI"/>
                <a:cs typeface="Yu Gothic UI"/>
              </a:rPr>
              <a:t>･･･P16</a:t>
            </a:r>
            <a:endParaRPr sz="1300">
              <a:latin typeface="Yu Gothic UI"/>
              <a:cs typeface="Yu Gothic UI"/>
            </a:endParaRPr>
          </a:p>
          <a:p>
            <a:pPr marL="354965" indent="-342265">
              <a:lnSpc>
                <a:spcPct val="100000"/>
              </a:lnSpc>
              <a:spcBef>
                <a:spcPts val="35"/>
              </a:spcBef>
              <a:buAutoNum type="arabicPeriod"/>
              <a:tabLst>
                <a:tab pos="354965" algn="l"/>
              </a:tabLst>
            </a:pPr>
            <a:r>
              <a:rPr sz="1300" spc="105" dirty="0">
                <a:latin typeface="Yu Gothic UI"/>
                <a:cs typeface="Yu Gothic UI"/>
              </a:rPr>
              <a:t>歯科巡回診療に係る適切な推進【Ⅱー１ー２③】</a:t>
            </a:r>
            <a:r>
              <a:rPr sz="1300" spc="-10" dirty="0">
                <a:latin typeface="Yu Gothic UI"/>
                <a:cs typeface="Yu Gothic UI"/>
              </a:rPr>
              <a:t>･･･P18</a:t>
            </a:r>
            <a:endParaRPr sz="1300">
              <a:latin typeface="Yu Gothic UI"/>
              <a:cs typeface="Yu Gothic UI"/>
            </a:endParaRPr>
          </a:p>
          <a:p>
            <a:pPr marL="354965" indent="-342265">
              <a:lnSpc>
                <a:spcPct val="100000"/>
              </a:lnSpc>
              <a:spcBef>
                <a:spcPts val="45"/>
              </a:spcBef>
              <a:buAutoNum type="arabicPeriod"/>
              <a:tabLst>
                <a:tab pos="354965" algn="l"/>
              </a:tabLst>
            </a:pPr>
            <a:r>
              <a:rPr sz="1300" spc="70" dirty="0">
                <a:latin typeface="Yu Gothic UI"/>
                <a:cs typeface="Yu Gothic UI"/>
              </a:rPr>
              <a:t>入院患者の口腔管理における医科歯科連携の推進【Ⅱー２－３➃】</a:t>
            </a:r>
            <a:r>
              <a:rPr sz="1300" spc="-10" dirty="0">
                <a:latin typeface="Yu Gothic UI"/>
                <a:cs typeface="Yu Gothic UI"/>
              </a:rPr>
              <a:t>･･･P20</a:t>
            </a:r>
            <a:endParaRPr sz="1300">
              <a:latin typeface="Yu Gothic UI"/>
              <a:cs typeface="Yu Gothic UI"/>
            </a:endParaRPr>
          </a:p>
          <a:p>
            <a:pPr marL="354965" indent="-342265">
              <a:lnSpc>
                <a:spcPct val="100000"/>
              </a:lnSpc>
              <a:spcBef>
                <a:spcPts val="40"/>
              </a:spcBef>
              <a:buAutoNum type="arabicPeriod"/>
              <a:tabLst>
                <a:tab pos="354965" algn="l"/>
              </a:tabLst>
            </a:pPr>
            <a:r>
              <a:rPr sz="1300" spc="10" dirty="0">
                <a:latin typeface="Yu Gothic UI"/>
                <a:cs typeface="Yu Gothic UI"/>
              </a:rPr>
              <a:t>歯科疾患管理料、小児口腔機能管理料及び口腔機能管理料の要件並びに評価の見直し【Ⅱー３⑥】</a:t>
            </a:r>
            <a:r>
              <a:rPr sz="1300" spc="-10" dirty="0">
                <a:latin typeface="Yu Gothic UI"/>
                <a:cs typeface="Yu Gothic UI"/>
              </a:rPr>
              <a:t>･･･P22</a:t>
            </a:r>
            <a:endParaRPr sz="1300">
              <a:latin typeface="Yu Gothic UI"/>
              <a:cs typeface="Yu Gothic UI"/>
            </a:endParaRPr>
          </a:p>
          <a:p>
            <a:pPr marL="354965" indent="-342265">
              <a:lnSpc>
                <a:spcPct val="100000"/>
              </a:lnSpc>
              <a:spcBef>
                <a:spcPts val="35"/>
              </a:spcBef>
              <a:buAutoNum type="arabicPeriod"/>
              <a:tabLst>
                <a:tab pos="354965" algn="l"/>
              </a:tabLst>
            </a:pPr>
            <a:r>
              <a:rPr sz="1300" spc="90" dirty="0">
                <a:latin typeface="Yu Gothic UI"/>
                <a:cs typeface="Yu Gothic UI"/>
              </a:rPr>
              <a:t>継続的・効果的な歯周病治療の推進【Ⅱー３⑦】</a:t>
            </a:r>
            <a:r>
              <a:rPr sz="1300" spc="-10" dirty="0">
                <a:latin typeface="Yu Gothic UI"/>
                <a:cs typeface="Yu Gothic UI"/>
              </a:rPr>
              <a:t>･･･P25</a:t>
            </a:r>
            <a:endParaRPr sz="1300">
              <a:latin typeface="Yu Gothic UI"/>
              <a:cs typeface="Yu Gothic UI"/>
            </a:endParaRPr>
          </a:p>
          <a:p>
            <a:pPr marL="354965" indent="-342265">
              <a:lnSpc>
                <a:spcPct val="100000"/>
              </a:lnSpc>
              <a:spcBef>
                <a:spcPts val="50"/>
              </a:spcBef>
              <a:buAutoNum type="arabicPeriod"/>
              <a:tabLst>
                <a:tab pos="354965" algn="l"/>
              </a:tabLst>
            </a:pPr>
            <a:r>
              <a:rPr sz="1300" spc="95" dirty="0">
                <a:latin typeface="Yu Gothic UI"/>
                <a:cs typeface="Yu Gothic UI"/>
              </a:rPr>
              <a:t>質の高い在宅歯科医療の提供の推進 【Ⅱー５ー１⑪】</a:t>
            </a:r>
            <a:r>
              <a:rPr sz="1300" spc="-10" dirty="0">
                <a:latin typeface="Yu Gothic UI"/>
                <a:cs typeface="Yu Gothic UI"/>
              </a:rPr>
              <a:t>･･･P28</a:t>
            </a:r>
            <a:endParaRPr sz="1300">
              <a:latin typeface="Yu Gothic UI"/>
              <a:cs typeface="Yu Gothic UI"/>
            </a:endParaRPr>
          </a:p>
          <a:p>
            <a:pPr marL="354965" indent="-342265">
              <a:lnSpc>
                <a:spcPct val="100000"/>
              </a:lnSpc>
              <a:spcBef>
                <a:spcPts val="35"/>
              </a:spcBef>
              <a:buAutoNum type="arabicPeriod"/>
              <a:tabLst>
                <a:tab pos="354965" algn="l"/>
              </a:tabLst>
            </a:pPr>
            <a:r>
              <a:rPr sz="1300" spc="60" dirty="0">
                <a:latin typeface="Yu Gothic UI"/>
                <a:cs typeface="Yu Gothic UI"/>
              </a:rPr>
              <a:t>健康診断等の受診後における初再診料等の算定方法の明確化【Ⅲー１②】</a:t>
            </a:r>
            <a:r>
              <a:rPr sz="1300" spc="-10" dirty="0">
                <a:latin typeface="Yu Gothic UI"/>
                <a:cs typeface="Yu Gothic UI"/>
              </a:rPr>
              <a:t>･･･P35</a:t>
            </a:r>
            <a:endParaRPr sz="1300">
              <a:latin typeface="Yu Gothic UI"/>
              <a:cs typeface="Yu Gothic UI"/>
            </a:endParaRPr>
          </a:p>
          <a:p>
            <a:pPr marL="352425" indent="-339725">
              <a:lnSpc>
                <a:spcPct val="100000"/>
              </a:lnSpc>
              <a:spcBef>
                <a:spcPts val="35"/>
              </a:spcBef>
              <a:buAutoNum type="arabicPeriod"/>
              <a:tabLst>
                <a:tab pos="352425" algn="l"/>
              </a:tabLst>
            </a:pPr>
            <a:r>
              <a:rPr sz="1300" spc="-20" dirty="0">
                <a:latin typeface="Yu Gothic UI"/>
                <a:cs typeface="Yu Gothic UI"/>
              </a:rPr>
              <a:t>医療</a:t>
            </a:r>
            <a:r>
              <a:rPr sz="1300" spc="70" dirty="0">
                <a:latin typeface="Yu Gothic UI"/>
                <a:cs typeface="Yu Gothic UI"/>
              </a:rPr>
              <a:t>DX</a:t>
            </a:r>
            <a:r>
              <a:rPr sz="1300" spc="100" dirty="0">
                <a:latin typeface="Yu Gothic UI"/>
                <a:cs typeface="Yu Gothic UI"/>
              </a:rPr>
              <a:t>推進体制整備加算等の見直し【Ⅲー３①】</a:t>
            </a:r>
            <a:r>
              <a:rPr sz="1300" spc="-10" dirty="0">
                <a:latin typeface="Yu Gothic UI"/>
                <a:cs typeface="Yu Gothic UI"/>
              </a:rPr>
              <a:t>･･･P37</a:t>
            </a:r>
            <a:endParaRPr sz="1300">
              <a:latin typeface="Yu Gothic UI"/>
              <a:cs typeface="Yu Gothic UI"/>
            </a:endParaRPr>
          </a:p>
          <a:p>
            <a:pPr marL="352425" indent="-339725">
              <a:lnSpc>
                <a:spcPct val="100000"/>
              </a:lnSpc>
              <a:spcBef>
                <a:spcPts val="50"/>
              </a:spcBef>
              <a:buAutoNum type="arabicPeriod"/>
              <a:tabLst>
                <a:tab pos="352425" algn="l"/>
              </a:tabLst>
            </a:pPr>
            <a:r>
              <a:rPr sz="1300" spc="70" dirty="0">
                <a:latin typeface="Yu Gothic UI"/>
                <a:cs typeface="Yu Gothic UI"/>
              </a:rPr>
              <a:t>障害者歯科治療における歯科医学的管理の新たな評価【Ⅲー７①】</a:t>
            </a:r>
            <a:r>
              <a:rPr sz="1300" spc="-10" dirty="0">
                <a:latin typeface="Yu Gothic UI"/>
                <a:cs typeface="Yu Gothic UI"/>
              </a:rPr>
              <a:t>･･･P40</a:t>
            </a:r>
            <a:endParaRPr sz="1300">
              <a:latin typeface="Yu Gothic UI"/>
              <a:cs typeface="Yu Gothic UI"/>
            </a:endParaRPr>
          </a:p>
        </p:txBody>
      </p:sp>
      <p:sp>
        <p:nvSpPr>
          <p:cNvPr id="4" name="object 4"/>
          <p:cNvSpPr txBox="1"/>
          <p:nvPr/>
        </p:nvSpPr>
        <p:spPr>
          <a:xfrm>
            <a:off x="225348" y="3329686"/>
            <a:ext cx="5702300" cy="1645285"/>
          </a:xfrm>
          <a:prstGeom prst="rect">
            <a:avLst/>
          </a:prstGeom>
        </p:spPr>
        <p:txBody>
          <a:bodyPr vert="horz" wrap="square" lIns="0" tIns="12065" rIns="0" bIns="0" rtlCol="0">
            <a:spAutoFit/>
          </a:bodyPr>
          <a:lstStyle/>
          <a:p>
            <a:pPr marL="352425" indent="-339725">
              <a:lnSpc>
                <a:spcPct val="100000"/>
              </a:lnSpc>
              <a:spcBef>
                <a:spcPts val="95"/>
              </a:spcBef>
              <a:buAutoNum type="arabicPeriod" startAt="12"/>
              <a:tabLst>
                <a:tab pos="352425" algn="l"/>
              </a:tabLst>
            </a:pPr>
            <a:r>
              <a:rPr sz="1300" spc="90" dirty="0">
                <a:latin typeface="Yu Gothic UI"/>
                <a:cs typeface="Yu Gothic UI"/>
              </a:rPr>
              <a:t>有床義歯管理の評価体系の見直し【Ⅲー７③】</a:t>
            </a:r>
            <a:r>
              <a:rPr sz="1300" spc="-10" dirty="0">
                <a:latin typeface="Yu Gothic UI"/>
                <a:cs typeface="Yu Gothic UI"/>
              </a:rPr>
              <a:t>･･･P42</a:t>
            </a:r>
            <a:endParaRPr sz="1300">
              <a:latin typeface="Yu Gothic UI"/>
              <a:cs typeface="Yu Gothic UI"/>
            </a:endParaRPr>
          </a:p>
          <a:p>
            <a:pPr marL="352425" indent="-339725">
              <a:lnSpc>
                <a:spcPct val="100000"/>
              </a:lnSpc>
              <a:spcBef>
                <a:spcPts val="35"/>
              </a:spcBef>
              <a:buAutoNum type="arabicPeriod" startAt="12"/>
              <a:tabLst>
                <a:tab pos="352425" algn="l"/>
              </a:tabLst>
            </a:pPr>
            <a:r>
              <a:rPr sz="1300" spc="95" dirty="0">
                <a:latin typeface="Yu Gothic UI"/>
                <a:cs typeface="Yu Gothic UI"/>
              </a:rPr>
              <a:t>小児の咬合機能獲得に向けた対応の充実【Ⅲー７⑤】</a:t>
            </a:r>
            <a:r>
              <a:rPr sz="1300" spc="-10" dirty="0">
                <a:latin typeface="Yu Gothic UI"/>
                <a:cs typeface="Yu Gothic UI"/>
              </a:rPr>
              <a:t>･･･P44</a:t>
            </a:r>
            <a:endParaRPr sz="1300">
              <a:latin typeface="Yu Gothic UI"/>
              <a:cs typeface="Yu Gothic UI"/>
            </a:endParaRPr>
          </a:p>
          <a:p>
            <a:pPr marL="353060" indent="-340360">
              <a:lnSpc>
                <a:spcPct val="100000"/>
              </a:lnSpc>
              <a:spcBef>
                <a:spcPts val="50"/>
              </a:spcBef>
              <a:buAutoNum type="arabicPeriod" startAt="12"/>
              <a:tabLst>
                <a:tab pos="353060" algn="l"/>
              </a:tabLst>
            </a:pPr>
            <a:r>
              <a:rPr sz="1300" spc="90" dirty="0">
                <a:latin typeface="Yu Gothic UI"/>
                <a:cs typeface="Yu Gothic UI"/>
              </a:rPr>
              <a:t>歯科矯正に係る患者の対象等の見直し【Ⅲー７⑥】</a:t>
            </a:r>
            <a:r>
              <a:rPr sz="1300" spc="-10" dirty="0">
                <a:latin typeface="Yu Gothic UI"/>
                <a:cs typeface="Yu Gothic UI"/>
              </a:rPr>
              <a:t>･･･P46</a:t>
            </a:r>
            <a:endParaRPr sz="1300">
              <a:latin typeface="Yu Gothic UI"/>
              <a:cs typeface="Yu Gothic UI"/>
            </a:endParaRPr>
          </a:p>
          <a:p>
            <a:pPr marL="352425" indent="-339725">
              <a:lnSpc>
                <a:spcPct val="100000"/>
              </a:lnSpc>
              <a:spcBef>
                <a:spcPts val="35"/>
              </a:spcBef>
              <a:buAutoNum type="arabicPeriod" startAt="12"/>
              <a:tabLst>
                <a:tab pos="352425" algn="l"/>
              </a:tabLst>
            </a:pPr>
            <a:r>
              <a:rPr sz="1300" spc="55" dirty="0">
                <a:latin typeface="Yu Gothic UI"/>
                <a:cs typeface="Yu Gothic UI"/>
              </a:rPr>
              <a:t>周術期及び回復期等の口腔機能管理の推進【Ⅲー７⑦】</a:t>
            </a:r>
            <a:r>
              <a:rPr sz="1300" spc="-10" dirty="0">
                <a:latin typeface="Yu Gothic UI"/>
                <a:cs typeface="Yu Gothic UI"/>
              </a:rPr>
              <a:t>･･･P48</a:t>
            </a:r>
            <a:endParaRPr sz="1300">
              <a:latin typeface="Yu Gothic UI"/>
              <a:cs typeface="Yu Gothic UI"/>
            </a:endParaRPr>
          </a:p>
          <a:p>
            <a:pPr marL="352425" indent="-339725">
              <a:lnSpc>
                <a:spcPct val="100000"/>
              </a:lnSpc>
              <a:spcBef>
                <a:spcPts val="40"/>
              </a:spcBef>
              <a:buAutoNum type="arabicPeriod" startAt="12"/>
              <a:tabLst>
                <a:tab pos="352425" algn="l"/>
              </a:tabLst>
            </a:pPr>
            <a:r>
              <a:rPr sz="1300" spc="85" dirty="0">
                <a:latin typeface="Yu Gothic UI"/>
                <a:cs typeface="Yu Gothic UI"/>
              </a:rPr>
              <a:t>歯科衛生士による口腔機能に関する実地指導の推進【Ⅲー７Ⓑ】</a:t>
            </a:r>
            <a:r>
              <a:rPr sz="1300" spc="-10" dirty="0">
                <a:latin typeface="Yu Gothic UI"/>
                <a:cs typeface="Yu Gothic UI"/>
              </a:rPr>
              <a:t>･･･P50</a:t>
            </a:r>
            <a:endParaRPr sz="1300">
              <a:latin typeface="Yu Gothic UI"/>
              <a:cs typeface="Yu Gothic UI"/>
            </a:endParaRPr>
          </a:p>
          <a:p>
            <a:pPr marL="352425" indent="-339725">
              <a:lnSpc>
                <a:spcPct val="100000"/>
              </a:lnSpc>
              <a:spcBef>
                <a:spcPts val="45"/>
              </a:spcBef>
              <a:buAutoNum type="arabicPeriod" startAt="12"/>
              <a:tabLst>
                <a:tab pos="352425" algn="l"/>
              </a:tabLst>
            </a:pPr>
            <a:r>
              <a:rPr sz="1300" spc="65" dirty="0">
                <a:latin typeface="Yu Gothic UI"/>
                <a:cs typeface="Yu Gothic UI"/>
              </a:rPr>
              <a:t>歯科医師と歯科技工士の連携の推進【Ⅲー７⑨】</a:t>
            </a:r>
            <a:r>
              <a:rPr sz="1300" spc="-10" dirty="0">
                <a:latin typeface="Yu Gothic UI"/>
                <a:cs typeface="Yu Gothic UI"/>
              </a:rPr>
              <a:t>･･･P52</a:t>
            </a:r>
            <a:endParaRPr sz="1300">
              <a:latin typeface="Yu Gothic UI"/>
              <a:cs typeface="Yu Gothic UI"/>
            </a:endParaRPr>
          </a:p>
          <a:p>
            <a:pPr marL="352425" indent="-339725">
              <a:lnSpc>
                <a:spcPct val="100000"/>
              </a:lnSpc>
              <a:spcBef>
                <a:spcPts val="35"/>
              </a:spcBef>
              <a:buAutoNum type="arabicPeriod" startAt="12"/>
              <a:tabLst>
                <a:tab pos="352425" algn="l"/>
              </a:tabLst>
            </a:pPr>
            <a:r>
              <a:rPr sz="1300" spc="130" dirty="0">
                <a:latin typeface="Yu Gothic UI"/>
                <a:cs typeface="Yu Gothic UI"/>
              </a:rPr>
              <a:t>歯科治療のデジタル化等の推進【Ⅲー７⑩】</a:t>
            </a:r>
            <a:r>
              <a:rPr sz="1300" spc="-10" dirty="0">
                <a:latin typeface="Yu Gothic UI"/>
                <a:cs typeface="Yu Gothic UI"/>
              </a:rPr>
              <a:t>･･･P54</a:t>
            </a:r>
            <a:endParaRPr sz="1300">
              <a:latin typeface="Yu Gothic UI"/>
              <a:cs typeface="Yu Gothic UI"/>
            </a:endParaRPr>
          </a:p>
          <a:p>
            <a:pPr marL="352425" indent="-339725">
              <a:lnSpc>
                <a:spcPct val="100000"/>
              </a:lnSpc>
              <a:spcBef>
                <a:spcPts val="40"/>
              </a:spcBef>
              <a:buAutoNum type="arabicPeriod" startAt="12"/>
              <a:tabLst>
                <a:tab pos="352425" algn="l"/>
              </a:tabLst>
            </a:pPr>
            <a:r>
              <a:rPr sz="1300" spc="100" dirty="0">
                <a:latin typeface="Yu Gothic UI"/>
                <a:cs typeface="Yu Gothic UI"/>
              </a:rPr>
              <a:t>有床義歯の新たな製作法に係る評価の新設【Ⅲー７⑪】</a:t>
            </a:r>
            <a:r>
              <a:rPr sz="1300" spc="-10" dirty="0">
                <a:latin typeface="Yu Gothic UI"/>
                <a:cs typeface="Yu Gothic UI"/>
              </a:rPr>
              <a:t>･･･P58</a:t>
            </a:r>
            <a:endParaRPr sz="1300">
              <a:latin typeface="Yu Gothic UI"/>
              <a:cs typeface="Yu Gothic UI"/>
            </a:endParaRPr>
          </a:p>
        </p:txBody>
      </p:sp>
      <p:sp>
        <p:nvSpPr>
          <p:cNvPr id="5" name="object 5"/>
          <p:cNvSpPr/>
          <p:nvPr/>
        </p:nvSpPr>
        <p:spPr>
          <a:xfrm>
            <a:off x="6006591" y="3550411"/>
            <a:ext cx="3648075" cy="2955290"/>
          </a:xfrm>
          <a:custGeom>
            <a:avLst/>
            <a:gdLst/>
            <a:ahLst/>
            <a:cxnLst/>
            <a:rect l="l" t="t" r="r" b="b"/>
            <a:pathLst>
              <a:path w="3648075" h="2955290">
                <a:moveTo>
                  <a:pt x="0" y="113918"/>
                </a:moveTo>
                <a:lnTo>
                  <a:pt x="8939" y="69544"/>
                </a:lnTo>
                <a:lnTo>
                  <a:pt x="33321" y="33337"/>
                </a:lnTo>
                <a:lnTo>
                  <a:pt x="69490" y="8941"/>
                </a:lnTo>
                <a:lnTo>
                  <a:pt x="113792" y="0"/>
                </a:lnTo>
                <a:lnTo>
                  <a:pt x="3533902" y="0"/>
                </a:lnTo>
                <a:lnTo>
                  <a:pt x="3578203" y="8941"/>
                </a:lnTo>
                <a:lnTo>
                  <a:pt x="3614372" y="33337"/>
                </a:lnTo>
                <a:lnTo>
                  <a:pt x="3638754" y="69544"/>
                </a:lnTo>
                <a:lnTo>
                  <a:pt x="3647693" y="113918"/>
                </a:lnTo>
                <a:lnTo>
                  <a:pt x="3647693" y="2841205"/>
                </a:lnTo>
                <a:lnTo>
                  <a:pt x="3638754" y="2885522"/>
                </a:lnTo>
                <a:lnTo>
                  <a:pt x="3614372" y="2921712"/>
                </a:lnTo>
                <a:lnTo>
                  <a:pt x="3578203" y="2946113"/>
                </a:lnTo>
                <a:lnTo>
                  <a:pt x="3533902" y="2955061"/>
                </a:lnTo>
                <a:lnTo>
                  <a:pt x="113792" y="2955061"/>
                </a:lnTo>
                <a:lnTo>
                  <a:pt x="69490" y="2946113"/>
                </a:lnTo>
                <a:lnTo>
                  <a:pt x="33321" y="2921712"/>
                </a:lnTo>
                <a:lnTo>
                  <a:pt x="8939" y="2885522"/>
                </a:lnTo>
                <a:lnTo>
                  <a:pt x="0" y="2841205"/>
                </a:lnTo>
                <a:lnTo>
                  <a:pt x="0" y="113918"/>
                </a:lnTo>
                <a:close/>
              </a:path>
            </a:pathLst>
          </a:custGeom>
          <a:ln w="19050">
            <a:solidFill>
              <a:srgbClr val="A6A6A6"/>
            </a:solidFill>
            <a:prstDash val="sysDot"/>
          </a:ln>
        </p:spPr>
        <p:txBody>
          <a:bodyPr wrap="square" lIns="0" tIns="0" rIns="0" bIns="0" rtlCol="0"/>
          <a:lstStyle/>
          <a:p>
            <a:endParaRPr/>
          </a:p>
        </p:txBody>
      </p:sp>
      <p:sp>
        <p:nvSpPr>
          <p:cNvPr id="6" name="object 6"/>
          <p:cNvSpPr txBox="1"/>
          <p:nvPr/>
        </p:nvSpPr>
        <p:spPr>
          <a:xfrm>
            <a:off x="6044946" y="3650132"/>
            <a:ext cx="335915" cy="449580"/>
          </a:xfrm>
          <a:prstGeom prst="rect">
            <a:avLst/>
          </a:prstGeom>
        </p:spPr>
        <p:txBody>
          <a:bodyPr vert="horz" wrap="square" lIns="0" tIns="64135" rIns="0" bIns="0" rtlCol="0">
            <a:spAutoFit/>
          </a:bodyPr>
          <a:lstStyle/>
          <a:p>
            <a:pPr marL="12700">
              <a:lnSpc>
                <a:spcPct val="100000"/>
              </a:lnSpc>
              <a:spcBef>
                <a:spcPts val="505"/>
              </a:spcBef>
            </a:pPr>
            <a:r>
              <a:rPr sz="1050" spc="70" dirty="0">
                <a:latin typeface="Yu Gothic UI"/>
                <a:cs typeface="Yu Gothic UI"/>
              </a:rPr>
              <a:t>20-</a:t>
            </a:r>
            <a:r>
              <a:rPr sz="1050" spc="40" dirty="0">
                <a:latin typeface="Yu Gothic UI"/>
                <a:cs typeface="Yu Gothic UI"/>
              </a:rPr>
              <a:t>1</a:t>
            </a:r>
            <a:endParaRPr sz="1050">
              <a:latin typeface="Yu Gothic UI"/>
              <a:cs typeface="Yu Gothic UI"/>
            </a:endParaRPr>
          </a:p>
          <a:p>
            <a:pPr marL="12700">
              <a:lnSpc>
                <a:spcPct val="100000"/>
              </a:lnSpc>
              <a:spcBef>
                <a:spcPts val="409"/>
              </a:spcBef>
            </a:pPr>
            <a:r>
              <a:rPr sz="1050" spc="70" dirty="0">
                <a:latin typeface="Yu Gothic UI"/>
                <a:cs typeface="Yu Gothic UI"/>
              </a:rPr>
              <a:t>20-</a:t>
            </a:r>
            <a:r>
              <a:rPr sz="1050" spc="40" dirty="0">
                <a:latin typeface="Yu Gothic UI"/>
                <a:cs typeface="Yu Gothic UI"/>
              </a:rPr>
              <a:t>2</a:t>
            </a:r>
            <a:endParaRPr sz="1050">
              <a:latin typeface="Yu Gothic UI"/>
              <a:cs typeface="Yu Gothic UI"/>
            </a:endParaRPr>
          </a:p>
        </p:txBody>
      </p:sp>
      <p:sp>
        <p:nvSpPr>
          <p:cNvPr id="7" name="object 7"/>
          <p:cNvSpPr txBox="1"/>
          <p:nvPr/>
        </p:nvSpPr>
        <p:spPr>
          <a:xfrm>
            <a:off x="6044946" y="4282846"/>
            <a:ext cx="335915" cy="1082040"/>
          </a:xfrm>
          <a:prstGeom prst="rect">
            <a:avLst/>
          </a:prstGeom>
        </p:spPr>
        <p:txBody>
          <a:bodyPr vert="horz" wrap="square" lIns="0" tIns="64135" rIns="0" bIns="0" rtlCol="0">
            <a:spAutoFit/>
          </a:bodyPr>
          <a:lstStyle/>
          <a:p>
            <a:pPr marL="12700">
              <a:lnSpc>
                <a:spcPct val="100000"/>
              </a:lnSpc>
              <a:spcBef>
                <a:spcPts val="505"/>
              </a:spcBef>
            </a:pPr>
            <a:r>
              <a:rPr sz="1050" spc="70" dirty="0">
                <a:latin typeface="Yu Gothic UI"/>
                <a:cs typeface="Yu Gothic UI"/>
              </a:rPr>
              <a:t>20-</a:t>
            </a:r>
            <a:r>
              <a:rPr sz="1050" spc="40" dirty="0">
                <a:latin typeface="Yu Gothic UI"/>
                <a:cs typeface="Yu Gothic UI"/>
              </a:rPr>
              <a:t>3</a:t>
            </a:r>
            <a:endParaRPr sz="1050">
              <a:latin typeface="Yu Gothic UI"/>
              <a:cs typeface="Yu Gothic UI"/>
            </a:endParaRPr>
          </a:p>
          <a:p>
            <a:pPr marL="12700">
              <a:lnSpc>
                <a:spcPct val="100000"/>
              </a:lnSpc>
              <a:spcBef>
                <a:spcPts val="409"/>
              </a:spcBef>
            </a:pPr>
            <a:r>
              <a:rPr sz="1050" spc="70" dirty="0">
                <a:latin typeface="Yu Gothic UI"/>
                <a:cs typeface="Yu Gothic UI"/>
              </a:rPr>
              <a:t>20-</a:t>
            </a:r>
            <a:r>
              <a:rPr sz="1050" spc="40" dirty="0">
                <a:latin typeface="Yu Gothic UI"/>
                <a:cs typeface="Yu Gothic UI"/>
              </a:rPr>
              <a:t>4</a:t>
            </a:r>
            <a:endParaRPr sz="1050">
              <a:latin typeface="Yu Gothic UI"/>
              <a:cs typeface="Yu Gothic UI"/>
            </a:endParaRPr>
          </a:p>
          <a:p>
            <a:pPr marL="12700">
              <a:lnSpc>
                <a:spcPct val="100000"/>
              </a:lnSpc>
              <a:spcBef>
                <a:spcPts val="395"/>
              </a:spcBef>
            </a:pPr>
            <a:r>
              <a:rPr sz="1050" spc="70" dirty="0">
                <a:latin typeface="Yu Gothic UI"/>
                <a:cs typeface="Yu Gothic UI"/>
              </a:rPr>
              <a:t>20-</a:t>
            </a:r>
            <a:r>
              <a:rPr sz="1050" spc="40" dirty="0">
                <a:latin typeface="Yu Gothic UI"/>
                <a:cs typeface="Yu Gothic UI"/>
              </a:rPr>
              <a:t>5</a:t>
            </a:r>
            <a:endParaRPr sz="1050">
              <a:latin typeface="Yu Gothic UI"/>
              <a:cs typeface="Yu Gothic UI"/>
            </a:endParaRPr>
          </a:p>
          <a:p>
            <a:pPr marL="12700">
              <a:lnSpc>
                <a:spcPct val="100000"/>
              </a:lnSpc>
              <a:spcBef>
                <a:spcPts val="395"/>
              </a:spcBef>
            </a:pPr>
            <a:r>
              <a:rPr sz="1050" spc="70" dirty="0">
                <a:latin typeface="Yu Gothic UI"/>
                <a:cs typeface="Yu Gothic UI"/>
              </a:rPr>
              <a:t>20-</a:t>
            </a:r>
            <a:r>
              <a:rPr sz="1050" spc="40" dirty="0">
                <a:latin typeface="Yu Gothic UI"/>
                <a:cs typeface="Yu Gothic UI"/>
              </a:rPr>
              <a:t>6</a:t>
            </a:r>
            <a:endParaRPr sz="1050">
              <a:latin typeface="Yu Gothic UI"/>
              <a:cs typeface="Yu Gothic UI"/>
            </a:endParaRPr>
          </a:p>
          <a:p>
            <a:pPr marL="12700">
              <a:lnSpc>
                <a:spcPct val="100000"/>
              </a:lnSpc>
              <a:spcBef>
                <a:spcPts val="409"/>
              </a:spcBef>
            </a:pPr>
            <a:r>
              <a:rPr sz="1050" spc="70" dirty="0">
                <a:latin typeface="Yu Gothic UI"/>
                <a:cs typeface="Yu Gothic UI"/>
              </a:rPr>
              <a:t>21-</a:t>
            </a:r>
            <a:r>
              <a:rPr sz="1050" spc="40" dirty="0">
                <a:latin typeface="Yu Gothic UI"/>
                <a:cs typeface="Yu Gothic UI"/>
              </a:rPr>
              <a:t>1</a:t>
            </a:r>
            <a:endParaRPr sz="1050">
              <a:latin typeface="Yu Gothic UI"/>
              <a:cs typeface="Yu Gothic UI"/>
            </a:endParaRPr>
          </a:p>
        </p:txBody>
      </p:sp>
      <p:sp>
        <p:nvSpPr>
          <p:cNvPr id="8" name="object 8"/>
          <p:cNvSpPr txBox="1"/>
          <p:nvPr/>
        </p:nvSpPr>
        <p:spPr>
          <a:xfrm>
            <a:off x="6044946" y="5598972"/>
            <a:ext cx="335915" cy="186690"/>
          </a:xfrm>
          <a:prstGeom prst="rect">
            <a:avLst/>
          </a:prstGeom>
        </p:spPr>
        <p:txBody>
          <a:bodyPr vert="horz" wrap="square" lIns="0" tIns="13335" rIns="0" bIns="0" rtlCol="0">
            <a:spAutoFit/>
          </a:bodyPr>
          <a:lstStyle/>
          <a:p>
            <a:pPr marL="12700">
              <a:lnSpc>
                <a:spcPct val="100000"/>
              </a:lnSpc>
              <a:spcBef>
                <a:spcPts val="105"/>
              </a:spcBef>
            </a:pPr>
            <a:r>
              <a:rPr sz="1050" spc="70" dirty="0">
                <a:latin typeface="Yu Gothic UI"/>
                <a:cs typeface="Yu Gothic UI"/>
              </a:rPr>
              <a:t>21-</a:t>
            </a:r>
            <a:r>
              <a:rPr sz="1050" spc="40" dirty="0">
                <a:latin typeface="Yu Gothic UI"/>
                <a:cs typeface="Yu Gothic UI"/>
              </a:rPr>
              <a:t>2</a:t>
            </a:r>
            <a:endParaRPr sz="1050">
              <a:latin typeface="Yu Gothic UI"/>
              <a:cs typeface="Yu Gothic UI"/>
            </a:endParaRPr>
          </a:p>
        </p:txBody>
      </p:sp>
      <p:sp>
        <p:nvSpPr>
          <p:cNvPr id="9" name="object 9"/>
          <p:cNvSpPr txBox="1"/>
          <p:nvPr/>
        </p:nvSpPr>
        <p:spPr>
          <a:xfrm>
            <a:off x="6044946" y="6021120"/>
            <a:ext cx="335915" cy="186690"/>
          </a:xfrm>
          <a:prstGeom prst="rect">
            <a:avLst/>
          </a:prstGeom>
        </p:spPr>
        <p:txBody>
          <a:bodyPr vert="horz" wrap="square" lIns="0" tIns="13335" rIns="0" bIns="0" rtlCol="0">
            <a:spAutoFit/>
          </a:bodyPr>
          <a:lstStyle/>
          <a:p>
            <a:pPr marL="12700">
              <a:lnSpc>
                <a:spcPct val="100000"/>
              </a:lnSpc>
              <a:spcBef>
                <a:spcPts val="105"/>
              </a:spcBef>
            </a:pPr>
            <a:r>
              <a:rPr sz="1050" spc="70" dirty="0">
                <a:latin typeface="Yu Gothic UI"/>
                <a:cs typeface="Yu Gothic UI"/>
              </a:rPr>
              <a:t>21-</a:t>
            </a:r>
            <a:r>
              <a:rPr sz="1050" spc="40" dirty="0">
                <a:latin typeface="Yu Gothic UI"/>
                <a:cs typeface="Yu Gothic UI"/>
              </a:rPr>
              <a:t>3</a:t>
            </a:r>
            <a:endParaRPr sz="1050">
              <a:latin typeface="Yu Gothic UI"/>
              <a:cs typeface="Yu Gothic UI"/>
            </a:endParaRPr>
          </a:p>
        </p:txBody>
      </p:sp>
      <p:sp>
        <p:nvSpPr>
          <p:cNvPr id="10" name="object 10"/>
          <p:cNvSpPr txBox="1"/>
          <p:nvPr/>
        </p:nvSpPr>
        <p:spPr>
          <a:xfrm>
            <a:off x="6485635" y="3650132"/>
            <a:ext cx="2964180" cy="2557780"/>
          </a:xfrm>
          <a:prstGeom prst="rect">
            <a:avLst/>
          </a:prstGeom>
        </p:spPr>
        <p:txBody>
          <a:bodyPr vert="horz" wrap="square" lIns="0" tIns="13335" rIns="0" bIns="0" rtlCol="0">
            <a:spAutoFit/>
          </a:bodyPr>
          <a:lstStyle/>
          <a:p>
            <a:pPr marL="12700" marR="5080" algn="just">
              <a:lnSpc>
                <a:spcPct val="131900"/>
              </a:lnSpc>
              <a:spcBef>
                <a:spcPts val="105"/>
              </a:spcBef>
            </a:pPr>
            <a:r>
              <a:rPr sz="1050" spc="45" dirty="0">
                <a:latin typeface="Yu Gothic UI"/>
                <a:cs typeface="Yu Gothic UI"/>
              </a:rPr>
              <a:t>歯科点数表で解釈が示されていない項目の明確化</a:t>
            </a:r>
            <a:r>
              <a:rPr sz="1050" spc="60" dirty="0">
                <a:latin typeface="Yu Gothic UI"/>
                <a:cs typeface="Yu Gothic UI"/>
              </a:rPr>
              <a:t>内容が類似する項目や複数年にわたり算定実績が</a:t>
            </a:r>
            <a:r>
              <a:rPr sz="1050" spc="55" dirty="0">
                <a:latin typeface="Yu Gothic UI"/>
                <a:cs typeface="Yu Gothic UI"/>
              </a:rPr>
              <a:t>ない項目の整理</a:t>
            </a:r>
            <a:endParaRPr sz="1050">
              <a:latin typeface="Yu Gothic UI"/>
              <a:cs typeface="Yu Gothic UI"/>
            </a:endParaRPr>
          </a:p>
          <a:p>
            <a:pPr marL="12700" marR="5080">
              <a:lnSpc>
                <a:spcPts val="1670"/>
              </a:lnSpc>
              <a:spcBef>
                <a:spcPts val="110"/>
              </a:spcBef>
            </a:pPr>
            <a:r>
              <a:rPr sz="1050" spc="40" dirty="0">
                <a:latin typeface="Yu Gothic UI"/>
                <a:cs typeface="Yu Gothic UI"/>
              </a:rPr>
              <a:t>算定告示と算定要件が一致していない項目の整理</a:t>
            </a:r>
            <a:r>
              <a:rPr sz="1050" spc="30" dirty="0">
                <a:latin typeface="Yu Gothic UI"/>
                <a:cs typeface="Yu Gothic UI"/>
              </a:rPr>
              <a:t>麻酔薬剤料が算定できない項目の整理</a:t>
            </a:r>
            <a:endParaRPr sz="1050">
              <a:latin typeface="Yu Gothic UI"/>
              <a:cs typeface="Yu Gothic UI"/>
            </a:endParaRPr>
          </a:p>
          <a:p>
            <a:pPr marL="12700">
              <a:lnSpc>
                <a:spcPct val="100000"/>
              </a:lnSpc>
              <a:spcBef>
                <a:spcPts val="270"/>
              </a:spcBef>
            </a:pPr>
            <a:r>
              <a:rPr sz="1050" spc="-10" dirty="0">
                <a:latin typeface="Yu Gothic UI"/>
                <a:cs typeface="Yu Gothic UI"/>
              </a:rPr>
              <a:t>施設基準の一部撤廃や定例報告の廃止等</a:t>
            </a:r>
            <a:endParaRPr sz="1050">
              <a:latin typeface="Yu Gothic UI"/>
              <a:cs typeface="Yu Gothic UI"/>
            </a:endParaRPr>
          </a:p>
          <a:p>
            <a:pPr marL="12700" marR="5080">
              <a:lnSpc>
                <a:spcPts val="1670"/>
              </a:lnSpc>
              <a:spcBef>
                <a:spcPts val="110"/>
              </a:spcBef>
            </a:pPr>
            <a:r>
              <a:rPr sz="1050" spc="55" dirty="0">
                <a:latin typeface="Yu Gothic UI"/>
                <a:cs typeface="Yu Gothic UI"/>
              </a:rPr>
              <a:t>情報連携に係る評価の併算定できる項目の見直し</a:t>
            </a:r>
            <a:r>
              <a:rPr sz="1050" spc="45" dirty="0">
                <a:latin typeface="Yu Gothic UI"/>
                <a:cs typeface="Yu Gothic UI"/>
              </a:rPr>
              <a:t>医療技術評価分科会等における検討結果を踏まえ</a:t>
            </a:r>
            <a:endParaRPr sz="1050">
              <a:latin typeface="Yu Gothic UI"/>
              <a:cs typeface="Yu Gothic UI"/>
            </a:endParaRPr>
          </a:p>
          <a:p>
            <a:pPr marL="18415">
              <a:lnSpc>
                <a:spcPct val="100000"/>
              </a:lnSpc>
              <a:spcBef>
                <a:spcPts val="270"/>
              </a:spcBef>
            </a:pPr>
            <a:r>
              <a:rPr sz="1050" spc="65" dirty="0">
                <a:latin typeface="Yu Gothic UI"/>
                <a:cs typeface="Yu Gothic UI"/>
              </a:rPr>
              <a:t>た評価や運用の見直し</a:t>
            </a:r>
            <a:endParaRPr sz="1050">
              <a:latin typeface="Yu Gothic UI"/>
              <a:cs typeface="Yu Gothic UI"/>
            </a:endParaRPr>
          </a:p>
          <a:p>
            <a:pPr marL="18415" marR="5080" indent="-6350">
              <a:lnSpc>
                <a:spcPts val="1670"/>
              </a:lnSpc>
              <a:spcBef>
                <a:spcPts val="115"/>
              </a:spcBef>
            </a:pPr>
            <a:r>
              <a:rPr sz="1050" spc="15" dirty="0">
                <a:latin typeface="Yu Gothic UI"/>
                <a:cs typeface="Yu Gothic UI"/>
              </a:rPr>
              <a:t>歯科技工料調査の結果等を踏まえた歯冠修復及び</a:t>
            </a:r>
            <a:r>
              <a:rPr sz="1050" spc="25" dirty="0">
                <a:latin typeface="Yu Gothic UI"/>
                <a:cs typeface="Yu Gothic UI"/>
              </a:rPr>
              <a:t>欠損補綴等の評価の見直し</a:t>
            </a:r>
            <a:endParaRPr sz="1050">
              <a:latin typeface="Yu Gothic UI"/>
              <a:cs typeface="Yu Gothic UI"/>
            </a:endParaRPr>
          </a:p>
          <a:p>
            <a:pPr marL="12700">
              <a:lnSpc>
                <a:spcPct val="100000"/>
              </a:lnSpc>
              <a:spcBef>
                <a:spcPts val="270"/>
              </a:spcBef>
            </a:pPr>
            <a:r>
              <a:rPr sz="1050" spc="55" dirty="0">
                <a:latin typeface="Yu Gothic UI"/>
                <a:cs typeface="Yu Gothic UI"/>
              </a:rPr>
              <a:t>臨床現場の実態等を踏まえた評価の見直し</a:t>
            </a:r>
            <a:endParaRPr sz="1050">
              <a:latin typeface="Yu Gothic UI"/>
              <a:cs typeface="Yu Gothic UI"/>
            </a:endParaRPr>
          </a:p>
        </p:txBody>
      </p:sp>
      <p:sp>
        <p:nvSpPr>
          <p:cNvPr id="11" name="object 11"/>
          <p:cNvSpPr txBox="1">
            <a:spLocks noGrp="1"/>
          </p:cNvSpPr>
          <p:nvPr>
            <p:ph type="title"/>
          </p:nvPr>
        </p:nvSpPr>
        <p:spPr>
          <a:xfrm>
            <a:off x="0" y="274688"/>
            <a:ext cx="9906000" cy="459105"/>
          </a:xfrm>
          <a:prstGeom prst="rect">
            <a:avLst/>
          </a:prstGeom>
          <a:solidFill>
            <a:srgbClr val="CDFFDC"/>
          </a:solidFill>
          <a:ln w="9525">
            <a:solidFill>
              <a:srgbClr val="E0ECFF"/>
            </a:solidFill>
          </a:ln>
        </p:spPr>
        <p:txBody>
          <a:bodyPr vert="horz" wrap="square" lIns="0" tIns="22860" rIns="0" bIns="0" rtlCol="0">
            <a:spAutoFit/>
          </a:bodyPr>
          <a:lstStyle/>
          <a:p>
            <a:pPr marL="376555">
              <a:lnSpc>
                <a:spcPct val="100000"/>
              </a:lnSpc>
              <a:spcBef>
                <a:spcPts val="180"/>
              </a:spcBef>
            </a:pPr>
            <a:r>
              <a:rPr spc="-5" dirty="0"/>
              <a:t>歯科診療報酬改定の概要</a:t>
            </a:r>
          </a:p>
        </p:txBody>
      </p:sp>
      <p:sp>
        <p:nvSpPr>
          <p:cNvPr id="12" name="object 12"/>
          <p:cNvSpPr txBox="1"/>
          <p:nvPr/>
        </p:nvSpPr>
        <p:spPr>
          <a:xfrm>
            <a:off x="78739" y="10159"/>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13" name="object 13"/>
          <p:cNvSpPr txBox="1"/>
          <p:nvPr/>
        </p:nvSpPr>
        <p:spPr>
          <a:xfrm>
            <a:off x="9686670" y="6515811"/>
            <a:ext cx="141605" cy="300355"/>
          </a:xfrm>
          <a:prstGeom prst="rect">
            <a:avLst/>
          </a:prstGeom>
        </p:spPr>
        <p:txBody>
          <a:bodyPr vert="horz" wrap="square" lIns="0" tIns="12700" rIns="0" bIns="0" rtlCol="0">
            <a:spAutoFit/>
          </a:bodyPr>
          <a:lstStyle/>
          <a:p>
            <a:pPr marL="12700">
              <a:lnSpc>
                <a:spcPct val="100000"/>
              </a:lnSpc>
              <a:spcBef>
                <a:spcPts val="100"/>
              </a:spcBef>
            </a:pPr>
            <a:r>
              <a:rPr sz="1800" b="1" spc="-50" dirty="0">
                <a:latin typeface="Calibri"/>
                <a:cs typeface="Calibri"/>
              </a:rPr>
              <a:t>4</a:t>
            </a:r>
            <a:endParaRPr sz="1800">
              <a:latin typeface="Calibri"/>
              <a:cs typeface="Calibri"/>
            </a:endParaRPr>
          </a:p>
        </p:txBody>
      </p:sp>
      <p:sp>
        <p:nvSpPr>
          <p:cNvPr id="14" name="object 14"/>
          <p:cNvSpPr/>
          <p:nvPr/>
        </p:nvSpPr>
        <p:spPr>
          <a:xfrm>
            <a:off x="5736716" y="5067300"/>
            <a:ext cx="275590" cy="397510"/>
          </a:xfrm>
          <a:custGeom>
            <a:avLst/>
            <a:gdLst/>
            <a:ahLst/>
            <a:cxnLst/>
            <a:rect l="l" t="t" r="r" b="b"/>
            <a:pathLst>
              <a:path w="275589" h="397510">
                <a:moveTo>
                  <a:pt x="137541" y="0"/>
                </a:moveTo>
                <a:lnTo>
                  <a:pt x="137541" y="99313"/>
                </a:lnTo>
                <a:lnTo>
                  <a:pt x="0" y="99313"/>
                </a:lnTo>
                <a:lnTo>
                  <a:pt x="0" y="298069"/>
                </a:lnTo>
                <a:lnTo>
                  <a:pt x="137541" y="298069"/>
                </a:lnTo>
                <a:lnTo>
                  <a:pt x="137541" y="397509"/>
                </a:lnTo>
                <a:lnTo>
                  <a:pt x="275082" y="198755"/>
                </a:lnTo>
                <a:lnTo>
                  <a:pt x="137541" y="0"/>
                </a:lnTo>
                <a:close/>
              </a:path>
            </a:pathLst>
          </a:custGeom>
          <a:solidFill>
            <a:srgbClr val="CDFFDC"/>
          </a:solidFill>
        </p:spPr>
        <p:txBody>
          <a:bodyPr wrap="square" lIns="0" tIns="0" rIns="0" bIns="0" rtlCol="0"/>
          <a:lstStyle/>
          <a:p>
            <a:endParaRPr/>
          </a:p>
        </p:txBody>
      </p:sp>
      <p:sp>
        <p:nvSpPr>
          <p:cNvPr id="15" name="object 15"/>
          <p:cNvSpPr txBox="1"/>
          <p:nvPr/>
        </p:nvSpPr>
        <p:spPr>
          <a:xfrm>
            <a:off x="78739" y="4956175"/>
            <a:ext cx="5574665" cy="1855470"/>
          </a:xfrm>
          <a:prstGeom prst="rect">
            <a:avLst/>
          </a:prstGeom>
        </p:spPr>
        <p:txBody>
          <a:bodyPr vert="horz" wrap="square" lIns="0" tIns="12065" rIns="0" bIns="0" rtlCol="0">
            <a:spAutoFit/>
          </a:bodyPr>
          <a:lstStyle/>
          <a:p>
            <a:pPr marL="498475" indent="-339725">
              <a:lnSpc>
                <a:spcPct val="100000"/>
              </a:lnSpc>
              <a:spcBef>
                <a:spcPts val="95"/>
              </a:spcBef>
              <a:buAutoNum type="arabicPeriod" startAt="20"/>
              <a:tabLst>
                <a:tab pos="498475" algn="l"/>
              </a:tabLst>
            </a:pPr>
            <a:r>
              <a:rPr sz="1300" spc="114" dirty="0">
                <a:latin typeface="Yu Gothic UI"/>
                <a:cs typeface="Yu Gothic UI"/>
              </a:rPr>
              <a:t>歯科診療の実態に応じた評価の見直し・明確化 【Ⅲー７⑫】</a:t>
            </a:r>
            <a:r>
              <a:rPr sz="1300" spc="-10" dirty="0">
                <a:latin typeface="Yu Gothic UI"/>
                <a:cs typeface="Yu Gothic UI"/>
              </a:rPr>
              <a:t>･･･P60</a:t>
            </a:r>
            <a:endParaRPr sz="1300">
              <a:latin typeface="Yu Gothic UI"/>
              <a:cs typeface="Yu Gothic UI"/>
            </a:endParaRPr>
          </a:p>
          <a:p>
            <a:pPr marL="498475" indent="-339725">
              <a:lnSpc>
                <a:spcPct val="100000"/>
              </a:lnSpc>
              <a:spcBef>
                <a:spcPts val="35"/>
              </a:spcBef>
              <a:buAutoNum type="arabicPeriod" startAt="20"/>
              <a:tabLst>
                <a:tab pos="498475" algn="l"/>
              </a:tabLst>
            </a:pPr>
            <a:r>
              <a:rPr sz="1300" spc="110" dirty="0">
                <a:latin typeface="Yu Gothic UI"/>
                <a:cs typeface="Yu Gothic UI"/>
              </a:rPr>
              <a:t>歯科固有の技術の評価の見直し【Ⅲー７⑬】</a:t>
            </a:r>
            <a:r>
              <a:rPr sz="1300" spc="-10" dirty="0">
                <a:latin typeface="Yu Gothic UI"/>
                <a:cs typeface="Yu Gothic UI"/>
              </a:rPr>
              <a:t>･･･P76</a:t>
            </a:r>
            <a:endParaRPr sz="1300">
              <a:latin typeface="Yu Gothic UI"/>
              <a:cs typeface="Yu Gothic UI"/>
            </a:endParaRPr>
          </a:p>
          <a:p>
            <a:pPr marL="498475" indent="-339725">
              <a:lnSpc>
                <a:spcPct val="100000"/>
              </a:lnSpc>
              <a:spcBef>
                <a:spcPts val="40"/>
              </a:spcBef>
              <a:buAutoNum type="arabicPeriod" startAt="20"/>
              <a:tabLst>
                <a:tab pos="498475" algn="l"/>
              </a:tabLst>
            </a:pPr>
            <a:r>
              <a:rPr sz="1300" spc="10" dirty="0">
                <a:latin typeface="Yu Gothic UI"/>
                <a:cs typeface="Yu Gothic UI"/>
              </a:rPr>
              <a:t>特定診療報酬算定医療機器の見直し</a:t>
            </a:r>
            <a:r>
              <a:rPr sz="1300" spc="-10" dirty="0">
                <a:latin typeface="Yu Gothic UI"/>
                <a:cs typeface="Yu Gothic UI"/>
              </a:rPr>
              <a:t>･･･P91</a:t>
            </a:r>
            <a:endParaRPr sz="1300">
              <a:latin typeface="Yu Gothic UI"/>
              <a:cs typeface="Yu Gothic UI"/>
            </a:endParaRPr>
          </a:p>
          <a:p>
            <a:pPr marL="498475" indent="-339725">
              <a:lnSpc>
                <a:spcPct val="100000"/>
              </a:lnSpc>
              <a:spcBef>
                <a:spcPts val="45"/>
              </a:spcBef>
              <a:buAutoNum type="arabicPeriod" startAt="20"/>
              <a:tabLst>
                <a:tab pos="498475" algn="l"/>
              </a:tabLst>
            </a:pPr>
            <a:r>
              <a:rPr sz="1300" spc="10" dirty="0">
                <a:latin typeface="Yu Gothic UI"/>
                <a:cs typeface="Yu Gothic UI"/>
              </a:rPr>
              <a:t>特定保険医療材料の機能区分の見直し</a:t>
            </a:r>
            <a:r>
              <a:rPr sz="1300" spc="-10" dirty="0">
                <a:latin typeface="Yu Gothic UI"/>
                <a:cs typeface="Yu Gothic UI"/>
              </a:rPr>
              <a:t>･･･P93</a:t>
            </a:r>
            <a:endParaRPr sz="1300">
              <a:latin typeface="Yu Gothic UI"/>
              <a:cs typeface="Yu Gothic UI"/>
            </a:endParaRPr>
          </a:p>
          <a:p>
            <a:pPr marL="498475" indent="-339725">
              <a:lnSpc>
                <a:spcPct val="100000"/>
              </a:lnSpc>
              <a:spcBef>
                <a:spcPts val="40"/>
              </a:spcBef>
              <a:buAutoNum type="arabicPeriod" startAt="20"/>
              <a:tabLst>
                <a:tab pos="498475" algn="l"/>
              </a:tabLst>
            </a:pPr>
            <a:r>
              <a:rPr sz="1300" spc="55" dirty="0">
                <a:latin typeface="Yu Gothic UI"/>
                <a:cs typeface="Yu Gothic UI"/>
              </a:rPr>
              <a:t>その他改定事項</a:t>
            </a:r>
            <a:r>
              <a:rPr sz="1300" spc="-10" dirty="0">
                <a:latin typeface="Yu Gothic UI"/>
                <a:cs typeface="Yu Gothic UI"/>
              </a:rPr>
              <a:t>･･･P96</a:t>
            </a:r>
            <a:endParaRPr sz="1300">
              <a:latin typeface="Yu Gothic UI"/>
              <a:cs typeface="Yu Gothic UI"/>
            </a:endParaRPr>
          </a:p>
          <a:p>
            <a:pPr marL="498475" indent="-339725">
              <a:lnSpc>
                <a:spcPct val="100000"/>
              </a:lnSpc>
              <a:spcBef>
                <a:spcPts val="35"/>
              </a:spcBef>
              <a:buAutoNum type="arabicPeriod" startAt="20"/>
              <a:tabLst>
                <a:tab pos="498475" algn="l"/>
              </a:tabLst>
            </a:pPr>
            <a:r>
              <a:rPr sz="1300" spc="-20" dirty="0">
                <a:latin typeface="Yu Gothic UI"/>
                <a:cs typeface="Yu Gothic UI"/>
              </a:rPr>
              <a:t>答申書附帯意見</a:t>
            </a:r>
            <a:r>
              <a:rPr sz="1300" spc="-10" dirty="0">
                <a:latin typeface="Yu Gothic UI"/>
                <a:cs typeface="Yu Gothic UI"/>
              </a:rPr>
              <a:t>･･･P103</a:t>
            </a:r>
            <a:endParaRPr sz="1300">
              <a:latin typeface="Yu Gothic UI"/>
              <a:cs typeface="Yu Gothic UI"/>
            </a:endParaRPr>
          </a:p>
          <a:p>
            <a:pPr marL="498475" indent="-339725">
              <a:lnSpc>
                <a:spcPct val="100000"/>
              </a:lnSpc>
              <a:spcBef>
                <a:spcPts val="45"/>
              </a:spcBef>
              <a:buAutoNum type="arabicPeriod" startAt="20"/>
              <a:tabLst>
                <a:tab pos="498475" algn="l"/>
              </a:tabLst>
            </a:pPr>
            <a:r>
              <a:rPr sz="1300" spc="35" dirty="0">
                <a:latin typeface="Yu Gothic UI"/>
                <a:cs typeface="Yu Gothic UI"/>
              </a:rPr>
              <a:t>地方厚生局への届出と報告</a:t>
            </a:r>
            <a:r>
              <a:rPr sz="1300" spc="-10" dirty="0">
                <a:latin typeface="Yu Gothic UI"/>
                <a:cs typeface="Yu Gothic UI"/>
              </a:rPr>
              <a:t>･･･P105</a:t>
            </a:r>
            <a:endParaRPr sz="1300">
              <a:latin typeface="Yu Gothic UI"/>
              <a:cs typeface="Yu Gothic UI"/>
            </a:endParaRPr>
          </a:p>
          <a:p>
            <a:pPr marL="12700">
              <a:lnSpc>
                <a:spcPct val="100000"/>
              </a:lnSpc>
              <a:spcBef>
                <a:spcPts val="1930"/>
              </a:spcBef>
              <a:tabLst>
                <a:tab pos="407034" algn="l"/>
              </a:tabLst>
            </a:pPr>
            <a:r>
              <a:rPr sz="1100" dirty="0">
                <a:latin typeface="PMingLiU"/>
                <a:cs typeface="PMingLiU"/>
              </a:rPr>
              <a:t>※</a:t>
            </a:r>
            <a:r>
              <a:rPr sz="1100" spc="-600" dirty="0">
                <a:latin typeface="PMingLiU"/>
                <a:cs typeface="PMingLiU"/>
              </a:rPr>
              <a:t>【</a:t>
            </a:r>
            <a:r>
              <a:rPr sz="1100" dirty="0">
                <a:latin typeface="PMingLiU"/>
                <a:cs typeface="PMingLiU"/>
              </a:rPr>
              <a:t>	</a:t>
            </a:r>
            <a:r>
              <a:rPr sz="1100" spc="-550" dirty="0">
                <a:latin typeface="PMingLiU"/>
                <a:cs typeface="PMingLiU"/>
              </a:rPr>
              <a:t>】</a:t>
            </a:r>
            <a:r>
              <a:rPr sz="1100" spc="-165" dirty="0">
                <a:latin typeface="PMingLiU"/>
                <a:cs typeface="PMingLiU"/>
              </a:rPr>
              <a:t>は</a:t>
            </a:r>
            <a:r>
              <a:rPr sz="1100" dirty="0">
                <a:latin typeface="PMingLiU"/>
                <a:cs typeface="PMingLiU"/>
              </a:rPr>
              <a:t>令和８年度</a:t>
            </a:r>
            <a:r>
              <a:rPr sz="1100" spc="-15" dirty="0">
                <a:latin typeface="PMingLiU"/>
                <a:cs typeface="PMingLiU"/>
              </a:rPr>
              <a:t>診</a:t>
            </a:r>
            <a:r>
              <a:rPr sz="1100" dirty="0">
                <a:latin typeface="PMingLiU"/>
                <a:cs typeface="PMingLiU"/>
              </a:rPr>
              <a:t>療報</a:t>
            </a:r>
            <a:r>
              <a:rPr sz="1100" spc="-15" dirty="0">
                <a:latin typeface="PMingLiU"/>
                <a:cs typeface="PMingLiU"/>
              </a:rPr>
              <a:t>酬</a:t>
            </a:r>
            <a:r>
              <a:rPr sz="1100" spc="-55" dirty="0">
                <a:latin typeface="PMingLiU"/>
                <a:cs typeface="PMingLiU"/>
              </a:rPr>
              <a:t>改定の</a:t>
            </a:r>
            <a:r>
              <a:rPr sz="1100" spc="-70" dirty="0">
                <a:latin typeface="PMingLiU"/>
                <a:cs typeface="PMingLiU"/>
              </a:rPr>
              <a:t>基</a:t>
            </a:r>
            <a:r>
              <a:rPr sz="1100" dirty="0">
                <a:latin typeface="PMingLiU"/>
                <a:cs typeface="PMingLiU"/>
              </a:rPr>
              <a:t>本方</a:t>
            </a:r>
            <a:r>
              <a:rPr sz="1100" spc="-15" dirty="0">
                <a:latin typeface="PMingLiU"/>
                <a:cs typeface="PMingLiU"/>
              </a:rPr>
              <a:t>針</a:t>
            </a:r>
            <a:r>
              <a:rPr sz="1100" spc="-280" dirty="0">
                <a:latin typeface="PMingLiU"/>
                <a:cs typeface="PMingLiU"/>
              </a:rPr>
              <a:t>を</a:t>
            </a:r>
            <a:r>
              <a:rPr sz="1100" spc="-140" dirty="0">
                <a:latin typeface="PMingLiU"/>
                <a:cs typeface="PMingLiU"/>
              </a:rPr>
              <a:t>踏</a:t>
            </a:r>
            <a:r>
              <a:rPr sz="1100" spc="-160" dirty="0">
                <a:latin typeface="PMingLiU"/>
                <a:cs typeface="PMingLiU"/>
              </a:rPr>
              <a:t>ま</a:t>
            </a:r>
            <a:r>
              <a:rPr sz="1100" spc="-254" dirty="0">
                <a:latin typeface="PMingLiU"/>
                <a:cs typeface="PMingLiU"/>
              </a:rPr>
              <a:t>えた</a:t>
            </a:r>
            <a:r>
              <a:rPr sz="1100" dirty="0">
                <a:latin typeface="PMingLiU"/>
                <a:cs typeface="PMingLiU"/>
              </a:rPr>
              <a:t>個別</a:t>
            </a:r>
            <a:r>
              <a:rPr sz="1100" spc="-15" dirty="0">
                <a:latin typeface="PMingLiU"/>
                <a:cs typeface="PMingLiU"/>
              </a:rPr>
              <a:t>改</a:t>
            </a:r>
            <a:r>
              <a:rPr sz="1100" dirty="0">
                <a:latin typeface="PMingLiU"/>
                <a:cs typeface="PMingLiU"/>
              </a:rPr>
              <a:t>定項</a:t>
            </a:r>
            <a:r>
              <a:rPr sz="1100" spc="-15" dirty="0">
                <a:latin typeface="PMingLiU"/>
                <a:cs typeface="PMingLiU"/>
              </a:rPr>
              <a:t>目</a:t>
            </a:r>
            <a:r>
              <a:rPr sz="1100" spc="-55" dirty="0">
                <a:latin typeface="PMingLiU"/>
                <a:cs typeface="PMingLiU"/>
              </a:rPr>
              <a:t>の項目</a:t>
            </a:r>
            <a:r>
              <a:rPr sz="1100" spc="-70" dirty="0">
                <a:latin typeface="PMingLiU"/>
                <a:cs typeface="PMingLiU"/>
              </a:rPr>
              <a:t>番</a:t>
            </a:r>
            <a:r>
              <a:rPr sz="1100" spc="-50" dirty="0">
                <a:latin typeface="PMingLiU"/>
                <a:cs typeface="PMingLiU"/>
              </a:rPr>
              <a:t>号</a:t>
            </a:r>
            <a:endParaRPr sz="1100">
              <a:latin typeface="PMingLiU"/>
              <a:cs typeface="PMingLiU"/>
            </a:endParaRPr>
          </a:p>
        </p:txBody>
      </p:sp>
      <p:sp>
        <p:nvSpPr>
          <p:cNvPr id="16" name="object 16"/>
          <p:cNvSpPr/>
          <p:nvPr/>
        </p:nvSpPr>
        <p:spPr>
          <a:xfrm>
            <a:off x="5638800" y="4986273"/>
            <a:ext cx="105410" cy="447040"/>
          </a:xfrm>
          <a:custGeom>
            <a:avLst/>
            <a:gdLst/>
            <a:ahLst/>
            <a:cxnLst/>
            <a:rect l="l" t="t" r="r" b="b"/>
            <a:pathLst>
              <a:path w="105410" h="447039">
                <a:moveTo>
                  <a:pt x="0" y="0"/>
                </a:moveTo>
                <a:lnTo>
                  <a:pt x="40915" y="690"/>
                </a:lnTo>
                <a:lnTo>
                  <a:pt x="74342" y="2571"/>
                </a:lnTo>
                <a:lnTo>
                  <a:pt x="96887" y="5357"/>
                </a:lnTo>
                <a:lnTo>
                  <a:pt x="105155" y="8762"/>
                </a:lnTo>
                <a:lnTo>
                  <a:pt x="105155" y="437769"/>
                </a:lnTo>
                <a:lnTo>
                  <a:pt x="96887" y="441227"/>
                </a:lnTo>
                <a:lnTo>
                  <a:pt x="74342" y="444007"/>
                </a:lnTo>
                <a:lnTo>
                  <a:pt x="40915" y="445859"/>
                </a:lnTo>
                <a:lnTo>
                  <a:pt x="0" y="446531"/>
                </a:lnTo>
              </a:path>
            </a:pathLst>
          </a:custGeom>
          <a:ln w="12700">
            <a:solidFill>
              <a:srgbClr val="000000"/>
            </a:solidFill>
          </a:ln>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67544"/>
            <a:ext cx="9519920" cy="5694045"/>
          </a:xfrm>
          <a:custGeom>
            <a:avLst/>
            <a:gdLst/>
            <a:ahLst/>
            <a:cxnLst/>
            <a:rect l="l" t="t" r="r" b="b"/>
            <a:pathLst>
              <a:path w="9519920" h="5694045">
                <a:moveTo>
                  <a:pt x="0" y="5693918"/>
                </a:moveTo>
                <a:lnTo>
                  <a:pt x="9519793" y="5693918"/>
                </a:lnTo>
                <a:lnTo>
                  <a:pt x="9519793" y="0"/>
                </a:lnTo>
                <a:lnTo>
                  <a:pt x="0" y="0"/>
                </a:lnTo>
                <a:lnTo>
                  <a:pt x="0" y="5693918"/>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15468" y="1816900"/>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p:nvPr/>
        </p:nvSpPr>
        <p:spPr>
          <a:xfrm>
            <a:off x="315468" y="2176779"/>
            <a:ext cx="4320540" cy="2171700"/>
          </a:xfrm>
          <a:custGeom>
            <a:avLst/>
            <a:gdLst/>
            <a:ahLst/>
            <a:cxnLst/>
            <a:rect l="l" t="t" r="r" b="b"/>
            <a:pathLst>
              <a:path w="4320540" h="2171700">
                <a:moveTo>
                  <a:pt x="4320032" y="0"/>
                </a:moveTo>
                <a:lnTo>
                  <a:pt x="0" y="0"/>
                </a:lnTo>
                <a:lnTo>
                  <a:pt x="0" y="2171700"/>
                </a:lnTo>
                <a:lnTo>
                  <a:pt x="4320032" y="2171700"/>
                </a:lnTo>
                <a:lnTo>
                  <a:pt x="4320032" y="0"/>
                </a:lnTo>
                <a:close/>
              </a:path>
            </a:pathLst>
          </a:custGeom>
          <a:solidFill>
            <a:srgbClr val="E7EDF8"/>
          </a:solidFill>
        </p:spPr>
        <p:txBody>
          <a:bodyPr wrap="square" lIns="0" tIns="0" rIns="0" bIns="0" rtlCol="0"/>
          <a:lstStyle/>
          <a:p>
            <a:endParaRPr/>
          </a:p>
        </p:txBody>
      </p:sp>
      <p:sp>
        <p:nvSpPr>
          <p:cNvPr id="5" name="object 5"/>
          <p:cNvSpPr txBox="1"/>
          <p:nvPr/>
        </p:nvSpPr>
        <p:spPr>
          <a:xfrm>
            <a:off x="3455542" y="2396744"/>
            <a:ext cx="448945" cy="208279"/>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300</a:t>
            </a:r>
            <a:r>
              <a:rPr sz="1200" spc="-50" dirty="0">
                <a:latin typeface="Yu Gothic UI"/>
                <a:cs typeface="Yu Gothic UI"/>
              </a:rPr>
              <a:t>点</a:t>
            </a:r>
            <a:endParaRPr sz="1200">
              <a:latin typeface="Yu Gothic UI"/>
              <a:cs typeface="Yu Gothic UI"/>
            </a:endParaRPr>
          </a:p>
        </p:txBody>
      </p:sp>
      <p:sp>
        <p:nvSpPr>
          <p:cNvPr id="6" name="object 6"/>
          <p:cNvSpPr txBox="1"/>
          <p:nvPr/>
        </p:nvSpPr>
        <p:spPr>
          <a:xfrm>
            <a:off x="3455542" y="3128264"/>
            <a:ext cx="448945" cy="208279"/>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300</a:t>
            </a:r>
            <a:r>
              <a:rPr sz="1200" spc="-50" dirty="0">
                <a:latin typeface="Yu Gothic UI"/>
                <a:cs typeface="Yu Gothic UI"/>
              </a:rPr>
              <a:t>点</a:t>
            </a:r>
            <a:endParaRPr sz="1200">
              <a:latin typeface="Yu Gothic UI"/>
              <a:cs typeface="Yu Gothic UI"/>
            </a:endParaRPr>
          </a:p>
        </p:txBody>
      </p:sp>
      <p:sp>
        <p:nvSpPr>
          <p:cNvPr id="7" name="object 7"/>
          <p:cNvSpPr txBox="1"/>
          <p:nvPr/>
        </p:nvSpPr>
        <p:spPr>
          <a:xfrm>
            <a:off x="406908" y="2213864"/>
            <a:ext cx="2604135" cy="1305560"/>
          </a:xfrm>
          <a:prstGeom prst="rect">
            <a:avLst/>
          </a:prstGeom>
        </p:spPr>
        <p:txBody>
          <a:bodyPr vert="horz" wrap="square" lIns="0" tIns="12700" rIns="0" bIns="0" rtlCol="0">
            <a:spAutoFit/>
          </a:bodyPr>
          <a:lstStyle/>
          <a:p>
            <a:pPr marR="5080">
              <a:lnSpc>
                <a:spcPct val="100000"/>
              </a:lnSpc>
              <a:spcBef>
                <a:spcPts val="100"/>
              </a:spcBef>
            </a:pPr>
            <a:r>
              <a:rPr sz="1200" spc="50" dirty="0">
                <a:latin typeface="Yu Gothic UI"/>
                <a:cs typeface="Yu Gothic UI"/>
              </a:rPr>
              <a:t>【周術期等口腔機能管理計画策定料】</a:t>
            </a:r>
            <a:r>
              <a:rPr sz="1200" spc="-5" dirty="0">
                <a:latin typeface="Yu Gothic UI"/>
                <a:cs typeface="Yu Gothic UI"/>
              </a:rPr>
              <a:t>周術期等口腔機能管理計画策定料</a:t>
            </a:r>
            <a:endParaRPr sz="1200">
              <a:latin typeface="Yu Gothic UI"/>
              <a:cs typeface="Yu Gothic UI"/>
            </a:endParaRPr>
          </a:p>
          <a:p>
            <a:pPr>
              <a:lnSpc>
                <a:spcPct val="100000"/>
              </a:lnSpc>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a:p>
            <a:pPr marR="5080">
              <a:lnSpc>
                <a:spcPct val="100000"/>
              </a:lnSpc>
              <a:spcBef>
                <a:spcPts val="1440"/>
              </a:spcBef>
            </a:pPr>
            <a:r>
              <a:rPr sz="1200" spc="50" dirty="0">
                <a:latin typeface="Yu Gothic UI"/>
                <a:cs typeface="Yu Gothic UI"/>
              </a:rPr>
              <a:t>【回復期等口腔機能管理計画策定料】</a:t>
            </a:r>
            <a:r>
              <a:rPr sz="1200" spc="-5" dirty="0">
                <a:latin typeface="Yu Gothic UI"/>
                <a:cs typeface="Yu Gothic UI"/>
              </a:rPr>
              <a:t>回復期等口腔機能管理計画策定料</a:t>
            </a:r>
            <a:endParaRPr sz="1200">
              <a:latin typeface="Yu Gothic UI"/>
              <a:cs typeface="Yu Gothic UI"/>
            </a:endParaRPr>
          </a:p>
          <a:p>
            <a:pPr>
              <a:lnSpc>
                <a:spcPct val="100000"/>
              </a:lnSpc>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p:txBody>
      </p:sp>
      <p:grpSp>
        <p:nvGrpSpPr>
          <p:cNvPr id="8" name="object 8"/>
          <p:cNvGrpSpPr/>
          <p:nvPr/>
        </p:nvGrpSpPr>
        <p:grpSpPr>
          <a:xfrm>
            <a:off x="4766690" y="2170429"/>
            <a:ext cx="4902200" cy="2184400"/>
            <a:chOff x="4766690" y="2170429"/>
            <a:chExt cx="4902200" cy="2184400"/>
          </a:xfrm>
        </p:grpSpPr>
        <p:sp>
          <p:nvSpPr>
            <p:cNvPr id="9" name="object 9"/>
            <p:cNvSpPr/>
            <p:nvPr/>
          </p:nvSpPr>
          <p:spPr>
            <a:xfrm>
              <a:off x="4773040" y="2284729"/>
              <a:ext cx="360045" cy="864235"/>
            </a:xfrm>
            <a:custGeom>
              <a:avLst/>
              <a:gdLst/>
              <a:ahLst/>
              <a:cxnLst/>
              <a:rect l="l" t="t" r="r" b="b"/>
              <a:pathLst>
                <a:path w="360045" h="864235">
                  <a:moveTo>
                    <a:pt x="0" y="216027"/>
                  </a:moveTo>
                  <a:lnTo>
                    <a:pt x="179959" y="216027"/>
                  </a:lnTo>
                  <a:lnTo>
                    <a:pt x="179959" y="0"/>
                  </a:lnTo>
                  <a:lnTo>
                    <a:pt x="359918" y="432054"/>
                  </a:lnTo>
                  <a:lnTo>
                    <a:pt x="179959" y="863981"/>
                  </a:lnTo>
                  <a:lnTo>
                    <a:pt x="179959" y="647954"/>
                  </a:lnTo>
                  <a:lnTo>
                    <a:pt x="0" y="647954"/>
                  </a:lnTo>
                  <a:lnTo>
                    <a:pt x="0" y="216027"/>
                  </a:lnTo>
                  <a:close/>
                </a:path>
              </a:pathLst>
            </a:custGeom>
            <a:ln w="12699">
              <a:solidFill>
                <a:srgbClr val="000000"/>
              </a:solidFill>
            </a:ln>
          </p:spPr>
          <p:txBody>
            <a:bodyPr wrap="square" lIns="0" tIns="0" rIns="0" bIns="0" rtlCol="0"/>
            <a:lstStyle/>
            <a:p>
              <a:endParaRPr/>
            </a:p>
          </p:txBody>
        </p:sp>
        <p:sp>
          <p:nvSpPr>
            <p:cNvPr id="10" name="object 10"/>
            <p:cNvSpPr/>
            <p:nvPr/>
          </p:nvSpPr>
          <p:spPr>
            <a:xfrm>
              <a:off x="5270499" y="2176779"/>
              <a:ext cx="4392295" cy="2171700"/>
            </a:xfrm>
            <a:custGeom>
              <a:avLst/>
              <a:gdLst/>
              <a:ahLst/>
              <a:cxnLst/>
              <a:rect l="l" t="t" r="r" b="b"/>
              <a:pathLst>
                <a:path w="4392295" h="2171700">
                  <a:moveTo>
                    <a:pt x="4392040" y="0"/>
                  </a:moveTo>
                  <a:lnTo>
                    <a:pt x="0" y="0"/>
                  </a:lnTo>
                  <a:lnTo>
                    <a:pt x="0" y="2171700"/>
                  </a:lnTo>
                  <a:lnTo>
                    <a:pt x="4392040" y="2171700"/>
                  </a:lnTo>
                  <a:lnTo>
                    <a:pt x="4392040" y="0"/>
                  </a:lnTo>
                  <a:close/>
                </a:path>
              </a:pathLst>
            </a:custGeom>
            <a:solidFill>
              <a:srgbClr val="E0FFEA"/>
            </a:solidFill>
          </p:spPr>
          <p:txBody>
            <a:bodyPr wrap="square" lIns="0" tIns="0" rIns="0" bIns="0" rtlCol="0"/>
            <a:lstStyle/>
            <a:p>
              <a:endParaRPr/>
            </a:p>
          </p:txBody>
        </p:sp>
        <p:sp>
          <p:nvSpPr>
            <p:cNvPr id="11" name="object 11"/>
            <p:cNvSpPr/>
            <p:nvPr/>
          </p:nvSpPr>
          <p:spPr>
            <a:xfrm>
              <a:off x="5270499" y="2176779"/>
              <a:ext cx="4392295" cy="2171700"/>
            </a:xfrm>
            <a:custGeom>
              <a:avLst/>
              <a:gdLst/>
              <a:ahLst/>
              <a:cxnLst/>
              <a:rect l="l" t="t" r="r" b="b"/>
              <a:pathLst>
                <a:path w="4392295" h="2171700">
                  <a:moveTo>
                    <a:pt x="0" y="2171700"/>
                  </a:moveTo>
                  <a:lnTo>
                    <a:pt x="4392040" y="2171700"/>
                  </a:lnTo>
                  <a:lnTo>
                    <a:pt x="4392040" y="0"/>
                  </a:lnTo>
                  <a:lnTo>
                    <a:pt x="0" y="0"/>
                  </a:lnTo>
                  <a:lnTo>
                    <a:pt x="0" y="2171700"/>
                  </a:lnTo>
                  <a:close/>
                </a:path>
              </a:pathLst>
            </a:custGeom>
            <a:ln w="12700">
              <a:solidFill>
                <a:srgbClr val="00AF50"/>
              </a:solidFill>
            </a:ln>
          </p:spPr>
          <p:txBody>
            <a:bodyPr wrap="square" lIns="0" tIns="0" rIns="0" bIns="0" rtlCol="0"/>
            <a:lstStyle/>
            <a:p>
              <a:endParaRPr/>
            </a:p>
          </p:txBody>
        </p:sp>
      </p:grpSp>
      <p:sp>
        <p:nvSpPr>
          <p:cNvPr id="12" name="object 12"/>
          <p:cNvSpPr txBox="1"/>
          <p:nvPr/>
        </p:nvSpPr>
        <p:spPr>
          <a:xfrm>
            <a:off x="5270500" y="1816900"/>
            <a:ext cx="4392295" cy="288290"/>
          </a:xfrm>
          <a:prstGeom prst="rect">
            <a:avLst/>
          </a:prstGeom>
          <a:solidFill>
            <a:srgbClr val="91FFB3"/>
          </a:solidFill>
        </p:spPr>
        <p:txBody>
          <a:bodyPr vert="horz" wrap="square" lIns="0" tIns="28575" rIns="0" bIns="0" rtlCol="0">
            <a:spAutoFit/>
          </a:bodyPr>
          <a:lstStyle/>
          <a:p>
            <a:pPr marL="1905"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3" name="object 13"/>
          <p:cNvSpPr txBox="1"/>
          <p:nvPr/>
        </p:nvSpPr>
        <p:spPr>
          <a:xfrm>
            <a:off x="8563991" y="2396744"/>
            <a:ext cx="476250" cy="391160"/>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300</a:t>
            </a:r>
            <a:r>
              <a:rPr sz="1200" spc="-50" dirty="0">
                <a:latin typeface="Yu Gothic UI"/>
                <a:cs typeface="Yu Gothic UI"/>
              </a:rPr>
              <a:t>点</a:t>
            </a:r>
            <a:endParaRPr sz="1200">
              <a:latin typeface="Yu Gothic UI"/>
              <a:cs typeface="Yu Gothic UI"/>
            </a:endParaRPr>
          </a:p>
          <a:p>
            <a:pPr>
              <a:lnSpc>
                <a:spcPct val="100000"/>
              </a:lnSpc>
            </a:pPr>
            <a:r>
              <a:rPr sz="1200" b="1" u="sng" spc="204" dirty="0">
                <a:solidFill>
                  <a:srgbClr val="006FC0"/>
                </a:solidFill>
                <a:uFill>
                  <a:solidFill>
                    <a:srgbClr val="006FC0"/>
                  </a:solidFill>
                </a:uFill>
                <a:latin typeface="Yu Gothic UI"/>
                <a:cs typeface="Yu Gothic UI"/>
              </a:rPr>
              <a:t>150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14" name="object 14"/>
          <p:cNvSpPr txBox="1"/>
          <p:nvPr/>
        </p:nvSpPr>
        <p:spPr>
          <a:xfrm>
            <a:off x="5362955" y="2213864"/>
            <a:ext cx="2604135" cy="1306195"/>
          </a:xfrm>
          <a:prstGeom prst="rect">
            <a:avLst/>
          </a:prstGeom>
        </p:spPr>
        <p:txBody>
          <a:bodyPr vert="horz" wrap="square" lIns="0" tIns="12700" rIns="0" bIns="0" rtlCol="0">
            <a:spAutoFit/>
          </a:bodyPr>
          <a:lstStyle/>
          <a:p>
            <a:pPr marR="5080">
              <a:lnSpc>
                <a:spcPct val="100000"/>
              </a:lnSpc>
              <a:spcBef>
                <a:spcPts val="100"/>
              </a:spcBef>
            </a:pPr>
            <a:r>
              <a:rPr sz="1200" spc="50" dirty="0">
                <a:latin typeface="Yu Gothic UI"/>
                <a:cs typeface="Yu Gothic UI"/>
              </a:rPr>
              <a:t>【周術期等口腔機能管理計画策定料】</a:t>
            </a:r>
            <a:r>
              <a:rPr sz="1200" spc="-5" dirty="0">
                <a:latin typeface="Yu Gothic UI"/>
                <a:cs typeface="Yu Gothic UI"/>
              </a:rPr>
              <a:t>周術期等口腔機能管理計画策定料１</a:t>
            </a:r>
            <a:r>
              <a:rPr sz="1200" u="sng" spc="500" dirty="0">
                <a:uFill>
                  <a:solidFill>
                    <a:srgbClr val="006FC0"/>
                  </a:solidFill>
                </a:uFill>
                <a:latin typeface="Yu Gothic UI"/>
                <a:cs typeface="Yu Gothic UI"/>
              </a:rPr>
              <a:t> </a:t>
            </a:r>
            <a:r>
              <a:rPr sz="1200" b="1" u="sng" spc="-5" dirty="0">
                <a:solidFill>
                  <a:srgbClr val="006FC0"/>
                </a:solidFill>
                <a:uFill>
                  <a:solidFill>
                    <a:srgbClr val="006FC0"/>
                  </a:solidFill>
                </a:uFill>
                <a:latin typeface="Yu Gothic UI"/>
                <a:cs typeface="Yu Gothic UI"/>
              </a:rPr>
              <a:t>周術期等口腔機能管理計画策定料２</a:t>
            </a:r>
            <a:endParaRPr sz="1200">
              <a:latin typeface="Yu Gothic UI"/>
              <a:cs typeface="Yu Gothic UI"/>
            </a:endParaRPr>
          </a:p>
          <a:p>
            <a:pPr marR="5080">
              <a:lnSpc>
                <a:spcPct val="100000"/>
              </a:lnSpc>
              <a:spcBef>
                <a:spcPts val="1440"/>
              </a:spcBef>
            </a:pPr>
            <a:r>
              <a:rPr sz="1200" spc="50" dirty="0">
                <a:latin typeface="Yu Gothic UI"/>
                <a:cs typeface="Yu Gothic UI"/>
              </a:rPr>
              <a:t>【回復期等口腔機能管理計画策定料】</a:t>
            </a:r>
            <a:r>
              <a:rPr sz="1200" spc="-5" dirty="0">
                <a:latin typeface="Yu Gothic UI"/>
                <a:cs typeface="Yu Gothic UI"/>
              </a:rPr>
              <a:t>回復期等口腔機能管理計画策定料１</a:t>
            </a:r>
            <a:r>
              <a:rPr sz="1200" u="sng" spc="500" dirty="0">
                <a:uFill>
                  <a:solidFill>
                    <a:srgbClr val="006FC0"/>
                  </a:solidFill>
                </a:uFill>
                <a:latin typeface="Yu Gothic UI"/>
                <a:cs typeface="Yu Gothic UI"/>
              </a:rPr>
              <a:t> </a:t>
            </a:r>
            <a:r>
              <a:rPr sz="1200" b="1" u="sng" spc="-15" dirty="0">
                <a:solidFill>
                  <a:srgbClr val="006FC0"/>
                </a:solidFill>
                <a:uFill>
                  <a:solidFill>
                    <a:srgbClr val="006FC0"/>
                  </a:solidFill>
                </a:uFill>
                <a:latin typeface="Yu Gothic UI"/>
                <a:cs typeface="Yu Gothic UI"/>
              </a:rPr>
              <a:t>回復期等口腔機能管理計画策定料２</a:t>
            </a:r>
            <a:endParaRPr sz="1200">
              <a:latin typeface="Yu Gothic UI"/>
              <a:cs typeface="Yu Gothic UI"/>
            </a:endParaRPr>
          </a:p>
        </p:txBody>
      </p:sp>
      <p:sp>
        <p:nvSpPr>
          <p:cNvPr id="15" name="object 15"/>
          <p:cNvSpPr txBox="1"/>
          <p:nvPr/>
        </p:nvSpPr>
        <p:spPr>
          <a:xfrm>
            <a:off x="8563991" y="3128264"/>
            <a:ext cx="476884" cy="391795"/>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300</a:t>
            </a:r>
            <a:r>
              <a:rPr sz="1200" spc="-50" dirty="0">
                <a:latin typeface="Yu Gothic UI"/>
                <a:cs typeface="Yu Gothic UI"/>
              </a:rPr>
              <a:t>点</a:t>
            </a:r>
            <a:endParaRPr sz="1200">
              <a:latin typeface="Yu Gothic UI"/>
              <a:cs typeface="Yu Gothic UI"/>
            </a:endParaRPr>
          </a:p>
          <a:p>
            <a:pPr>
              <a:lnSpc>
                <a:spcPct val="100000"/>
              </a:lnSpc>
            </a:pPr>
            <a:r>
              <a:rPr sz="1200" b="1" u="sng" spc="204" dirty="0">
                <a:solidFill>
                  <a:srgbClr val="006FC0"/>
                </a:solidFill>
                <a:uFill>
                  <a:solidFill>
                    <a:srgbClr val="006FC0"/>
                  </a:solidFill>
                </a:uFill>
                <a:latin typeface="Yu Gothic UI"/>
                <a:cs typeface="Yu Gothic UI"/>
              </a:rPr>
              <a:t>150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16" name="object 16"/>
          <p:cNvSpPr txBox="1"/>
          <p:nvPr/>
        </p:nvSpPr>
        <p:spPr>
          <a:xfrm>
            <a:off x="271983" y="3677157"/>
            <a:ext cx="9371965" cy="1263650"/>
          </a:xfrm>
          <a:prstGeom prst="rect">
            <a:avLst/>
          </a:prstGeom>
        </p:spPr>
        <p:txBody>
          <a:bodyPr vert="horz" wrap="square" lIns="0" tIns="12700" rIns="0" bIns="0" rtlCol="0">
            <a:spAutoFit/>
          </a:bodyPr>
          <a:lstStyle/>
          <a:p>
            <a:pPr marL="5090795">
              <a:lnSpc>
                <a:spcPct val="100000"/>
              </a:lnSpc>
              <a:spcBef>
                <a:spcPts val="100"/>
              </a:spcBef>
            </a:pPr>
            <a:r>
              <a:rPr sz="1200" spc="35" dirty="0">
                <a:latin typeface="Yu Gothic UI"/>
                <a:cs typeface="Yu Gothic UI"/>
              </a:rPr>
              <a:t>[算定要件]</a:t>
            </a:r>
            <a:endParaRPr sz="1200">
              <a:latin typeface="Yu Gothic UI"/>
              <a:cs typeface="Yu Gothic UI"/>
            </a:endParaRPr>
          </a:p>
          <a:p>
            <a:pPr marL="5090795" marR="5080">
              <a:lnSpc>
                <a:spcPct val="100000"/>
              </a:lnSpc>
            </a:pPr>
            <a:r>
              <a:rPr sz="1200" spc="215" dirty="0">
                <a:solidFill>
                  <a:srgbClr val="006FC0"/>
                </a:solidFill>
                <a:latin typeface="Yu Gothic UI"/>
                <a:cs typeface="Yu Gothic UI"/>
              </a:rPr>
              <a:t>２については、</a:t>
            </a:r>
            <a:r>
              <a:rPr sz="1200" b="1" u="sng" spc="60" dirty="0">
                <a:solidFill>
                  <a:srgbClr val="006FC0"/>
                </a:solidFill>
                <a:uFill>
                  <a:solidFill>
                    <a:srgbClr val="006FC0"/>
                  </a:solidFill>
                </a:uFill>
                <a:latin typeface="Yu Gothic UI"/>
                <a:cs typeface="Yu Gothic UI"/>
              </a:rPr>
              <a:t>患者の状態の変化等により、当該患者の治療</a:t>
            </a:r>
            <a:r>
              <a:rPr sz="1200" b="1" u="sng" spc="500" dirty="0">
                <a:solidFill>
                  <a:srgbClr val="006FC0"/>
                </a:solidFill>
                <a:uFill>
                  <a:solidFill>
                    <a:srgbClr val="006FC0"/>
                  </a:solidFill>
                </a:uFill>
                <a:latin typeface="Yu Gothic UI"/>
                <a:cs typeface="Yu Gothic UI"/>
              </a:rPr>
              <a:t>                           </a:t>
            </a:r>
            <a:r>
              <a:rPr sz="1200" b="1" u="sng" spc="85" dirty="0">
                <a:solidFill>
                  <a:srgbClr val="006FC0"/>
                </a:solidFill>
                <a:uFill>
                  <a:solidFill>
                    <a:srgbClr val="006FC0"/>
                  </a:solidFill>
                </a:uFill>
                <a:latin typeface="Yu Gothic UI"/>
                <a:cs typeface="Yu Gothic UI"/>
              </a:rPr>
              <a:t>計画を変更した場合に、患者１人につき１回に限り算定</a:t>
            </a:r>
            <a:r>
              <a:rPr sz="1200" u="sng" spc="275" dirty="0">
                <a:solidFill>
                  <a:srgbClr val="006FC0"/>
                </a:solidFill>
                <a:uFill>
                  <a:solidFill>
                    <a:srgbClr val="006FC0"/>
                  </a:solidFill>
                </a:uFill>
                <a:latin typeface="Yu Gothic UI"/>
                <a:cs typeface="Yu Gothic UI"/>
              </a:rPr>
              <a:t>する。</a:t>
            </a:r>
            <a:endParaRPr sz="1200">
              <a:latin typeface="Yu Gothic UI"/>
              <a:cs typeface="Yu Gothic UI"/>
            </a:endParaRPr>
          </a:p>
          <a:p>
            <a:pPr marL="299085" marR="10160" indent="-287020">
              <a:lnSpc>
                <a:spcPct val="100000"/>
              </a:lnSpc>
              <a:spcBef>
                <a:spcPts val="2065"/>
              </a:spcBef>
              <a:buFont typeface="Wingdings"/>
              <a:buChar char=""/>
              <a:tabLst>
                <a:tab pos="299085" algn="l"/>
              </a:tabLst>
            </a:pPr>
            <a:r>
              <a:rPr sz="1400" spc="60" dirty="0">
                <a:latin typeface="Yu Gothic UI"/>
                <a:cs typeface="Yu Gothic UI"/>
              </a:rPr>
              <a:t>歯周病継続支援治療の算定要件に、</a:t>
            </a:r>
            <a:r>
              <a:rPr sz="1400" b="1" u="sng" spc="15" dirty="0">
                <a:solidFill>
                  <a:srgbClr val="006FC0"/>
                </a:solidFill>
                <a:uFill>
                  <a:solidFill>
                    <a:srgbClr val="006FC0"/>
                  </a:solidFill>
                </a:uFill>
                <a:latin typeface="Yu Gothic UI"/>
                <a:cs typeface="Yu Gothic UI"/>
              </a:rPr>
              <a:t>周術期等口腔機能管理料又は回復期等口腔機能管理料を算定した場合を追加</a:t>
            </a:r>
            <a:r>
              <a:rPr sz="1400" spc="335" dirty="0">
                <a:latin typeface="Yu Gothic UI"/>
                <a:cs typeface="Yu Gothic UI"/>
              </a:rPr>
              <a:t>する。</a:t>
            </a:r>
            <a:endParaRPr sz="1400">
              <a:latin typeface="Yu Gothic UI"/>
              <a:cs typeface="Yu Gothic UI"/>
            </a:endParaRPr>
          </a:p>
        </p:txBody>
      </p:sp>
      <p:sp>
        <p:nvSpPr>
          <p:cNvPr id="17" name="object 17"/>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8" name="object 18"/>
          <p:cNvSpPr txBox="1">
            <a:spLocks noGrp="1"/>
          </p:cNvSpPr>
          <p:nvPr>
            <p:ph type="title"/>
          </p:nvPr>
        </p:nvSpPr>
        <p:spPr>
          <a:xfrm>
            <a:off x="2044064" y="402716"/>
            <a:ext cx="5816600" cy="391160"/>
          </a:xfrm>
          <a:prstGeom prst="rect">
            <a:avLst/>
          </a:prstGeom>
        </p:spPr>
        <p:txBody>
          <a:bodyPr vert="horz" wrap="square" lIns="0" tIns="12700" rIns="0" bIns="0" rtlCol="0">
            <a:spAutoFit/>
          </a:bodyPr>
          <a:lstStyle/>
          <a:p>
            <a:pPr marL="12700">
              <a:lnSpc>
                <a:spcPct val="100000"/>
              </a:lnSpc>
              <a:spcBef>
                <a:spcPts val="100"/>
              </a:spcBef>
            </a:pPr>
            <a:r>
              <a:rPr spc="-5" dirty="0"/>
              <a:t>周術期及び回復期等の口腔機能管理の推進</a:t>
            </a:r>
          </a:p>
        </p:txBody>
      </p:sp>
      <p:sp>
        <p:nvSpPr>
          <p:cNvPr id="19" name="object 19"/>
          <p:cNvSpPr/>
          <p:nvPr/>
        </p:nvSpPr>
        <p:spPr>
          <a:xfrm>
            <a:off x="315468" y="957224"/>
            <a:ext cx="3342640" cy="294005"/>
          </a:xfrm>
          <a:custGeom>
            <a:avLst/>
            <a:gdLst/>
            <a:ahLst/>
            <a:cxnLst/>
            <a:rect l="l" t="t" r="r" b="b"/>
            <a:pathLst>
              <a:path w="3342640" h="294005">
                <a:moveTo>
                  <a:pt x="3342132" y="0"/>
                </a:moveTo>
                <a:lnTo>
                  <a:pt x="0" y="0"/>
                </a:lnTo>
                <a:lnTo>
                  <a:pt x="0" y="293725"/>
                </a:lnTo>
                <a:lnTo>
                  <a:pt x="3342132" y="293725"/>
                </a:lnTo>
                <a:lnTo>
                  <a:pt x="3342132" y="0"/>
                </a:lnTo>
                <a:close/>
              </a:path>
            </a:pathLst>
          </a:custGeom>
          <a:solidFill>
            <a:srgbClr val="CDFFDC"/>
          </a:solidFill>
        </p:spPr>
        <p:txBody>
          <a:bodyPr wrap="square" lIns="0" tIns="0" rIns="0" bIns="0" rtlCol="0"/>
          <a:lstStyle/>
          <a:p>
            <a:endParaRPr/>
          </a:p>
        </p:txBody>
      </p:sp>
      <p:sp>
        <p:nvSpPr>
          <p:cNvPr id="20" name="object 20"/>
          <p:cNvSpPr txBox="1"/>
          <p:nvPr/>
        </p:nvSpPr>
        <p:spPr>
          <a:xfrm>
            <a:off x="271983" y="902274"/>
            <a:ext cx="9362440" cy="837565"/>
          </a:xfrm>
          <a:prstGeom prst="rect">
            <a:avLst/>
          </a:prstGeom>
        </p:spPr>
        <p:txBody>
          <a:bodyPr vert="horz" wrap="square" lIns="0" tIns="105410" rIns="0" bIns="0" rtlCol="0">
            <a:spAutoFit/>
          </a:bodyPr>
          <a:lstStyle/>
          <a:p>
            <a:pPr marL="266065">
              <a:lnSpc>
                <a:spcPct val="100000"/>
              </a:lnSpc>
              <a:spcBef>
                <a:spcPts val="830"/>
              </a:spcBef>
            </a:pPr>
            <a:r>
              <a:rPr sz="1200" b="1" spc="-5" dirty="0">
                <a:latin typeface="Yu Gothic UI"/>
                <a:cs typeface="Yu Gothic UI"/>
              </a:rPr>
              <a:t>周術期及び回復期等の口腔機能管理の推進</a:t>
            </a:r>
            <a:endParaRPr sz="1200">
              <a:latin typeface="Yu Gothic UI"/>
              <a:cs typeface="Yu Gothic UI"/>
            </a:endParaRPr>
          </a:p>
          <a:p>
            <a:pPr marL="299085" marR="5080" indent="-287020">
              <a:lnSpc>
                <a:spcPct val="100000"/>
              </a:lnSpc>
              <a:spcBef>
                <a:spcPts val="860"/>
              </a:spcBef>
              <a:buFont typeface="Wingdings"/>
              <a:buChar char=""/>
              <a:tabLst>
                <a:tab pos="299085" algn="l"/>
              </a:tabLst>
            </a:pPr>
            <a:r>
              <a:rPr sz="1400" spc="30" dirty="0">
                <a:latin typeface="Yu Gothic UI"/>
                <a:cs typeface="Yu Gothic UI"/>
              </a:rPr>
              <a:t>周術期等口腔機能管理計画策定料及び回復期等口腔機能管理計画策定料について、</a:t>
            </a:r>
            <a:r>
              <a:rPr sz="1400" b="1" u="sng" spc="85" dirty="0">
                <a:solidFill>
                  <a:srgbClr val="006FC0"/>
                </a:solidFill>
                <a:uFill>
                  <a:solidFill>
                    <a:srgbClr val="006FC0"/>
                  </a:solidFill>
                </a:uFill>
                <a:latin typeface="Yu Gothic UI"/>
                <a:cs typeface="Yu Gothic UI"/>
              </a:rPr>
              <a:t>管理計画の修正を行った場合</a:t>
            </a:r>
            <a:r>
              <a:rPr sz="1400" b="1" u="sng" spc="500" dirty="0">
                <a:solidFill>
                  <a:srgbClr val="006FC0"/>
                </a:solidFill>
                <a:uFill>
                  <a:solidFill>
                    <a:srgbClr val="006FC0"/>
                  </a:solidFill>
                </a:uFill>
                <a:latin typeface="Yu Gothic UI"/>
                <a:cs typeface="Yu Gothic UI"/>
              </a:rPr>
              <a:t>                                                    </a:t>
            </a:r>
            <a:r>
              <a:rPr sz="1400" b="1" u="sng" spc="80" dirty="0">
                <a:solidFill>
                  <a:srgbClr val="006FC0"/>
                </a:solidFill>
                <a:uFill>
                  <a:solidFill>
                    <a:srgbClr val="006FC0"/>
                  </a:solidFill>
                </a:uFill>
                <a:latin typeface="Yu Gothic UI"/>
                <a:cs typeface="Yu Gothic UI"/>
              </a:rPr>
              <a:t>の評価を新設</a:t>
            </a:r>
            <a:r>
              <a:rPr sz="1400" spc="335" dirty="0">
                <a:latin typeface="Yu Gothic UI"/>
                <a:cs typeface="Yu Gothic UI"/>
              </a:rPr>
              <a:t>する。</a:t>
            </a:r>
            <a:endParaRPr sz="1400">
              <a:latin typeface="Yu Gothic UI"/>
              <a:cs typeface="Yu Gothic UI"/>
            </a:endParaRPr>
          </a:p>
        </p:txBody>
      </p:sp>
      <p:sp>
        <p:nvSpPr>
          <p:cNvPr id="21" name="object 21"/>
          <p:cNvSpPr txBox="1"/>
          <p:nvPr/>
        </p:nvSpPr>
        <p:spPr>
          <a:xfrm>
            <a:off x="315468" y="4983899"/>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22" name="object 22"/>
          <p:cNvSpPr txBox="1"/>
          <p:nvPr/>
        </p:nvSpPr>
        <p:spPr>
          <a:xfrm>
            <a:off x="315468" y="5343804"/>
            <a:ext cx="4320540" cy="1263650"/>
          </a:xfrm>
          <a:prstGeom prst="rect">
            <a:avLst/>
          </a:prstGeom>
          <a:solidFill>
            <a:srgbClr val="E7EDF8"/>
          </a:solidFill>
        </p:spPr>
        <p:txBody>
          <a:bodyPr vert="horz" wrap="square" lIns="0" tIns="50165" rIns="0" bIns="0" rtlCol="0">
            <a:spAutoFit/>
          </a:bodyPr>
          <a:lstStyle/>
          <a:p>
            <a:pPr marL="90805">
              <a:lnSpc>
                <a:spcPct val="100000"/>
              </a:lnSpc>
              <a:spcBef>
                <a:spcPts val="395"/>
              </a:spcBef>
            </a:pPr>
            <a:r>
              <a:rPr sz="1200" spc="150" dirty="0">
                <a:latin typeface="Yu Gothic UI"/>
                <a:cs typeface="Yu Gothic UI"/>
              </a:rPr>
              <a:t>【歯周病</a:t>
            </a:r>
            <a:r>
              <a:rPr sz="1200" u="sng" spc="-5" dirty="0">
                <a:uFill>
                  <a:solidFill>
                    <a:srgbClr val="000000"/>
                  </a:solidFill>
                </a:uFill>
                <a:latin typeface="Yu Gothic UI"/>
                <a:cs typeface="Yu Gothic UI"/>
              </a:rPr>
              <a:t>安定期</a:t>
            </a:r>
            <a:r>
              <a:rPr sz="1200" spc="180" dirty="0">
                <a:latin typeface="Yu Gothic UI"/>
                <a:cs typeface="Yu Gothic UI"/>
              </a:rPr>
              <a:t>治療】</a:t>
            </a:r>
            <a:endParaRPr sz="1200">
              <a:latin typeface="Yu Gothic UI"/>
              <a:cs typeface="Yu Gothic UI"/>
            </a:endParaRPr>
          </a:p>
          <a:p>
            <a:pPr marL="90805" marR="105410">
              <a:lnSpc>
                <a:spcPct val="100000"/>
              </a:lnSpc>
            </a:pPr>
            <a:r>
              <a:rPr sz="1200" spc="80" dirty="0">
                <a:latin typeface="Yu Gothic UI"/>
                <a:cs typeface="Yu Gothic UI"/>
              </a:rPr>
              <a:t>○歯周病に関する管理計画を策定している場合に算定できる</a:t>
            </a:r>
            <a:r>
              <a:rPr sz="1200" spc="-20" dirty="0">
                <a:latin typeface="Yu Gothic UI"/>
                <a:cs typeface="Yu Gothic UI"/>
              </a:rPr>
              <a:t>管理料</a:t>
            </a:r>
            <a:endParaRPr sz="1200">
              <a:latin typeface="Yu Gothic UI"/>
              <a:cs typeface="Yu Gothic UI"/>
            </a:endParaRPr>
          </a:p>
          <a:p>
            <a:pPr marL="90805">
              <a:lnSpc>
                <a:spcPct val="100000"/>
              </a:lnSpc>
            </a:pPr>
            <a:r>
              <a:rPr sz="1200" spc="-5" dirty="0">
                <a:latin typeface="Yu Gothic UI"/>
                <a:cs typeface="Yu Gothic UI"/>
              </a:rPr>
              <a:t>・歯科特定疾患療養管理料</a:t>
            </a:r>
            <a:endParaRPr sz="1200">
              <a:latin typeface="Yu Gothic UI"/>
              <a:cs typeface="Yu Gothic UI"/>
            </a:endParaRPr>
          </a:p>
        </p:txBody>
      </p:sp>
      <p:sp>
        <p:nvSpPr>
          <p:cNvPr id="23" name="object 23"/>
          <p:cNvSpPr/>
          <p:nvPr/>
        </p:nvSpPr>
        <p:spPr>
          <a:xfrm>
            <a:off x="4773040" y="5451855"/>
            <a:ext cx="360045" cy="864235"/>
          </a:xfrm>
          <a:custGeom>
            <a:avLst/>
            <a:gdLst/>
            <a:ahLst/>
            <a:cxnLst/>
            <a:rect l="l" t="t" r="r" b="b"/>
            <a:pathLst>
              <a:path w="360045" h="864235">
                <a:moveTo>
                  <a:pt x="0" y="215950"/>
                </a:moveTo>
                <a:lnTo>
                  <a:pt x="179959" y="215950"/>
                </a:lnTo>
                <a:lnTo>
                  <a:pt x="179959" y="0"/>
                </a:lnTo>
                <a:lnTo>
                  <a:pt x="359918" y="431952"/>
                </a:lnTo>
                <a:lnTo>
                  <a:pt x="179959" y="863955"/>
                </a:lnTo>
                <a:lnTo>
                  <a:pt x="179959" y="647954"/>
                </a:lnTo>
                <a:lnTo>
                  <a:pt x="0" y="647954"/>
                </a:lnTo>
                <a:lnTo>
                  <a:pt x="0" y="215950"/>
                </a:lnTo>
                <a:close/>
              </a:path>
            </a:pathLst>
          </a:custGeom>
          <a:ln w="12700">
            <a:solidFill>
              <a:srgbClr val="000000"/>
            </a:solidFill>
          </a:ln>
        </p:spPr>
        <p:txBody>
          <a:bodyPr wrap="square" lIns="0" tIns="0" rIns="0" bIns="0" rtlCol="0"/>
          <a:lstStyle/>
          <a:p>
            <a:endParaRPr/>
          </a:p>
        </p:txBody>
      </p:sp>
      <p:sp>
        <p:nvSpPr>
          <p:cNvPr id="24" name="object 24"/>
          <p:cNvSpPr txBox="1"/>
          <p:nvPr/>
        </p:nvSpPr>
        <p:spPr>
          <a:xfrm>
            <a:off x="5270500" y="4983899"/>
            <a:ext cx="4392295" cy="288290"/>
          </a:xfrm>
          <a:prstGeom prst="rect">
            <a:avLst/>
          </a:prstGeom>
          <a:solidFill>
            <a:srgbClr val="91FFB3"/>
          </a:solidFill>
        </p:spPr>
        <p:txBody>
          <a:bodyPr vert="horz" wrap="square" lIns="0" tIns="29209" rIns="0" bIns="0" rtlCol="0">
            <a:spAutoFit/>
          </a:bodyPr>
          <a:lstStyle/>
          <a:p>
            <a:pPr marL="1905" algn="ctr">
              <a:lnSpc>
                <a:spcPct val="100000"/>
              </a:lnSpc>
              <a:spcBef>
                <a:spcPts val="229"/>
              </a:spcBef>
            </a:pPr>
            <a:r>
              <a:rPr sz="1400" b="1" spc="-20" dirty="0">
                <a:latin typeface="Yu Gothic UI"/>
                <a:cs typeface="Yu Gothic UI"/>
              </a:rPr>
              <a:t>改定後</a:t>
            </a:r>
            <a:endParaRPr sz="1400">
              <a:latin typeface="Yu Gothic UI"/>
              <a:cs typeface="Yu Gothic UI"/>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153670">
              <a:lnSpc>
                <a:spcPts val="1889"/>
              </a:lnSpc>
            </a:pPr>
            <a:r>
              <a:rPr spc="-25" dirty="0"/>
              <a:t>49</a:t>
            </a:r>
          </a:p>
        </p:txBody>
      </p:sp>
      <p:sp>
        <p:nvSpPr>
          <p:cNvPr id="25" name="object 25"/>
          <p:cNvSpPr txBox="1"/>
          <p:nvPr/>
        </p:nvSpPr>
        <p:spPr>
          <a:xfrm>
            <a:off x="5270500" y="5343804"/>
            <a:ext cx="4392295" cy="1263650"/>
          </a:xfrm>
          <a:prstGeom prst="rect">
            <a:avLst/>
          </a:prstGeom>
          <a:solidFill>
            <a:srgbClr val="E0FFEA"/>
          </a:solidFill>
          <a:ln w="12700">
            <a:solidFill>
              <a:srgbClr val="00AF50"/>
            </a:solidFill>
          </a:ln>
        </p:spPr>
        <p:txBody>
          <a:bodyPr vert="horz" wrap="square" lIns="0" tIns="50165" rIns="0" bIns="0" rtlCol="0">
            <a:spAutoFit/>
          </a:bodyPr>
          <a:lstStyle/>
          <a:p>
            <a:pPr marL="92075">
              <a:lnSpc>
                <a:spcPct val="100000"/>
              </a:lnSpc>
              <a:spcBef>
                <a:spcPts val="395"/>
              </a:spcBef>
            </a:pPr>
            <a:r>
              <a:rPr sz="1200" spc="150" dirty="0">
                <a:latin typeface="Yu Gothic UI"/>
                <a:cs typeface="Yu Gothic UI"/>
              </a:rPr>
              <a:t>【歯周病</a:t>
            </a:r>
            <a:r>
              <a:rPr sz="1200" u="sng" dirty="0">
                <a:uFill>
                  <a:solidFill>
                    <a:srgbClr val="000000"/>
                  </a:solidFill>
                </a:uFill>
                <a:latin typeface="Yu Gothic UI"/>
                <a:cs typeface="Yu Gothic UI"/>
              </a:rPr>
              <a:t>継続支援</a:t>
            </a:r>
            <a:r>
              <a:rPr sz="1200" spc="180" dirty="0">
                <a:latin typeface="Yu Gothic UI"/>
                <a:cs typeface="Yu Gothic UI"/>
              </a:rPr>
              <a:t>治療】</a:t>
            </a:r>
            <a:endParaRPr sz="1200">
              <a:latin typeface="Yu Gothic UI"/>
              <a:cs typeface="Yu Gothic UI"/>
            </a:endParaRPr>
          </a:p>
          <a:p>
            <a:pPr marL="92075" marR="177800">
              <a:lnSpc>
                <a:spcPct val="100000"/>
              </a:lnSpc>
            </a:pPr>
            <a:r>
              <a:rPr sz="1200" spc="90" dirty="0">
                <a:latin typeface="Yu Gothic UI"/>
                <a:cs typeface="Yu Gothic UI"/>
              </a:rPr>
              <a:t>○歯周病に関する管理計画を策定している場合に算定できる</a:t>
            </a:r>
            <a:r>
              <a:rPr sz="1200" spc="-20" dirty="0">
                <a:latin typeface="Yu Gothic UI"/>
                <a:cs typeface="Yu Gothic UI"/>
              </a:rPr>
              <a:t>管理料</a:t>
            </a:r>
            <a:endParaRPr sz="1200">
              <a:latin typeface="Yu Gothic UI"/>
              <a:cs typeface="Yu Gothic UI"/>
            </a:endParaRPr>
          </a:p>
          <a:p>
            <a:pPr marL="92075">
              <a:lnSpc>
                <a:spcPct val="100000"/>
              </a:lnSpc>
            </a:pPr>
            <a:r>
              <a:rPr sz="1200" spc="-5" dirty="0">
                <a:latin typeface="Yu Gothic UI"/>
                <a:cs typeface="Yu Gothic UI"/>
              </a:rPr>
              <a:t>・歯科特定疾患療養管理料</a:t>
            </a:r>
            <a:endParaRPr sz="1200">
              <a:latin typeface="Yu Gothic UI"/>
              <a:cs typeface="Yu Gothic UI"/>
            </a:endParaRPr>
          </a:p>
          <a:p>
            <a:pPr marL="92075">
              <a:lnSpc>
                <a:spcPct val="100000"/>
              </a:lnSpc>
            </a:pPr>
            <a:r>
              <a:rPr sz="1200" spc="600" dirty="0">
                <a:latin typeface="Yu Gothic UI"/>
                <a:cs typeface="Yu Gothic UI"/>
              </a:rPr>
              <a:t>・</a:t>
            </a:r>
            <a:r>
              <a:rPr sz="1200" b="1" u="sng" dirty="0">
                <a:solidFill>
                  <a:srgbClr val="006FC0"/>
                </a:solidFill>
                <a:uFill>
                  <a:solidFill>
                    <a:srgbClr val="006FC0"/>
                  </a:solidFill>
                </a:uFill>
                <a:latin typeface="Microsoft JhengHei"/>
                <a:cs typeface="Microsoft JhengHei"/>
              </a:rPr>
              <a:t>周術期等口腔機能管理料（Ⅰ）</a:t>
            </a:r>
            <a:r>
              <a:rPr sz="1200" b="1" u="sng" spc="95" dirty="0">
                <a:solidFill>
                  <a:srgbClr val="006FC0"/>
                </a:solidFill>
                <a:uFill>
                  <a:solidFill>
                    <a:srgbClr val="006FC0"/>
                  </a:solidFill>
                </a:uFill>
                <a:latin typeface="Microsoft JhengHei"/>
                <a:cs typeface="Microsoft JhengHei"/>
              </a:rPr>
              <a:t> </a:t>
            </a:r>
            <a:r>
              <a:rPr sz="1200" b="1" u="sng" spc="-20" dirty="0">
                <a:solidFill>
                  <a:srgbClr val="006FC0"/>
                </a:solidFill>
                <a:uFill>
                  <a:solidFill>
                    <a:srgbClr val="006FC0"/>
                  </a:solidFill>
                </a:uFill>
                <a:latin typeface="Microsoft JhengHei"/>
                <a:cs typeface="Microsoft JhengHei"/>
              </a:rPr>
              <a:t>～（Ⅳ）</a:t>
            </a:r>
            <a:endParaRPr sz="1200">
              <a:latin typeface="Microsoft JhengHei"/>
              <a:cs typeface="Microsoft JhengHei"/>
            </a:endParaRPr>
          </a:p>
          <a:p>
            <a:pPr marL="92075">
              <a:lnSpc>
                <a:spcPct val="100000"/>
              </a:lnSpc>
            </a:pPr>
            <a:r>
              <a:rPr sz="1200" spc="600" dirty="0">
                <a:latin typeface="Yu Gothic UI"/>
                <a:cs typeface="Yu Gothic UI"/>
              </a:rPr>
              <a:t>・</a:t>
            </a:r>
            <a:r>
              <a:rPr sz="1200" b="1" u="sng" spc="-5" dirty="0">
                <a:solidFill>
                  <a:srgbClr val="006FC0"/>
                </a:solidFill>
                <a:uFill>
                  <a:solidFill>
                    <a:srgbClr val="006FC0"/>
                  </a:solidFill>
                </a:uFill>
                <a:latin typeface="Yu Gothic UI"/>
                <a:cs typeface="Yu Gothic UI"/>
              </a:rPr>
              <a:t>回復期等口腔機能管理料</a:t>
            </a:r>
            <a:endParaRPr sz="1200">
              <a:latin typeface="Yu Gothic UI"/>
              <a:cs typeface="Yu Gothic UI"/>
            </a:endParaRPr>
          </a:p>
        </p:txBody>
      </p:sp>
      <p:sp>
        <p:nvSpPr>
          <p:cNvPr id="26" name="object 26"/>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Ⅲ－７口腔疾患の重症化予防等の生活の質に配慮した歯科医療の推進、口腔機能発達不全及び口腔機能低下への対応の充実、歯科治療のデジタル化の推進－⑦</a:t>
            </a:r>
            <a:endParaRPr sz="1050">
              <a:latin typeface="Yu Gothic UI"/>
              <a:cs typeface="Yu Gothic U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685800" cy="927100"/>
          </a:xfrm>
          <a:custGeom>
            <a:avLst/>
            <a:gdLst/>
            <a:ahLst/>
            <a:cxnLst/>
            <a:rect l="l" t="t" r="r" b="b"/>
            <a:pathLst>
              <a:path w="685800" h="927100">
                <a:moveTo>
                  <a:pt x="685800" y="0"/>
                </a:moveTo>
                <a:lnTo>
                  <a:pt x="0" y="0"/>
                </a:lnTo>
                <a:lnTo>
                  <a:pt x="0" y="926528"/>
                </a:lnTo>
                <a:lnTo>
                  <a:pt x="685800" y="926528"/>
                </a:lnTo>
                <a:lnTo>
                  <a:pt x="685800" y="0"/>
                </a:lnTo>
                <a:close/>
              </a:path>
            </a:pathLst>
          </a:custGeom>
          <a:solidFill>
            <a:srgbClr val="CDFFDC"/>
          </a:solidFill>
        </p:spPr>
        <p:txBody>
          <a:bodyPr wrap="square" lIns="0" tIns="0" rIns="0" bIns="0" rtlCol="0"/>
          <a:lstStyle/>
          <a:p>
            <a:endParaRPr/>
          </a:p>
        </p:txBody>
      </p:sp>
      <p:sp>
        <p:nvSpPr>
          <p:cNvPr id="3" name="object 3"/>
          <p:cNvSpPr txBox="1"/>
          <p:nvPr/>
        </p:nvSpPr>
        <p:spPr>
          <a:xfrm>
            <a:off x="764540" y="3917060"/>
            <a:ext cx="25438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89"/>
              </a:lnSpc>
            </a:pPr>
            <a:r>
              <a:rPr spc="-25" dirty="0"/>
              <a:t>50</a:t>
            </a:r>
          </a:p>
        </p:txBody>
      </p:sp>
      <p:sp>
        <p:nvSpPr>
          <p:cNvPr id="4" name="object 4"/>
          <p:cNvSpPr txBox="1">
            <a:spLocks noGrp="1"/>
          </p:cNvSpPr>
          <p:nvPr>
            <p:ph type="title"/>
          </p:nvPr>
        </p:nvSpPr>
        <p:spPr>
          <a:xfrm>
            <a:off x="764540" y="4173092"/>
            <a:ext cx="9034145" cy="452120"/>
          </a:xfrm>
          <a:prstGeom prst="rect">
            <a:avLst/>
          </a:prstGeom>
        </p:spPr>
        <p:txBody>
          <a:bodyPr vert="horz" wrap="square" lIns="0" tIns="12065" rIns="0" bIns="0" rtlCol="0">
            <a:spAutoFit/>
          </a:bodyPr>
          <a:lstStyle/>
          <a:p>
            <a:pPr marL="12700">
              <a:lnSpc>
                <a:spcPct val="100000"/>
              </a:lnSpc>
              <a:spcBef>
                <a:spcPts val="95"/>
              </a:spcBef>
            </a:pPr>
            <a:r>
              <a:rPr sz="2800" spc="350" dirty="0"/>
              <a:t>16</a:t>
            </a:r>
            <a:r>
              <a:rPr sz="2800" spc="125" dirty="0"/>
              <a:t>．歯科衛生士による口腔機能に関する実地指導の推進</a:t>
            </a:r>
            <a:endParaRPr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37515"/>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5" dirty="0"/>
              <a:t>歯科衛生士による口腔機能に関する実地指導の推進</a:t>
            </a:r>
          </a:p>
        </p:txBody>
      </p:sp>
      <p:sp>
        <p:nvSpPr>
          <p:cNvPr id="4" name="object 4"/>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a:t>
            </a:r>
            <a:endParaRPr sz="1050">
              <a:latin typeface="Yu Gothic UI"/>
              <a:cs typeface="Yu Gothic UI"/>
            </a:endParaRPr>
          </a:p>
        </p:txBody>
      </p:sp>
      <p:pic>
        <p:nvPicPr>
          <p:cNvPr id="5" name="object 5"/>
          <p:cNvPicPr/>
          <p:nvPr/>
        </p:nvPicPr>
        <p:blipFill>
          <a:blip r:embed="rId2" cstate="print"/>
          <a:stretch>
            <a:fillRect/>
          </a:stretch>
        </p:blipFill>
        <p:spPr>
          <a:xfrm>
            <a:off x="6616827" y="1483169"/>
            <a:ext cx="1307083" cy="902779"/>
          </a:xfrm>
          <a:prstGeom prst="rect">
            <a:avLst/>
          </a:prstGeom>
        </p:spPr>
      </p:pic>
      <p:pic>
        <p:nvPicPr>
          <p:cNvPr id="6" name="object 6"/>
          <p:cNvPicPr/>
          <p:nvPr/>
        </p:nvPicPr>
        <p:blipFill>
          <a:blip r:embed="rId3" cstate="print"/>
          <a:stretch>
            <a:fillRect/>
          </a:stretch>
        </p:blipFill>
        <p:spPr>
          <a:xfrm>
            <a:off x="8228965" y="1477302"/>
            <a:ext cx="1307083" cy="886167"/>
          </a:xfrm>
          <a:prstGeom prst="rect">
            <a:avLst/>
          </a:prstGeom>
        </p:spPr>
      </p:pic>
      <p:graphicFrame>
        <p:nvGraphicFramePr>
          <p:cNvPr id="7" name="object 7"/>
          <p:cNvGraphicFramePr>
            <a:graphicFrameLocks noGrp="1"/>
          </p:cNvGraphicFramePr>
          <p:nvPr/>
        </p:nvGraphicFramePr>
        <p:xfrm>
          <a:off x="188366" y="815047"/>
          <a:ext cx="9631045" cy="5959474"/>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545840">
                  <a:extLst>
                    <a:ext uri="{9D8B030D-6E8A-4147-A177-3AD203B41FA5}">
                      <a16:colId xmlns:a16="http://schemas.microsoft.com/office/drawing/2014/main" val="20001"/>
                    </a:ext>
                  </a:extLst>
                </a:gridCol>
                <a:gridCol w="5962650">
                  <a:extLst>
                    <a:ext uri="{9D8B030D-6E8A-4147-A177-3AD203B41FA5}">
                      <a16:colId xmlns:a16="http://schemas.microsoft.com/office/drawing/2014/main" val="20002"/>
                    </a:ext>
                  </a:extLst>
                </a:gridCol>
              </a:tblGrid>
              <a:tr h="120014">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172085">
                        <a:lnSpc>
                          <a:spcPct val="100000"/>
                        </a:lnSpc>
                        <a:spcBef>
                          <a:spcPts val="395"/>
                        </a:spcBef>
                      </a:pPr>
                      <a:r>
                        <a:rPr sz="1200" b="1" spc="50" dirty="0">
                          <a:latin typeface="Yu Gothic UI"/>
                          <a:cs typeface="Yu Gothic UI"/>
                        </a:rPr>
                        <a:t>口腔機能に関する実地指導を行った場合の評価</a:t>
                      </a:r>
                      <a:endParaRPr sz="1200">
                        <a:latin typeface="Yu Gothic UI"/>
                        <a:cs typeface="Yu Gothic UI"/>
                      </a:endParaRPr>
                    </a:p>
                  </a:txBody>
                  <a:tcPr marL="0" marR="0" marT="50165" marB="0">
                    <a:solidFill>
                      <a:srgbClr val="CDFFDC"/>
                    </a:solidFill>
                  </a:tcPr>
                </a:tc>
                <a:tc>
                  <a:txBody>
                    <a:bodyPr/>
                    <a:lstStyle/>
                    <a:p>
                      <a:pPr marR="103505">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3355">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165" marB="0">
                    <a:solidFill>
                      <a:srgbClr val="CDFFDC"/>
                    </a:solidFill>
                  </a:tcPr>
                </a:tc>
                <a:tc>
                  <a:txBody>
                    <a:bodyPr/>
                    <a:lstStyle/>
                    <a:p>
                      <a:pPr marR="103505">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666105">
                <a:tc gridSpan="3">
                  <a:txBody>
                    <a:bodyPr/>
                    <a:lstStyle/>
                    <a:p>
                      <a:pPr marL="377825" marR="103505" indent="-286385">
                        <a:lnSpc>
                          <a:spcPct val="100000"/>
                        </a:lnSpc>
                        <a:spcBef>
                          <a:spcPts val="464"/>
                        </a:spcBef>
                        <a:buFont typeface="Wingdings"/>
                        <a:buChar char=""/>
                        <a:tabLst>
                          <a:tab pos="377825" algn="l"/>
                        </a:tabLst>
                      </a:pPr>
                      <a:r>
                        <a:rPr sz="1400" spc="70" dirty="0">
                          <a:latin typeface="Yu Gothic UI"/>
                          <a:cs typeface="Yu Gothic UI"/>
                        </a:rPr>
                        <a:t>従来、歯科衛生実地指導料の加算としていた、歯科衛生士による口腔機能に関する実地指導を行った場合の評価</a:t>
                      </a:r>
                      <a:endParaRPr sz="1400">
                        <a:latin typeface="Yu Gothic UI"/>
                        <a:cs typeface="Yu Gothic UI"/>
                      </a:endParaRPr>
                    </a:p>
                    <a:p>
                      <a:pPr marL="377825" marR="103505">
                        <a:lnSpc>
                          <a:spcPct val="100000"/>
                        </a:lnSpc>
                      </a:pPr>
                      <a:r>
                        <a:rPr sz="1400" spc="405" dirty="0">
                          <a:latin typeface="Yu Gothic UI"/>
                          <a:cs typeface="Yu Gothic UI"/>
                        </a:rPr>
                        <a:t>を、</a:t>
                      </a:r>
                      <a:r>
                        <a:rPr sz="1400" b="1" u="sng" spc="60" dirty="0">
                          <a:solidFill>
                            <a:srgbClr val="006FC0"/>
                          </a:solidFill>
                          <a:uFill>
                            <a:solidFill>
                              <a:srgbClr val="006FC0"/>
                            </a:solidFill>
                          </a:uFill>
                          <a:latin typeface="Yu Gothic UI"/>
                          <a:cs typeface="Yu Gothic UI"/>
                        </a:rPr>
                        <a:t>口腔機能実地指導料として新設</a:t>
                      </a:r>
                      <a:r>
                        <a:rPr sz="1400" spc="330" dirty="0">
                          <a:latin typeface="Yu Gothic UI"/>
                          <a:cs typeface="Yu Gothic UI"/>
                        </a:rPr>
                        <a:t>する。</a:t>
                      </a:r>
                      <a:endParaRPr sz="1400">
                        <a:latin typeface="Yu Gothic UI"/>
                        <a:cs typeface="Yu Gothic UI"/>
                      </a:endParaRPr>
                    </a:p>
                    <a:p>
                      <a:pPr marL="756920" marR="103505">
                        <a:lnSpc>
                          <a:spcPct val="100000"/>
                        </a:lnSpc>
                        <a:spcBef>
                          <a:spcPts val="1230"/>
                        </a:spcBef>
                        <a:tabLst>
                          <a:tab pos="1570990" algn="l"/>
                          <a:tab pos="4010025" algn="l"/>
                        </a:tabLst>
                      </a:pPr>
                      <a:r>
                        <a:rPr sz="1600" b="1" u="sng" spc="-25" dirty="0">
                          <a:solidFill>
                            <a:srgbClr val="006FC0"/>
                          </a:solidFill>
                          <a:uFill>
                            <a:solidFill>
                              <a:srgbClr val="006FC0"/>
                            </a:solidFill>
                          </a:uFill>
                          <a:latin typeface="Yu Gothic UI"/>
                          <a:cs typeface="Yu Gothic UI"/>
                        </a:rPr>
                        <a:t>（新</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25" dirty="0">
                          <a:solidFill>
                            <a:srgbClr val="006FC0"/>
                          </a:solidFill>
                          <a:uFill>
                            <a:solidFill>
                              <a:srgbClr val="006FC0"/>
                            </a:solidFill>
                          </a:uFill>
                          <a:latin typeface="Yu Gothic UI"/>
                          <a:cs typeface="Yu Gothic UI"/>
                        </a:rPr>
                        <a:t>口腔機能実地指導</a:t>
                      </a:r>
                      <a:r>
                        <a:rPr sz="1600" b="1" u="sng" spc="-50" dirty="0">
                          <a:solidFill>
                            <a:srgbClr val="006FC0"/>
                          </a:solidFill>
                          <a:uFill>
                            <a:solidFill>
                              <a:srgbClr val="006FC0"/>
                            </a:solidFill>
                          </a:uFill>
                          <a:latin typeface="Yu Gothic UI"/>
                          <a:cs typeface="Yu Gothic UI"/>
                        </a:rPr>
                        <a:t>料</a:t>
                      </a:r>
                      <a:r>
                        <a:rPr sz="1600" b="1" u="sng" dirty="0">
                          <a:solidFill>
                            <a:srgbClr val="006FC0"/>
                          </a:solidFill>
                          <a:uFill>
                            <a:solidFill>
                              <a:srgbClr val="006FC0"/>
                            </a:solidFill>
                          </a:uFill>
                          <a:latin typeface="Yu Gothic UI"/>
                          <a:cs typeface="Yu Gothic UI"/>
                        </a:rPr>
                        <a:t>	</a:t>
                      </a:r>
                      <a:r>
                        <a:rPr sz="1600" b="1" u="sng" spc="165" dirty="0">
                          <a:solidFill>
                            <a:srgbClr val="006FC0"/>
                          </a:solidFill>
                          <a:uFill>
                            <a:solidFill>
                              <a:srgbClr val="006FC0"/>
                            </a:solidFill>
                          </a:uFill>
                          <a:latin typeface="Yu Gothic UI"/>
                          <a:cs typeface="Yu Gothic UI"/>
                        </a:rPr>
                        <a:t>46</a:t>
                      </a:r>
                      <a:r>
                        <a:rPr sz="1600" b="1" u="sng" spc="-50" dirty="0">
                          <a:solidFill>
                            <a:srgbClr val="006FC0"/>
                          </a:solidFill>
                          <a:uFill>
                            <a:solidFill>
                              <a:srgbClr val="006FC0"/>
                            </a:solidFill>
                          </a:uFill>
                          <a:latin typeface="Yu Gothic UI"/>
                          <a:cs typeface="Yu Gothic UI"/>
                        </a:rPr>
                        <a:t>点</a:t>
                      </a:r>
                      <a:endParaRPr sz="1600">
                        <a:latin typeface="Yu Gothic UI"/>
                        <a:cs typeface="Yu Gothic UI"/>
                      </a:endParaRPr>
                    </a:p>
                    <a:p>
                      <a:pPr marL="91440" marR="103505">
                        <a:lnSpc>
                          <a:spcPct val="100000"/>
                        </a:lnSpc>
                        <a:spcBef>
                          <a:spcPts val="660"/>
                        </a:spcBef>
                      </a:pPr>
                      <a:r>
                        <a:rPr sz="1200" dirty="0">
                          <a:latin typeface="Yu Gothic UI"/>
                          <a:cs typeface="Yu Gothic UI"/>
                        </a:rPr>
                        <a:t>［対象患者</a:t>
                      </a:r>
                      <a:r>
                        <a:rPr sz="1200" spc="-50" dirty="0">
                          <a:latin typeface="Yu Gothic UI"/>
                          <a:cs typeface="Yu Gothic UI"/>
                        </a:rPr>
                        <a:t>］</a:t>
                      </a:r>
                      <a:endParaRPr sz="1200">
                        <a:latin typeface="Yu Gothic UI"/>
                        <a:cs typeface="Yu Gothic UI"/>
                      </a:endParaRPr>
                    </a:p>
                    <a:p>
                      <a:pPr marL="243840" marR="103505">
                        <a:lnSpc>
                          <a:spcPct val="100000"/>
                        </a:lnSpc>
                        <a:tabLst>
                          <a:tab pos="6383020" algn="l"/>
                          <a:tab pos="8027670" algn="l"/>
                        </a:tabLst>
                      </a:pPr>
                      <a:r>
                        <a:rPr sz="1200" b="1" spc="80" dirty="0">
                          <a:solidFill>
                            <a:srgbClr val="006FC0"/>
                          </a:solidFill>
                          <a:latin typeface="Yu Gothic UI"/>
                          <a:cs typeface="Yu Gothic UI"/>
                        </a:rPr>
                        <a:t>口腔機能</a:t>
                      </a:r>
                      <a:r>
                        <a:rPr sz="1200" b="1" spc="70" dirty="0">
                          <a:solidFill>
                            <a:srgbClr val="006FC0"/>
                          </a:solidFill>
                          <a:latin typeface="Yu Gothic UI"/>
                          <a:cs typeface="Yu Gothic UI"/>
                        </a:rPr>
                        <a:t>の</a:t>
                      </a:r>
                      <a:r>
                        <a:rPr sz="1200" b="1" spc="80" dirty="0">
                          <a:solidFill>
                            <a:srgbClr val="006FC0"/>
                          </a:solidFill>
                          <a:latin typeface="Yu Gothic UI"/>
                          <a:cs typeface="Yu Gothic UI"/>
                        </a:rPr>
                        <a:t>発達不全</a:t>
                      </a:r>
                      <a:r>
                        <a:rPr sz="1200" b="1" spc="60" dirty="0">
                          <a:solidFill>
                            <a:srgbClr val="006FC0"/>
                          </a:solidFill>
                          <a:latin typeface="Yu Gothic UI"/>
                          <a:cs typeface="Yu Gothic UI"/>
                        </a:rPr>
                        <a:t>を</a:t>
                      </a:r>
                      <a:r>
                        <a:rPr sz="1200" b="1" spc="80" dirty="0">
                          <a:solidFill>
                            <a:srgbClr val="006FC0"/>
                          </a:solidFill>
                          <a:latin typeface="Yu Gothic UI"/>
                          <a:cs typeface="Yu Gothic UI"/>
                        </a:rPr>
                        <a:t>有</a:t>
                      </a:r>
                      <a:r>
                        <a:rPr sz="1200" b="1" spc="70" dirty="0">
                          <a:solidFill>
                            <a:srgbClr val="006FC0"/>
                          </a:solidFill>
                          <a:latin typeface="Yu Gothic UI"/>
                          <a:cs typeface="Yu Gothic UI"/>
                        </a:rPr>
                        <a:t>す</a:t>
                      </a:r>
                      <a:r>
                        <a:rPr sz="1200" b="1" spc="65" dirty="0">
                          <a:solidFill>
                            <a:srgbClr val="006FC0"/>
                          </a:solidFill>
                          <a:latin typeface="Yu Gothic UI"/>
                          <a:cs typeface="Yu Gothic UI"/>
                        </a:rPr>
                        <a:t>る</a:t>
                      </a:r>
                      <a:r>
                        <a:rPr sz="1200" b="1" spc="80" dirty="0">
                          <a:solidFill>
                            <a:srgbClr val="006FC0"/>
                          </a:solidFill>
                          <a:latin typeface="Yu Gothic UI"/>
                          <a:cs typeface="Yu Gothic UI"/>
                        </a:rPr>
                        <a:t>患者又</a:t>
                      </a:r>
                      <a:r>
                        <a:rPr sz="1200" b="1" spc="70" dirty="0">
                          <a:solidFill>
                            <a:srgbClr val="006FC0"/>
                          </a:solidFill>
                          <a:latin typeface="Yu Gothic UI"/>
                          <a:cs typeface="Yu Gothic UI"/>
                        </a:rPr>
                        <a:t>は</a:t>
                      </a:r>
                      <a:r>
                        <a:rPr sz="1200" b="1" spc="80" dirty="0">
                          <a:solidFill>
                            <a:srgbClr val="006FC0"/>
                          </a:solidFill>
                          <a:latin typeface="Yu Gothic UI"/>
                          <a:cs typeface="Yu Gothic UI"/>
                        </a:rPr>
                        <a:t>口腔機能</a:t>
                      </a:r>
                      <a:r>
                        <a:rPr sz="1200" b="1" spc="70" dirty="0">
                          <a:solidFill>
                            <a:srgbClr val="006FC0"/>
                          </a:solidFill>
                          <a:latin typeface="Yu Gothic UI"/>
                          <a:cs typeface="Yu Gothic UI"/>
                        </a:rPr>
                        <a:t>の</a:t>
                      </a:r>
                      <a:r>
                        <a:rPr sz="1200" b="1" spc="80" dirty="0">
                          <a:solidFill>
                            <a:srgbClr val="006FC0"/>
                          </a:solidFill>
                          <a:latin typeface="Yu Gothic UI"/>
                          <a:cs typeface="Yu Gothic UI"/>
                        </a:rPr>
                        <a:t>低下</a:t>
                      </a:r>
                      <a:r>
                        <a:rPr sz="1200" b="1" spc="60" dirty="0">
                          <a:solidFill>
                            <a:srgbClr val="006FC0"/>
                          </a:solidFill>
                          <a:latin typeface="Yu Gothic UI"/>
                          <a:cs typeface="Yu Gothic UI"/>
                        </a:rPr>
                        <a:t>を</a:t>
                      </a:r>
                      <a:r>
                        <a:rPr sz="1200" b="1" spc="80" dirty="0">
                          <a:solidFill>
                            <a:srgbClr val="006FC0"/>
                          </a:solidFill>
                          <a:latin typeface="Yu Gothic UI"/>
                          <a:cs typeface="Yu Gothic UI"/>
                        </a:rPr>
                        <a:t>来</a:t>
                      </a:r>
                      <a:r>
                        <a:rPr sz="1200" b="1" spc="60" dirty="0">
                          <a:solidFill>
                            <a:srgbClr val="006FC0"/>
                          </a:solidFill>
                          <a:latin typeface="Yu Gothic UI"/>
                          <a:cs typeface="Yu Gothic UI"/>
                        </a:rPr>
                        <a:t>して</a:t>
                      </a:r>
                      <a:r>
                        <a:rPr sz="1200" b="1" spc="70" dirty="0">
                          <a:solidFill>
                            <a:srgbClr val="006FC0"/>
                          </a:solidFill>
                          <a:latin typeface="Yu Gothic UI"/>
                          <a:cs typeface="Yu Gothic UI"/>
                        </a:rPr>
                        <a:t>い</a:t>
                      </a:r>
                      <a:r>
                        <a:rPr sz="1200" b="1" spc="65" dirty="0">
                          <a:solidFill>
                            <a:srgbClr val="006FC0"/>
                          </a:solidFill>
                          <a:latin typeface="Yu Gothic UI"/>
                          <a:cs typeface="Yu Gothic UI"/>
                        </a:rPr>
                        <a:t>る</a:t>
                      </a:r>
                      <a:r>
                        <a:rPr sz="1200" b="1" spc="80" dirty="0">
                          <a:solidFill>
                            <a:srgbClr val="006FC0"/>
                          </a:solidFill>
                          <a:latin typeface="Yu Gothic UI"/>
                          <a:cs typeface="Yu Gothic UI"/>
                        </a:rPr>
                        <a:t>患</a:t>
                      </a:r>
                      <a:r>
                        <a:rPr sz="1200" b="1" spc="30" dirty="0">
                          <a:solidFill>
                            <a:srgbClr val="006FC0"/>
                          </a:solidFill>
                          <a:latin typeface="Yu Gothic UI"/>
                          <a:cs typeface="Yu Gothic UI"/>
                        </a:rPr>
                        <a:t>者</a:t>
                      </a:r>
                      <a:r>
                        <a:rPr sz="1200" b="1" dirty="0">
                          <a:solidFill>
                            <a:srgbClr val="006FC0"/>
                          </a:solidFill>
                          <a:latin typeface="Yu Gothic UI"/>
                          <a:cs typeface="Yu Gothic UI"/>
                        </a:rPr>
                        <a:t>	</a:t>
                      </a:r>
                      <a:r>
                        <a:rPr sz="1500" spc="225" baseline="-44444" dirty="0">
                          <a:latin typeface="Yu Gothic UI"/>
                          <a:cs typeface="Yu Gothic UI"/>
                        </a:rPr>
                        <a:t>唾液腺</a:t>
                      </a:r>
                      <a:r>
                        <a:rPr sz="1500" spc="165" baseline="-44444" dirty="0">
                          <a:latin typeface="Yu Gothic UI"/>
                          <a:cs typeface="Yu Gothic UI"/>
                        </a:rPr>
                        <a:t>マ</a:t>
                      </a:r>
                      <a:r>
                        <a:rPr sz="1500" spc="142" baseline="-44444" dirty="0">
                          <a:latin typeface="Yu Gothic UI"/>
                          <a:cs typeface="Yu Gothic UI"/>
                        </a:rPr>
                        <a:t>ッ</a:t>
                      </a:r>
                      <a:r>
                        <a:rPr sz="1500" spc="179" baseline="-44444" dirty="0">
                          <a:latin typeface="Yu Gothic UI"/>
                          <a:cs typeface="Yu Gothic UI"/>
                        </a:rPr>
                        <a:t>サ</a:t>
                      </a:r>
                      <a:r>
                        <a:rPr sz="1500" spc="142" baseline="-44444" dirty="0">
                          <a:latin typeface="Yu Gothic UI"/>
                          <a:cs typeface="Yu Gothic UI"/>
                        </a:rPr>
                        <a:t>ー</a:t>
                      </a:r>
                      <a:r>
                        <a:rPr sz="1500" spc="179" baseline="-44444" dirty="0">
                          <a:latin typeface="Yu Gothic UI"/>
                          <a:cs typeface="Yu Gothic UI"/>
                        </a:rPr>
                        <a:t>ジの</a:t>
                      </a:r>
                      <a:r>
                        <a:rPr sz="1500" spc="225" baseline="-44444" dirty="0">
                          <a:latin typeface="Yu Gothic UI"/>
                          <a:cs typeface="Yu Gothic UI"/>
                        </a:rPr>
                        <a:t>指</a:t>
                      </a:r>
                      <a:r>
                        <a:rPr sz="1500" spc="150" baseline="-44444" dirty="0">
                          <a:latin typeface="Yu Gothic UI"/>
                          <a:cs typeface="Yu Gothic UI"/>
                        </a:rPr>
                        <a:t>導</a:t>
                      </a:r>
                      <a:r>
                        <a:rPr sz="1500" baseline="-44444" dirty="0">
                          <a:latin typeface="Yu Gothic UI"/>
                          <a:cs typeface="Yu Gothic UI"/>
                        </a:rPr>
                        <a:t>	</a:t>
                      </a:r>
                      <a:r>
                        <a:rPr sz="1500" spc="97" baseline="-41666" dirty="0">
                          <a:latin typeface="Yu Gothic UI"/>
                          <a:cs typeface="Yu Gothic UI"/>
                        </a:rPr>
                        <a:t>口腔</a:t>
                      </a:r>
                      <a:r>
                        <a:rPr sz="1500" spc="75" baseline="-41666" dirty="0">
                          <a:latin typeface="Yu Gothic UI"/>
                          <a:cs typeface="Yu Gothic UI"/>
                        </a:rPr>
                        <a:t>の</a:t>
                      </a:r>
                      <a:r>
                        <a:rPr sz="1500" spc="97" baseline="-41666" dirty="0">
                          <a:latin typeface="Yu Gothic UI"/>
                          <a:cs typeface="Yu Gothic UI"/>
                        </a:rPr>
                        <a:t>筋肉</a:t>
                      </a:r>
                      <a:r>
                        <a:rPr sz="1500" baseline="-41666" dirty="0">
                          <a:latin typeface="Yu Gothic UI"/>
                          <a:cs typeface="Yu Gothic UI"/>
                        </a:rPr>
                        <a:t>を</a:t>
                      </a:r>
                      <a:r>
                        <a:rPr sz="1500" spc="97" baseline="-41666" dirty="0">
                          <a:latin typeface="Yu Gothic UI"/>
                          <a:cs typeface="Yu Gothic UI"/>
                        </a:rPr>
                        <a:t>動</a:t>
                      </a:r>
                      <a:r>
                        <a:rPr sz="1500" spc="75" baseline="-41666" dirty="0">
                          <a:latin typeface="Yu Gothic UI"/>
                          <a:cs typeface="Yu Gothic UI"/>
                        </a:rPr>
                        <a:t>かす</a:t>
                      </a:r>
                      <a:r>
                        <a:rPr sz="1500" spc="97" baseline="-41666" dirty="0">
                          <a:latin typeface="Yu Gothic UI"/>
                          <a:cs typeface="Yu Gothic UI"/>
                        </a:rPr>
                        <a:t>指</a:t>
                      </a:r>
                      <a:r>
                        <a:rPr sz="1500" spc="22" baseline="-41666" dirty="0">
                          <a:latin typeface="Yu Gothic UI"/>
                          <a:cs typeface="Yu Gothic UI"/>
                        </a:rPr>
                        <a:t>導</a:t>
                      </a:r>
                      <a:endParaRPr sz="1500" baseline="-41666">
                        <a:latin typeface="Yu Gothic UI"/>
                        <a:cs typeface="Yu Gothic UI"/>
                      </a:endParaRPr>
                    </a:p>
                    <a:p>
                      <a:pPr marL="91440" marR="103505">
                        <a:lnSpc>
                          <a:spcPct val="100000"/>
                        </a:lnSpc>
                        <a:spcBef>
                          <a:spcPts val="305"/>
                        </a:spcBef>
                        <a:tabLst>
                          <a:tab pos="7797800" algn="l"/>
                        </a:tabLst>
                      </a:pPr>
                      <a:r>
                        <a:rPr sz="1800" baseline="-23148" dirty="0">
                          <a:latin typeface="Yu Gothic UI"/>
                          <a:cs typeface="Yu Gothic UI"/>
                        </a:rPr>
                        <a:t>［算定要件</a:t>
                      </a:r>
                      <a:r>
                        <a:rPr sz="1800" spc="-75" baseline="-23148" dirty="0">
                          <a:latin typeface="Yu Gothic UI"/>
                          <a:cs typeface="Yu Gothic UI"/>
                        </a:rPr>
                        <a:t>］</a:t>
                      </a:r>
                      <a:r>
                        <a:rPr sz="1800" baseline="-23148" dirty="0">
                          <a:latin typeface="Yu Gothic UI"/>
                          <a:cs typeface="Yu Gothic UI"/>
                        </a:rPr>
                        <a:t>	</a:t>
                      </a:r>
                      <a:r>
                        <a:rPr sz="700" spc="-60" dirty="0">
                          <a:latin typeface="Yu Gothic UI"/>
                          <a:cs typeface="Yu Gothic UI"/>
                        </a:rPr>
                        <a:t>「</a:t>
                      </a:r>
                      <a:r>
                        <a:rPr sz="700" spc="-10" dirty="0">
                          <a:latin typeface="Yu Gothic UI"/>
                          <a:cs typeface="Yu Gothic UI"/>
                        </a:rPr>
                        <a:t>日本歯科医師会</a:t>
                      </a:r>
                      <a:r>
                        <a:rPr sz="700" spc="-35" dirty="0">
                          <a:latin typeface="Yu Gothic UI"/>
                          <a:cs typeface="Yu Gothic UI"/>
                        </a:rPr>
                        <a:t>ビデ</a:t>
                      </a:r>
                      <a:r>
                        <a:rPr sz="700" spc="-40" dirty="0">
                          <a:latin typeface="Yu Gothic UI"/>
                          <a:cs typeface="Yu Gothic UI"/>
                        </a:rPr>
                        <a:t>オ</a:t>
                      </a:r>
                      <a:r>
                        <a:rPr sz="700" spc="-10" dirty="0">
                          <a:latin typeface="Yu Gothic UI"/>
                          <a:cs typeface="Yu Gothic UI"/>
                        </a:rPr>
                        <a:t>：生涯研修</a:t>
                      </a:r>
                      <a:r>
                        <a:rPr sz="700" spc="-45" dirty="0">
                          <a:latin typeface="Yu Gothic UI"/>
                          <a:cs typeface="Yu Gothic UI"/>
                        </a:rPr>
                        <a:t>ラ</a:t>
                      </a:r>
                      <a:r>
                        <a:rPr sz="700" spc="-35" dirty="0">
                          <a:latin typeface="Yu Gothic UI"/>
                          <a:cs typeface="Yu Gothic UI"/>
                        </a:rPr>
                        <a:t>イ</a:t>
                      </a:r>
                      <a:r>
                        <a:rPr sz="700" spc="-40" dirty="0">
                          <a:latin typeface="Yu Gothic UI"/>
                          <a:cs typeface="Yu Gothic UI"/>
                        </a:rPr>
                        <a:t>ブ</a:t>
                      </a:r>
                      <a:r>
                        <a:rPr sz="700" spc="-45" dirty="0">
                          <a:latin typeface="Yu Gothic UI"/>
                          <a:cs typeface="Yu Gothic UI"/>
                        </a:rPr>
                        <a:t>ラ</a:t>
                      </a:r>
                      <a:r>
                        <a:rPr sz="700" spc="-40" dirty="0">
                          <a:latin typeface="Yu Gothic UI"/>
                          <a:cs typeface="Yu Gothic UI"/>
                        </a:rPr>
                        <a:t>リ</a:t>
                      </a:r>
                      <a:r>
                        <a:rPr sz="700" spc="140" dirty="0">
                          <a:latin typeface="Yu Gothic UI"/>
                          <a:cs typeface="Yu Gothic UI"/>
                        </a:rPr>
                        <a:t>ー</a:t>
                      </a:r>
                      <a:r>
                        <a:rPr sz="700" spc="-50" dirty="0">
                          <a:latin typeface="MS PGothic"/>
                          <a:cs typeface="MS PGothic"/>
                        </a:rPr>
                        <a:t>」</a:t>
                      </a:r>
                      <a:endParaRPr sz="700">
                        <a:latin typeface="MS PGothic"/>
                        <a:cs typeface="MS PGothic"/>
                      </a:endParaRPr>
                    </a:p>
                    <a:p>
                      <a:pPr marL="446405" marR="220345" indent="-203200">
                        <a:lnSpc>
                          <a:spcPct val="100000"/>
                        </a:lnSpc>
                        <a:spcBef>
                          <a:spcPts val="509"/>
                        </a:spcBef>
                        <a:tabLst>
                          <a:tab pos="548640" algn="l"/>
                        </a:tabLst>
                      </a:pPr>
                      <a:r>
                        <a:rPr sz="1200" spc="-50" dirty="0">
                          <a:latin typeface="Yu Gothic UI"/>
                          <a:cs typeface="Yu Gothic UI"/>
                        </a:rPr>
                        <a:t>注</a:t>
                      </a:r>
                      <a:r>
                        <a:rPr sz="1200" dirty="0">
                          <a:latin typeface="Yu Gothic UI"/>
                          <a:cs typeface="Yu Gothic UI"/>
                        </a:rPr>
                        <a:t>		</a:t>
                      </a:r>
                      <a:r>
                        <a:rPr sz="1200" b="1" dirty="0">
                          <a:solidFill>
                            <a:srgbClr val="006FC0"/>
                          </a:solidFill>
                          <a:latin typeface="Yu Gothic UI"/>
                          <a:cs typeface="Yu Gothic UI"/>
                        </a:rPr>
                        <a:t>口腔機能に係</a:t>
                      </a:r>
                      <a:r>
                        <a:rPr sz="1200" b="1" spc="270" dirty="0">
                          <a:solidFill>
                            <a:srgbClr val="006FC0"/>
                          </a:solidFill>
                          <a:latin typeface="Yu Gothic UI"/>
                          <a:cs typeface="Yu Gothic UI"/>
                        </a:rPr>
                        <a:t>る</a:t>
                      </a:r>
                      <a:r>
                        <a:rPr sz="1200" b="1" spc="95" dirty="0">
                          <a:solidFill>
                            <a:srgbClr val="006FC0"/>
                          </a:solidFill>
                          <a:latin typeface="Yu Gothic UI"/>
                          <a:cs typeface="Yu Gothic UI"/>
                        </a:rPr>
                        <a:t>研修</a:t>
                      </a:r>
                      <a:r>
                        <a:rPr sz="1200" b="1" spc="70" dirty="0">
                          <a:solidFill>
                            <a:srgbClr val="006FC0"/>
                          </a:solidFill>
                          <a:latin typeface="Yu Gothic UI"/>
                          <a:cs typeface="Yu Gothic UI"/>
                        </a:rPr>
                        <a:t>を</a:t>
                      </a:r>
                      <a:r>
                        <a:rPr sz="1200" b="1" spc="95" dirty="0">
                          <a:solidFill>
                            <a:srgbClr val="006FC0"/>
                          </a:solidFill>
                          <a:latin typeface="Yu Gothic UI"/>
                          <a:cs typeface="Yu Gothic UI"/>
                        </a:rPr>
                        <a:t>受講</a:t>
                      </a:r>
                      <a:r>
                        <a:rPr sz="1200" b="1" spc="65" dirty="0">
                          <a:solidFill>
                            <a:srgbClr val="006FC0"/>
                          </a:solidFill>
                          <a:latin typeface="Yu Gothic UI"/>
                          <a:cs typeface="Yu Gothic UI"/>
                        </a:rPr>
                        <a:t>し</a:t>
                      </a:r>
                      <a:r>
                        <a:rPr sz="1200" b="1" spc="75" dirty="0">
                          <a:solidFill>
                            <a:srgbClr val="006FC0"/>
                          </a:solidFill>
                          <a:latin typeface="Yu Gothic UI"/>
                          <a:cs typeface="Yu Gothic UI"/>
                        </a:rPr>
                        <a:t>た</a:t>
                      </a:r>
                      <a:r>
                        <a:rPr sz="1200" b="1" spc="95" dirty="0">
                          <a:solidFill>
                            <a:srgbClr val="006FC0"/>
                          </a:solidFill>
                          <a:latin typeface="Yu Gothic UI"/>
                          <a:cs typeface="Yu Gothic UI"/>
                        </a:rPr>
                        <a:t>歯</a:t>
                      </a:r>
                      <a:r>
                        <a:rPr sz="1200" b="1" spc="105" dirty="0">
                          <a:solidFill>
                            <a:srgbClr val="006FC0"/>
                          </a:solidFill>
                          <a:latin typeface="Yu Gothic UI"/>
                          <a:cs typeface="Yu Gothic UI"/>
                        </a:rPr>
                        <a:t>科</a:t>
                      </a:r>
                      <a:r>
                        <a:rPr sz="1200" b="1" dirty="0">
                          <a:solidFill>
                            <a:srgbClr val="006FC0"/>
                          </a:solidFill>
                          <a:latin typeface="Yu Gothic UI"/>
                          <a:cs typeface="Yu Gothic UI"/>
                        </a:rPr>
                        <a:t>衛生士</a:t>
                      </a:r>
                      <a:r>
                        <a:rPr sz="1200" spc="200" dirty="0">
                          <a:latin typeface="Yu Gothic UI"/>
                          <a:cs typeface="Yu Gothic UI"/>
                        </a:rPr>
                        <a:t>が</a:t>
                      </a:r>
                      <a:r>
                        <a:rPr sz="1200" spc="400" dirty="0">
                          <a:latin typeface="Yu Gothic UI"/>
                          <a:cs typeface="Yu Gothic UI"/>
                        </a:rPr>
                        <a:t>、</a:t>
                      </a:r>
                      <a:r>
                        <a:rPr sz="1200" dirty="0">
                          <a:latin typeface="Yu Gothic UI"/>
                          <a:cs typeface="Yu Gothic UI"/>
                        </a:rPr>
                        <a:t>主治の歯科医</a:t>
                      </a:r>
                      <a:r>
                        <a:rPr sz="1200" spc="140" dirty="0">
                          <a:latin typeface="Yu Gothic UI"/>
                          <a:cs typeface="Yu Gothic UI"/>
                        </a:rPr>
                        <a:t>師</a:t>
                      </a:r>
                      <a:r>
                        <a:rPr sz="1200" spc="114" dirty="0">
                          <a:latin typeface="Yu Gothic UI"/>
                          <a:cs typeface="Yu Gothic UI"/>
                        </a:rPr>
                        <a:t>の</a:t>
                      </a:r>
                      <a:r>
                        <a:rPr sz="1200" spc="140" dirty="0">
                          <a:latin typeface="Yu Gothic UI"/>
                          <a:cs typeface="Yu Gothic UI"/>
                        </a:rPr>
                        <a:t>指示</a:t>
                      </a:r>
                      <a:r>
                        <a:rPr sz="1200" spc="105" dirty="0">
                          <a:latin typeface="Yu Gothic UI"/>
                          <a:cs typeface="Yu Gothic UI"/>
                        </a:rPr>
                        <a:t>を</a:t>
                      </a:r>
                      <a:r>
                        <a:rPr sz="1200" spc="140" dirty="0">
                          <a:latin typeface="Yu Gothic UI"/>
                          <a:cs typeface="Yu Gothic UI"/>
                        </a:rPr>
                        <a:t>受</a:t>
                      </a:r>
                      <a:r>
                        <a:rPr sz="1200" spc="110" dirty="0">
                          <a:latin typeface="Yu Gothic UI"/>
                          <a:cs typeface="Yu Gothic UI"/>
                        </a:rPr>
                        <a:t>け</a:t>
                      </a:r>
                      <a:r>
                        <a:rPr sz="1200" spc="105" dirty="0">
                          <a:latin typeface="Yu Gothic UI"/>
                          <a:cs typeface="Yu Gothic UI"/>
                        </a:rPr>
                        <a:t>て</a:t>
                      </a:r>
                      <a:r>
                        <a:rPr sz="1200" b="1" dirty="0">
                          <a:solidFill>
                            <a:srgbClr val="006FC0"/>
                          </a:solidFill>
                          <a:latin typeface="Yu Gothic UI"/>
                          <a:cs typeface="Yu Gothic UI"/>
                        </a:rPr>
                        <a:t>口腔</a:t>
                      </a:r>
                      <a:r>
                        <a:rPr sz="1200" b="1" spc="70" dirty="0">
                          <a:solidFill>
                            <a:srgbClr val="006FC0"/>
                          </a:solidFill>
                          <a:latin typeface="Yu Gothic UI"/>
                          <a:cs typeface="Yu Gothic UI"/>
                        </a:rPr>
                        <a:t>機能</a:t>
                      </a:r>
                      <a:r>
                        <a:rPr sz="1200" b="1" spc="55" dirty="0">
                          <a:solidFill>
                            <a:srgbClr val="006FC0"/>
                          </a:solidFill>
                          <a:latin typeface="Yu Gothic UI"/>
                          <a:cs typeface="Yu Gothic UI"/>
                        </a:rPr>
                        <a:t>に</a:t>
                      </a:r>
                      <a:r>
                        <a:rPr sz="1200" b="1" spc="70" dirty="0">
                          <a:solidFill>
                            <a:srgbClr val="006FC0"/>
                          </a:solidFill>
                          <a:latin typeface="Yu Gothic UI"/>
                          <a:cs typeface="Yu Gothic UI"/>
                        </a:rPr>
                        <a:t>係</a:t>
                      </a:r>
                      <a:r>
                        <a:rPr sz="1200" b="1" spc="55" dirty="0">
                          <a:solidFill>
                            <a:srgbClr val="006FC0"/>
                          </a:solidFill>
                          <a:latin typeface="Yu Gothic UI"/>
                          <a:cs typeface="Yu Gothic UI"/>
                        </a:rPr>
                        <a:t>る</a:t>
                      </a:r>
                      <a:r>
                        <a:rPr sz="1200" b="1" spc="70" dirty="0">
                          <a:solidFill>
                            <a:srgbClr val="006FC0"/>
                          </a:solidFill>
                          <a:latin typeface="Yu Gothic UI"/>
                          <a:cs typeface="Yu Gothic UI"/>
                        </a:rPr>
                        <a:t>指導</a:t>
                      </a:r>
                      <a:r>
                        <a:rPr sz="1200" spc="150" dirty="0">
                          <a:latin typeface="Yu Gothic UI"/>
                          <a:cs typeface="Yu Gothic UI"/>
                        </a:rPr>
                        <a:t>を</a:t>
                      </a:r>
                      <a:r>
                        <a:rPr sz="1200" spc="200" dirty="0">
                          <a:latin typeface="Yu Gothic UI"/>
                          <a:cs typeface="Yu Gothic UI"/>
                        </a:rPr>
                        <a:t>行</a:t>
                      </a:r>
                      <a:r>
                        <a:rPr sz="1200" spc="175" dirty="0">
                          <a:latin typeface="Yu Gothic UI"/>
                          <a:cs typeface="Yu Gothic UI"/>
                        </a:rPr>
                        <a:t>い</a:t>
                      </a:r>
                      <a:r>
                        <a:rPr sz="1200" spc="400" dirty="0">
                          <a:latin typeface="Yu Gothic UI"/>
                          <a:cs typeface="Yu Gothic UI"/>
                        </a:rPr>
                        <a:t>、</a:t>
                      </a:r>
                      <a:r>
                        <a:rPr sz="1200" b="1" spc="130" dirty="0">
                          <a:solidFill>
                            <a:srgbClr val="006FC0"/>
                          </a:solidFill>
                          <a:latin typeface="Yu Gothic UI"/>
                          <a:cs typeface="Yu Gothic UI"/>
                        </a:rPr>
                        <a:t>情報</a:t>
                      </a:r>
                      <a:r>
                        <a:rPr sz="1200" b="1" spc="100" dirty="0">
                          <a:solidFill>
                            <a:srgbClr val="006FC0"/>
                          </a:solidFill>
                          <a:latin typeface="Yu Gothic UI"/>
                          <a:cs typeface="Yu Gothic UI"/>
                        </a:rPr>
                        <a:t>を</a:t>
                      </a:r>
                      <a:r>
                        <a:rPr sz="1200" b="1" spc="130" dirty="0">
                          <a:solidFill>
                            <a:srgbClr val="006FC0"/>
                          </a:solidFill>
                          <a:latin typeface="Yu Gothic UI"/>
                          <a:cs typeface="Yu Gothic UI"/>
                        </a:rPr>
                        <a:t>文書</a:t>
                      </a:r>
                      <a:r>
                        <a:rPr sz="1200" b="1" spc="105" dirty="0">
                          <a:solidFill>
                            <a:srgbClr val="006FC0"/>
                          </a:solidFill>
                          <a:latin typeface="Yu Gothic UI"/>
                          <a:cs typeface="Yu Gothic UI"/>
                        </a:rPr>
                        <a:t>に</a:t>
                      </a:r>
                      <a:r>
                        <a:rPr sz="1200" b="1" spc="100" dirty="0">
                          <a:solidFill>
                            <a:srgbClr val="006FC0"/>
                          </a:solidFill>
                          <a:latin typeface="Yu Gothic UI"/>
                          <a:cs typeface="Yu Gothic UI"/>
                        </a:rPr>
                        <a:t>よ</a:t>
                      </a:r>
                      <a:r>
                        <a:rPr sz="1200" b="1" spc="90" dirty="0">
                          <a:solidFill>
                            <a:srgbClr val="006FC0"/>
                          </a:solidFill>
                          <a:latin typeface="Yu Gothic UI"/>
                          <a:cs typeface="Yu Gothic UI"/>
                        </a:rPr>
                        <a:t>り</a:t>
                      </a:r>
                      <a:r>
                        <a:rPr sz="1200" b="1" spc="140" dirty="0">
                          <a:solidFill>
                            <a:srgbClr val="006FC0"/>
                          </a:solidFill>
                          <a:latin typeface="Yu Gothic UI"/>
                          <a:cs typeface="Yu Gothic UI"/>
                        </a:rPr>
                        <a:t>提</a:t>
                      </a:r>
                      <a:r>
                        <a:rPr sz="1200" b="1" spc="-50" dirty="0">
                          <a:solidFill>
                            <a:srgbClr val="006FC0"/>
                          </a:solidFill>
                          <a:latin typeface="Yu Gothic UI"/>
                          <a:cs typeface="Yu Gothic UI"/>
                        </a:rPr>
                        <a:t>供</a:t>
                      </a:r>
                      <a:r>
                        <a:rPr sz="1200" b="1" spc="110" dirty="0">
                          <a:solidFill>
                            <a:srgbClr val="006FC0"/>
                          </a:solidFill>
                          <a:latin typeface="Yu Gothic UI"/>
                          <a:cs typeface="Yu Gothic UI"/>
                        </a:rPr>
                        <a:t>し</a:t>
                      </a:r>
                      <a:r>
                        <a:rPr sz="1200" b="1" spc="125" dirty="0">
                          <a:solidFill>
                            <a:srgbClr val="006FC0"/>
                          </a:solidFill>
                          <a:latin typeface="Yu Gothic UI"/>
                          <a:cs typeface="Yu Gothic UI"/>
                        </a:rPr>
                        <a:t>た</a:t>
                      </a:r>
                      <a:r>
                        <a:rPr sz="1200" b="1" spc="155" dirty="0">
                          <a:solidFill>
                            <a:srgbClr val="006FC0"/>
                          </a:solidFill>
                          <a:latin typeface="Yu Gothic UI"/>
                          <a:cs typeface="Yu Gothic UI"/>
                        </a:rPr>
                        <a:t>場合</a:t>
                      </a:r>
                      <a:r>
                        <a:rPr sz="1200" spc="260" dirty="0">
                          <a:latin typeface="Yu Gothic UI"/>
                          <a:cs typeface="Yu Gothic UI"/>
                        </a:rPr>
                        <a:t>に</a:t>
                      </a:r>
                      <a:r>
                        <a:rPr sz="1200" spc="400" dirty="0">
                          <a:latin typeface="Yu Gothic UI"/>
                          <a:cs typeface="Yu Gothic UI"/>
                        </a:rPr>
                        <a:t>、</a:t>
                      </a:r>
                      <a:r>
                        <a:rPr sz="1200" b="1" spc="70" dirty="0">
                          <a:solidFill>
                            <a:srgbClr val="006FC0"/>
                          </a:solidFill>
                          <a:latin typeface="Yu Gothic UI"/>
                          <a:cs typeface="Yu Gothic UI"/>
                        </a:rPr>
                        <a:t>月１回</a:t>
                      </a:r>
                      <a:r>
                        <a:rPr sz="1200" b="1" spc="55" dirty="0">
                          <a:solidFill>
                            <a:srgbClr val="006FC0"/>
                          </a:solidFill>
                          <a:latin typeface="Yu Gothic UI"/>
                          <a:cs typeface="Yu Gothic UI"/>
                        </a:rPr>
                        <a:t>に</a:t>
                      </a:r>
                      <a:r>
                        <a:rPr sz="1200" b="1" spc="70" dirty="0">
                          <a:solidFill>
                            <a:srgbClr val="006FC0"/>
                          </a:solidFill>
                          <a:latin typeface="Yu Gothic UI"/>
                          <a:cs typeface="Yu Gothic UI"/>
                        </a:rPr>
                        <a:t>限</a:t>
                      </a:r>
                      <a:r>
                        <a:rPr sz="1200" b="1" spc="50" dirty="0">
                          <a:solidFill>
                            <a:srgbClr val="006FC0"/>
                          </a:solidFill>
                          <a:latin typeface="Yu Gothic UI"/>
                          <a:cs typeface="Yu Gothic UI"/>
                        </a:rPr>
                        <a:t>り</a:t>
                      </a:r>
                      <a:r>
                        <a:rPr sz="1200" b="1" spc="70" dirty="0">
                          <a:solidFill>
                            <a:srgbClr val="006FC0"/>
                          </a:solidFill>
                          <a:latin typeface="Yu Gothic UI"/>
                          <a:cs typeface="Yu Gothic UI"/>
                        </a:rPr>
                        <a:t>算定</a:t>
                      </a:r>
                      <a:r>
                        <a:rPr sz="1200" spc="260" dirty="0">
                          <a:latin typeface="Yu Gothic UI"/>
                          <a:cs typeface="Yu Gothic UI"/>
                        </a:rPr>
                        <a:t>す</a:t>
                      </a:r>
                      <a:r>
                        <a:rPr sz="1200" spc="245" dirty="0">
                          <a:latin typeface="Yu Gothic UI"/>
                          <a:cs typeface="Yu Gothic UI"/>
                        </a:rPr>
                        <a:t>る</a:t>
                      </a:r>
                      <a:r>
                        <a:rPr sz="1200" spc="350" dirty="0">
                          <a:latin typeface="Yu Gothic UI"/>
                          <a:cs typeface="Yu Gothic UI"/>
                        </a:rPr>
                        <a:t>。</a:t>
                      </a:r>
                      <a:endParaRPr sz="1200">
                        <a:latin typeface="Yu Gothic UI"/>
                        <a:cs typeface="Yu Gothic UI"/>
                      </a:endParaRPr>
                    </a:p>
                    <a:p>
                      <a:pPr marL="186055" marR="103505">
                        <a:lnSpc>
                          <a:spcPct val="100000"/>
                        </a:lnSpc>
                        <a:spcBef>
                          <a:spcPts val="260"/>
                        </a:spcBef>
                      </a:pPr>
                      <a:r>
                        <a:rPr sz="1100" dirty="0">
                          <a:latin typeface="Yu Gothic UI"/>
                          <a:cs typeface="Yu Gothic UI"/>
                        </a:rPr>
                        <a:t>通知（抜粋</a:t>
                      </a:r>
                      <a:r>
                        <a:rPr sz="1100" spc="-50" dirty="0">
                          <a:latin typeface="Yu Gothic UI"/>
                          <a:cs typeface="Yu Gothic UI"/>
                        </a:rPr>
                        <a:t>）</a:t>
                      </a:r>
                      <a:endParaRPr sz="1100">
                        <a:latin typeface="Yu Gothic UI"/>
                        <a:cs typeface="Yu Gothic UI"/>
                      </a:endParaRPr>
                    </a:p>
                    <a:p>
                      <a:pPr marL="449580" marR="192405" indent="-264160" algn="just">
                        <a:lnSpc>
                          <a:spcPct val="100000"/>
                        </a:lnSpc>
                      </a:pPr>
                      <a:r>
                        <a:rPr sz="1100" spc="140" dirty="0">
                          <a:latin typeface="Yu Gothic UI"/>
                          <a:cs typeface="Yu Gothic UI"/>
                        </a:rPr>
                        <a:t>(２) 「注」に規定する文書とは、(１)に掲げる</a:t>
                      </a:r>
                      <a:r>
                        <a:rPr sz="1100" b="1" spc="-20" dirty="0">
                          <a:solidFill>
                            <a:srgbClr val="006FC0"/>
                          </a:solidFill>
                          <a:latin typeface="Yu Gothic UI"/>
                          <a:cs typeface="Yu Gothic UI"/>
                        </a:rPr>
                        <a:t>指導等の内容、保険医療機関名並びに主治の歯科医師の氏名及び当該指導を行った歯科衛生士の氏名</a:t>
                      </a:r>
                      <a:r>
                        <a:rPr sz="1100" spc="10" dirty="0">
                          <a:latin typeface="Yu Gothic UI"/>
                          <a:cs typeface="Yu Gothic UI"/>
                        </a:rPr>
                        <a:t>が記載されたものをいう。なお、Ｂ００１－２に掲げる歯科衛生実地指導料に規定する説明及び指導と併せて行った場合は、歯科衛生実地指導</a:t>
                      </a:r>
                      <a:r>
                        <a:rPr sz="1100" spc="125" dirty="0">
                          <a:latin typeface="Yu Gothic UI"/>
                          <a:cs typeface="Yu Gothic UI"/>
                        </a:rPr>
                        <a:t>料の「注１」及び「注２」に規定する文書に併せて記載しても差し支えない。</a:t>
                      </a:r>
                      <a:endParaRPr sz="1100">
                        <a:latin typeface="Yu Gothic UI"/>
                        <a:cs typeface="Yu Gothic UI"/>
                      </a:endParaRPr>
                    </a:p>
                    <a:p>
                      <a:pPr marL="449580" marR="225425" indent="-264160">
                        <a:lnSpc>
                          <a:spcPct val="100000"/>
                        </a:lnSpc>
                        <a:spcBef>
                          <a:spcPts val="5"/>
                        </a:spcBef>
                      </a:pPr>
                      <a:r>
                        <a:rPr sz="1100" spc="60" dirty="0">
                          <a:latin typeface="Yu Gothic UI"/>
                          <a:cs typeface="Yu Gothic UI"/>
                        </a:rPr>
                        <a:t>(３)患者に対する当該指導の内容の情報提供は、</a:t>
                      </a:r>
                      <a:r>
                        <a:rPr sz="1100" b="1" dirty="0">
                          <a:solidFill>
                            <a:srgbClr val="006FC0"/>
                          </a:solidFill>
                          <a:latin typeface="Yu Gothic UI"/>
                          <a:cs typeface="Yu Gothic UI"/>
                        </a:rPr>
                        <a:t>当該指導の初回時</a:t>
                      </a:r>
                      <a:r>
                        <a:rPr sz="1100" spc="110" dirty="0">
                          <a:latin typeface="Yu Gothic UI"/>
                          <a:cs typeface="Yu Gothic UI"/>
                        </a:rPr>
                        <a:t>に行う。このほか、指導の内容に変化があったとき又は指導による改善が認めら</a:t>
                      </a:r>
                      <a:r>
                        <a:rPr sz="1100" spc="80" dirty="0">
                          <a:latin typeface="Yu Gothic UI"/>
                          <a:cs typeface="Yu Gothic UI"/>
                        </a:rPr>
                        <a:t>れないとき等に必要に応じて行うこととするが、この場合においても６月に１回以上は当該指導の内容を文書により提供する。</a:t>
                      </a:r>
                      <a:endParaRPr sz="1100">
                        <a:latin typeface="Yu Gothic UI"/>
                        <a:cs typeface="Yu Gothic UI"/>
                      </a:endParaRPr>
                    </a:p>
                    <a:p>
                      <a:pPr marL="186055" marR="224154">
                        <a:lnSpc>
                          <a:spcPct val="100000"/>
                        </a:lnSpc>
                      </a:pPr>
                      <a:r>
                        <a:rPr sz="1100" spc="50" dirty="0">
                          <a:latin typeface="Yu Gothic UI"/>
                          <a:cs typeface="Yu Gothic UI"/>
                        </a:rPr>
                        <a:t>(４)主治の歯科医師は、歯科衛生士に患者の療養上必要な指示を十分に行うとともに、</a:t>
                      </a:r>
                      <a:r>
                        <a:rPr sz="1100" b="1" spc="15" dirty="0">
                          <a:solidFill>
                            <a:srgbClr val="006FC0"/>
                          </a:solidFill>
                          <a:latin typeface="Yu Gothic UI"/>
                          <a:cs typeface="Yu Gothic UI"/>
                        </a:rPr>
                        <a:t>歯科衛生士に行った指示内容等の要点を診療録に記載</a:t>
                      </a:r>
                      <a:r>
                        <a:rPr sz="1100" spc="254" dirty="0">
                          <a:latin typeface="Yu Gothic UI"/>
                          <a:cs typeface="Yu Gothic UI"/>
                        </a:rPr>
                        <a:t>する。</a:t>
                      </a:r>
                      <a:r>
                        <a:rPr sz="1100" spc="245" dirty="0">
                          <a:latin typeface="Yu Gothic UI"/>
                          <a:cs typeface="Yu Gothic UI"/>
                        </a:rPr>
                        <a:t> </a:t>
                      </a:r>
                      <a:r>
                        <a:rPr sz="1100" spc="45" dirty="0">
                          <a:latin typeface="Yu Gothic UI"/>
                          <a:cs typeface="Yu Gothic UI"/>
                        </a:rPr>
                        <a:t>(５)当該指導を行った歯科衛生士は、主治の歯科医師に報告するとともに患者に提供した文書の写しを提出し、業務に関する記録を作成する。主治</a:t>
                      </a:r>
                      <a:endParaRPr sz="1100">
                        <a:latin typeface="Yu Gothic UI"/>
                        <a:cs typeface="Yu Gothic UI"/>
                      </a:endParaRPr>
                    </a:p>
                    <a:p>
                      <a:pPr marL="449580" marR="103505">
                        <a:lnSpc>
                          <a:spcPct val="100000"/>
                        </a:lnSpc>
                      </a:pPr>
                      <a:r>
                        <a:rPr sz="1100" spc="90" dirty="0">
                          <a:latin typeface="Yu Gothic UI"/>
                          <a:cs typeface="Yu Gothic UI"/>
                        </a:rPr>
                        <a:t>の歯科医師は、</a:t>
                      </a:r>
                      <a:r>
                        <a:rPr sz="1100" b="1" spc="55" dirty="0">
                          <a:solidFill>
                            <a:srgbClr val="006FC0"/>
                          </a:solidFill>
                          <a:latin typeface="Yu Gothic UI"/>
                          <a:cs typeface="Yu Gothic UI"/>
                        </a:rPr>
                        <a:t>歯科衛生士から提出を受けた患者に提供した文書の写しを診療録に添付</a:t>
                      </a:r>
                      <a:r>
                        <a:rPr sz="1100" spc="254" dirty="0">
                          <a:latin typeface="Yu Gothic UI"/>
                          <a:cs typeface="Yu Gothic UI"/>
                        </a:rPr>
                        <a:t>する。</a:t>
                      </a:r>
                      <a:endParaRPr sz="1100">
                        <a:latin typeface="Yu Gothic UI"/>
                        <a:cs typeface="Yu Gothic UI"/>
                      </a:endParaRPr>
                    </a:p>
                    <a:p>
                      <a:pPr marL="186055" marR="103505">
                        <a:lnSpc>
                          <a:spcPct val="100000"/>
                        </a:lnSpc>
                      </a:pPr>
                      <a:r>
                        <a:rPr sz="1100" spc="25" dirty="0">
                          <a:latin typeface="Yu Gothic UI"/>
                          <a:cs typeface="Yu Gothic UI"/>
                        </a:rPr>
                        <a:t>(６)Ｈ００１－４に掲げる歯科口腔リハビリテーション料３を算定した日において、口腔機能に係る指導を実施する場合であって、その指導内容が歯科</a:t>
                      </a:r>
                      <a:endParaRPr sz="1100">
                        <a:latin typeface="Yu Gothic UI"/>
                        <a:cs typeface="Yu Gothic UI"/>
                      </a:endParaRPr>
                    </a:p>
                    <a:p>
                      <a:pPr marL="449580" marR="103505">
                        <a:lnSpc>
                          <a:spcPct val="100000"/>
                        </a:lnSpc>
                      </a:pPr>
                      <a:r>
                        <a:rPr sz="1100" spc="114" dirty="0">
                          <a:latin typeface="Yu Gothic UI"/>
                          <a:cs typeface="Yu Gothic UI"/>
                        </a:rPr>
                        <a:t>口腔リハビリテーション料３で行う指導・訓練の内容と重複する場合は、算定できない。</a:t>
                      </a:r>
                      <a:endParaRPr sz="1100">
                        <a:latin typeface="Yu Gothic UI"/>
                        <a:cs typeface="Yu Gothic UI"/>
                      </a:endParaRPr>
                    </a:p>
                    <a:p>
                      <a:pPr marL="186055" marR="103505">
                        <a:lnSpc>
                          <a:spcPct val="100000"/>
                        </a:lnSpc>
                      </a:pPr>
                      <a:r>
                        <a:rPr sz="1100" spc="80" dirty="0">
                          <a:latin typeface="Yu Gothic UI"/>
                          <a:cs typeface="Yu Gothic UI"/>
                        </a:rPr>
                        <a:t>(７)入院中の患者に対して当該指導を行った場合は、算定しても差し支えない。</a:t>
                      </a:r>
                      <a:endParaRPr sz="1100">
                        <a:latin typeface="Yu Gothic UI"/>
                        <a:cs typeface="Yu Gothic UI"/>
                      </a:endParaRPr>
                    </a:p>
                    <a:p>
                      <a:pPr marL="91440" marR="103505">
                        <a:lnSpc>
                          <a:spcPct val="100000"/>
                        </a:lnSpc>
                        <a:spcBef>
                          <a:spcPts val="720"/>
                        </a:spcBef>
                      </a:pPr>
                      <a:r>
                        <a:rPr sz="1100" spc="-10" dirty="0">
                          <a:latin typeface="Yu Gothic UI"/>
                          <a:cs typeface="Yu Gothic UI"/>
                        </a:rPr>
                        <a:t>［施設基準</a:t>
                      </a:r>
                      <a:r>
                        <a:rPr sz="1100" spc="-50" dirty="0">
                          <a:latin typeface="Yu Gothic UI"/>
                          <a:cs typeface="Yu Gothic UI"/>
                        </a:rPr>
                        <a:t>］</a:t>
                      </a:r>
                      <a:endParaRPr sz="1100">
                        <a:latin typeface="Yu Gothic UI"/>
                        <a:cs typeface="Yu Gothic UI"/>
                      </a:endParaRPr>
                    </a:p>
                    <a:p>
                      <a:pPr marL="632460" marR="218440" indent="-396240" algn="just">
                        <a:lnSpc>
                          <a:spcPct val="100000"/>
                        </a:lnSpc>
                      </a:pPr>
                      <a:r>
                        <a:rPr sz="1100" dirty="0">
                          <a:latin typeface="Yu Gothic UI"/>
                          <a:cs typeface="Yu Gothic UI"/>
                        </a:rPr>
                        <a:t>（１）</a:t>
                      </a:r>
                      <a:r>
                        <a:rPr sz="1100" b="1" spc="-5" dirty="0">
                          <a:solidFill>
                            <a:srgbClr val="006FC0"/>
                          </a:solidFill>
                          <a:latin typeface="Yu Gothic UI"/>
                          <a:cs typeface="Yu Gothic UI"/>
                        </a:rPr>
                        <a:t>歯科医師又は歯科衛生士を主体とする団体又は学会等が主催する口腔機能発達不全症及び口腔機能低下症の概要、検査法、訓練法及び実地</a:t>
                      </a:r>
                      <a:r>
                        <a:rPr sz="1100" b="1" dirty="0">
                          <a:solidFill>
                            <a:srgbClr val="006FC0"/>
                          </a:solidFill>
                          <a:latin typeface="Yu Gothic UI"/>
                          <a:cs typeface="Yu Gothic UI"/>
                        </a:rPr>
                        <a:t>指導方法等（</a:t>
                      </a:r>
                      <a:r>
                        <a:rPr sz="1100" b="1" spc="95" dirty="0">
                          <a:solidFill>
                            <a:srgbClr val="006FC0"/>
                          </a:solidFill>
                          <a:latin typeface="Yu Gothic UI"/>
                          <a:cs typeface="Yu Gothic UI"/>
                        </a:rPr>
                        <a:t>入院患者や在宅・施設療養患者への対応を含むものであること。</a:t>
                      </a:r>
                      <a:r>
                        <a:rPr sz="1100" b="1" dirty="0">
                          <a:solidFill>
                            <a:srgbClr val="006FC0"/>
                          </a:solidFill>
                          <a:latin typeface="Yu Gothic UI"/>
                          <a:cs typeface="Yu Gothic UI"/>
                        </a:rPr>
                        <a:t>）</a:t>
                      </a:r>
                      <a:r>
                        <a:rPr sz="1100" b="1" spc="95" dirty="0">
                          <a:solidFill>
                            <a:srgbClr val="006FC0"/>
                          </a:solidFill>
                          <a:latin typeface="Yu Gothic UI"/>
                          <a:cs typeface="Yu Gothic UI"/>
                        </a:rPr>
                        <a:t>に係る研修</a:t>
                      </a:r>
                      <a:r>
                        <a:rPr sz="1100" spc="170" dirty="0">
                          <a:latin typeface="Yu Gothic UI"/>
                          <a:cs typeface="Yu Gothic UI"/>
                        </a:rPr>
                        <a:t>を受講した</a:t>
                      </a:r>
                      <a:r>
                        <a:rPr sz="1100" b="1" dirty="0">
                          <a:solidFill>
                            <a:srgbClr val="006FC0"/>
                          </a:solidFill>
                          <a:latin typeface="Yu Gothic UI"/>
                          <a:cs typeface="Yu Gothic UI"/>
                        </a:rPr>
                        <a:t>歯科衛生士が１名以上配置</a:t>
                      </a:r>
                      <a:r>
                        <a:rPr sz="1100" spc="229" dirty="0">
                          <a:latin typeface="Yu Gothic UI"/>
                          <a:cs typeface="Yu Gothic UI"/>
                        </a:rPr>
                        <a:t>されてい</a:t>
                      </a:r>
                      <a:r>
                        <a:rPr sz="1100" spc="315" dirty="0">
                          <a:latin typeface="Yu Gothic UI"/>
                          <a:cs typeface="Yu Gothic UI"/>
                        </a:rPr>
                        <a:t>ること。</a:t>
                      </a:r>
                      <a:endParaRPr sz="1100">
                        <a:latin typeface="Yu Gothic UI"/>
                        <a:cs typeface="Yu Gothic UI"/>
                      </a:endParaRPr>
                    </a:p>
                    <a:p>
                      <a:pPr marL="236220" marR="103505">
                        <a:lnSpc>
                          <a:spcPct val="100000"/>
                        </a:lnSpc>
                      </a:pPr>
                      <a:r>
                        <a:rPr sz="1100" dirty="0">
                          <a:latin typeface="Yu Gothic UI"/>
                          <a:cs typeface="Yu Gothic UI"/>
                        </a:rPr>
                        <a:t>（２）</a:t>
                      </a:r>
                      <a:r>
                        <a:rPr sz="1100" spc="80" dirty="0">
                          <a:latin typeface="Yu Gothic UI"/>
                          <a:cs typeface="Yu Gothic UI"/>
                        </a:rPr>
                        <a:t>口腔機能実地指導を実施する時間が定められていること。</a:t>
                      </a:r>
                      <a:endParaRPr sz="1100">
                        <a:latin typeface="Yu Gothic UI"/>
                        <a:cs typeface="Yu Gothic UI"/>
                      </a:endParaRPr>
                    </a:p>
                    <a:p>
                      <a:pPr marL="236220" marR="103505">
                        <a:lnSpc>
                          <a:spcPct val="100000"/>
                        </a:lnSpc>
                      </a:pPr>
                      <a:r>
                        <a:rPr sz="1100" dirty="0">
                          <a:latin typeface="Yu Gothic UI"/>
                          <a:cs typeface="Yu Gothic UI"/>
                        </a:rPr>
                        <a:t>（３）（２）</a:t>
                      </a:r>
                      <a:r>
                        <a:rPr sz="1100" spc="95" dirty="0">
                          <a:latin typeface="Yu Gothic UI"/>
                          <a:cs typeface="Yu Gothic UI"/>
                        </a:rPr>
                        <a:t>の時間においては、口腔機能実地指導を実施するための歯科用ユニットが確保されていること。</a:t>
                      </a:r>
                      <a:endParaRPr sz="1100">
                        <a:latin typeface="Yu Gothic UI"/>
                        <a:cs typeface="Yu Gothic UI"/>
                      </a:endParaRPr>
                    </a:p>
                    <a:p>
                      <a:pPr marL="236220" marR="103505">
                        <a:lnSpc>
                          <a:spcPct val="100000"/>
                        </a:lnSpc>
                      </a:pPr>
                      <a:r>
                        <a:rPr sz="1100" dirty="0">
                          <a:latin typeface="Yu Gothic UI"/>
                          <a:cs typeface="Yu Gothic UI"/>
                        </a:rPr>
                        <a:t>（４）</a:t>
                      </a:r>
                      <a:r>
                        <a:rPr sz="1100" spc="80" dirty="0">
                          <a:latin typeface="Yu Gothic UI"/>
                          <a:cs typeface="Yu Gothic UI"/>
                        </a:rPr>
                        <a:t>当該指導を行う歯科衛生士の処遇の改善に係る取組を行っていること。</a:t>
                      </a:r>
                      <a:endParaRPr sz="1100">
                        <a:latin typeface="Yu Gothic UI"/>
                        <a:cs typeface="Yu Gothic UI"/>
                      </a:endParaRPr>
                    </a:p>
                    <a:p>
                      <a:pPr marL="357505" marR="103505" indent="-266065">
                        <a:lnSpc>
                          <a:spcPts val="1195"/>
                        </a:lnSpc>
                        <a:spcBef>
                          <a:spcPts val="215"/>
                        </a:spcBef>
                        <a:buFont typeface="Wingdings"/>
                        <a:buChar char=""/>
                        <a:tabLst>
                          <a:tab pos="357505" algn="l"/>
                        </a:tabLst>
                      </a:pPr>
                      <a:r>
                        <a:rPr sz="1400" spc="60" dirty="0">
                          <a:latin typeface="Yu Gothic UI"/>
                          <a:cs typeface="Yu Gothic UI"/>
                        </a:rPr>
                        <a:t>口腔機能実地指導料の新設を踏まえ、口腔機能指導加算を削除する。</a:t>
                      </a:r>
                      <a:endParaRPr sz="1400">
                        <a:latin typeface="Yu Gothic UI"/>
                        <a:cs typeface="Yu Gothic UI"/>
                      </a:endParaRPr>
                    </a:p>
                    <a:p>
                      <a:pPr algn="r">
                        <a:lnSpc>
                          <a:spcPts val="1390"/>
                        </a:lnSpc>
                      </a:pPr>
                      <a:r>
                        <a:rPr sz="1800" b="1" spc="-25" dirty="0">
                          <a:latin typeface="Calibri"/>
                          <a:cs typeface="Calibri"/>
                        </a:rPr>
                        <a:t>51</a:t>
                      </a:r>
                      <a:endParaRPr sz="1800">
                        <a:latin typeface="Calibri"/>
                        <a:cs typeface="Calibri"/>
                      </a:endParaRPr>
                    </a:p>
                  </a:txBody>
                  <a:tcPr marL="0" marR="0" marT="59054"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847975" cy="927100"/>
          </a:xfrm>
          <a:custGeom>
            <a:avLst/>
            <a:gdLst/>
            <a:ahLst/>
            <a:cxnLst/>
            <a:rect l="l" t="t" r="r" b="b"/>
            <a:pathLst>
              <a:path w="2847975" h="927100">
                <a:moveTo>
                  <a:pt x="2847975" y="0"/>
                </a:moveTo>
                <a:lnTo>
                  <a:pt x="0" y="0"/>
                </a:lnTo>
                <a:lnTo>
                  <a:pt x="0" y="926528"/>
                </a:lnTo>
                <a:lnTo>
                  <a:pt x="2847975" y="926528"/>
                </a:lnTo>
                <a:lnTo>
                  <a:pt x="2847975" y="0"/>
                </a:lnTo>
                <a:close/>
              </a:path>
            </a:pathLst>
          </a:custGeom>
          <a:solidFill>
            <a:srgbClr val="CDFFDC"/>
          </a:solidFill>
        </p:spPr>
        <p:txBody>
          <a:bodyPr wrap="square" lIns="0" tIns="0" rIns="0" bIns="0" rtlCol="0"/>
          <a:lstStyle/>
          <a:p>
            <a:endParaRPr/>
          </a:p>
        </p:txBody>
      </p:sp>
      <p:sp>
        <p:nvSpPr>
          <p:cNvPr id="3" name="object 3"/>
          <p:cNvSpPr txBox="1"/>
          <p:nvPr/>
        </p:nvSpPr>
        <p:spPr>
          <a:xfrm>
            <a:off x="2927095" y="3926585"/>
            <a:ext cx="25438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2927095" y="4182313"/>
            <a:ext cx="6544945" cy="452120"/>
          </a:xfrm>
          <a:prstGeom prst="rect">
            <a:avLst/>
          </a:prstGeom>
        </p:spPr>
        <p:txBody>
          <a:bodyPr vert="horz" wrap="square" lIns="0" tIns="12065" rIns="0" bIns="0" rtlCol="0">
            <a:spAutoFit/>
          </a:bodyPr>
          <a:lstStyle/>
          <a:p>
            <a:pPr marL="12700">
              <a:lnSpc>
                <a:spcPct val="100000"/>
              </a:lnSpc>
              <a:spcBef>
                <a:spcPts val="95"/>
              </a:spcBef>
            </a:pPr>
            <a:r>
              <a:rPr sz="2800" spc="370" dirty="0"/>
              <a:t>17</a:t>
            </a:r>
            <a:r>
              <a:rPr sz="2800" spc="75" dirty="0"/>
              <a:t>．歯科医師と歯科技工士の連携の推進</a:t>
            </a:r>
            <a:endParaRPr sz="2800"/>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52</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5963"/>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501264" y="282066"/>
            <a:ext cx="4907280" cy="391160"/>
          </a:xfrm>
          <a:prstGeom prst="rect">
            <a:avLst/>
          </a:prstGeom>
        </p:spPr>
        <p:txBody>
          <a:bodyPr vert="horz" wrap="square" lIns="0" tIns="12700" rIns="0" bIns="0" rtlCol="0">
            <a:spAutoFit/>
          </a:bodyPr>
          <a:lstStyle/>
          <a:p>
            <a:pPr marL="12700">
              <a:lnSpc>
                <a:spcPct val="100000"/>
              </a:lnSpc>
              <a:spcBef>
                <a:spcPts val="100"/>
              </a:spcBef>
            </a:pPr>
            <a:r>
              <a:rPr spc="55" dirty="0"/>
              <a:t>歯科医師と歯科技工士の連携の推進</a:t>
            </a:r>
          </a:p>
        </p:txBody>
      </p:sp>
      <p:grpSp>
        <p:nvGrpSpPr>
          <p:cNvPr id="4" name="object 4"/>
          <p:cNvGrpSpPr/>
          <p:nvPr/>
        </p:nvGrpSpPr>
        <p:grpSpPr>
          <a:xfrm>
            <a:off x="119766" y="1949996"/>
            <a:ext cx="4462780" cy="2713355"/>
            <a:chOff x="119766" y="1949996"/>
            <a:chExt cx="4462780" cy="2713355"/>
          </a:xfrm>
        </p:grpSpPr>
        <p:sp>
          <p:nvSpPr>
            <p:cNvPr id="5" name="object 5"/>
            <p:cNvSpPr/>
            <p:nvPr/>
          </p:nvSpPr>
          <p:spPr>
            <a:xfrm>
              <a:off x="119766" y="2220848"/>
              <a:ext cx="4462780" cy="2442210"/>
            </a:xfrm>
            <a:custGeom>
              <a:avLst/>
              <a:gdLst/>
              <a:ahLst/>
              <a:cxnLst/>
              <a:rect l="l" t="t" r="r" b="b"/>
              <a:pathLst>
                <a:path w="4462780" h="2442210">
                  <a:moveTo>
                    <a:pt x="4462780" y="0"/>
                  </a:moveTo>
                  <a:lnTo>
                    <a:pt x="0" y="0"/>
                  </a:lnTo>
                  <a:lnTo>
                    <a:pt x="0" y="2442083"/>
                  </a:lnTo>
                  <a:lnTo>
                    <a:pt x="4462780" y="2442083"/>
                  </a:lnTo>
                  <a:lnTo>
                    <a:pt x="4462780" y="0"/>
                  </a:lnTo>
                  <a:close/>
                </a:path>
              </a:pathLst>
            </a:custGeom>
            <a:solidFill>
              <a:srgbClr val="E7EDF8"/>
            </a:solidFill>
          </p:spPr>
          <p:txBody>
            <a:bodyPr wrap="square" lIns="0" tIns="0" rIns="0" bIns="0" rtlCol="0"/>
            <a:lstStyle/>
            <a:p>
              <a:endParaRPr/>
            </a:p>
          </p:txBody>
        </p:sp>
        <p:sp>
          <p:nvSpPr>
            <p:cNvPr id="6" name="object 6"/>
            <p:cNvSpPr/>
            <p:nvPr/>
          </p:nvSpPr>
          <p:spPr>
            <a:xfrm>
              <a:off x="119767" y="1949996"/>
              <a:ext cx="4462780" cy="243204"/>
            </a:xfrm>
            <a:custGeom>
              <a:avLst/>
              <a:gdLst/>
              <a:ahLst/>
              <a:cxnLst/>
              <a:rect l="l" t="t" r="r" b="b"/>
              <a:pathLst>
                <a:path w="4462780" h="243205">
                  <a:moveTo>
                    <a:pt x="4462780" y="0"/>
                  </a:moveTo>
                  <a:lnTo>
                    <a:pt x="0" y="0"/>
                  </a:lnTo>
                  <a:lnTo>
                    <a:pt x="0" y="243039"/>
                  </a:lnTo>
                  <a:lnTo>
                    <a:pt x="4462780" y="243039"/>
                  </a:lnTo>
                  <a:lnTo>
                    <a:pt x="4462780" y="0"/>
                  </a:lnTo>
                  <a:close/>
                </a:path>
              </a:pathLst>
            </a:custGeom>
            <a:solidFill>
              <a:srgbClr val="A9C2E7"/>
            </a:solidFill>
          </p:spPr>
          <p:txBody>
            <a:bodyPr wrap="square" lIns="0" tIns="0" rIns="0" bIns="0" rtlCol="0"/>
            <a:lstStyle/>
            <a:p>
              <a:endParaRPr/>
            </a:p>
          </p:txBody>
        </p:sp>
      </p:grpSp>
      <p:grpSp>
        <p:nvGrpSpPr>
          <p:cNvPr id="7" name="object 7"/>
          <p:cNvGrpSpPr/>
          <p:nvPr/>
        </p:nvGrpSpPr>
        <p:grpSpPr>
          <a:xfrm>
            <a:off x="5317109" y="1950059"/>
            <a:ext cx="4475480" cy="2719705"/>
            <a:chOff x="5317109" y="1950059"/>
            <a:chExt cx="4475480" cy="2719705"/>
          </a:xfrm>
        </p:grpSpPr>
        <p:sp>
          <p:nvSpPr>
            <p:cNvPr id="8" name="object 8"/>
            <p:cNvSpPr/>
            <p:nvPr/>
          </p:nvSpPr>
          <p:spPr>
            <a:xfrm>
              <a:off x="5323459" y="1950059"/>
              <a:ext cx="4462780" cy="241300"/>
            </a:xfrm>
            <a:custGeom>
              <a:avLst/>
              <a:gdLst/>
              <a:ahLst/>
              <a:cxnLst/>
              <a:rect l="l" t="t" r="r" b="b"/>
              <a:pathLst>
                <a:path w="4462780" h="241300">
                  <a:moveTo>
                    <a:pt x="4462779" y="0"/>
                  </a:moveTo>
                  <a:lnTo>
                    <a:pt x="0" y="0"/>
                  </a:lnTo>
                  <a:lnTo>
                    <a:pt x="0" y="241071"/>
                  </a:lnTo>
                  <a:lnTo>
                    <a:pt x="4462779" y="241071"/>
                  </a:lnTo>
                  <a:lnTo>
                    <a:pt x="4462779" y="0"/>
                  </a:lnTo>
                  <a:close/>
                </a:path>
              </a:pathLst>
            </a:custGeom>
            <a:solidFill>
              <a:srgbClr val="91FFB3"/>
            </a:solidFill>
          </p:spPr>
          <p:txBody>
            <a:bodyPr wrap="square" lIns="0" tIns="0" rIns="0" bIns="0" rtlCol="0"/>
            <a:lstStyle/>
            <a:p>
              <a:endParaRPr/>
            </a:p>
          </p:txBody>
        </p:sp>
        <p:sp>
          <p:nvSpPr>
            <p:cNvPr id="9" name="object 9"/>
            <p:cNvSpPr/>
            <p:nvPr/>
          </p:nvSpPr>
          <p:spPr>
            <a:xfrm>
              <a:off x="5323459" y="2219833"/>
              <a:ext cx="4462780" cy="2443480"/>
            </a:xfrm>
            <a:custGeom>
              <a:avLst/>
              <a:gdLst/>
              <a:ahLst/>
              <a:cxnLst/>
              <a:rect l="l" t="t" r="r" b="b"/>
              <a:pathLst>
                <a:path w="4462780" h="2443479">
                  <a:moveTo>
                    <a:pt x="4462779" y="0"/>
                  </a:moveTo>
                  <a:lnTo>
                    <a:pt x="0" y="0"/>
                  </a:lnTo>
                  <a:lnTo>
                    <a:pt x="0" y="2443099"/>
                  </a:lnTo>
                  <a:lnTo>
                    <a:pt x="4462779" y="2443099"/>
                  </a:lnTo>
                  <a:lnTo>
                    <a:pt x="4462779" y="0"/>
                  </a:lnTo>
                  <a:close/>
                </a:path>
              </a:pathLst>
            </a:custGeom>
            <a:solidFill>
              <a:srgbClr val="E0FFEA"/>
            </a:solidFill>
          </p:spPr>
          <p:txBody>
            <a:bodyPr wrap="square" lIns="0" tIns="0" rIns="0" bIns="0" rtlCol="0"/>
            <a:lstStyle/>
            <a:p>
              <a:endParaRPr/>
            </a:p>
          </p:txBody>
        </p:sp>
        <p:sp>
          <p:nvSpPr>
            <p:cNvPr id="10" name="object 10"/>
            <p:cNvSpPr/>
            <p:nvPr/>
          </p:nvSpPr>
          <p:spPr>
            <a:xfrm>
              <a:off x="5323459" y="2219833"/>
              <a:ext cx="4462780" cy="2443480"/>
            </a:xfrm>
            <a:custGeom>
              <a:avLst/>
              <a:gdLst/>
              <a:ahLst/>
              <a:cxnLst/>
              <a:rect l="l" t="t" r="r" b="b"/>
              <a:pathLst>
                <a:path w="4462780" h="2443479">
                  <a:moveTo>
                    <a:pt x="0" y="2443099"/>
                  </a:moveTo>
                  <a:lnTo>
                    <a:pt x="4462779" y="2443099"/>
                  </a:lnTo>
                  <a:lnTo>
                    <a:pt x="4462779" y="0"/>
                  </a:lnTo>
                  <a:lnTo>
                    <a:pt x="0" y="0"/>
                  </a:lnTo>
                  <a:lnTo>
                    <a:pt x="0" y="2443099"/>
                  </a:lnTo>
                  <a:close/>
                </a:path>
              </a:pathLst>
            </a:custGeom>
            <a:ln w="12700">
              <a:solidFill>
                <a:srgbClr val="00AF50"/>
              </a:solidFill>
            </a:ln>
          </p:spPr>
          <p:txBody>
            <a:bodyPr wrap="square" lIns="0" tIns="0" rIns="0" bIns="0" rtlCol="0"/>
            <a:lstStyle/>
            <a:p>
              <a:endParaRPr/>
            </a:p>
          </p:txBody>
        </p:sp>
      </p:grpSp>
      <p:pic>
        <p:nvPicPr>
          <p:cNvPr id="11" name="object 11"/>
          <p:cNvPicPr/>
          <p:nvPr/>
        </p:nvPicPr>
        <p:blipFill>
          <a:blip r:embed="rId2" cstate="print"/>
          <a:stretch>
            <a:fillRect/>
          </a:stretch>
        </p:blipFill>
        <p:spPr>
          <a:xfrm>
            <a:off x="233159" y="5090693"/>
            <a:ext cx="1316736" cy="1453006"/>
          </a:xfrm>
          <a:prstGeom prst="rect">
            <a:avLst/>
          </a:prstGeom>
        </p:spPr>
      </p:pic>
      <p:pic>
        <p:nvPicPr>
          <p:cNvPr id="12" name="object 12"/>
          <p:cNvPicPr/>
          <p:nvPr/>
        </p:nvPicPr>
        <p:blipFill>
          <a:blip r:embed="rId3" cstate="print"/>
          <a:stretch>
            <a:fillRect/>
          </a:stretch>
        </p:blipFill>
        <p:spPr>
          <a:xfrm>
            <a:off x="1950720" y="5090693"/>
            <a:ext cx="1399794" cy="1453006"/>
          </a:xfrm>
          <a:prstGeom prst="rect">
            <a:avLst/>
          </a:prstGeom>
        </p:spPr>
      </p:pic>
      <p:sp>
        <p:nvSpPr>
          <p:cNvPr id="13" name="object 13"/>
          <p:cNvSpPr/>
          <p:nvPr/>
        </p:nvSpPr>
        <p:spPr>
          <a:xfrm>
            <a:off x="9582150" y="6536556"/>
            <a:ext cx="231775" cy="280670"/>
          </a:xfrm>
          <a:custGeom>
            <a:avLst/>
            <a:gdLst/>
            <a:ahLst/>
            <a:cxnLst/>
            <a:rect l="l" t="t" r="r" b="b"/>
            <a:pathLst>
              <a:path w="231775" h="280670">
                <a:moveTo>
                  <a:pt x="231648" y="0"/>
                </a:moveTo>
                <a:lnTo>
                  <a:pt x="0" y="0"/>
                </a:lnTo>
                <a:lnTo>
                  <a:pt x="0" y="280416"/>
                </a:lnTo>
                <a:lnTo>
                  <a:pt x="231648" y="280416"/>
                </a:lnTo>
                <a:lnTo>
                  <a:pt x="231648" y="0"/>
                </a:lnTo>
                <a:close/>
              </a:path>
            </a:pathLst>
          </a:custGeom>
          <a:solidFill>
            <a:srgbClr val="FFF7F8"/>
          </a:solidFill>
        </p:spPr>
        <p:txBody>
          <a:bodyPr wrap="square" lIns="0" tIns="0" rIns="0" bIns="0" rtlCol="0"/>
          <a:lstStyle/>
          <a:p>
            <a:endParaRPr/>
          </a:p>
        </p:txBody>
      </p:sp>
      <p:graphicFrame>
        <p:nvGraphicFramePr>
          <p:cNvPr id="14" name="object 14"/>
          <p:cNvGraphicFramePr>
            <a:graphicFrameLocks noGrp="1"/>
          </p:cNvGraphicFramePr>
          <p:nvPr/>
        </p:nvGraphicFramePr>
        <p:xfrm>
          <a:off x="43423" y="826795"/>
          <a:ext cx="10143486" cy="5944997"/>
        </p:xfrm>
        <a:graphic>
          <a:graphicData uri="http://schemas.openxmlformats.org/drawingml/2006/table">
            <a:tbl>
              <a:tblPr firstRow="1" bandRow="1">
                <a:tableStyleId>{2D5ABB26-0587-4C30-8999-92F81FD0307C}</a:tableStyleId>
              </a:tblPr>
              <a:tblGrid>
                <a:gridCol w="422275">
                  <a:extLst>
                    <a:ext uri="{9D8B030D-6E8A-4147-A177-3AD203B41FA5}">
                      <a16:colId xmlns:a16="http://schemas.microsoft.com/office/drawing/2014/main" val="20000"/>
                    </a:ext>
                  </a:extLst>
                </a:gridCol>
                <a:gridCol w="1134745">
                  <a:extLst>
                    <a:ext uri="{9D8B030D-6E8A-4147-A177-3AD203B41FA5}">
                      <a16:colId xmlns:a16="http://schemas.microsoft.com/office/drawing/2014/main" val="20001"/>
                    </a:ext>
                  </a:extLst>
                </a:gridCol>
                <a:gridCol w="2106930">
                  <a:extLst>
                    <a:ext uri="{9D8B030D-6E8A-4147-A177-3AD203B41FA5}">
                      <a16:colId xmlns:a16="http://schemas.microsoft.com/office/drawing/2014/main" val="20002"/>
                    </a:ext>
                  </a:extLst>
                </a:gridCol>
                <a:gridCol w="884554">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1272539">
                  <a:extLst>
                    <a:ext uri="{9D8B030D-6E8A-4147-A177-3AD203B41FA5}">
                      <a16:colId xmlns:a16="http://schemas.microsoft.com/office/drawing/2014/main" val="20006"/>
                    </a:ext>
                  </a:extLst>
                </a:gridCol>
                <a:gridCol w="795654">
                  <a:extLst>
                    <a:ext uri="{9D8B030D-6E8A-4147-A177-3AD203B41FA5}">
                      <a16:colId xmlns:a16="http://schemas.microsoft.com/office/drawing/2014/main" val="20007"/>
                    </a:ext>
                  </a:extLst>
                </a:gridCol>
                <a:gridCol w="1322704">
                  <a:extLst>
                    <a:ext uri="{9D8B030D-6E8A-4147-A177-3AD203B41FA5}">
                      <a16:colId xmlns:a16="http://schemas.microsoft.com/office/drawing/2014/main" val="20008"/>
                    </a:ext>
                  </a:extLst>
                </a:gridCol>
                <a:gridCol w="1023620">
                  <a:extLst>
                    <a:ext uri="{9D8B030D-6E8A-4147-A177-3AD203B41FA5}">
                      <a16:colId xmlns:a16="http://schemas.microsoft.com/office/drawing/2014/main" val="20009"/>
                    </a:ext>
                  </a:extLst>
                </a:gridCol>
                <a:gridCol w="81915">
                  <a:extLst>
                    <a:ext uri="{9D8B030D-6E8A-4147-A177-3AD203B41FA5}">
                      <a16:colId xmlns:a16="http://schemas.microsoft.com/office/drawing/2014/main" val="20010"/>
                    </a:ext>
                  </a:extLst>
                </a:gridCol>
              </a:tblGrid>
              <a:tr h="153035">
                <a:tc>
                  <a:txBody>
                    <a:bodyPr/>
                    <a:lstStyle/>
                    <a:p>
                      <a:pPr marR="149225">
                        <a:lnSpc>
                          <a:spcPct val="100000"/>
                        </a:lnSpc>
                      </a:pPr>
                      <a:endParaRPr sz="800">
                        <a:latin typeface="Times New Roman"/>
                        <a:cs typeface="Times New Roman"/>
                      </a:endParaRPr>
                    </a:p>
                  </a:txBody>
                  <a:tcPr marL="0" marR="0" marT="0" marB="0">
                    <a:lnB w="9525">
                      <a:solidFill>
                        <a:srgbClr val="000000"/>
                      </a:solidFill>
                      <a:prstDash val="solid"/>
                    </a:lnB>
                  </a:tcPr>
                </a:tc>
                <a:tc gridSpan="4">
                  <a:txBody>
                    <a:bodyPr/>
                    <a:lstStyle/>
                    <a:p>
                      <a:pPr marR="167640" algn="ctr">
                        <a:lnSpc>
                          <a:spcPts val="1110"/>
                        </a:lnSpc>
                      </a:pPr>
                      <a:r>
                        <a:rPr sz="1600" b="1" spc="-5" dirty="0">
                          <a:latin typeface="Yu Gothic UI"/>
                          <a:cs typeface="Yu Gothic UI"/>
                        </a:rPr>
                        <a:t>歯科医師と歯科技工士の連携の推進</a:t>
                      </a:r>
                      <a:endParaRPr sz="1600">
                        <a:latin typeface="Yu Gothic UI"/>
                        <a:cs typeface="Yu Gothic UI"/>
                      </a:endParaRPr>
                    </a:p>
                  </a:txBody>
                  <a:tcPr marL="0" marR="0" marT="0" marB="0">
                    <a:lnB w="9525">
                      <a:solidFill>
                        <a:srgbClr val="000000"/>
                      </a:solidFill>
                      <a:prstDash val="solid"/>
                    </a:lnB>
                    <a:solidFill>
                      <a:srgbClr val="CDFFD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3035">
                <a:tc>
                  <a:txBody>
                    <a:bodyPr/>
                    <a:lstStyle/>
                    <a:p>
                      <a:pPr marR="149225">
                        <a:lnSpc>
                          <a:spcPct val="100000"/>
                        </a:lnSpc>
                      </a:pPr>
                      <a:endParaRPr sz="8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gridSpan="4">
                  <a:txBody>
                    <a:bodyPr/>
                    <a:lstStyle/>
                    <a:p>
                      <a:pPr marR="167640">
                        <a:lnSpc>
                          <a:spcPct val="100000"/>
                        </a:lnSpc>
                      </a:pPr>
                      <a:endParaRPr sz="800">
                        <a:latin typeface="Times New Roman"/>
                        <a:cs typeface="Times New Roman"/>
                      </a:endParaRPr>
                    </a:p>
                  </a:txBody>
                  <a:tcPr marL="0" marR="0" marT="0" marB="0">
                    <a:lnT w="9525">
                      <a:solidFill>
                        <a:srgbClr val="000000"/>
                      </a:solidFill>
                      <a:prstDash val="solid"/>
                    </a:lnT>
                    <a:solidFill>
                      <a:srgbClr val="CDFFD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a:lnSpc>
                          <a:spcPct val="100000"/>
                        </a:lnSpc>
                      </a:pPr>
                      <a:endParaRPr sz="8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782955">
                <a:tc>
                  <a:txBody>
                    <a:bodyPr/>
                    <a:lstStyle/>
                    <a:p>
                      <a:pPr marL="90805" marR="149225">
                        <a:lnSpc>
                          <a:spcPct val="100000"/>
                        </a:lnSpc>
                        <a:spcBef>
                          <a:spcPts val="620"/>
                        </a:spcBef>
                      </a:pPr>
                      <a:r>
                        <a:rPr sz="1400" spc="-50" dirty="0">
                          <a:latin typeface="Wingdings"/>
                          <a:cs typeface="Wingdings"/>
                        </a:rPr>
                        <a:t></a:t>
                      </a:r>
                      <a:endParaRPr sz="1400">
                        <a:latin typeface="Wingdings"/>
                        <a:cs typeface="Wingdings"/>
                      </a:endParaRPr>
                    </a:p>
                    <a:p>
                      <a:pPr marR="149225">
                        <a:lnSpc>
                          <a:spcPct val="100000"/>
                        </a:lnSpc>
                        <a:spcBef>
                          <a:spcPts val="70"/>
                        </a:spcBef>
                      </a:pPr>
                      <a:endParaRPr sz="1400">
                        <a:latin typeface="Times New Roman"/>
                        <a:cs typeface="Times New Roman"/>
                      </a:endParaRPr>
                    </a:p>
                    <a:p>
                      <a:pPr marL="90805" marR="149225">
                        <a:lnSpc>
                          <a:spcPct val="100000"/>
                        </a:lnSpc>
                      </a:pPr>
                      <a:r>
                        <a:rPr sz="1400" spc="-50" dirty="0">
                          <a:solidFill>
                            <a:srgbClr val="006FC0"/>
                          </a:solidFill>
                          <a:latin typeface="Wingdings"/>
                          <a:cs typeface="Wingdings"/>
                        </a:rPr>
                        <a:t></a:t>
                      </a:r>
                      <a:endParaRPr sz="1400">
                        <a:latin typeface="Wingdings"/>
                        <a:cs typeface="Wingdings"/>
                      </a:endParaRPr>
                    </a:p>
                  </a:txBody>
                  <a:tcPr marL="0" marR="0" marT="78740" marB="0">
                    <a:lnL w="9525">
                      <a:solidFill>
                        <a:srgbClr val="000000"/>
                      </a:solidFill>
                      <a:prstDash val="solid"/>
                    </a:lnL>
                  </a:tcPr>
                </a:tc>
                <a:tc gridSpan="4">
                  <a:txBody>
                    <a:bodyPr/>
                    <a:lstStyle/>
                    <a:p>
                      <a:pPr marL="111125">
                        <a:lnSpc>
                          <a:spcPct val="100000"/>
                        </a:lnSpc>
                        <a:spcBef>
                          <a:spcPts val="620"/>
                        </a:spcBef>
                      </a:pPr>
                      <a:r>
                        <a:rPr sz="1400" spc="145" dirty="0">
                          <a:latin typeface="Yu Gothic UI"/>
                          <a:cs typeface="Yu Gothic UI"/>
                        </a:rPr>
                        <a:t>歯科技工士連携加算について、</a:t>
                      </a:r>
                      <a:r>
                        <a:rPr sz="1400" b="1" u="sng" spc="45" dirty="0">
                          <a:solidFill>
                            <a:srgbClr val="006FC0"/>
                          </a:solidFill>
                          <a:uFill>
                            <a:solidFill>
                              <a:srgbClr val="006FC0"/>
                            </a:solidFill>
                          </a:uFill>
                          <a:latin typeface="Yu Gothic UI"/>
                          <a:cs typeface="Yu Gothic UI"/>
                        </a:rPr>
                        <a:t>補綴時診断料の算定時  リ</a:t>
                      </a:r>
                      <a:r>
                        <a:rPr sz="1400" b="1" u="sng" spc="225" dirty="0">
                          <a:solidFill>
                            <a:srgbClr val="006FC0"/>
                          </a:solidFill>
                          <a:uFill>
                            <a:solidFill>
                              <a:srgbClr val="006FC0"/>
                            </a:solidFill>
                          </a:uFill>
                          <a:latin typeface="Yu Gothic UI"/>
                          <a:cs typeface="Yu Gothic UI"/>
                        </a:rPr>
                        <a:t>ッジを追加</a:t>
                      </a:r>
                      <a:r>
                        <a:rPr sz="1400" spc="355" dirty="0">
                          <a:latin typeface="Yu Gothic UI"/>
                          <a:cs typeface="Yu Gothic UI"/>
                        </a:rPr>
                        <a:t>する。また、</a:t>
                      </a:r>
                      <a:r>
                        <a:rPr sz="1400" b="1" u="sng" spc="125" dirty="0">
                          <a:solidFill>
                            <a:srgbClr val="006FC0"/>
                          </a:solidFill>
                          <a:uFill>
                            <a:solidFill>
                              <a:srgbClr val="006FC0"/>
                            </a:solidFill>
                          </a:uFill>
                          <a:latin typeface="Yu Gothic UI"/>
                          <a:cs typeface="Yu Gothic UI"/>
                        </a:rPr>
                        <a:t>一連の診療において</a:t>
                      </a:r>
                      <a:r>
                        <a:rPr sz="1400" spc="145" dirty="0">
                          <a:latin typeface="Yu Gothic UI"/>
                          <a:cs typeface="Yu Gothic UI"/>
                        </a:rPr>
                        <a:t>、別項目に</a:t>
                      </a:r>
                      <a:r>
                        <a:rPr sz="1400" b="1" u="sng" spc="80" dirty="0">
                          <a:solidFill>
                            <a:srgbClr val="006FC0"/>
                          </a:solidFill>
                          <a:uFill>
                            <a:solidFill>
                              <a:srgbClr val="006FC0"/>
                            </a:solidFill>
                          </a:uFill>
                          <a:latin typeface="Yu Gothic UI"/>
                          <a:cs typeface="Yu Gothic UI"/>
                        </a:rPr>
                        <a:t>施</a:t>
                      </a:r>
                      <a:r>
                        <a:rPr sz="1400" b="1" u="sng" spc="70" dirty="0">
                          <a:solidFill>
                            <a:srgbClr val="006FC0"/>
                          </a:solidFill>
                          <a:uFill>
                            <a:solidFill>
                              <a:srgbClr val="006FC0"/>
                            </a:solidFill>
                          </a:uFill>
                          <a:latin typeface="Yu Gothic UI"/>
                          <a:cs typeface="Yu Gothic UI"/>
                        </a:rPr>
                        <a:t>設基準の見直し</a:t>
                      </a:r>
                      <a:r>
                        <a:rPr sz="1400" spc="145" dirty="0">
                          <a:latin typeface="Yu Gothic UI"/>
                          <a:cs typeface="Yu Gothic UI"/>
                        </a:rPr>
                        <a:t>を行うことで、歯科医師と歯科技工士の</a:t>
                      </a:r>
                      <a:endParaRPr sz="1400">
                        <a:latin typeface="Yu Gothic UI"/>
                        <a:cs typeface="Yu Gothic UI"/>
                      </a:endParaRPr>
                    </a:p>
                  </a:txBody>
                  <a:tcPr marL="0" marR="0" marT="7874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5" gridSpan="6">
                  <a:txBody>
                    <a:bodyPr/>
                    <a:lstStyle/>
                    <a:p>
                      <a:pPr marL="163830" marR="80010" indent="-229870">
                        <a:lnSpc>
                          <a:spcPct val="100000"/>
                        </a:lnSpc>
                        <a:spcBef>
                          <a:spcPts val="620"/>
                        </a:spcBef>
                      </a:pPr>
                      <a:r>
                        <a:rPr sz="1400" b="1" u="sng" spc="70" dirty="0">
                          <a:solidFill>
                            <a:srgbClr val="006FC0"/>
                          </a:solidFill>
                          <a:uFill>
                            <a:solidFill>
                              <a:srgbClr val="006FC0"/>
                            </a:solidFill>
                          </a:uFill>
                          <a:latin typeface="Yu Gothic UI"/>
                          <a:cs typeface="Yu Gothic UI"/>
                        </a:rPr>
                        <a:t>に算定可能</a:t>
                      </a:r>
                      <a:r>
                        <a:rPr sz="1400" spc="400" dirty="0">
                          <a:latin typeface="Yu Gothic UI"/>
                          <a:cs typeface="Yu Gothic UI"/>
                        </a:rPr>
                        <a:t>とするとともに、</a:t>
                      </a:r>
                      <a:r>
                        <a:rPr sz="1400" b="1" u="sng" dirty="0">
                          <a:solidFill>
                            <a:srgbClr val="006FC0"/>
                          </a:solidFill>
                          <a:uFill>
                            <a:solidFill>
                              <a:srgbClr val="006FC0"/>
                            </a:solidFill>
                          </a:uFill>
                          <a:latin typeface="Yu Gothic UI"/>
                          <a:cs typeface="Yu Gothic UI"/>
                        </a:rPr>
                        <a:t>印象採得</a:t>
                      </a:r>
                      <a:r>
                        <a:rPr sz="1400" spc="114" dirty="0">
                          <a:latin typeface="Yu Gothic UI"/>
                          <a:cs typeface="Yu Gothic UI"/>
                        </a:rPr>
                        <a:t>時の対象補綴物に、</a:t>
                      </a:r>
                      <a:r>
                        <a:rPr sz="1400" b="1" u="sng" spc="290" dirty="0">
                          <a:solidFill>
                            <a:srgbClr val="006FC0"/>
                          </a:solidFill>
                          <a:uFill>
                            <a:solidFill>
                              <a:srgbClr val="006FC0"/>
                            </a:solidFill>
                          </a:uFill>
                          <a:latin typeface="Yu Gothic UI"/>
                          <a:cs typeface="Yu Gothic UI"/>
                        </a:rPr>
                        <a:t>ブ</a:t>
                      </a:r>
                      <a:r>
                        <a:rPr sz="1400" spc="80" dirty="0">
                          <a:latin typeface="Yu Gothic UI"/>
                          <a:cs typeface="Yu Gothic UI"/>
                        </a:rPr>
                        <a:t>規定される歯科技工士連携加算との</a:t>
                      </a:r>
                      <a:r>
                        <a:rPr sz="1400" b="1" u="sng" spc="40" dirty="0">
                          <a:solidFill>
                            <a:srgbClr val="006FC0"/>
                          </a:solidFill>
                          <a:uFill>
                            <a:solidFill>
                              <a:srgbClr val="006FC0"/>
                            </a:solidFill>
                          </a:uFill>
                          <a:latin typeface="Yu Gothic UI"/>
                          <a:cs typeface="Yu Gothic UI"/>
                        </a:rPr>
                        <a:t>併算定を可能</a:t>
                      </a:r>
                      <a:r>
                        <a:rPr sz="1400" spc="345" dirty="0">
                          <a:latin typeface="Yu Gothic UI"/>
                          <a:cs typeface="Yu Gothic UI"/>
                        </a:rPr>
                        <a:t>とする。</a:t>
                      </a:r>
                      <a:r>
                        <a:rPr sz="1400" spc="145" dirty="0">
                          <a:latin typeface="Yu Gothic UI"/>
                          <a:cs typeface="Yu Gothic UI"/>
                        </a:rPr>
                        <a:t>連携の更なる推進を図る。</a:t>
                      </a:r>
                      <a:endParaRPr sz="1400">
                        <a:latin typeface="Yu Gothic UI"/>
                        <a:cs typeface="Yu Gothic UI"/>
                      </a:endParaRPr>
                    </a:p>
                    <a:p>
                      <a:pPr marL="364490" algn="ctr">
                        <a:lnSpc>
                          <a:spcPct val="100000"/>
                        </a:lnSpc>
                        <a:spcBef>
                          <a:spcPts val="960"/>
                        </a:spcBef>
                      </a:pPr>
                      <a:r>
                        <a:rPr sz="1200" b="1" spc="-20" dirty="0">
                          <a:latin typeface="Yu Gothic UI"/>
                          <a:cs typeface="Yu Gothic UI"/>
                        </a:rPr>
                        <a:t>改定後</a:t>
                      </a:r>
                      <a:endParaRPr sz="1200">
                        <a:latin typeface="Yu Gothic UI"/>
                        <a:cs typeface="Yu Gothic UI"/>
                      </a:endParaRPr>
                    </a:p>
                    <a:p>
                      <a:pPr marL="526415">
                        <a:lnSpc>
                          <a:spcPts val="1150"/>
                        </a:lnSpc>
                        <a:spcBef>
                          <a:spcPts val="825"/>
                        </a:spcBef>
                      </a:pPr>
                      <a:r>
                        <a:rPr sz="1000" spc="140" dirty="0">
                          <a:latin typeface="Yu Gothic UI"/>
                          <a:cs typeface="Yu Gothic UI"/>
                        </a:rPr>
                        <a:t>【印象採得】</a:t>
                      </a:r>
                      <a:endParaRPr sz="1000">
                        <a:latin typeface="Yu Gothic UI"/>
                        <a:cs typeface="Yu Gothic UI"/>
                      </a:endParaRPr>
                    </a:p>
                    <a:p>
                      <a:pPr marL="526415">
                        <a:lnSpc>
                          <a:spcPts val="1105"/>
                        </a:lnSpc>
                      </a:pPr>
                      <a:r>
                        <a:rPr sz="1000" spc="-10" dirty="0">
                          <a:latin typeface="Yu Gothic UI"/>
                          <a:cs typeface="Yu Gothic UI"/>
                        </a:rPr>
                        <a:t>［算定要件（抜粋</a:t>
                      </a:r>
                      <a:r>
                        <a:rPr sz="1000" spc="-25" dirty="0">
                          <a:latin typeface="Yu Gothic UI"/>
                          <a:cs typeface="Yu Gothic UI"/>
                        </a:rPr>
                        <a:t>）］</a:t>
                      </a:r>
                      <a:endParaRPr sz="1000">
                        <a:latin typeface="Yu Gothic UI"/>
                        <a:cs typeface="Yu Gothic UI"/>
                      </a:endParaRPr>
                    </a:p>
                    <a:p>
                      <a:pPr marL="923290" marR="235585" indent="-270510" algn="just">
                        <a:lnSpc>
                          <a:spcPct val="91600"/>
                        </a:lnSpc>
                        <a:spcBef>
                          <a:spcPts val="55"/>
                        </a:spcBef>
                      </a:pPr>
                      <a:r>
                        <a:rPr sz="1000" spc="240" dirty="0">
                          <a:latin typeface="Yu Gothic UI"/>
                          <a:cs typeface="Yu Gothic UI"/>
                        </a:rPr>
                        <a:t>注２ </a:t>
                      </a:r>
                      <a:r>
                        <a:rPr sz="1000" b="1" u="sng" spc="55" dirty="0">
                          <a:solidFill>
                            <a:srgbClr val="006FC0"/>
                          </a:solidFill>
                          <a:uFill>
                            <a:solidFill>
                              <a:srgbClr val="006FC0"/>
                            </a:solidFill>
                          </a:uFill>
                          <a:latin typeface="Yu Gothic UI"/>
                          <a:cs typeface="Yu Gothic UI"/>
                        </a:rPr>
                        <a:t>前歯部の歯冠補綴物又はブリッジ</a:t>
                      </a:r>
                      <a:r>
                        <a:rPr sz="1000" spc="175" dirty="0">
                          <a:latin typeface="Yu Gothic UI"/>
                          <a:cs typeface="Yu Gothic UI"/>
                        </a:rPr>
                        <a:t>を製作することを目的として、</a:t>
                      </a:r>
                      <a:r>
                        <a:rPr sz="1000" spc="60" dirty="0">
                          <a:latin typeface="Yu Gothic UI"/>
                          <a:cs typeface="Yu Gothic UI"/>
                        </a:rPr>
                        <a:t>前歯部の印象採得を行うに当たって、歯科医師が歯科技工士ととも</a:t>
                      </a:r>
                      <a:r>
                        <a:rPr sz="1000" spc="25" dirty="0">
                          <a:latin typeface="Yu Gothic UI"/>
                          <a:cs typeface="Yu Gothic UI"/>
                        </a:rPr>
                        <a:t>に情報通信機器を用いて色調採得及び口腔内の確認等を行い、当該</a:t>
                      </a:r>
                      <a:r>
                        <a:rPr sz="1000" spc="45" dirty="0">
                          <a:latin typeface="Yu Gothic UI"/>
                          <a:cs typeface="Yu Gothic UI"/>
                        </a:rPr>
                        <a:t>補綴物の製作に活用した場合には、歯科技工士連携加算２として、</a:t>
                      </a:r>
                      <a:r>
                        <a:rPr sz="1000" spc="110" dirty="0">
                          <a:latin typeface="Yu Gothic UI"/>
                          <a:cs typeface="Yu Gothic UI"/>
                        </a:rPr>
                        <a:t> </a:t>
                      </a:r>
                      <a:r>
                        <a:rPr sz="1000" spc="85" dirty="0">
                          <a:latin typeface="Yu Gothic UI"/>
                          <a:cs typeface="Yu Gothic UI"/>
                        </a:rPr>
                        <a:t>80</a:t>
                      </a:r>
                      <a:r>
                        <a:rPr sz="1000" spc="80" dirty="0">
                          <a:latin typeface="Yu Gothic UI"/>
                          <a:cs typeface="Yu Gothic UI"/>
                        </a:rPr>
                        <a:t>点を所定点数に加算する。</a:t>
                      </a:r>
                      <a:endParaRPr sz="1000">
                        <a:latin typeface="Yu Gothic UI"/>
                        <a:cs typeface="Yu Gothic UI"/>
                      </a:endParaRPr>
                    </a:p>
                    <a:p>
                      <a:pPr marL="923290" marR="235585" indent="-270510" algn="just">
                        <a:lnSpc>
                          <a:spcPct val="91500"/>
                        </a:lnSpc>
                        <a:spcBef>
                          <a:spcPts val="5"/>
                        </a:spcBef>
                      </a:pPr>
                      <a:r>
                        <a:rPr sz="1000" spc="65" dirty="0">
                          <a:latin typeface="Yu Gothic UI"/>
                          <a:cs typeface="Yu Gothic UI"/>
                        </a:rPr>
                        <a:t>注３ 歯科技工士連携加算について、同一の補綴物の製作に当たって、</a:t>
                      </a:r>
                      <a:r>
                        <a:rPr sz="1000" spc="-5" dirty="0">
                          <a:latin typeface="Yu Gothic UI"/>
                          <a:cs typeface="Yu Gothic UI"/>
                        </a:rPr>
                        <a:t>補綴時診断料並びに咬合採得に規定する歯科技工士連携加算は、同</a:t>
                      </a:r>
                      <a:r>
                        <a:rPr sz="1000" spc="125" dirty="0">
                          <a:latin typeface="Yu Gothic UI"/>
                          <a:cs typeface="Yu Gothic UI"/>
                        </a:rPr>
                        <a:t>日に行った場合を除き、</a:t>
                      </a:r>
                      <a:r>
                        <a:rPr sz="1000" b="1" u="sng" spc="110" dirty="0">
                          <a:solidFill>
                            <a:srgbClr val="006FC0"/>
                          </a:solidFill>
                          <a:uFill>
                            <a:solidFill>
                              <a:srgbClr val="006FC0"/>
                            </a:solidFill>
                          </a:uFill>
                          <a:latin typeface="Yu Gothic UI"/>
                          <a:cs typeface="Yu Gothic UI"/>
                        </a:rPr>
                        <a:t>別に算定する。</a:t>
                      </a:r>
                      <a:endParaRPr sz="1000">
                        <a:latin typeface="Yu Gothic UI"/>
                        <a:cs typeface="Yu Gothic UI"/>
                      </a:endParaRPr>
                    </a:p>
                    <a:p>
                      <a:pPr marL="951865">
                        <a:lnSpc>
                          <a:spcPts val="1105"/>
                        </a:lnSpc>
                      </a:pPr>
                      <a:r>
                        <a:rPr sz="1000" spc="-10" dirty="0">
                          <a:latin typeface="Yu Gothic UI"/>
                          <a:cs typeface="Yu Gothic UI"/>
                        </a:rPr>
                        <a:t>※</a:t>
                      </a:r>
                      <a:r>
                        <a:rPr sz="1000" b="1" u="sng" spc="-10" dirty="0">
                          <a:solidFill>
                            <a:srgbClr val="006FC0"/>
                          </a:solidFill>
                          <a:uFill>
                            <a:solidFill>
                              <a:srgbClr val="006FC0"/>
                            </a:solidFill>
                          </a:uFill>
                          <a:latin typeface="Yu Gothic UI"/>
                          <a:cs typeface="Yu Gothic UI"/>
                        </a:rPr>
                        <a:t>補綴時診断料</a:t>
                      </a:r>
                      <a:r>
                        <a:rPr sz="1000" spc="55" dirty="0">
                          <a:latin typeface="Yu Gothic UI"/>
                          <a:cs typeface="Yu Gothic UI"/>
                        </a:rPr>
                        <a:t>、光学印象、咬合採得、仮床試適についても同様</a:t>
                      </a:r>
                      <a:endParaRPr sz="1000">
                        <a:latin typeface="Yu Gothic UI"/>
                        <a:cs typeface="Yu Gothic UI"/>
                      </a:endParaRPr>
                    </a:p>
                    <a:p>
                      <a:pPr marL="526415">
                        <a:lnSpc>
                          <a:spcPts val="1145"/>
                        </a:lnSpc>
                        <a:spcBef>
                          <a:spcPts val="505"/>
                        </a:spcBef>
                      </a:pPr>
                      <a:r>
                        <a:rPr sz="1000" spc="-10" dirty="0">
                          <a:latin typeface="Yu Gothic UI"/>
                          <a:cs typeface="Yu Gothic UI"/>
                        </a:rPr>
                        <a:t>［施設基準（抜粋</a:t>
                      </a:r>
                      <a:r>
                        <a:rPr sz="1000" spc="-25" dirty="0">
                          <a:latin typeface="Yu Gothic UI"/>
                          <a:cs typeface="Yu Gothic UI"/>
                        </a:rPr>
                        <a:t>）］</a:t>
                      </a:r>
                      <a:endParaRPr sz="1000">
                        <a:latin typeface="Yu Gothic UI"/>
                        <a:cs typeface="Yu Gothic UI"/>
                      </a:endParaRPr>
                    </a:p>
                    <a:p>
                      <a:pPr marL="652780">
                        <a:lnSpc>
                          <a:spcPts val="1100"/>
                        </a:lnSpc>
                        <a:tabLst>
                          <a:tab pos="907415" algn="l"/>
                        </a:tabLst>
                      </a:pPr>
                      <a:r>
                        <a:rPr sz="1000" spc="-50" dirty="0">
                          <a:latin typeface="Yu Gothic UI"/>
                          <a:cs typeface="Yu Gothic UI"/>
                        </a:rPr>
                        <a:t>◻</a:t>
                      </a:r>
                      <a:r>
                        <a:rPr sz="1000" dirty="0">
                          <a:latin typeface="Yu Gothic UI"/>
                          <a:cs typeface="Yu Gothic UI"/>
                        </a:rPr>
                        <a:t>	歯科技工士の</a:t>
                      </a:r>
                      <a:r>
                        <a:rPr sz="1000" b="1" u="sng" spc="-5" dirty="0">
                          <a:solidFill>
                            <a:srgbClr val="006FC0"/>
                          </a:solidFill>
                          <a:uFill>
                            <a:solidFill>
                              <a:srgbClr val="006FC0"/>
                            </a:solidFill>
                          </a:uFill>
                          <a:latin typeface="Yu Gothic UI"/>
                          <a:cs typeface="Yu Gothic UI"/>
                        </a:rPr>
                        <a:t>負担の軽減及び処遇の改善に資する体制が整備</a:t>
                      </a:r>
                      <a:r>
                        <a:rPr sz="1000" spc="204" dirty="0">
                          <a:latin typeface="Yu Gothic UI"/>
                          <a:cs typeface="Yu Gothic UI"/>
                        </a:rPr>
                        <a:t>されて</a:t>
                      </a:r>
                      <a:endParaRPr sz="1000">
                        <a:latin typeface="Yu Gothic UI"/>
                        <a:cs typeface="Yu Gothic UI"/>
                      </a:endParaRPr>
                    </a:p>
                    <a:p>
                      <a:pPr marL="777875">
                        <a:lnSpc>
                          <a:spcPts val="1105"/>
                        </a:lnSpc>
                      </a:pPr>
                      <a:r>
                        <a:rPr sz="1000" spc="250" dirty="0">
                          <a:latin typeface="Yu Gothic UI"/>
                          <a:cs typeface="Yu Gothic UI"/>
                        </a:rPr>
                        <a:t>いること。</a:t>
                      </a:r>
                      <a:endParaRPr sz="1000">
                        <a:latin typeface="Yu Gothic UI"/>
                        <a:cs typeface="Yu Gothic UI"/>
                      </a:endParaRPr>
                    </a:p>
                    <a:p>
                      <a:pPr marL="777875" marR="250825" indent="-125095">
                        <a:lnSpc>
                          <a:spcPts val="1090"/>
                        </a:lnSpc>
                        <a:spcBef>
                          <a:spcPts val="80"/>
                        </a:spcBef>
                        <a:tabLst>
                          <a:tab pos="907415" algn="l"/>
                        </a:tabLst>
                      </a:pPr>
                      <a:r>
                        <a:rPr sz="1000" spc="165" dirty="0">
                          <a:latin typeface="Yu Gothic UI"/>
                          <a:cs typeface="Yu Gothic UI"/>
                        </a:rPr>
                        <a:t>ハ</a:t>
                      </a:r>
                      <a:r>
                        <a:rPr sz="1000" dirty="0">
                          <a:latin typeface="Yu Gothic UI"/>
                          <a:cs typeface="Yu Gothic UI"/>
                        </a:rPr>
                        <a:t>		</a:t>
                      </a:r>
                      <a:r>
                        <a:rPr sz="1000" spc="210" dirty="0">
                          <a:latin typeface="Yu Gothic UI"/>
                          <a:cs typeface="Yu Gothic UI"/>
                        </a:rPr>
                        <a:t>イ</a:t>
                      </a:r>
                      <a:r>
                        <a:rPr sz="1000" spc="240" dirty="0">
                          <a:latin typeface="Yu Gothic UI"/>
                          <a:cs typeface="Yu Gothic UI"/>
                        </a:rPr>
                        <a:t>の</a:t>
                      </a:r>
                      <a:r>
                        <a:rPr sz="1000" b="1" u="sng" spc="50" dirty="0">
                          <a:solidFill>
                            <a:srgbClr val="006FC0"/>
                          </a:solidFill>
                          <a:uFill>
                            <a:solidFill>
                              <a:srgbClr val="006FC0"/>
                            </a:solidFill>
                          </a:uFill>
                          <a:latin typeface="Yu Gothic UI"/>
                          <a:cs typeface="Yu Gothic UI"/>
                        </a:rPr>
                        <a:t>連携体制</a:t>
                      </a:r>
                      <a:r>
                        <a:rPr sz="1000" b="1" u="sng" dirty="0">
                          <a:solidFill>
                            <a:srgbClr val="006FC0"/>
                          </a:solidFill>
                          <a:uFill>
                            <a:solidFill>
                              <a:srgbClr val="006FC0"/>
                            </a:solidFill>
                          </a:uFill>
                          <a:latin typeface="Yu Gothic UI"/>
                          <a:cs typeface="Yu Gothic UI"/>
                        </a:rPr>
                        <a:t>に</a:t>
                      </a:r>
                      <a:r>
                        <a:rPr sz="1000" b="1" u="sng" spc="50" dirty="0">
                          <a:solidFill>
                            <a:srgbClr val="006FC0"/>
                          </a:solidFill>
                          <a:uFill>
                            <a:solidFill>
                              <a:srgbClr val="006FC0"/>
                            </a:solidFill>
                          </a:uFill>
                          <a:latin typeface="Yu Gothic UI"/>
                          <a:cs typeface="Yu Gothic UI"/>
                        </a:rPr>
                        <a:t>関</a:t>
                      </a:r>
                      <a:r>
                        <a:rPr sz="1000" b="1" u="sng" dirty="0">
                          <a:solidFill>
                            <a:srgbClr val="006FC0"/>
                          </a:solidFill>
                          <a:uFill>
                            <a:solidFill>
                              <a:srgbClr val="006FC0"/>
                            </a:solidFill>
                          </a:uFill>
                          <a:latin typeface="Yu Gothic UI"/>
                          <a:cs typeface="Yu Gothic UI"/>
                        </a:rPr>
                        <a:t>する</a:t>
                      </a:r>
                      <a:r>
                        <a:rPr sz="1000" b="1" u="sng" spc="50" dirty="0">
                          <a:solidFill>
                            <a:srgbClr val="006FC0"/>
                          </a:solidFill>
                          <a:uFill>
                            <a:solidFill>
                              <a:srgbClr val="006FC0"/>
                            </a:solidFill>
                          </a:uFill>
                          <a:latin typeface="Yu Gothic UI"/>
                          <a:cs typeface="Yu Gothic UI"/>
                        </a:rPr>
                        <a:t>事項</a:t>
                      </a:r>
                      <a:r>
                        <a:rPr sz="1000" spc="180" dirty="0">
                          <a:latin typeface="Yu Gothic UI"/>
                          <a:cs typeface="Yu Gothic UI"/>
                        </a:rPr>
                        <a:t>等</a:t>
                      </a:r>
                      <a:r>
                        <a:rPr sz="1000" spc="135" dirty="0">
                          <a:latin typeface="Yu Gothic UI"/>
                          <a:cs typeface="Yu Gothic UI"/>
                        </a:rPr>
                        <a:t>に</a:t>
                      </a:r>
                      <a:r>
                        <a:rPr sz="1000" spc="140" dirty="0">
                          <a:latin typeface="Yu Gothic UI"/>
                          <a:cs typeface="Yu Gothic UI"/>
                        </a:rPr>
                        <a:t>つ</a:t>
                      </a:r>
                      <a:r>
                        <a:rPr sz="1000" spc="155" dirty="0">
                          <a:latin typeface="Yu Gothic UI"/>
                          <a:cs typeface="Yu Gothic UI"/>
                        </a:rPr>
                        <a:t>い</a:t>
                      </a:r>
                      <a:r>
                        <a:rPr sz="1000" spc="305" dirty="0">
                          <a:latin typeface="Yu Gothic UI"/>
                          <a:cs typeface="Yu Gothic UI"/>
                        </a:rPr>
                        <a:t>て</a:t>
                      </a:r>
                      <a:r>
                        <a:rPr sz="1000" spc="270" dirty="0">
                          <a:latin typeface="Yu Gothic UI"/>
                          <a:cs typeface="Yu Gothic UI"/>
                        </a:rPr>
                        <a:t>、</a:t>
                      </a:r>
                      <a:r>
                        <a:rPr sz="1000" b="1" u="sng" dirty="0">
                          <a:solidFill>
                            <a:srgbClr val="006FC0"/>
                          </a:solidFill>
                          <a:uFill>
                            <a:solidFill>
                              <a:srgbClr val="006FC0"/>
                            </a:solidFill>
                          </a:uFill>
                          <a:latin typeface="Yu Gothic UI"/>
                          <a:cs typeface="Yu Gothic UI"/>
                        </a:rPr>
                        <a:t>保</a:t>
                      </a:r>
                      <a:r>
                        <a:rPr sz="1000" b="1" u="sng" spc="-10" dirty="0">
                          <a:solidFill>
                            <a:srgbClr val="006FC0"/>
                          </a:solidFill>
                          <a:uFill>
                            <a:solidFill>
                              <a:srgbClr val="006FC0"/>
                            </a:solidFill>
                          </a:uFill>
                          <a:latin typeface="Yu Gothic UI"/>
                          <a:cs typeface="Yu Gothic UI"/>
                        </a:rPr>
                        <a:t>険医</a:t>
                      </a:r>
                      <a:r>
                        <a:rPr sz="1000" b="1" u="sng" dirty="0">
                          <a:solidFill>
                            <a:srgbClr val="006FC0"/>
                          </a:solidFill>
                          <a:uFill>
                            <a:solidFill>
                              <a:srgbClr val="006FC0"/>
                            </a:solidFill>
                          </a:uFill>
                          <a:latin typeface="Yu Gothic UI"/>
                          <a:cs typeface="Yu Gothic UI"/>
                        </a:rPr>
                        <a:t>療</a:t>
                      </a:r>
                      <a:r>
                        <a:rPr sz="1000" b="1" u="sng" spc="50" dirty="0">
                          <a:solidFill>
                            <a:srgbClr val="006FC0"/>
                          </a:solidFill>
                          <a:uFill>
                            <a:solidFill>
                              <a:srgbClr val="006FC0"/>
                            </a:solidFill>
                          </a:uFill>
                          <a:latin typeface="Yu Gothic UI"/>
                          <a:cs typeface="Yu Gothic UI"/>
                        </a:rPr>
                        <a:t>機関の</a:t>
                      </a:r>
                      <a:r>
                        <a:rPr sz="1000" b="1" u="sng" spc="100" dirty="0">
                          <a:solidFill>
                            <a:srgbClr val="006FC0"/>
                          </a:solidFill>
                          <a:uFill>
                            <a:solidFill>
                              <a:srgbClr val="006FC0"/>
                            </a:solidFill>
                          </a:uFill>
                          <a:latin typeface="Yu Gothic UI"/>
                          <a:cs typeface="Yu Gothic UI"/>
                        </a:rPr>
                        <a:t>見</a:t>
                      </a:r>
                      <a:r>
                        <a:rPr sz="1000" b="1" u="sng" spc="85" dirty="0">
                          <a:solidFill>
                            <a:srgbClr val="006FC0"/>
                          </a:solidFill>
                          <a:uFill>
                            <a:solidFill>
                              <a:srgbClr val="006FC0"/>
                            </a:solidFill>
                          </a:uFill>
                          <a:latin typeface="Yu Gothic UI"/>
                          <a:cs typeface="Yu Gothic UI"/>
                        </a:rPr>
                        <a:t>や</a:t>
                      </a:r>
                      <a:r>
                        <a:rPr sz="1000" b="1" u="sng" spc="90" dirty="0">
                          <a:solidFill>
                            <a:srgbClr val="006FC0"/>
                          </a:solidFill>
                          <a:uFill>
                            <a:solidFill>
                              <a:srgbClr val="006FC0"/>
                            </a:solidFill>
                          </a:uFill>
                          <a:latin typeface="Yu Gothic UI"/>
                          <a:cs typeface="Yu Gothic UI"/>
                        </a:rPr>
                        <a:t>す</a:t>
                      </a:r>
                      <a:r>
                        <a:rPr sz="1000" b="1" u="sng" spc="65" dirty="0">
                          <a:solidFill>
                            <a:srgbClr val="006FC0"/>
                          </a:solidFill>
                          <a:uFill>
                            <a:solidFill>
                              <a:srgbClr val="006FC0"/>
                            </a:solidFill>
                          </a:uFill>
                          <a:latin typeface="Yu Gothic UI"/>
                          <a:cs typeface="Yu Gothic UI"/>
                        </a:rPr>
                        <a:t>い</a:t>
                      </a:r>
                      <a:r>
                        <a:rPr sz="1000" b="1" u="sng" spc="30" dirty="0">
                          <a:solidFill>
                            <a:srgbClr val="006FC0"/>
                          </a:solidFill>
                          <a:uFill>
                            <a:solidFill>
                              <a:srgbClr val="006FC0"/>
                            </a:solidFill>
                          </a:uFill>
                          <a:latin typeface="Yu Gothic UI"/>
                          <a:cs typeface="Yu Gothic UI"/>
                        </a:rPr>
                        <a:t>場</a:t>
                      </a:r>
                      <a:r>
                        <a:rPr sz="1000" b="1" u="sng" spc="500" dirty="0">
                          <a:solidFill>
                            <a:srgbClr val="006FC0"/>
                          </a:solidFill>
                          <a:uFill>
                            <a:solidFill>
                              <a:srgbClr val="006FC0"/>
                            </a:solidFill>
                          </a:uFill>
                          <a:latin typeface="Yu Gothic UI"/>
                          <a:cs typeface="Yu Gothic UI"/>
                        </a:rPr>
                        <a:t>                          </a:t>
                      </a:r>
                      <a:r>
                        <a:rPr sz="1000" b="1" u="sng" dirty="0">
                          <a:solidFill>
                            <a:srgbClr val="006FC0"/>
                          </a:solidFill>
                          <a:uFill>
                            <a:solidFill>
                              <a:srgbClr val="006FC0"/>
                            </a:solidFill>
                          </a:uFill>
                          <a:latin typeface="Yu Gothic UI"/>
                          <a:cs typeface="Yu Gothic UI"/>
                        </a:rPr>
                        <a:t>所に掲示</a:t>
                      </a:r>
                      <a:r>
                        <a:rPr sz="1000" spc="265" dirty="0">
                          <a:latin typeface="Yu Gothic UI"/>
                          <a:cs typeface="Yu Gothic UI"/>
                        </a:rPr>
                        <a:t>し</a:t>
                      </a:r>
                      <a:r>
                        <a:rPr sz="1000" spc="285" dirty="0">
                          <a:latin typeface="Yu Gothic UI"/>
                          <a:cs typeface="Yu Gothic UI"/>
                        </a:rPr>
                        <a:t>て</a:t>
                      </a:r>
                      <a:r>
                        <a:rPr sz="1000" spc="305" dirty="0">
                          <a:latin typeface="Yu Gothic UI"/>
                          <a:cs typeface="Yu Gothic UI"/>
                        </a:rPr>
                        <a:t>い</a:t>
                      </a:r>
                      <a:r>
                        <a:rPr sz="1000" spc="285" dirty="0">
                          <a:latin typeface="Yu Gothic UI"/>
                          <a:cs typeface="Yu Gothic UI"/>
                        </a:rPr>
                        <a:t>る</a:t>
                      </a:r>
                      <a:r>
                        <a:rPr sz="1000" spc="245" dirty="0">
                          <a:latin typeface="Yu Gothic UI"/>
                          <a:cs typeface="Yu Gothic UI"/>
                        </a:rPr>
                        <a:t>こ</a:t>
                      </a:r>
                      <a:r>
                        <a:rPr sz="1000" spc="270" dirty="0">
                          <a:latin typeface="Yu Gothic UI"/>
                          <a:cs typeface="Yu Gothic UI"/>
                        </a:rPr>
                        <a:t>と</a:t>
                      </a:r>
                      <a:r>
                        <a:rPr sz="1000" spc="200" dirty="0">
                          <a:latin typeface="Yu Gothic UI"/>
                          <a:cs typeface="Yu Gothic UI"/>
                        </a:rPr>
                        <a:t>。</a:t>
                      </a:r>
                      <a:endParaRPr sz="1000">
                        <a:latin typeface="Yu Gothic UI"/>
                        <a:cs typeface="Yu Gothic UI"/>
                      </a:endParaRPr>
                    </a:p>
                    <a:p>
                      <a:pPr>
                        <a:lnSpc>
                          <a:spcPct val="100000"/>
                        </a:lnSpc>
                        <a:spcBef>
                          <a:spcPts val="295"/>
                        </a:spcBef>
                      </a:pPr>
                      <a:endParaRPr sz="1000">
                        <a:latin typeface="Times New Roman"/>
                        <a:cs typeface="Times New Roman"/>
                      </a:endParaRPr>
                    </a:p>
                    <a:p>
                      <a:pPr marL="116205">
                        <a:lnSpc>
                          <a:spcPts val="1070"/>
                        </a:lnSpc>
                        <a:spcBef>
                          <a:spcPts val="5"/>
                        </a:spcBef>
                      </a:pPr>
                      <a:r>
                        <a:rPr sz="900" b="1" spc="35" dirty="0">
                          <a:latin typeface="Yu Gothic UI"/>
                          <a:cs typeface="Yu Gothic UI"/>
                        </a:rPr>
                        <a:t>＜一連の診療における歯科技工士連携加算の併算定について＞</a:t>
                      </a:r>
                      <a:endParaRPr sz="900">
                        <a:latin typeface="Yu Gothic UI"/>
                        <a:cs typeface="Yu Gothic UI"/>
                      </a:endParaRPr>
                    </a:p>
                  </a:txBody>
                  <a:tcPr marL="0" marR="0" marT="78740" marB="0">
                    <a:lnR w="9525">
                      <a:solidFill>
                        <a:srgbClr val="000000"/>
                      </a:solidFill>
                      <a:prstDash val="solid"/>
                    </a:lnR>
                    <a:lnB w="12700">
                      <a:solidFill>
                        <a:srgbClr val="FFFFFF"/>
                      </a:solidFill>
                      <a:prstDash val="solid"/>
                    </a:lnB>
                  </a:tcPr>
                </a:tc>
                <a:tc rowSpan="5" hMerge="1">
                  <a:txBody>
                    <a:bodyPr/>
                    <a:lstStyle/>
                    <a:p>
                      <a:endParaRPr/>
                    </a:p>
                  </a:txBody>
                  <a:tcPr marL="0" marR="0" marT="0" marB="0"/>
                </a:tc>
                <a:tc rowSpan="5" hMerge="1">
                  <a:txBody>
                    <a:bodyPr/>
                    <a:lstStyle/>
                    <a:p>
                      <a:endParaRPr/>
                    </a:p>
                  </a:txBody>
                  <a:tcPr marL="0" marR="0" marT="0" marB="0"/>
                </a:tc>
                <a:tc rowSpan="5" hMerge="1">
                  <a:txBody>
                    <a:bodyPr/>
                    <a:lstStyle/>
                    <a:p>
                      <a:endParaRPr/>
                    </a:p>
                  </a:txBody>
                  <a:tcPr marL="0" marR="0" marT="0" marB="0"/>
                </a:tc>
                <a:tc rowSpan="5" hMerge="1">
                  <a:txBody>
                    <a:bodyPr/>
                    <a:lstStyle/>
                    <a:p>
                      <a:endParaRPr/>
                    </a:p>
                  </a:txBody>
                  <a:tcPr marL="0" marR="0" marT="0" marB="0"/>
                </a:tc>
                <a:tc rowSpan="5" hMerge="1">
                  <a:txBody>
                    <a:bodyPr/>
                    <a:lstStyle/>
                    <a:p>
                      <a:endParaRPr/>
                    </a:p>
                  </a:txBody>
                  <a:tcPr marL="0" marR="0" marT="0" marB="0"/>
                </a:tc>
                <a:extLst>
                  <a:ext uri="{0D108BD9-81ED-4DB2-BD59-A6C34878D82A}">
                    <a16:rowId xmlns:a16="http://schemas.microsoft.com/office/drawing/2014/main" val="10002"/>
                  </a:ext>
                </a:extLst>
              </a:tr>
              <a:tr h="296545">
                <a:tc>
                  <a:txBody>
                    <a:bodyPr/>
                    <a:lstStyle/>
                    <a:p>
                      <a:pPr marR="149225">
                        <a:lnSpc>
                          <a:spcPct val="100000"/>
                        </a:lnSpc>
                      </a:pPr>
                      <a:endParaRPr sz="1000">
                        <a:latin typeface="Times New Roman"/>
                        <a:cs typeface="Times New Roman"/>
                      </a:endParaRPr>
                    </a:p>
                  </a:txBody>
                  <a:tcPr marL="0" marR="0" marT="0" marB="0">
                    <a:lnL w="9525">
                      <a:solidFill>
                        <a:srgbClr val="000000"/>
                      </a:solidFill>
                      <a:prstDash val="solid"/>
                    </a:lnL>
                  </a:tcPr>
                </a:tc>
                <a:tc gridSpan="4">
                  <a:txBody>
                    <a:bodyPr/>
                    <a:lstStyle/>
                    <a:p>
                      <a:pPr marR="666750" algn="ctr">
                        <a:lnSpc>
                          <a:spcPct val="100000"/>
                        </a:lnSpc>
                        <a:spcBef>
                          <a:spcPts val="455"/>
                        </a:spcBef>
                      </a:pPr>
                      <a:r>
                        <a:rPr sz="1200" b="1" spc="-25" dirty="0">
                          <a:latin typeface="Yu Gothic UI"/>
                          <a:cs typeface="Yu Gothic UI"/>
                        </a:rPr>
                        <a:t>現行</a:t>
                      </a:r>
                      <a:endParaRPr sz="1200">
                        <a:latin typeface="Yu Gothic UI"/>
                        <a:cs typeface="Yu Gothic UI"/>
                      </a:endParaRPr>
                    </a:p>
                  </a:txBody>
                  <a:tcPr marL="0" marR="0" marT="5778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vMerge="1">
                  <a:txBody>
                    <a:bodyPr/>
                    <a:lstStyle/>
                    <a:p>
                      <a:endParaRPr/>
                    </a:p>
                  </a:txBody>
                  <a:tcPr marL="0" marR="0" marT="78740" marB="0">
                    <a:lnR w="9525">
                      <a:solidFill>
                        <a:srgbClr val="000000"/>
                      </a:solidFill>
                      <a:prstDash val="solid"/>
                    </a:lnR>
                    <a:lnB w="12700">
                      <a:solidFill>
                        <a:srgbClr val="FFFFFF"/>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3"/>
                  </a:ext>
                </a:extLst>
              </a:tr>
              <a:tr h="1558290">
                <a:tc>
                  <a:txBody>
                    <a:bodyPr/>
                    <a:lstStyle/>
                    <a:p>
                      <a:pPr marL="162560" marR="121285">
                        <a:lnSpc>
                          <a:spcPts val="1150"/>
                        </a:lnSpc>
                        <a:spcBef>
                          <a:spcPts val="390"/>
                        </a:spcBef>
                      </a:pPr>
                      <a:r>
                        <a:rPr sz="1000" spc="445" dirty="0">
                          <a:latin typeface="Yu Gothic UI"/>
                          <a:cs typeface="Yu Gothic UI"/>
                        </a:rPr>
                        <a:t>【</a:t>
                      </a:r>
                      <a:endParaRPr sz="1000">
                        <a:latin typeface="Yu Gothic UI"/>
                        <a:cs typeface="Yu Gothic UI"/>
                      </a:endParaRPr>
                    </a:p>
                    <a:p>
                      <a:pPr marL="162560">
                        <a:lnSpc>
                          <a:spcPts val="1150"/>
                        </a:lnSpc>
                      </a:pPr>
                      <a:r>
                        <a:rPr sz="1000" spc="-10" dirty="0">
                          <a:latin typeface="Yu Gothic UI"/>
                          <a:cs typeface="Yu Gothic UI"/>
                        </a:rPr>
                        <a:t>［</a:t>
                      </a:r>
                      <a:r>
                        <a:rPr sz="1000" spc="-50" dirty="0">
                          <a:latin typeface="Yu Gothic UI"/>
                          <a:cs typeface="Yu Gothic UI"/>
                        </a:rPr>
                        <a:t>算</a:t>
                      </a:r>
                      <a:endParaRPr sz="1000">
                        <a:latin typeface="Yu Gothic UI"/>
                        <a:cs typeface="Yu Gothic UI"/>
                      </a:endParaRPr>
                    </a:p>
                  </a:txBody>
                  <a:tcPr marL="0" marR="0" marT="49530" marB="0">
                    <a:lnL w="9525">
                      <a:solidFill>
                        <a:srgbClr val="000000"/>
                      </a:solidFill>
                      <a:prstDash val="solid"/>
                    </a:lnL>
                  </a:tcPr>
                </a:tc>
                <a:tc gridSpan="4">
                  <a:txBody>
                    <a:bodyPr/>
                    <a:lstStyle/>
                    <a:p>
                      <a:pPr marL="22860" marR="167640">
                        <a:lnSpc>
                          <a:spcPts val="1150"/>
                        </a:lnSpc>
                        <a:spcBef>
                          <a:spcPts val="390"/>
                        </a:spcBef>
                      </a:pPr>
                      <a:r>
                        <a:rPr sz="1000" spc="80" dirty="0">
                          <a:latin typeface="Yu Gothic UI"/>
                          <a:cs typeface="Yu Gothic UI"/>
                        </a:rPr>
                        <a:t>印象採得】</a:t>
                      </a:r>
                      <a:endParaRPr sz="1000">
                        <a:latin typeface="Yu Gothic UI"/>
                        <a:cs typeface="Yu Gothic UI"/>
                      </a:endParaRPr>
                    </a:p>
                    <a:p>
                      <a:pPr marL="149225" marR="167640">
                        <a:lnSpc>
                          <a:spcPts val="1105"/>
                        </a:lnSpc>
                      </a:pPr>
                      <a:r>
                        <a:rPr sz="1000" spc="-10" dirty="0">
                          <a:latin typeface="Yu Gothic UI"/>
                          <a:cs typeface="Yu Gothic UI"/>
                        </a:rPr>
                        <a:t>定要件（抜粋</a:t>
                      </a:r>
                      <a:r>
                        <a:rPr sz="1000" spc="-25" dirty="0">
                          <a:latin typeface="Yu Gothic UI"/>
                          <a:cs typeface="Yu Gothic UI"/>
                        </a:rPr>
                        <a:t>）］</a:t>
                      </a:r>
                      <a:endParaRPr sz="1000">
                        <a:latin typeface="Yu Gothic UI"/>
                        <a:cs typeface="Yu Gothic UI"/>
                      </a:endParaRPr>
                    </a:p>
                    <a:p>
                      <a:pPr marL="274320" marR="659130" indent="-251460" algn="just">
                        <a:lnSpc>
                          <a:spcPct val="91500"/>
                        </a:lnSpc>
                        <a:spcBef>
                          <a:spcPts val="55"/>
                        </a:spcBef>
                      </a:pPr>
                      <a:r>
                        <a:rPr sz="1000" spc="25" dirty="0">
                          <a:latin typeface="Yu Gothic UI"/>
                          <a:cs typeface="Yu Gothic UI"/>
                        </a:rPr>
                        <a:t>注２ </a:t>
                      </a:r>
                      <a:r>
                        <a:rPr sz="1000" u="sng" spc="55" dirty="0">
                          <a:uFill>
                            <a:solidFill>
                              <a:srgbClr val="000000"/>
                            </a:solidFill>
                          </a:uFill>
                          <a:latin typeface="Yu Gothic UI"/>
                          <a:cs typeface="Yu Gothic UI"/>
                        </a:rPr>
                        <a:t>レジン前装金属冠、レジン前装チタン冠又はＣＡＤ／ＣＡＭ冠</a:t>
                      </a:r>
                      <a:r>
                        <a:rPr sz="1000" spc="195" dirty="0">
                          <a:latin typeface="Yu Gothic UI"/>
                          <a:cs typeface="Yu Gothic UI"/>
                        </a:rPr>
                        <a:t>を</a:t>
                      </a:r>
                      <a:r>
                        <a:rPr sz="1000" spc="95" dirty="0">
                          <a:latin typeface="Yu Gothic UI"/>
                          <a:cs typeface="Yu Gothic UI"/>
                        </a:rPr>
                        <a:t>製作することを目的として、前歯部の印象採得を行うに当たって、</a:t>
                      </a:r>
                      <a:r>
                        <a:rPr sz="1000" spc="20" dirty="0">
                          <a:latin typeface="Yu Gothic UI"/>
                          <a:cs typeface="Yu Gothic UI"/>
                        </a:rPr>
                        <a:t>歯科医師が歯科技工士とともに情報通信機器を用いて色調採得及び</a:t>
                      </a:r>
                      <a:r>
                        <a:rPr sz="1000" spc="30" dirty="0">
                          <a:latin typeface="Yu Gothic UI"/>
                          <a:cs typeface="Yu Gothic UI"/>
                        </a:rPr>
                        <a:t>口腔内の確認等を行い、当該補綴物の製作に活用した場合には、歯</a:t>
                      </a:r>
                      <a:r>
                        <a:rPr sz="1000" spc="70" dirty="0">
                          <a:latin typeface="Yu Gothic UI"/>
                          <a:cs typeface="Yu Gothic UI"/>
                        </a:rPr>
                        <a:t>科技工士連携加算２として、</a:t>
                      </a:r>
                      <a:r>
                        <a:rPr sz="1000" spc="85" dirty="0">
                          <a:latin typeface="Yu Gothic UI"/>
                          <a:cs typeface="Yu Gothic UI"/>
                        </a:rPr>
                        <a:t>80</a:t>
                      </a:r>
                      <a:r>
                        <a:rPr sz="1000" spc="80" dirty="0">
                          <a:latin typeface="Yu Gothic UI"/>
                          <a:cs typeface="Yu Gothic UI"/>
                        </a:rPr>
                        <a:t>点を所定点数に加算する。</a:t>
                      </a:r>
                      <a:endParaRPr sz="1000">
                        <a:latin typeface="Yu Gothic UI"/>
                        <a:cs typeface="Yu Gothic UI"/>
                      </a:endParaRPr>
                    </a:p>
                    <a:p>
                      <a:pPr marL="274320" marR="661035" indent="-251460" algn="just">
                        <a:lnSpc>
                          <a:spcPts val="1100"/>
                        </a:lnSpc>
                        <a:spcBef>
                          <a:spcPts val="20"/>
                        </a:spcBef>
                      </a:pPr>
                      <a:r>
                        <a:rPr sz="1000" spc="20" dirty="0">
                          <a:latin typeface="Yu Gothic UI"/>
                          <a:cs typeface="Yu Gothic UI"/>
                        </a:rPr>
                        <a:t>注３ 当該補綴物について、咬合採得並びに仮床試適に規定する歯科技</a:t>
                      </a:r>
                      <a:r>
                        <a:rPr sz="1000" dirty="0">
                          <a:latin typeface="Yu Gothic UI"/>
                          <a:cs typeface="Yu Gothic UI"/>
                        </a:rPr>
                        <a:t>工士連携加算は</a:t>
                      </a:r>
                      <a:r>
                        <a:rPr sz="1000" u="sng" spc="125" dirty="0">
                          <a:uFill>
                            <a:solidFill>
                              <a:srgbClr val="000000"/>
                            </a:solidFill>
                          </a:uFill>
                          <a:latin typeface="Yu Gothic UI"/>
                          <a:cs typeface="Yu Gothic UI"/>
                        </a:rPr>
                        <a:t>別に算定できない。</a:t>
                      </a:r>
                      <a:endParaRPr sz="1000">
                        <a:latin typeface="Yu Gothic UI"/>
                        <a:cs typeface="Yu Gothic UI"/>
                      </a:endParaRPr>
                    </a:p>
                    <a:p>
                      <a:pPr marL="277495" marR="167640">
                        <a:lnSpc>
                          <a:spcPts val="1160"/>
                        </a:lnSpc>
                      </a:pPr>
                      <a:r>
                        <a:rPr sz="1000" spc="35" dirty="0">
                          <a:latin typeface="Yu Gothic UI"/>
                          <a:cs typeface="Yu Gothic UI"/>
                        </a:rPr>
                        <a:t>※光学印象、咬合採得、仮床試適についても同様</a:t>
                      </a:r>
                      <a:endParaRPr sz="1000">
                        <a:latin typeface="Yu Gothic UI"/>
                        <a:cs typeface="Yu Gothic UI"/>
                      </a:endParaRPr>
                    </a:p>
                  </a:txBody>
                  <a:tcPr marL="0" marR="0" marT="4953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vMerge="1">
                  <a:txBody>
                    <a:bodyPr/>
                    <a:lstStyle/>
                    <a:p>
                      <a:endParaRPr/>
                    </a:p>
                  </a:txBody>
                  <a:tcPr marL="0" marR="0" marT="78740" marB="0">
                    <a:lnR w="9525">
                      <a:solidFill>
                        <a:srgbClr val="000000"/>
                      </a:solidFill>
                      <a:prstDash val="solid"/>
                    </a:lnR>
                    <a:lnB w="12700">
                      <a:solidFill>
                        <a:srgbClr val="FFFFFF"/>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r h="445770">
                <a:tc>
                  <a:txBody>
                    <a:bodyPr/>
                    <a:lstStyle/>
                    <a:p>
                      <a:pPr marL="162560">
                        <a:lnSpc>
                          <a:spcPct val="100000"/>
                        </a:lnSpc>
                        <a:spcBef>
                          <a:spcPts val="720"/>
                        </a:spcBef>
                      </a:pPr>
                      <a:r>
                        <a:rPr sz="1000" spc="-15" dirty="0">
                          <a:latin typeface="Yu Gothic UI"/>
                          <a:cs typeface="Yu Gothic UI"/>
                        </a:rPr>
                        <a:t>［</a:t>
                      </a:r>
                      <a:r>
                        <a:rPr sz="1000" spc="-50" dirty="0">
                          <a:latin typeface="Yu Gothic UI"/>
                          <a:cs typeface="Yu Gothic UI"/>
                        </a:rPr>
                        <a:t>施</a:t>
                      </a:r>
                      <a:endParaRPr sz="1000">
                        <a:latin typeface="Yu Gothic UI"/>
                        <a:cs typeface="Yu Gothic UI"/>
                      </a:endParaRPr>
                    </a:p>
                  </a:txBody>
                  <a:tcPr marL="0" marR="0" marT="91440" marB="0">
                    <a:lnL w="9525">
                      <a:solidFill>
                        <a:srgbClr val="000000"/>
                      </a:solidFill>
                      <a:prstDash val="solid"/>
                    </a:lnL>
                  </a:tcPr>
                </a:tc>
                <a:tc gridSpan="4">
                  <a:txBody>
                    <a:bodyPr/>
                    <a:lstStyle/>
                    <a:p>
                      <a:pPr marL="149225" marR="167640">
                        <a:lnSpc>
                          <a:spcPts val="1155"/>
                        </a:lnSpc>
                        <a:spcBef>
                          <a:spcPts val="720"/>
                        </a:spcBef>
                      </a:pPr>
                      <a:r>
                        <a:rPr sz="1000" spc="-15" dirty="0">
                          <a:latin typeface="Yu Gothic UI"/>
                          <a:cs typeface="Yu Gothic UI"/>
                        </a:rPr>
                        <a:t>設基準（抜粋</a:t>
                      </a:r>
                      <a:r>
                        <a:rPr sz="1000" spc="-25" dirty="0">
                          <a:latin typeface="Yu Gothic UI"/>
                          <a:cs typeface="Yu Gothic UI"/>
                        </a:rPr>
                        <a:t>）］</a:t>
                      </a:r>
                      <a:endParaRPr sz="1000">
                        <a:latin typeface="Yu Gothic UI"/>
                        <a:cs typeface="Yu Gothic UI"/>
                      </a:endParaRPr>
                    </a:p>
                    <a:p>
                      <a:pPr marL="22860" marR="167640">
                        <a:lnSpc>
                          <a:spcPts val="1155"/>
                        </a:lnSpc>
                      </a:pPr>
                      <a:r>
                        <a:rPr sz="1000" spc="-10" dirty="0">
                          <a:latin typeface="Yu Gothic UI"/>
                          <a:cs typeface="Yu Gothic UI"/>
                        </a:rPr>
                        <a:t>（新設</a:t>
                      </a:r>
                      <a:r>
                        <a:rPr sz="1000" spc="-50" dirty="0">
                          <a:latin typeface="Yu Gothic UI"/>
                          <a:cs typeface="Yu Gothic UI"/>
                        </a:rPr>
                        <a:t>）</a:t>
                      </a:r>
                      <a:endParaRPr sz="1000">
                        <a:latin typeface="Yu Gothic UI"/>
                        <a:cs typeface="Yu Gothic UI"/>
                      </a:endParaRPr>
                    </a:p>
                  </a:txBody>
                  <a:tcPr marL="0" marR="0" marT="9144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vMerge="1">
                  <a:txBody>
                    <a:bodyPr/>
                    <a:lstStyle/>
                    <a:p>
                      <a:endParaRPr/>
                    </a:p>
                  </a:txBody>
                  <a:tcPr marL="0" marR="0" marT="78740" marB="0">
                    <a:lnR w="9525">
                      <a:solidFill>
                        <a:srgbClr val="000000"/>
                      </a:solidFill>
                      <a:prstDash val="solid"/>
                    </a:lnR>
                    <a:lnB w="12700">
                      <a:solidFill>
                        <a:srgbClr val="FFFFFF"/>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702310">
                <a:tc>
                  <a:txBody>
                    <a:bodyPr/>
                    <a:lstStyle/>
                    <a:p>
                      <a:pPr marR="149225">
                        <a:lnSpc>
                          <a:spcPct val="100000"/>
                        </a:lnSpc>
                      </a:pPr>
                      <a:endParaRPr sz="1000">
                        <a:latin typeface="Times New Roman"/>
                        <a:cs typeface="Times New Roman"/>
                      </a:endParaRPr>
                    </a:p>
                  </a:txBody>
                  <a:tcPr marL="0" marR="0" marT="0" marB="0">
                    <a:lnL w="9525">
                      <a:solidFill>
                        <a:srgbClr val="000000"/>
                      </a:solidFill>
                      <a:prstDash val="solid"/>
                    </a:lnL>
                  </a:tcPr>
                </a:tc>
                <a:tc gridSpan="4">
                  <a:txBody>
                    <a:bodyPr/>
                    <a:lstStyle/>
                    <a:p>
                      <a:pPr marL="22860" marR="167640">
                        <a:lnSpc>
                          <a:spcPct val="100000"/>
                        </a:lnSpc>
                        <a:spcBef>
                          <a:spcPts val="505"/>
                        </a:spcBef>
                      </a:pPr>
                      <a:r>
                        <a:rPr sz="1000" spc="-10" dirty="0">
                          <a:latin typeface="Yu Gothic UI"/>
                          <a:cs typeface="Yu Gothic UI"/>
                        </a:rPr>
                        <a:t>（新設</a:t>
                      </a:r>
                      <a:r>
                        <a:rPr sz="1000" spc="-50" dirty="0">
                          <a:latin typeface="Yu Gothic UI"/>
                          <a:cs typeface="Yu Gothic UI"/>
                        </a:rPr>
                        <a:t>）</a:t>
                      </a:r>
                      <a:endParaRPr sz="1000">
                        <a:latin typeface="Yu Gothic UI"/>
                        <a:cs typeface="Yu Gothic UI"/>
                      </a:endParaRPr>
                    </a:p>
                  </a:txBody>
                  <a:tcPr marL="0" marR="0" marT="6413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vMerge="1">
                  <a:txBody>
                    <a:bodyPr/>
                    <a:lstStyle/>
                    <a:p>
                      <a:endParaRPr/>
                    </a:p>
                  </a:txBody>
                  <a:tcPr marL="0" marR="0" marT="78740" marB="0">
                    <a:lnR w="9525">
                      <a:solidFill>
                        <a:srgbClr val="000000"/>
                      </a:solidFill>
                      <a:prstDash val="solid"/>
                    </a:lnR>
                    <a:lnB w="12700">
                      <a:solidFill>
                        <a:srgbClr val="FFFFFF"/>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6"/>
                  </a:ext>
                </a:extLst>
              </a:tr>
              <a:tr h="226060">
                <a:tc rowSpan="6" gridSpan="2">
                  <a:txBody>
                    <a:bodyPr/>
                    <a:lstStyle/>
                    <a:p>
                      <a:pPr marL="205104">
                        <a:lnSpc>
                          <a:spcPct val="100000"/>
                        </a:lnSpc>
                        <a:spcBef>
                          <a:spcPts val="55"/>
                        </a:spcBef>
                      </a:pPr>
                      <a:r>
                        <a:rPr sz="900" b="1" spc="-10" dirty="0">
                          <a:latin typeface="Yu Gothic UI"/>
                          <a:cs typeface="Yu Gothic UI"/>
                        </a:rPr>
                        <a:t>歯科医療機関</a:t>
                      </a:r>
                      <a:endParaRPr sz="900">
                        <a:latin typeface="Yu Gothic UI"/>
                        <a:cs typeface="Yu Gothic UI"/>
                      </a:endParaRPr>
                    </a:p>
                  </a:txBody>
                  <a:tcPr marL="0" marR="0" marT="6985" marB="0">
                    <a:lnL w="9525">
                      <a:solidFill>
                        <a:srgbClr val="000000"/>
                      </a:solidFill>
                      <a:prstDash val="solid"/>
                    </a:lnL>
                    <a:lnB w="57150">
                      <a:solidFill>
                        <a:srgbClr val="000000"/>
                      </a:solidFill>
                      <a:prstDash val="solid"/>
                    </a:lnB>
                  </a:tcPr>
                </a:tc>
                <a:tc rowSpan="6" hMerge="1">
                  <a:txBody>
                    <a:bodyPr/>
                    <a:lstStyle/>
                    <a:p>
                      <a:endParaRPr/>
                    </a:p>
                  </a:txBody>
                  <a:tcPr marL="0" marR="0" marT="0" marB="0"/>
                </a:tc>
                <a:tc rowSpan="6">
                  <a:txBody>
                    <a:bodyPr/>
                    <a:lstStyle/>
                    <a:p>
                      <a:pPr marL="509270">
                        <a:lnSpc>
                          <a:spcPct val="100000"/>
                        </a:lnSpc>
                        <a:spcBef>
                          <a:spcPts val="254"/>
                        </a:spcBef>
                      </a:pPr>
                      <a:r>
                        <a:rPr sz="900" b="1" spc="-10" dirty="0">
                          <a:latin typeface="Yu Gothic UI"/>
                          <a:cs typeface="Yu Gothic UI"/>
                        </a:rPr>
                        <a:t>歯科技工所</a:t>
                      </a:r>
                      <a:endParaRPr sz="900">
                        <a:latin typeface="Yu Gothic UI"/>
                        <a:cs typeface="Yu Gothic UI"/>
                      </a:endParaRPr>
                    </a:p>
                  </a:txBody>
                  <a:tcPr marL="0" marR="0" marT="32384" marB="0">
                    <a:lnR w="12700">
                      <a:solidFill>
                        <a:srgbClr val="FFFFFF"/>
                      </a:solidFill>
                      <a:prstDash val="solid"/>
                    </a:lnR>
                    <a:lnB w="571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gridSpan="2">
                  <a:txBody>
                    <a:bodyPr/>
                    <a:lstStyle/>
                    <a:p>
                      <a:pPr marL="127000">
                        <a:lnSpc>
                          <a:spcPct val="100000"/>
                        </a:lnSpc>
                        <a:spcBef>
                          <a:spcPts val="15"/>
                        </a:spcBef>
                      </a:pPr>
                      <a:r>
                        <a:rPr sz="1050" b="1" spc="-10" dirty="0">
                          <a:solidFill>
                            <a:srgbClr val="FFFFFF"/>
                          </a:solidFill>
                          <a:latin typeface="Yu Gothic UI"/>
                          <a:cs typeface="Yu Gothic UI"/>
                        </a:rPr>
                        <a:t>補綴時診断</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a:txBody>
                    <a:bodyPr/>
                    <a:lstStyle/>
                    <a:p>
                      <a:pPr marL="368300">
                        <a:lnSpc>
                          <a:spcPct val="100000"/>
                        </a:lnSpc>
                        <a:spcBef>
                          <a:spcPts val="15"/>
                        </a:spcBef>
                      </a:pPr>
                      <a:r>
                        <a:rPr sz="1050" b="1" spc="-15" dirty="0">
                          <a:solidFill>
                            <a:srgbClr val="FFFFFF"/>
                          </a:solidFill>
                          <a:latin typeface="Yu Gothic UI"/>
                          <a:cs typeface="Yu Gothic UI"/>
                        </a:rPr>
                        <a:t>印象採得</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9539">
                        <a:lnSpc>
                          <a:spcPct val="100000"/>
                        </a:lnSpc>
                        <a:spcBef>
                          <a:spcPts val="15"/>
                        </a:spcBef>
                      </a:pPr>
                      <a:r>
                        <a:rPr sz="1050" b="1" spc="-15" dirty="0">
                          <a:solidFill>
                            <a:srgbClr val="FFFFFF"/>
                          </a:solidFill>
                          <a:latin typeface="Yu Gothic UI"/>
                          <a:cs typeface="Yu Gothic UI"/>
                        </a:rPr>
                        <a:t>光学印象</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393065">
                        <a:lnSpc>
                          <a:spcPct val="100000"/>
                        </a:lnSpc>
                        <a:spcBef>
                          <a:spcPts val="15"/>
                        </a:spcBef>
                      </a:pPr>
                      <a:r>
                        <a:rPr sz="1050" b="1" spc="-15" dirty="0">
                          <a:solidFill>
                            <a:srgbClr val="FFFFFF"/>
                          </a:solidFill>
                          <a:latin typeface="Yu Gothic UI"/>
                          <a:cs typeface="Yu Gothic UI"/>
                        </a:rPr>
                        <a:t>咬合採得</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43840">
                        <a:lnSpc>
                          <a:spcPct val="100000"/>
                        </a:lnSpc>
                        <a:spcBef>
                          <a:spcPts val="15"/>
                        </a:spcBef>
                      </a:pPr>
                      <a:r>
                        <a:rPr sz="1050" b="1" spc="-15" dirty="0">
                          <a:solidFill>
                            <a:srgbClr val="FFFFFF"/>
                          </a:solidFill>
                          <a:latin typeface="Yu Gothic UI"/>
                          <a:cs typeface="Yu Gothic UI"/>
                        </a:rPr>
                        <a:t>仮床試適</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rowSpan="6">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07"/>
                  </a:ext>
                </a:extLst>
              </a:tr>
              <a:tr h="340360">
                <a:tc gridSpan="2" vMerge="1">
                  <a:txBody>
                    <a:bodyPr/>
                    <a:lstStyle/>
                    <a:p>
                      <a:endParaRPr/>
                    </a:p>
                  </a:txBody>
                  <a:tcPr marL="0" marR="0" marT="6985" marB="0">
                    <a:lnL w="9525">
                      <a:solidFill>
                        <a:srgbClr val="000000"/>
                      </a:solidFill>
                      <a:prstDash val="solid"/>
                    </a:lnL>
                    <a:lnB w="57150">
                      <a:solidFill>
                        <a:srgbClr val="000000"/>
                      </a:solidFill>
                      <a:prstDash val="solid"/>
                    </a:lnB>
                  </a:tcPr>
                </a:tc>
                <a:tc hMerge="1" vMerge="1">
                  <a:txBody>
                    <a:bodyPr/>
                    <a:lstStyle/>
                    <a:p>
                      <a:endParaRPr/>
                    </a:p>
                  </a:txBody>
                  <a:tcPr marL="0" marR="0" marT="0" marB="0"/>
                </a:tc>
                <a:tc vMerge="1">
                  <a:txBody>
                    <a:bodyPr/>
                    <a:lstStyle/>
                    <a:p>
                      <a:endParaRPr/>
                    </a:p>
                  </a:txBody>
                  <a:tcPr marL="0" marR="0" marT="32384" marB="0">
                    <a:lnR w="12700">
                      <a:solidFill>
                        <a:srgbClr val="FFFFFF"/>
                      </a:solidFill>
                      <a:prstDash val="solid"/>
                    </a:lnR>
                    <a:lnB w="57150">
                      <a:solidFill>
                        <a:srgbClr val="000000"/>
                      </a:solidFill>
                      <a:prstDash val="solid"/>
                    </a:lnB>
                  </a:tcPr>
                </a:tc>
                <a:tc>
                  <a:txBody>
                    <a:bodyPr/>
                    <a:lstStyle/>
                    <a:p>
                      <a:pPr marL="1270" algn="ctr">
                        <a:lnSpc>
                          <a:spcPct val="100000"/>
                        </a:lnSpc>
                        <a:spcBef>
                          <a:spcPts val="464"/>
                        </a:spcBef>
                      </a:pPr>
                      <a:r>
                        <a:rPr sz="1050" spc="-10" dirty="0">
                          <a:latin typeface="Yu Gothic UI"/>
                          <a:cs typeface="Yu Gothic UI"/>
                        </a:rPr>
                        <a:t>補綴時診断</a:t>
                      </a:r>
                      <a:endParaRPr sz="1050">
                        <a:latin typeface="Yu Gothic UI"/>
                        <a:cs typeface="Yu Gothic UI"/>
                      </a:endParaRPr>
                    </a:p>
                  </a:txBody>
                  <a:tcPr marL="0" marR="0" marT="5905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gridSpan="2">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7E7E7E"/>
                    </a:solidFill>
                  </a:tcPr>
                </a:tc>
                <a:tc hMerge="1">
                  <a:txBody>
                    <a:bodyPr/>
                    <a:lstStyle/>
                    <a:p>
                      <a:endParaRPr/>
                    </a:p>
                  </a:txBody>
                  <a:tcPr marL="0" marR="0" marT="0" marB="0"/>
                </a:tc>
                <a:tc>
                  <a:txBody>
                    <a:bodyPr/>
                    <a:lstStyle/>
                    <a:p>
                      <a:pPr marL="635" algn="ctr">
                        <a:lnSpc>
                          <a:spcPct val="100000"/>
                        </a:lnSpc>
                        <a:spcBef>
                          <a:spcPts val="15"/>
                        </a:spcBef>
                      </a:pPr>
                      <a:r>
                        <a:rPr sz="1050" spc="-50" dirty="0">
                          <a:latin typeface="Yu Gothic UI"/>
                          <a:cs typeface="Yu Gothic UI"/>
                        </a:rPr>
                        <a:t>○</a:t>
                      </a:r>
                      <a:endParaRPr sz="1050">
                        <a:latin typeface="Yu Gothic UI"/>
                        <a:cs typeface="Yu Gothic UI"/>
                      </a:endParaRPr>
                    </a:p>
                    <a:p>
                      <a:pPr marL="2540" algn="ctr">
                        <a:lnSpc>
                          <a:spcPct val="100000"/>
                        </a:lnSpc>
                        <a:spcBef>
                          <a:spcPts val="110"/>
                        </a:spcBef>
                      </a:pPr>
                      <a:r>
                        <a:rPr sz="700" dirty="0">
                          <a:latin typeface="Yu Gothic UI"/>
                          <a:cs typeface="Yu Gothic UI"/>
                        </a:rPr>
                        <a:t>（前歯部の</a:t>
                      </a:r>
                      <a:r>
                        <a:rPr sz="700" spc="-10" dirty="0">
                          <a:latin typeface="Yu Gothic UI"/>
                          <a:cs typeface="Yu Gothic UI"/>
                        </a:rPr>
                        <a:t>TiBr）</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7E7E7E"/>
                    </a:solidFill>
                  </a:tcPr>
                </a:tc>
                <a:tc vMerge="1">
                  <a:txBody>
                    <a:bodyPr/>
                    <a:lstStyle/>
                    <a:p>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08"/>
                  </a:ext>
                </a:extLst>
              </a:tr>
              <a:tr h="340360">
                <a:tc gridSpan="2" vMerge="1">
                  <a:txBody>
                    <a:bodyPr/>
                    <a:lstStyle/>
                    <a:p>
                      <a:endParaRPr/>
                    </a:p>
                  </a:txBody>
                  <a:tcPr marL="0" marR="0" marT="6985" marB="0">
                    <a:lnL w="9525">
                      <a:solidFill>
                        <a:srgbClr val="000000"/>
                      </a:solidFill>
                      <a:prstDash val="solid"/>
                    </a:lnL>
                    <a:lnB w="57150">
                      <a:solidFill>
                        <a:srgbClr val="000000"/>
                      </a:solidFill>
                      <a:prstDash val="solid"/>
                    </a:lnB>
                  </a:tcPr>
                </a:tc>
                <a:tc hMerge="1" vMerge="1">
                  <a:txBody>
                    <a:bodyPr/>
                    <a:lstStyle/>
                    <a:p>
                      <a:endParaRPr/>
                    </a:p>
                  </a:txBody>
                  <a:tcPr marL="0" marR="0" marT="0" marB="0"/>
                </a:tc>
                <a:tc vMerge="1">
                  <a:txBody>
                    <a:bodyPr/>
                    <a:lstStyle/>
                    <a:p>
                      <a:endParaRPr/>
                    </a:p>
                  </a:txBody>
                  <a:tcPr marL="0" marR="0" marT="32384" marB="0">
                    <a:lnR w="12700">
                      <a:solidFill>
                        <a:srgbClr val="FFFFFF"/>
                      </a:solidFill>
                      <a:prstDash val="solid"/>
                    </a:lnR>
                    <a:lnB w="57150">
                      <a:solidFill>
                        <a:srgbClr val="000000"/>
                      </a:solidFill>
                      <a:prstDash val="solid"/>
                    </a:lnB>
                  </a:tcPr>
                </a:tc>
                <a:tc>
                  <a:txBody>
                    <a:bodyPr/>
                    <a:lstStyle/>
                    <a:p>
                      <a:pPr marL="635" algn="ctr">
                        <a:lnSpc>
                          <a:spcPct val="100000"/>
                        </a:lnSpc>
                        <a:spcBef>
                          <a:spcPts val="465"/>
                        </a:spcBef>
                      </a:pPr>
                      <a:r>
                        <a:rPr sz="1050" spc="-15" dirty="0">
                          <a:latin typeface="Yu Gothic UI"/>
                          <a:cs typeface="Yu Gothic UI"/>
                        </a:rPr>
                        <a:t>印象採得</a:t>
                      </a:r>
                      <a:endParaRPr sz="1050">
                        <a:latin typeface="Yu Gothic UI"/>
                        <a:cs typeface="Yu Gothic UI"/>
                      </a:endParaRPr>
                    </a:p>
                  </a:txBody>
                  <a:tcPr marL="0" marR="0" marT="590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gridSpan="2">
                  <a:txBody>
                    <a:bodyPr/>
                    <a:lstStyle/>
                    <a:p>
                      <a:pPr algn="ctr">
                        <a:lnSpc>
                          <a:spcPct val="100000"/>
                        </a:lnSpc>
                        <a:spcBef>
                          <a:spcPts val="15"/>
                        </a:spcBef>
                      </a:pPr>
                      <a:r>
                        <a:rPr sz="1050" spc="-50" dirty="0">
                          <a:latin typeface="Yu Gothic UI"/>
                          <a:cs typeface="Yu Gothic UI"/>
                        </a:rPr>
                        <a:t>○</a:t>
                      </a:r>
                      <a:endParaRPr sz="1050">
                        <a:latin typeface="Yu Gothic UI"/>
                        <a:cs typeface="Yu Gothic UI"/>
                      </a:endParaRPr>
                    </a:p>
                    <a:p>
                      <a:pPr algn="ctr">
                        <a:lnSpc>
                          <a:spcPct val="100000"/>
                        </a:lnSpc>
                        <a:spcBef>
                          <a:spcPts val="110"/>
                        </a:spcBef>
                      </a:pPr>
                      <a:r>
                        <a:rPr sz="700" dirty="0">
                          <a:latin typeface="Yu Gothic UI"/>
                          <a:cs typeface="Yu Gothic UI"/>
                        </a:rPr>
                        <a:t>（前歯部の</a:t>
                      </a:r>
                      <a:r>
                        <a:rPr sz="700" spc="-10" dirty="0">
                          <a:latin typeface="Yu Gothic UI"/>
                          <a:cs typeface="Yu Gothic UI"/>
                        </a:rPr>
                        <a:t>TiBr）</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marL="1270" algn="ctr">
                        <a:lnSpc>
                          <a:spcPct val="100000"/>
                        </a:lnSpc>
                        <a:spcBef>
                          <a:spcPts val="15"/>
                        </a:spcBef>
                      </a:pPr>
                      <a:r>
                        <a:rPr sz="1050" spc="-50" dirty="0">
                          <a:latin typeface="Yu Gothic UI"/>
                          <a:cs typeface="Yu Gothic UI"/>
                        </a:rPr>
                        <a:t>○</a:t>
                      </a:r>
                      <a:endParaRPr sz="1050">
                        <a:latin typeface="Yu Gothic UI"/>
                        <a:cs typeface="Yu Gothic UI"/>
                      </a:endParaRPr>
                    </a:p>
                    <a:p>
                      <a:pPr marL="2540" algn="ctr">
                        <a:lnSpc>
                          <a:spcPct val="100000"/>
                        </a:lnSpc>
                        <a:spcBef>
                          <a:spcPts val="110"/>
                        </a:spcBef>
                      </a:pPr>
                      <a:r>
                        <a:rPr sz="700" dirty="0">
                          <a:latin typeface="Yu Gothic UI"/>
                          <a:cs typeface="Yu Gothic UI"/>
                        </a:rPr>
                        <a:t>（前歯部の６歯以上の</a:t>
                      </a:r>
                      <a:r>
                        <a:rPr sz="700" spc="-25" dirty="0">
                          <a:latin typeface="Yu Gothic UI"/>
                          <a:cs typeface="Yu Gothic UI"/>
                        </a:rPr>
                        <a:t>Br）</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vMerge="1">
                  <a:txBody>
                    <a:bodyPr/>
                    <a:lstStyle/>
                    <a:p>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09"/>
                  </a:ext>
                </a:extLst>
              </a:tr>
              <a:tr h="226060">
                <a:tc gridSpan="2" vMerge="1">
                  <a:txBody>
                    <a:bodyPr/>
                    <a:lstStyle/>
                    <a:p>
                      <a:endParaRPr/>
                    </a:p>
                  </a:txBody>
                  <a:tcPr marL="0" marR="0" marT="6985" marB="0">
                    <a:lnL w="9525">
                      <a:solidFill>
                        <a:srgbClr val="000000"/>
                      </a:solidFill>
                      <a:prstDash val="solid"/>
                    </a:lnL>
                    <a:lnB w="57150">
                      <a:solidFill>
                        <a:srgbClr val="000000"/>
                      </a:solidFill>
                      <a:prstDash val="solid"/>
                    </a:lnB>
                  </a:tcPr>
                </a:tc>
                <a:tc hMerge="1" vMerge="1">
                  <a:txBody>
                    <a:bodyPr/>
                    <a:lstStyle/>
                    <a:p>
                      <a:endParaRPr/>
                    </a:p>
                  </a:txBody>
                  <a:tcPr marL="0" marR="0" marT="0" marB="0"/>
                </a:tc>
                <a:tc vMerge="1">
                  <a:txBody>
                    <a:bodyPr/>
                    <a:lstStyle/>
                    <a:p>
                      <a:endParaRPr/>
                    </a:p>
                  </a:txBody>
                  <a:tcPr marL="0" marR="0" marT="32384" marB="0">
                    <a:lnR w="12700">
                      <a:solidFill>
                        <a:srgbClr val="FFFFFF"/>
                      </a:solidFill>
                      <a:prstDash val="solid"/>
                    </a:lnR>
                    <a:lnB w="57150">
                      <a:solidFill>
                        <a:srgbClr val="000000"/>
                      </a:solidFill>
                      <a:prstDash val="solid"/>
                    </a:lnB>
                  </a:tcPr>
                </a:tc>
                <a:tc>
                  <a:txBody>
                    <a:bodyPr/>
                    <a:lstStyle/>
                    <a:p>
                      <a:pPr marL="635" algn="ctr">
                        <a:lnSpc>
                          <a:spcPct val="100000"/>
                        </a:lnSpc>
                        <a:spcBef>
                          <a:spcPts val="15"/>
                        </a:spcBef>
                      </a:pPr>
                      <a:r>
                        <a:rPr sz="1050" spc="-15" dirty="0">
                          <a:latin typeface="Yu Gothic UI"/>
                          <a:cs typeface="Yu Gothic UI"/>
                        </a:rPr>
                        <a:t>光学印象</a:t>
                      </a:r>
                      <a:endParaRPr sz="105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gridSpan="2">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vMerge="1">
                  <a:txBody>
                    <a:bodyPr/>
                    <a:lstStyle/>
                    <a:p>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10"/>
                  </a:ext>
                </a:extLst>
              </a:tr>
              <a:tr h="340360">
                <a:tc gridSpan="2" vMerge="1">
                  <a:txBody>
                    <a:bodyPr/>
                    <a:lstStyle/>
                    <a:p>
                      <a:endParaRPr/>
                    </a:p>
                  </a:txBody>
                  <a:tcPr marL="0" marR="0" marT="6985" marB="0">
                    <a:lnL w="9525">
                      <a:solidFill>
                        <a:srgbClr val="000000"/>
                      </a:solidFill>
                      <a:prstDash val="solid"/>
                    </a:lnL>
                    <a:lnB w="57150">
                      <a:solidFill>
                        <a:srgbClr val="000000"/>
                      </a:solidFill>
                      <a:prstDash val="solid"/>
                    </a:lnB>
                  </a:tcPr>
                </a:tc>
                <a:tc hMerge="1" vMerge="1">
                  <a:txBody>
                    <a:bodyPr/>
                    <a:lstStyle/>
                    <a:p>
                      <a:endParaRPr/>
                    </a:p>
                  </a:txBody>
                  <a:tcPr marL="0" marR="0" marT="0" marB="0"/>
                </a:tc>
                <a:tc vMerge="1">
                  <a:txBody>
                    <a:bodyPr/>
                    <a:lstStyle/>
                    <a:p>
                      <a:endParaRPr/>
                    </a:p>
                  </a:txBody>
                  <a:tcPr marL="0" marR="0" marT="32384" marB="0">
                    <a:lnR w="12700">
                      <a:solidFill>
                        <a:srgbClr val="FFFFFF"/>
                      </a:solidFill>
                      <a:prstDash val="solid"/>
                    </a:lnR>
                    <a:lnB w="57150">
                      <a:solidFill>
                        <a:srgbClr val="000000"/>
                      </a:solidFill>
                      <a:prstDash val="solid"/>
                    </a:lnB>
                  </a:tcPr>
                </a:tc>
                <a:tc>
                  <a:txBody>
                    <a:bodyPr/>
                    <a:lstStyle/>
                    <a:p>
                      <a:pPr marL="635" algn="ctr">
                        <a:lnSpc>
                          <a:spcPct val="100000"/>
                        </a:lnSpc>
                        <a:spcBef>
                          <a:spcPts val="459"/>
                        </a:spcBef>
                      </a:pPr>
                      <a:r>
                        <a:rPr sz="1050" spc="-20" dirty="0">
                          <a:latin typeface="Yu Gothic UI"/>
                          <a:cs typeface="Yu Gothic UI"/>
                        </a:rPr>
                        <a:t>咬合採得</a:t>
                      </a:r>
                      <a:endParaRPr sz="1050">
                        <a:latin typeface="Yu Gothic UI"/>
                        <a:cs typeface="Yu Gothic U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gridSpan="2">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hMerge="1">
                  <a:txBody>
                    <a:bodyPr/>
                    <a:lstStyle/>
                    <a:p>
                      <a:endParaRPr/>
                    </a:p>
                  </a:txBody>
                  <a:tcPr marL="0" marR="0" marT="0" marB="0"/>
                </a:tc>
                <a:tc>
                  <a:txBody>
                    <a:bodyPr/>
                    <a:lstStyle/>
                    <a:p>
                      <a:pPr marL="635" algn="ctr">
                        <a:lnSpc>
                          <a:spcPct val="100000"/>
                        </a:lnSpc>
                        <a:spcBef>
                          <a:spcPts val="15"/>
                        </a:spcBef>
                      </a:pPr>
                      <a:r>
                        <a:rPr sz="1050" spc="-50" dirty="0">
                          <a:latin typeface="Yu Gothic UI"/>
                          <a:cs typeface="Yu Gothic UI"/>
                        </a:rPr>
                        <a:t>○</a:t>
                      </a:r>
                      <a:endParaRPr sz="1050">
                        <a:latin typeface="Yu Gothic UI"/>
                        <a:cs typeface="Yu Gothic UI"/>
                      </a:endParaRPr>
                    </a:p>
                    <a:p>
                      <a:pPr marL="2540" algn="ctr">
                        <a:lnSpc>
                          <a:spcPct val="100000"/>
                        </a:lnSpc>
                        <a:spcBef>
                          <a:spcPts val="110"/>
                        </a:spcBef>
                      </a:pPr>
                      <a:r>
                        <a:rPr sz="700" dirty="0">
                          <a:latin typeface="Yu Gothic UI"/>
                          <a:cs typeface="Yu Gothic UI"/>
                        </a:rPr>
                        <a:t>（前歯部の６歯以上の</a:t>
                      </a:r>
                      <a:r>
                        <a:rPr sz="700" spc="-25" dirty="0">
                          <a:latin typeface="Yu Gothic UI"/>
                          <a:cs typeface="Yu Gothic UI"/>
                        </a:rPr>
                        <a:t>Br）</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E7E7E"/>
                    </a:solidFill>
                  </a:tcPr>
                </a:tc>
                <a:tc>
                  <a:txBody>
                    <a:bodyPr/>
                    <a:lstStyle/>
                    <a:p>
                      <a:pPr marL="1270" algn="ctr">
                        <a:lnSpc>
                          <a:spcPct val="100000"/>
                        </a:lnSpc>
                        <a:spcBef>
                          <a:spcPts val="15"/>
                        </a:spcBef>
                      </a:pPr>
                      <a:r>
                        <a:rPr sz="1050" spc="-50" dirty="0">
                          <a:latin typeface="Yu Gothic UI"/>
                          <a:cs typeface="Yu Gothic UI"/>
                        </a:rPr>
                        <a:t>○</a:t>
                      </a:r>
                      <a:endParaRPr sz="1050">
                        <a:latin typeface="Yu Gothic UI"/>
                        <a:cs typeface="Yu Gothic UI"/>
                      </a:endParaRPr>
                    </a:p>
                    <a:p>
                      <a:pPr marL="1270" algn="ctr">
                        <a:lnSpc>
                          <a:spcPct val="100000"/>
                        </a:lnSpc>
                        <a:spcBef>
                          <a:spcPts val="110"/>
                        </a:spcBef>
                      </a:pPr>
                      <a:r>
                        <a:rPr sz="700" dirty="0">
                          <a:latin typeface="Yu Gothic UI"/>
                          <a:cs typeface="Yu Gothic UI"/>
                        </a:rPr>
                        <a:t>（９歯以上の義歯</a:t>
                      </a:r>
                      <a:r>
                        <a:rPr sz="700" spc="-50" dirty="0">
                          <a:latin typeface="Yu Gothic UI"/>
                          <a:cs typeface="Yu Gothic UI"/>
                        </a:rPr>
                        <a:t>）</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vMerge="1">
                  <a:txBody>
                    <a:bodyPr/>
                    <a:lstStyle/>
                    <a:p>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11"/>
                  </a:ext>
                </a:extLst>
              </a:tr>
              <a:tr h="373380">
                <a:tc gridSpan="2" vMerge="1">
                  <a:txBody>
                    <a:bodyPr/>
                    <a:lstStyle/>
                    <a:p>
                      <a:endParaRPr/>
                    </a:p>
                  </a:txBody>
                  <a:tcPr marL="0" marR="0" marT="6985" marB="0">
                    <a:lnL w="9525">
                      <a:solidFill>
                        <a:srgbClr val="000000"/>
                      </a:solidFill>
                      <a:prstDash val="solid"/>
                    </a:lnL>
                    <a:lnB w="57150">
                      <a:solidFill>
                        <a:srgbClr val="000000"/>
                      </a:solidFill>
                      <a:prstDash val="solid"/>
                    </a:lnB>
                  </a:tcPr>
                </a:tc>
                <a:tc hMerge="1" vMerge="1">
                  <a:txBody>
                    <a:bodyPr/>
                    <a:lstStyle/>
                    <a:p>
                      <a:endParaRPr/>
                    </a:p>
                  </a:txBody>
                  <a:tcPr marL="0" marR="0" marT="0" marB="0"/>
                </a:tc>
                <a:tc vMerge="1">
                  <a:txBody>
                    <a:bodyPr/>
                    <a:lstStyle/>
                    <a:p>
                      <a:endParaRPr/>
                    </a:p>
                  </a:txBody>
                  <a:tcPr marL="0" marR="0" marT="32384" marB="0">
                    <a:lnR w="12700">
                      <a:solidFill>
                        <a:srgbClr val="FFFFFF"/>
                      </a:solidFill>
                      <a:prstDash val="solid"/>
                    </a:lnR>
                    <a:lnB w="57150">
                      <a:solidFill>
                        <a:srgbClr val="000000"/>
                      </a:solidFill>
                      <a:prstDash val="solid"/>
                    </a:lnB>
                  </a:tcPr>
                </a:tc>
                <a:tc>
                  <a:txBody>
                    <a:bodyPr/>
                    <a:lstStyle/>
                    <a:p>
                      <a:pPr marL="635" algn="ctr">
                        <a:lnSpc>
                          <a:spcPct val="100000"/>
                        </a:lnSpc>
                        <a:spcBef>
                          <a:spcPts val="464"/>
                        </a:spcBef>
                      </a:pPr>
                      <a:r>
                        <a:rPr sz="1050" spc="-15" dirty="0">
                          <a:latin typeface="Yu Gothic UI"/>
                          <a:cs typeface="Yu Gothic UI"/>
                        </a:rPr>
                        <a:t>仮床試適</a:t>
                      </a:r>
                      <a:endParaRPr sz="1050">
                        <a:latin typeface="Yu Gothic UI"/>
                        <a:cs typeface="Yu Gothic UI"/>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D0D7E8"/>
                    </a:solidFill>
                  </a:tcPr>
                </a:tc>
                <a:tc gridSpan="2">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7E7E7E"/>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7E7E7E"/>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7E7E7E"/>
                    </a:solidFill>
                  </a:tcPr>
                </a:tc>
                <a:tc>
                  <a:txBody>
                    <a:bodyPr/>
                    <a:lstStyle/>
                    <a:p>
                      <a:pPr marL="1270" algn="ctr">
                        <a:lnSpc>
                          <a:spcPct val="100000"/>
                        </a:lnSpc>
                        <a:spcBef>
                          <a:spcPts val="15"/>
                        </a:spcBef>
                      </a:pPr>
                      <a:r>
                        <a:rPr sz="1050" spc="-50" dirty="0">
                          <a:latin typeface="Yu Gothic UI"/>
                          <a:cs typeface="Yu Gothic UI"/>
                        </a:rPr>
                        <a:t>○</a:t>
                      </a:r>
                      <a:endParaRPr sz="1050">
                        <a:latin typeface="Yu Gothic UI"/>
                        <a:cs typeface="Yu Gothic UI"/>
                      </a:endParaRPr>
                    </a:p>
                    <a:p>
                      <a:pPr marL="3810" algn="ctr">
                        <a:lnSpc>
                          <a:spcPct val="100000"/>
                        </a:lnSpc>
                        <a:spcBef>
                          <a:spcPts val="110"/>
                        </a:spcBef>
                      </a:pPr>
                      <a:r>
                        <a:rPr sz="700" dirty="0">
                          <a:latin typeface="Yu Gothic UI"/>
                          <a:cs typeface="Yu Gothic UI"/>
                        </a:rPr>
                        <a:t>（９歯以上の義歯</a:t>
                      </a:r>
                      <a:r>
                        <a:rPr sz="700" spc="-50" dirty="0">
                          <a:latin typeface="Yu Gothic UI"/>
                          <a:cs typeface="Yu Gothic UI"/>
                        </a:rPr>
                        <a:t>）</a:t>
                      </a:r>
                      <a:endParaRPr sz="700">
                        <a:latin typeface="Yu Gothic UI"/>
                        <a:cs typeface="Yu Gothic U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D0D7E8"/>
                    </a:solidFill>
                  </a:tcPr>
                </a:tc>
                <a:tc>
                  <a:txBody>
                    <a:bodyPr/>
                    <a:lstStyle/>
                    <a:p>
                      <a:pPr marR="69215" algn="r">
                        <a:lnSpc>
                          <a:spcPts val="1710"/>
                        </a:lnSpc>
                        <a:spcBef>
                          <a:spcPts val="1040"/>
                        </a:spcBef>
                      </a:pPr>
                      <a:r>
                        <a:rPr sz="1800" b="1" spc="-50" dirty="0">
                          <a:latin typeface="Calibri"/>
                          <a:cs typeface="Calibri"/>
                        </a:rPr>
                        <a:t>5</a:t>
                      </a:r>
                      <a:endParaRPr sz="1800">
                        <a:latin typeface="Calibri"/>
                        <a:cs typeface="Calibri"/>
                      </a:endParaRPr>
                    </a:p>
                  </a:txBody>
                  <a:tcPr marL="0" marR="0" marT="13208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7E7E7E"/>
                    </a:solidFill>
                  </a:tcPr>
                </a:tc>
                <a:tc vMerge="1">
                  <a:txBody>
                    <a:bodyPr/>
                    <a:lstStyle/>
                    <a:p>
                      <a:endParaRPr/>
                    </a:p>
                  </a:txBody>
                  <a:tcPr marL="0" marR="0" marT="0" marB="0">
                    <a:lnL w="12700">
                      <a:solidFill>
                        <a:srgbClr val="FFFFFF"/>
                      </a:solidFill>
                      <a:prstDash val="solid"/>
                    </a:lnL>
                    <a:lnR w="9525">
                      <a:solidFill>
                        <a:srgbClr val="000000"/>
                      </a:solidFill>
                      <a:prstDash val="solid"/>
                    </a:lnR>
                    <a:lnB w="57150">
                      <a:solidFill>
                        <a:srgbClr val="000000"/>
                      </a:solidFill>
                      <a:prstDash val="solid"/>
                    </a:lnB>
                  </a:tcPr>
                </a:tc>
                <a:extLst>
                  <a:ext uri="{0D108BD9-81ED-4DB2-BD59-A6C34878D82A}">
                    <a16:rowId xmlns:a16="http://schemas.microsoft.com/office/drawing/2014/main" val="10012"/>
                  </a:ext>
                </a:extLst>
              </a:tr>
            </a:tbl>
          </a:graphicData>
        </a:graphic>
      </p:graphicFrame>
      <p:sp>
        <p:nvSpPr>
          <p:cNvPr id="15" name="object 15"/>
          <p:cNvSpPr/>
          <p:nvPr/>
        </p:nvSpPr>
        <p:spPr>
          <a:xfrm>
            <a:off x="4773040" y="2618232"/>
            <a:ext cx="360045" cy="1332230"/>
          </a:xfrm>
          <a:custGeom>
            <a:avLst/>
            <a:gdLst/>
            <a:ahLst/>
            <a:cxnLst/>
            <a:rect l="l" t="t" r="r" b="b"/>
            <a:pathLst>
              <a:path w="360045" h="1332229">
                <a:moveTo>
                  <a:pt x="0" y="332993"/>
                </a:moveTo>
                <a:lnTo>
                  <a:pt x="179959" y="332993"/>
                </a:lnTo>
                <a:lnTo>
                  <a:pt x="179959" y="0"/>
                </a:lnTo>
                <a:lnTo>
                  <a:pt x="359918" y="665988"/>
                </a:lnTo>
                <a:lnTo>
                  <a:pt x="179959" y="1331848"/>
                </a:lnTo>
                <a:lnTo>
                  <a:pt x="179959" y="998854"/>
                </a:lnTo>
                <a:lnTo>
                  <a:pt x="0" y="998854"/>
                </a:lnTo>
                <a:lnTo>
                  <a:pt x="0" y="332993"/>
                </a:lnTo>
                <a:close/>
              </a:path>
            </a:pathLst>
          </a:custGeom>
          <a:ln w="12700">
            <a:solidFill>
              <a:srgbClr val="00000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1628267" y="5558282"/>
            <a:ext cx="244094" cy="193979"/>
          </a:xfrm>
          <a:prstGeom prst="rect">
            <a:avLst/>
          </a:prstGeom>
        </p:spPr>
      </p:pic>
      <p:pic>
        <p:nvPicPr>
          <p:cNvPr id="17" name="object 17"/>
          <p:cNvPicPr/>
          <p:nvPr/>
        </p:nvPicPr>
        <p:blipFill>
          <a:blip r:embed="rId5" cstate="print"/>
          <a:stretch>
            <a:fillRect/>
          </a:stretch>
        </p:blipFill>
        <p:spPr>
          <a:xfrm>
            <a:off x="1612900" y="5846254"/>
            <a:ext cx="242950" cy="151549"/>
          </a:xfrm>
          <a:prstGeom prst="rect">
            <a:avLst/>
          </a:prstGeom>
        </p:spPr>
      </p:pic>
      <p:sp>
        <p:nvSpPr>
          <p:cNvPr id="18" name="object 18"/>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Ⅲ－７口腔疾患の重症化予防等の生活の質に配慮した歯科医療の推進、口腔機能発達不全及び口腔機能低下への対応の充実、歯科治療のデジタル化の推進－⑨</a:t>
            </a:r>
            <a:endParaRPr sz="1050">
              <a:latin typeface="Yu Gothic UI"/>
              <a:cs typeface="Yu Gothic U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3325748" y="4152976"/>
            <a:ext cx="5835650" cy="452120"/>
          </a:xfrm>
          <a:prstGeom prst="rect">
            <a:avLst/>
          </a:prstGeom>
        </p:spPr>
        <p:txBody>
          <a:bodyPr vert="horz" wrap="square" lIns="0" tIns="12065" rIns="0" bIns="0" rtlCol="0">
            <a:spAutoFit/>
          </a:bodyPr>
          <a:lstStyle/>
          <a:p>
            <a:pPr marL="12700">
              <a:lnSpc>
                <a:spcPct val="100000"/>
              </a:lnSpc>
              <a:spcBef>
                <a:spcPts val="95"/>
              </a:spcBef>
            </a:pPr>
            <a:r>
              <a:rPr sz="2800" spc="355" dirty="0"/>
              <a:t>18</a:t>
            </a:r>
            <a:r>
              <a:rPr sz="2800" spc="175" dirty="0"/>
              <a:t>．歯科治療のデジタル化等の推進</a:t>
            </a:r>
            <a:endParaRPr sz="2800"/>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54</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792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31900">
              <a:lnSpc>
                <a:spcPct val="100000"/>
              </a:lnSpc>
              <a:spcBef>
                <a:spcPts val="100"/>
              </a:spcBef>
            </a:pPr>
            <a:r>
              <a:rPr spc="135" dirty="0"/>
              <a:t>歯科治療のデジタル化等の推進①</a:t>
            </a:r>
          </a:p>
        </p:txBody>
      </p:sp>
      <p:grpSp>
        <p:nvGrpSpPr>
          <p:cNvPr id="4" name="object 4"/>
          <p:cNvGrpSpPr/>
          <p:nvPr/>
        </p:nvGrpSpPr>
        <p:grpSpPr>
          <a:xfrm>
            <a:off x="231038" y="1572260"/>
            <a:ext cx="3484245" cy="5109845"/>
            <a:chOff x="231038" y="1572260"/>
            <a:chExt cx="3484245" cy="5109845"/>
          </a:xfrm>
        </p:grpSpPr>
        <p:sp>
          <p:nvSpPr>
            <p:cNvPr id="5" name="object 5"/>
            <p:cNvSpPr/>
            <p:nvPr/>
          </p:nvSpPr>
          <p:spPr>
            <a:xfrm>
              <a:off x="231038" y="1572260"/>
              <a:ext cx="3484245" cy="253365"/>
            </a:xfrm>
            <a:custGeom>
              <a:avLst/>
              <a:gdLst/>
              <a:ahLst/>
              <a:cxnLst/>
              <a:rect l="l" t="t" r="r" b="b"/>
              <a:pathLst>
                <a:path w="3484245" h="253364">
                  <a:moveTo>
                    <a:pt x="3483737" y="0"/>
                  </a:moveTo>
                  <a:lnTo>
                    <a:pt x="0" y="0"/>
                  </a:lnTo>
                  <a:lnTo>
                    <a:pt x="0" y="252984"/>
                  </a:lnTo>
                  <a:lnTo>
                    <a:pt x="3483737" y="252984"/>
                  </a:lnTo>
                  <a:lnTo>
                    <a:pt x="3483737" y="0"/>
                  </a:lnTo>
                  <a:close/>
                </a:path>
              </a:pathLst>
            </a:custGeom>
            <a:solidFill>
              <a:srgbClr val="A9C2E7"/>
            </a:solidFill>
          </p:spPr>
          <p:txBody>
            <a:bodyPr wrap="square" lIns="0" tIns="0" rIns="0" bIns="0" rtlCol="0"/>
            <a:lstStyle/>
            <a:p>
              <a:endParaRPr/>
            </a:p>
          </p:txBody>
        </p:sp>
        <p:sp>
          <p:nvSpPr>
            <p:cNvPr id="6" name="object 6"/>
            <p:cNvSpPr/>
            <p:nvPr/>
          </p:nvSpPr>
          <p:spPr>
            <a:xfrm>
              <a:off x="231038" y="1856333"/>
              <a:ext cx="3484245" cy="4826000"/>
            </a:xfrm>
            <a:custGeom>
              <a:avLst/>
              <a:gdLst/>
              <a:ahLst/>
              <a:cxnLst/>
              <a:rect l="l" t="t" r="r" b="b"/>
              <a:pathLst>
                <a:path w="3484245" h="4826000">
                  <a:moveTo>
                    <a:pt x="3483737" y="0"/>
                  </a:moveTo>
                  <a:lnTo>
                    <a:pt x="0" y="0"/>
                  </a:lnTo>
                  <a:lnTo>
                    <a:pt x="0" y="4825746"/>
                  </a:lnTo>
                  <a:lnTo>
                    <a:pt x="3483737" y="4825746"/>
                  </a:lnTo>
                  <a:lnTo>
                    <a:pt x="3483737" y="0"/>
                  </a:lnTo>
                  <a:close/>
                </a:path>
              </a:pathLst>
            </a:custGeom>
            <a:solidFill>
              <a:srgbClr val="E7EDF8"/>
            </a:solidFill>
          </p:spPr>
          <p:txBody>
            <a:bodyPr wrap="square" lIns="0" tIns="0" rIns="0" bIns="0" rtlCol="0"/>
            <a:lstStyle/>
            <a:p>
              <a:endParaRPr/>
            </a:p>
          </p:txBody>
        </p:sp>
      </p:grpSp>
      <p:grpSp>
        <p:nvGrpSpPr>
          <p:cNvPr id="7" name="object 7"/>
          <p:cNvGrpSpPr/>
          <p:nvPr/>
        </p:nvGrpSpPr>
        <p:grpSpPr>
          <a:xfrm>
            <a:off x="3775202" y="1567751"/>
            <a:ext cx="5899785" cy="5125720"/>
            <a:chOff x="3775202" y="1567751"/>
            <a:chExt cx="5899785" cy="5125720"/>
          </a:xfrm>
        </p:grpSpPr>
        <p:sp>
          <p:nvSpPr>
            <p:cNvPr id="8" name="object 8"/>
            <p:cNvSpPr/>
            <p:nvPr/>
          </p:nvSpPr>
          <p:spPr>
            <a:xfrm>
              <a:off x="4022090" y="1567751"/>
              <a:ext cx="3484245" cy="262890"/>
            </a:xfrm>
            <a:custGeom>
              <a:avLst/>
              <a:gdLst/>
              <a:ahLst/>
              <a:cxnLst/>
              <a:rect l="l" t="t" r="r" b="b"/>
              <a:pathLst>
                <a:path w="3484245" h="262889">
                  <a:moveTo>
                    <a:pt x="3483737" y="0"/>
                  </a:moveTo>
                  <a:lnTo>
                    <a:pt x="0" y="0"/>
                  </a:lnTo>
                  <a:lnTo>
                    <a:pt x="0" y="262318"/>
                  </a:lnTo>
                  <a:lnTo>
                    <a:pt x="3483737" y="262318"/>
                  </a:lnTo>
                  <a:lnTo>
                    <a:pt x="3483737" y="0"/>
                  </a:lnTo>
                  <a:close/>
                </a:path>
              </a:pathLst>
            </a:custGeom>
            <a:solidFill>
              <a:srgbClr val="91FFB3"/>
            </a:solidFill>
          </p:spPr>
          <p:txBody>
            <a:bodyPr wrap="square" lIns="0" tIns="0" rIns="0" bIns="0" rtlCol="0"/>
            <a:lstStyle/>
            <a:p>
              <a:endParaRPr/>
            </a:p>
          </p:txBody>
        </p:sp>
        <p:sp>
          <p:nvSpPr>
            <p:cNvPr id="9" name="object 9"/>
            <p:cNvSpPr/>
            <p:nvPr/>
          </p:nvSpPr>
          <p:spPr>
            <a:xfrm>
              <a:off x="4022090" y="1860804"/>
              <a:ext cx="3484245" cy="4826000"/>
            </a:xfrm>
            <a:custGeom>
              <a:avLst/>
              <a:gdLst/>
              <a:ahLst/>
              <a:cxnLst/>
              <a:rect l="l" t="t" r="r" b="b"/>
              <a:pathLst>
                <a:path w="3484245" h="4826000">
                  <a:moveTo>
                    <a:pt x="3483737" y="0"/>
                  </a:moveTo>
                  <a:lnTo>
                    <a:pt x="0" y="0"/>
                  </a:lnTo>
                  <a:lnTo>
                    <a:pt x="0" y="4825746"/>
                  </a:lnTo>
                  <a:lnTo>
                    <a:pt x="3483737" y="4825746"/>
                  </a:lnTo>
                  <a:lnTo>
                    <a:pt x="3483737" y="0"/>
                  </a:lnTo>
                  <a:close/>
                </a:path>
              </a:pathLst>
            </a:custGeom>
            <a:solidFill>
              <a:srgbClr val="E0FFEA"/>
            </a:solidFill>
          </p:spPr>
          <p:txBody>
            <a:bodyPr wrap="square" lIns="0" tIns="0" rIns="0" bIns="0" rtlCol="0"/>
            <a:lstStyle/>
            <a:p>
              <a:endParaRPr/>
            </a:p>
          </p:txBody>
        </p:sp>
        <p:sp>
          <p:nvSpPr>
            <p:cNvPr id="10" name="object 10"/>
            <p:cNvSpPr/>
            <p:nvPr/>
          </p:nvSpPr>
          <p:spPr>
            <a:xfrm>
              <a:off x="4022090" y="1860804"/>
              <a:ext cx="3484245" cy="4826000"/>
            </a:xfrm>
            <a:custGeom>
              <a:avLst/>
              <a:gdLst/>
              <a:ahLst/>
              <a:cxnLst/>
              <a:rect l="l" t="t" r="r" b="b"/>
              <a:pathLst>
                <a:path w="3484245" h="4826000">
                  <a:moveTo>
                    <a:pt x="0" y="4825746"/>
                  </a:moveTo>
                  <a:lnTo>
                    <a:pt x="3483737" y="4825746"/>
                  </a:lnTo>
                  <a:lnTo>
                    <a:pt x="3483737" y="0"/>
                  </a:lnTo>
                  <a:lnTo>
                    <a:pt x="0" y="0"/>
                  </a:lnTo>
                  <a:lnTo>
                    <a:pt x="0" y="4825746"/>
                  </a:lnTo>
                  <a:close/>
                </a:path>
              </a:pathLst>
            </a:custGeom>
            <a:ln w="12700">
              <a:solidFill>
                <a:srgbClr val="00AF50"/>
              </a:solidFill>
            </a:ln>
          </p:spPr>
          <p:txBody>
            <a:bodyPr wrap="square" lIns="0" tIns="0" rIns="0" bIns="0" rtlCol="0"/>
            <a:lstStyle/>
            <a:p>
              <a:endParaRPr/>
            </a:p>
          </p:txBody>
        </p:sp>
        <p:sp>
          <p:nvSpPr>
            <p:cNvPr id="11" name="object 11"/>
            <p:cNvSpPr/>
            <p:nvPr/>
          </p:nvSpPr>
          <p:spPr>
            <a:xfrm>
              <a:off x="3781552" y="3624071"/>
              <a:ext cx="203835" cy="899794"/>
            </a:xfrm>
            <a:custGeom>
              <a:avLst/>
              <a:gdLst/>
              <a:ahLst/>
              <a:cxnLst/>
              <a:rect l="l" t="t" r="r" b="b"/>
              <a:pathLst>
                <a:path w="203835" h="899795">
                  <a:moveTo>
                    <a:pt x="0" y="224916"/>
                  </a:moveTo>
                  <a:lnTo>
                    <a:pt x="101853" y="224916"/>
                  </a:lnTo>
                  <a:lnTo>
                    <a:pt x="101853" y="0"/>
                  </a:lnTo>
                  <a:lnTo>
                    <a:pt x="203708" y="449706"/>
                  </a:lnTo>
                  <a:lnTo>
                    <a:pt x="101853" y="899413"/>
                  </a:lnTo>
                  <a:lnTo>
                    <a:pt x="101853" y="674623"/>
                  </a:lnTo>
                  <a:lnTo>
                    <a:pt x="0" y="674623"/>
                  </a:lnTo>
                  <a:lnTo>
                    <a:pt x="0" y="224916"/>
                  </a:lnTo>
                  <a:close/>
                </a:path>
              </a:pathLst>
            </a:custGeom>
            <a:ln w="12700">
              <a:solidFill>
                <a:srgbClr val="0000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7650734" y="2559303"/>
              <a:ext cx="941171" cy="1312545"/>
            </a:xfrm>
            <a:prstGeom prst="rect">
              <a:avLst/>
            </a:prstGeom>
          </p:spPr>
        </p:pic>
        <p:sp>
          <p:nvSpPr>
            <p:cNvPr id="13" name="object 13"/>
            <p:cNvSpPr/>
            <p:nvPr/>
          </p:nvSpPr>
          <p:spPr>
            <a:xfrm>
              <a:off x="7556627" y="3056381"/>
              <a:ext cx="288290" cy="216535"/>
            </a:xfrm>
            <a:custGeom>
              <a:avLst/>
              <a:gdLst/>
              <a:ahLst/>
              <a:cxnLst/>
              <a:rect l="l" t="t" r="r" b="b"/>
              <a:pathLst>
                <a:path w="288290" h="216535">
                  <a:moveTo>
                    <a:pt x="179958" y="0"/>
                  </a:moveTo>
                  <a:lnTo>
                    <a:pt x="179958" y="54101"/>
                  </a:lnTo>
                  <a:lnTo>
                    <a:pt x="0" y="54101"/>
                  </a:lnTo>
                  <a:lnTo>
                    <a:pt x="0" y="162305"/>
                  </a:lnTo>
                  <a:lnTo>
                    <a:pt x="179958" y="162305"/>
                  </a:lnTo>
                  <a:lnTo>
                    <a:pt x="179958" y="216407"/>
                  </a:lnTo>
                  <a:lnTo>
                    <a:pt x="288290" y="108203"/>
                  </a:lnTo>
                  <a:lnTo>
                    <a:pt x="179958" y="0"/>
                  </a:lnTo>
                  <a:close/>
                </a:path>
              </a:pathLst>
            </a:custGeom>
            <a:solidFill>
              <a:srgbClr val="92BEFF"/>
            </a:solidFill>
          </p:spPr>
          <p:txBody>
            <a:bodyPr wrap="square" lIns="0" tIns="0" rIns="0" bIns="0" rtlCol="0"/>
            <a:lstStyle/>
            <a:p>
              <a:endParaRPr/>
            </a:p>
          </p:txBody>
        </p:sp>
        <p:pic>
          <p:nvPicPr>
            <p:cNvPr id="14" name="object 14"/>
            <p:cNvPicPr/>
            <p:nvPr/>
          </p:nvPicPr>
          <p:blipFill>
            <a:blip r:embed="rId3" cstate="print"/>
            <a:stretch>
              <a:fillRect/>
            </a:stretch>
          </p:blipFill>
          <p:spPr>
            <a:xfrm>
              <a:off x="7700772" y="4170489"/>
              <a:ext cx="890016" cy="1645920"/>
            </a:xfrm>
            <a:prstGeom prst="rect">
              <a:avLst/>
            </a:prstGeom>
          </p:spPr>
        </p:pic>
        <p:pic>
          <p:nvPicPr>
            <p:cNvPr id="15" name="object 15"/>
            <p:cNvPicPr/>
            <p:nvPr/>
          </p:nvPicPr>
          <p:blipFill>
            <a:blip r:embed="rId4" cstate="print"/>
            <a:stretch>
              <a:fillRect/>
            </a:stretch>
          </p:blipFill>
          <p:spPr>
            <a:xfrm>
              <a:off x="8784971" y="4173600"/>
              <a:ext cx="890015" cy="1636623"/>
            </a:xfrm>
            <a:prstGeom prst="rect">
              <a:avLst/>
            </a:prstGeom>
          </p:spPr>
        </p:pic>
        <p:sp>
          <p:nvSpPr>
            <p:cNvPr id="16" name="object 16"/>
            <p:cNvSpPr/>
            <p:nvPr/>
          </p:nvSpPr>
          <p:spPr>
            <a:xfrm>
              <a:off x="8498459" y="4724653"/>
              <a:ext cx="431165" cy="216535"/>
            </a:xfrm>
            <a:custGeom>
              <a:avLst/>
              <a:gdLst/>
              <a:ahLst/>
              <a:cxnLst/>
              <a:rect l="l" t="t" r="r" b="b"/>
              <a:pathLst>
                <a:path w="431165" h="216535">
                  <a:moveTo>
                    <a:pt x="322325" y="0"/>
                  </a:moveTo>
                  <a:lnTo>
                    <a:pt x="322325" y="54229"/>
                  </a:lnTo>
                  <a:lnTo>
                    <a:pt x="0" y="54229"/>
                  </a:lnTo>
                  <a:lnTo>
                    <a:pt x="0" y="162433"/>
                  </a:lnTo>
                  <a:lnTo>
                    <a:pt x="322325" y="162433"/>
                  </a:lnTo>
                  <a:lnTo>
                    <a:pt x="322325" y="216535"/>
                  </a:lnTo>
                  <a:lnTo>
                    <a:pt x="430657" y="108331"/>
                  </a:lnTo>
                  <a:lnTo>
                    <a:pt x="322325" y="0"/>
                  </a:lnTo>
                  <a:close/>
                </a:path>
              </a:pathLst>
            </a:custGeom>
            <a:solidFill>
              <a:srgbClr val="91FFB3"/>
            </a:solidFill>
          </p:spPr>
          <p:txBody>
            <a:bodyPr wrap="square" lIns="0" tIns="0" rIns="0" bIns="0" rtlCol="0"/>
            <a:lstStyle/>
            <a:p>
              <a:endParaRPr/>
            </a:p>
          </p:txBody>
        </p:sp>
        <p:pic>
          <p:nvPicPr>
            <p:cNvPr id="17" name="object 17"/>
            <p:cNvPicPr/>
            <p:nvPr/>
          </p:nvPicPr>
          <p:blipFill>
            <a:blip r:embed="rId5" cstate="print"/>
            <a:stretch>
              <a:fillRect/>
            </a:stretch>
          </p:blipFill>
          <p:spPr>
            <a:xfrm>
              <a:off x="8343646" y="5160797"/>
              <a:ext cx="613879" cy="536498"/>
            </a:xfrm>
            <a:prstGeom prst="rect">
              <a:avLst/>
            </a:prstGeom>
          </p:spPr>
        </p:pic>
      </p:grpSp>
      <p:graphicFrame>
        <p:nvGraphicFramePr>
          <p:cNvPr id="18" name="object 18"/>
          <p:cNvGraphicFramePr>
            <a:graphicFrameLocks noGrp="1"/>
          </p:cNvGraphicFramePr>
          <p:nvPr/>
        </p:nvGraphicFramePr>
        <p:xfrm>
          <a:off x="117314" y="781697"/>
          <a:ext cx="9838055" cy="5991987"/>
        </p:xfrm>
        <a:graphic>
          <a:graphicData uri="http://schemas.openxmlformats.org/drawingml/2006/table">
            <a:tbl>
              <a:tblPr firstRow="1" bandRow="1">
                <a:tableStyleId>{2D5ABB26-0587-4C30-8999-92F81FD0307C}</a:tableStyleId>
              </a:tblPr>
              <a:tblGrid>
                <a:gridCol w="125095">
                  <a:extLst>
                    <a:ext uri="{9D8B030D-6E8A-4147-A177-3AD203B41FA5}">
                      <a16:colId xmlns:a16="http://schemas.microsoft.com/office/drawing/2014/main" val="20000"/>
                    </a:ext>
                  </a:extLst>
                </a:gridCol>
                <a:gridCol w="5838190">
                  <a:extLst>
                    <a:ext uri="{9D8B030D-6E8A-4147-A177-3AD203B41FA5}">
                      <a16:colId xmlns:a16="http://schemas.microsoft.com/office/drawing/2014/main" val="20001"/>
                    </a:ext>
                  </a:extLst>
                </a:gridCol>
                <a:gridCol w="3874770">
                  <a:extLst>
                    <a:ext uri="{9D8B030D-6E8A-4147-A177-3AD203B41FA5}">
                      <a16:colId xmlns:a16="http://schemas.microsoft.com/office/drawing/2014/main" val="20002"/>
                    </a:ext>
                  </a:extLst>
                </a:gridCol>
              </a:tblGrid>
              <a:tr h="153035">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rowSpan="2">
                  <a:txBody>
                    <a:bodyPr/>
                    <a:lstStyle/>
                    <a:p>
                      <a:pPr marL="280670">
                        <a:lnSpc>
                          <a:spcPct val="100000"/>
                        </a:lnSpc>
                        <a:spcBef>
                          <a:spcPts val="335"/>
                        </a:spcBef>
                      </a:pPr>
                      <a:r>
                        <a:rPr sz="1600" b="1" spc="55" dirty="0">
                          <a:latin typeface="Yu Gothic UI"/>
                          <a:cs typeface="Yu Gothic UI"/>
                        </a:rPr>
                        <a:t>ＣＡＤ／ＣＡＭ冠及びＣＡＤ／ＣＡＭインレーの適応拡大</a:t>
                      </a:r>
                      <a:endParaRPr sz="1600">
                        <a:latin typeface="Yu Gothic UI"/>
                        <a:cs typeface="Yu Gothic UI"/>
                      </a:endParaRPr>
                    </a:p>
                  </a:txBody>
                  <a:tcPr marL="0" marR="0" marT="42545" marB="0">
                    <a:solidFill>
                      <a:srgbClr val="CDFFDC"/>
                    </a:solidFill>
                  </a:tcPr>
                </a:tc>
                <a:tc>
                  <a:txBody>
                    <a:bodyPr/>
                    <a:lstStyle/>
                    <a:p>
                      <a:pPr marR="85090">
                        <a:lnSpc>
                          <a:spcPct val="100000"/>
                        </a:lnSpc>
                      </a:pPr>
                      <a:endParaRPr sz="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0193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2545" marB="0">
                    <a:solidFill>
                      <a:srgbClr val="CDFFDC"/>
                    </a:solidFill>
                  </a:tcPr>
                </a:tc>
                <a:tc>
                  <a:txBody>
                    <a:bodyPr/>
                    <a:lstStyle/>
                    <a:p>
                      <a:pPr marR="85090">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629910">
                <a:tc gridSpan="3">
                  <a:txBody>
                    <a:bodyPr/>
                    <a:lstStyle/>
                    <a:p>
                      <a:pPr marL="377825" indent="-286385">
                        <a:lnSpc>
                          <a:spcPct val="100000"/>
                        </a:lnSpc>
                        <a:spcBef>
                          <a:spcPts val="1080"/>
                        </a:spcBef>
                        <a:buFont typeface="Wingdings"/>
                        <a:buChar char=""/>
                        <a:tabLst>
                          <a:tab pos="377825" algn="l"/>
                        </a:tabLst>
                      </a:pPr>
                      <a:r>
                        <a:rPr sz="1400" spc="95" dirty="0">
                          <a:latin typeface="Yu Gothic UI"/>
                          <a:cs typeface="Yu Gothic UI"/>
                        </a:rPr>
                        <a:t>ＣＡＤ／ＣＡＭ冠及びＣＡＤ／ＣＡＭインレーの活用が更に進むよう、</a:t>
                      </a:r>
                      <a:r>
                        <a:rPr sz="1400" b="1" u="sng" spc="20" dirty="0">
                          <a:solidFill>
                            <a:srgbClr val="006FC0"/>
                          </a:solidFill>
                          <a:uFill>
                            <a:solidFill>
                              <a:srgbClr val="006FC0"/>
                            </a:solidFill>
                          </a:uFill>
                          <a:latin typeface="Yu Gothic UI"/>
                          <a:cs typeface="Yu Gothic UI"/>
                        </a:rPr>
                        <a:t>評価及び大臼歯の咬合支持等の要件を見直す</a:t>
                      </a:r>
                      <a:r>
                        <a:rPr sz="1400" spc="420" dirty="0">
                          <a:latin typeface="Yu Gothic UI"/>
                          <a:cs typeface="Yu Gothic UI"/>
                        </a:rPr>
                        <a:t>。</a:t>
                      </a:r>
                      <a:endParaRPr sz="1400">
                        <a:latin typeface="Yu Gothic UI"/>
                        <a:cs typeface="Yu Gothic UI"/>
                      </a:endParaRPr>
                    </a:p>
                    <a:p>
                      <a:pPr marL="1698625" marR="85090">
                        <a:lnSpc>
                          <a:spcPct val="100000"/>
                        </a:lnSpc>
                        <a:spcBef>
                          <a:spcPts val="869"/>
                        </a:spcBef>
                        <a:tabLst>
                          <a:tab pos="5414010" algn="l"/>
                        </a:tabLst>
                      </a:pPr>
                      <a:r>
                        <a:rPr sz="1200" b="1" dirty="0">
                          <a:latin typeface="Yu Gothic UI"/>
                          <a:cs typeface="Yu Gothic UI"/>
                        </a:rPr>
                        <a:t>現</a:t>
                      </a:r>
                      <a:r>
                        <a:rPr sz="1200" b="1" spc="-50" dirty="0">
                          <a:latin typeface="Yu Gothic UI"/>
                          <a:cs typeface="Yu Gothic UI"/>
                        </a:rPr>
                        <a:t>行</a:t>
                      </a:r>
                      <a:r>
                        <a:rPr sz="1200" b="1" dirty="0">
                          <a:latin typeface="Yu Gothic UI"/>
                          <a:cs typeface="Yu Gothic UI"/>
                        </a:rPr>
                        <a:t>	改定</a:t>
                      </a:r>
                      <a:r>
                        <a:rPr sz="1200" b="1" spc="-50" dirty="0">
                          <a:latin typeface="Yu Gothic UI"/>
                          <a:cs typeface="Yu Gothic UI"/>
                        </a:rPr>
                        <a:t>後</a:t>
                      </a:r>
                      <a:endParaRPr sz="1200">
                        <a:latin typeface="Yu Gothic UI"/>
                        <a:cs typeface="Yu Gothic UI"/>
                      </a:endParaRPr>
                    </a:p>
                    <a:p>
                      <a:pPr marL="200025" marR="85090">
                        <a:lnSpc>
                          <a:spcPct val="100000"/>
                        </a:lnSpc>
                        <a:spcBef>
                          <a:spcPts val="1070"/>
                        </a:spcBef>
                        <a:tabLst>
                          <a:tab pos="3991610" algn="l"/>
                        </a:tabLst>
                      </a:pPr>
                      <a:r>
                        <a:rPr sz="1650" spc="825" baseline="2525" dirty="0">
                          <a:latin typeface="Yu Gothic UI"/>
                          <a:cs typeface="Yu Gothic UI"/>
                        </a:rPr>
                        <a:t>【</a:t>
                      </a:r>
                      <a:r>
                        <a:rPr sz="1650" baseline="2525" dirty="0">
                          <a:latin typeface="Yu Gothic UI"/>
                          <a:cs typeface="Yu Gothic UI"/>
                        </a:rPr>
                        <a:t>ＣＡＤ／ＣＡＭ冠</a:t>
                      </a:r>
                      <a:r>
                        <a:rPr sz="1650" spc="750" baseline="2525" dirty="0">
                          <a:latin typeface="Yu Gothic UI"/>
                          <a:cs typeface="Yu Gothic UI"/>
                        </a:rPr>
                        <a:t>】</a:t>
                      </a:r>
                      <a:r>
                        <a:rPr sz="1650" baseline="2525" dirty="0">
                          <a:latin typeface="Yu Gothic UI"/>
                          <a:cs typeface="Yu Gothic UI"/>
                        </a:rPr>
                        <a:t>	</a:t>
                      </a:r>
                      <a:r>
                        <a:rPr sz="1100" spc="550" dirty="0">
                          <a:latin typeface="Yu Gothic UI"/>
                          <a:cs typeface="Yu Gothic UI"/>
                        </a:rPr>
                        <a:t>【</a:t>
                      </a:r>
                      <a:r>
                        <a:rPr sz="1100" dirty="0">
                          <a:latin typeface="Yu Gothic UI"/>
                          <a:cs typeface="Yu Gothic UI"/>
                        </a:rPr>
                        <a:t>ＣＡＤ／ＣＡＭ冠</a:t>
                      </a:r>
                      <a:r>
                        <a:rPr sz="1100" spc="500" dirty="0">
                          <a:latin typeface="Yu Gothic UI"/>
                          <a:cs typeface="Yu Gothic UI"/>
                        </a:rPr>
                        <a:t>】</a:t>
                      </a:r>
                      <a:endParaRPr sz="1100">
                        <a:latin typeface="Yu Gothic UI"/>
                        <a:cs typeface="Yu Gothic UI"/>
                      </a:endParaRPr>
                    </a:p>
                    <a:p>
                      <a:pPr marL="200025" marR="85090">
                        <a:lnSpc>
                          <a:spcPct val="100000"/>
                        </a:lnSpc>
                        <a:spcBef>
                          <a:spcPts val="85"/>
                        </a:spcBef>
                        <a:tabLst>
                          <a:tab pos="3991610" algn="l"/>
                        </a:tabLst>
                      </a:pPr>
                      <a:r>
                        <a:rPr sz="1650" baseline="2525" dirty="0">
                          <a:latin typeface="Yu Gothic UI"/>
                          <a:cs typeface="Yu Gothic UI"/>
                        </a:rPr>
                        <a:t>［算定要件（抜粋</a:t>
                      </a:r>
                      <a:r>
                        <a:rPr sz="1650" spc="-37" baseline="2525" dirty="0">
                          <a:latin typeface="Yu Gothic UI"/>
                          <a:cs typeface="Yu Gothic UI"/>
                        </a:rPr>
                        <a:t>）］</a:t>
                      </a:r>
                      <a:r>
                        <a:rPr sz="1650" baseline="2525" dirty="0">
                          <a:latin typeface="Yu Gothic UI"/>
                          <a:cs typeface="Yu Gothic UI"/>
                        </a:rPr>
                        <a:t>	</a:t>
                      </a:r>
                      <a:r>
                        <a:rPr sz="1100" dirty="0">
                          <a:latin typeface="Yu Gothic UI"/>
                          <a:cs typeface="Yu Gothic UI"/>
                        </a:rPr>
                        <a:t>［算定要件（抜粋</a:t>
                      </a:r>
                      <a:r>
                        <a:rPr sz="1100" spc="-25" dirty="0">
                          <a:latin typeface="Yu Gothic UI"/>
                          <a:cs typeface="Yu Gothic UI"/>
                        </a:rPr>
                        <a:t>）］</a:t>
                      </a:r>
                      <a:endParaRPr sz="1100">
                        <a:latin typeface="Yu Gothic UI"/>
                        <a:cs typeface="Yu Gothic UI"/>
                      </a:endParaRPr>
                    </a:p>
                    <a:p>
                      <a:pPr marL="340360" marR="2900045">
                        <a:lnSpc>
                          <a:spcPct val="105500"/>
                        </a:lnSpc>
                        <a:spcBef>
                          <a:spcPts val="10"/>
                        </a:spcBef>
                        <a:tabLst>
                          <a:tab pos="619125" algn="l"/>
                          <a:tab pos="4131945" algn="l"/>
                          <a:tab pos="4410710" algn="l"/>
                        </a:tabLst>
                      </a:pPr>
                      <a:r>
                        <a:rPr sz="1650" spc="195" baseline="2525" dirty="0">
                          <a:latin typeface="Yu Gothic UI"/>
                          <a:cs typeface="Yu Gothic UI"/>
                        </a:rPr>
                        <a:t>以下</a:t>
                      </a:r>
                      <a:r>
                        <a:rPr sz="1650" spc="157" baseline="2525" dirty="0">
                          <a:latin typeface="Yu Gothic UI"/>
                          <a:cs typeface="Yu Gothic UI"/>
                        </a:rPr>
                        <a:t>のいず</a:t>
                      </a:r>
                      <a:r>
                        <a:rPr sz="1650" spc="172" baseline="2525" dirty="0">
                          <a:latin typeface="Yu Gothic UI"/>
                          <a:cs typeface="Yu Gothic UI"/>
                        </a:rPr>
                        <a:t>れ</a:t>
                      </a:r>
                      <a:r>
                        <a:rPr sz="1650" spc="157" baseline="2525" dirty="0">
                          <a:latin typeface="Yu Gothic UI"/>
                          <a:cs typeface="Yu Gothic UI"/>
                        </a:rPr>
                        <a:t>か</a:t>
                      </a:r>
                      <a:r>
                        <a:rPr sz="1650" spc="150" baseline="2525" dirty="0">
                          <a:latin typeface="Yu Gothic UI"/>
                          <a:cs typeface="Yu Gothic UI"/>
                        </a:rPr>
                        <a:t>に</a:t>
                      </a:r>
                      <a:r>
                        <a:rPr sz="1650" spc="195" baseline="2525" dirty="0">
                          <a:latin typeface="Yu Gothic UI"/>
                          <a:cs typeface="Yu Gothic UI"/>
                        </a:rPr>
                        <a:t>該</a:t>
                      </a:r>
                      <a:r>
                        <a:rPr sz="1650" spc="172" baseline="2525" dirty="0">
                          <a:latin typeface="Yu Gothic UI"/>
                          <a:cs typeface="Yu Gothic UI"/>
                        </a:rPr>
                        <a:t>当</a:t>
                      </a:r>
                      <a:r>
                        <a:rPr sz="1650" spc="209" baseline="2525" dirty="0">
                          <a:latin typeface="Yu Gothic UI"/>
                          <a:cs typeface="Yu Gothic UI"/>
                        </a:rPr>
                        <a:t>す</a:t>
                      </a:r>
                      <a:r>
                        <a:rPr sz="1650" spc="195" baseline="2525" dirty="0">
                          <a:latin typeface="Yu Gothic UI"/>
                          <a:cs typeface="Yu Gothic UI"/>
                        </a:rPr>
                        <a:t>る</a:t>
                      </a:r>
                      <a:r>
                        <a:rPr sz="1650" spc="240" baseline="2525" dirty="0">
                          <a:latin typeface="Yu Gothic UI"/>
                          <a:cs typeface="Yu Gothic UI"/>
                        </a:rPr>
                        <a:t>場</a:t>
                      </a:r>
                      <a:r>
                        <a:rPr sz="1650" spc="127" baseline="2525" dirty="0">
                          <a:latin typeface="Yu Gothic UI"/>
                          <a:cs typeface="Yu Gothic UI"/>
                        </a:rPr>
                        <a:t>合</a:t>
                      </a:r>
                      <a:r>
                        <a:rPr sz="1650" spc="97" baseline="2525" dirty="0">
                          <a:latin typeface="Yu Gothic UI"/>
                          <a:cs typeface="Yu Gothic UI"/>
                        </a:rPr>
                        <a:t>に</a:t>
                      </a:r>
                      <a:r>
                        <a:rPr sz="1650" spc="104" baseline="2525" dirty="0">
                          <a:latin typeface="Yu Gothic UI"/>
                          <a:cs typeface="Yu Gothic UI"/>
                        </a:rPr>
                        <a:t>算</a:t>
                      </a:r>
                      <a:r>
                        <a:rPr sz="1650" spc="262" baseline="2525" dirty="0">
                          <a:latin typeface="Yu Gothic UI"/>
                          <a:cs typeface="Yu Gothic UI"/>
                        </a:rPr>
                        <a:t>定</a:t>
                      </a:r>
                      <a:r>
                        <a:rPr sz="1650" spc="209" baseline="2525" dirty="0">
                          <a:latin typeface="Yu Gothic UI"/>
                          <a:cs typeface="Yu Gothic UI"/>
                        </a:rPr>
                        <a:t>す</a:t>
                      </a:r>
                      <a:r>
                        <a:rPr sz="1650" spc="172" baseline="2525" dirty="0">
                          <a:latin typeface="Yu Gothic UI"/>
                          <a:cs typeface="Yu Gothic UI"/>
                        </a:rPr>
                        <a:t>る</a:t>
                      </a:r>
                      <a:r>
                        <a:rPr sz="1650" spc="487" baseline="2525" dirty="0">
                          <a:latin typeface="Yu Gothic UI"/>
                          <a:cs typeface="Yu Gothic UI"/>
                        </a:rPr>
                        <a:t>。</a:t>
                      </a:r>
                      <a:r>
                        <a:rPr sz="1650" baseline="2525" dirty="0">
                          <a:latin typeface="Yu Gothic UI"/>
                          <a:cs typeface="Yu Gothic UI"/>
                        </a:rPr>
                        <a:t>	</a:t>
                      </a:r>
                      <a:r>
                        <a:rPr sz="1100" spc="130" dirty="0">
                          <a:latin typeface="Yu Gothic UI"/>
                          <a:cs typeface="Yu Gothic UI"/>
                        </a:rPr>
                        <a:t>以下</a:t>
                      </a:r>
                      <a:r>
                        <a:rPr sz="1100" spc="105" dirty="0">
                          <a:latin typeface="Yu Gothic UI"/>
                          <a:cs typeface="Yu Gothic UI"/>
                        </a:rPr>
                        <a:t>のいず</a:t>
                      </a:r>
                      <a:r>
                        <a:rPr sz="1100" spc="114" dirty="0">
                          <a:latin typeface="Yu Gothic UI"/>
                          <a:cs typeface="Yu Gothic UI"/>
                        </a:rPr>
                        <a:t>れ</a:t>
                      </a:r>
                      <a:r>
                        <a:rPr sz="1100" spc="105" dirty="0">
                          <a:latin typeface="Yu Gothic UI"/>
                          <a:cs typeface="Yu Gothic UI"/>
                        </a:rPr>
                        <a:t>か</a:t>
                      </a:r>
                      <a:r>
                        <a:rPr sz="1100" spc="100" dirty="0">
                          <a:latin typeface="Yu Gothic UI"/>
                          <a:cs typeface="Yu Gothic UI"/>
                        </a:rPr>
                        <a:t>に</a:t>
                      </a:r>
                      <a:r>
                        <a:rPr sz="1100" spc="130" dirty="0">
                          <a:latin typeface="Yu Gothic UI"/>
                          <a:cs typeface="Yu Gothic UI"/>
                        </a:rPr>
                        <a:t>該</a:t>
                      </a:r>
                      <a:r>
                        <a:rPr sz="1100" spc="114" dirty="0">
                          <a:latin typeface="Yu Gothic UI"/>
                          <a:cs typeface="Yu Gothic UI"/>
                        </a:rPr>
                        <a:t>当</a:t>
                      </a:r>
                      <a:r>
                        <a:rPr sz="1100" spc="140" dirty="0">
                          <a:latin typeface="Yu Gothic UI"/>
                          <a:cs typeface="Yu Gothic UI"/>
                        </a:rPr>
                        <a:t>す</a:t>
                      </a:r>
                      <a:r>
                        <a:rPr sz="1100" spc="130" dirty="0">
                          <a:latin typeface="Yu Gothic UI"/>
                          <a:cs typeface="Yu Gothic UI"/>
                        </a:rPr>
                        <a:t>る</a:t>
                      </a:r>
                      <a:r>
                        <a:rPr sz="1100" spc="160" dirty="0">
                          <a:latin typeface="Yu Gothic UI"/>
                          <a:cs typeface="Yu Gothic UI"/>
                        </a:rPr>
                        <a:t>場</a:t>
                      </a:r>
                      <a:r>
                        <a:rPr sz="1100" spc="85" dirty="0">
                          <a:latin typeface="Yu Gothic UI"/>
                          <a:cs typeface="Yu Gothic UI"/>
                        </a:rPr>
                        <a:t>合</a:t>
                      </a:r>
                      <a:r>
                        <a:rPr sz="1100" spc="65" dirty="0">
                          <a:latin typeface="Yu Gothic UI"/>
                          <a:cs typeface="Yu Gothic UI"/>
                        </a:rPr>
                        <a:t>に</a:t>
                      </a:r>
                      <a:r>
                        <a:rPr sz="1100" spc="70" dirty="0">
                          <a:latin typeface="Yu Gothic UI"/>
                          <a:cs typeface="Yu Gothic UI"/>
                        </a:rPr>
                        <a:t>算</a:t>
                      </a:r>
                      <a:r>
                        <a:rPr sz="1100" spc="175" dirty="0">
                          <a:latin typeface="Yu Gothic UI"/>
                          <a:cs typeface="Yu Gothic UI"/>
                        </a:rPr>
                        <a:t>定</a:t>
                      </a:r>
                      <a:r>
                        <a:rPr sz="1100" spc="140" dirty="0">
                          <a:latin typeface="Yu Gothic UI"/>
                          <a:cs typeface="Yu Gothic UI"/>
                        </a:rPr>
                        <a:t>す</a:t>
                      </a:r>
                      <a:r>
                        <a:rPr sz="1100" spc="114" dirty="0">
                          <a:latin typeface="Yu Gothic UI"/>
                          <a:cs typeface="Yu Gothic UI"/>
                        </a:rPr>
                        <a:t>る</a:t>
                      </a:r>
                      <a:r>
                        <a:rPr sz="1100" spc="325" dirty="0">
                          <a:latin typeface="Yu Gothic UI"/>
                          <a:cs typeface="Yu Gothic UI"/>
                        </a:rPr>
                        <a:t>。</a:t>
                      </a:r>
                      <a:r>
                        <a:rPr sz="1650" spc="412" baseline="2525" dirty="0">
                          <a:latin typeface="Yu Gothic UI"/>
                          <a:cs typeface="Yu Gothic UI"/>
                        </a:rPr>
                        <a:t>イ</a:t>
                      </a:r>
                      <a:r>
                        <a:rPr sz="1650" baseline="2525" dirty="0">
                          <a:latin typeface="Yu Gothic UI"/>
                          <a:cs typeface="Yu Gothic UI"/>
                        </a:rPr>
                        <a:t>	</a:t>
                      </a:r>
                      <a:r>
                        <a:rPr sz="1650" spc="82" baseline="2525" dirty="0">
                          <a:latin typeface="Yu Gothic UI"/>
                          <a:cs typeface="Yu Gothic UI"/>
                        </a:rPr>
                        <a:t>前歯又</a:t>
                      </a:r>
                      <a:r>
                        <a:rPr sz="1650" baseline="2525" dirty="0">
                          <a:latin typeface="Yu Gothic UI"/>
                          <a:cs typeface="Yu Gothic UI"/>
                        </a:rPr>
                        <a:t>は</a:t>
                      </a:r>
                      <a:r>
                        <a:rPr sz="1650" spc="82" baseline="2525" dirty="0">
                          <a:latin typeface="Yu Gothic UI"/>
                          <a:cs typeface="Yu Gothic UI"/>
                        </a:rPr>
                        <a:t>小臼歯</a:t>
                      </a:r>
                      <a:r>
                        <a:rPr sz="1650" baseline="2525" dirty="0">
                          <a:latin typeface="Yu Gothic UI"/>
                          <a:cs typeface="Yu Gothic UI"/>
                        </a:rPr>
                        <a:t>に</a:t>
                      </a:r>
                      <a:r>
                        <a:rPr sz="1650" spc="82" baseline="2525" dirty="0">
                          <a:latin typeface="Yu Gothic UI"/>
                          <a:cs typeface="Yu Gothic UI"/>
                        </a:rPr>
                        <a:t>使用</a:t>
                      </a:r>
                      <a:r>
                        <a:rPr sz="1650" baseline="2525" dirty="0">
                          <a:latin typeface="Yu Gothic UI"/>
                          <a:cs typeface="Yu Gothic UI"/>
                        </a:rPr>
                        <a:t>す</a:t>
                      </a:r>
                      <a:r>
                        <a:rPr sz="1650" spc="112" baseline="2525" dirty="0">
                          <a:latin typeface="Yu Gothic UI"/>
                          <a:cs typeface="Yu Gothic UI"/>
                        </a:rPr>
                        <a:t>る</a:t>
                      </a:r>
                      <a:r>
                        <a:rPr sz="1650" spc="142" baseline="2525" dirty="0">
                          <a:latin typeface="Yu Gothic UI"/>
                          <a:cs typeface="Yu Gothic UI"/>
                        </a:rPr>
                        <a:t>場</a:t>
                      </a:r>
                      <a:r>
                        <a:rPr sz="1650" spc="67" baseline="2525" dirty="0">
                          <a:latin typeface="Yu Gothic UI"/>
                          <a:cs typeface="Yu Gothic UI"/>
                        </a:rPr>
                        <a:t>合</a:t>
                      </a:r>
                      <a:r>
                        <a:rPr sz="1650" baseline="2525" dirty="0">
                          <a:latin typeface="Yu Gothic UI"/>
                          <a:cs typeface="Yu Gothic UI"/>
                        </a:rPr>
                        <a:t>	</a:t>
                      </a:r>
                      <a:r>
                        <a:rPr sz="1100" spc="275" dirty="0">
                          <a:latin typeface="Yu Gothic UI"/>
                          <a:cs typeface="Yu Gothic UI"/>
                        </a:rPr>
                        <a:t>イ</a:t>
                      </a:r>
                      <a:r>
                        <a:rPr sz="1100" dirty="0">
                          <a:latin typeface="Yu Gothic UI"/>
                          <a:cs typeface="Yu Gothic UI"/>
                        </a:rPr>
                        <a:t>	</a:t>
                      </a:r>
                      <a:r>
                        <a:rPr sz="1100" spc="55" dirty="0">
                          <a:latin typeface="Yu Gothic UI"/>
                          <a:cs typeface="Yu Gothic UI"/>
                        </a:rPr>
                        <a:t>前歯又</a:t>
                      </a:r>
                      <a:r>
                        <a:rPr sz="1100" dirty="0">
                          <a:latin typeface="Yu Gothic UI"/>
                          <a:cs typeface="Yu Gothic UI"/>
                        </a:rPr>
                        <a:t>は</a:t>
                      </a:r>
                      <a:r>
                        <a:rPr sz="1100" spc="55" dirty="0">
                          <a:latin typeface="Yu Gothic UI"/>
                          <a:cs typeface="Yu Gothic UI"/>
                        </a:rPr>
                        <a:t>小臼歯</a:t>
                      </a:r>
                      <a:r>
                        <a:rPr sz="1100" dirty="0">
                          <a:latin typeface="Yu Gothic UI"/>
                          <a:cs typeface="Yu Gothic UI"/>
                        </a:rPr>
                        <a:t>に</a:t>
                      </a:r>
                      <a:r>
                        <a:rPr sz="1100" spc="55" dirty="0">
                          <a:latin typeface="Yu Gothic UI"/>
                          <a:cs typeface="Yu Gothic UI"/>
                        </a:rPr>
                        <a:t>使用</a:t>
                      </a:r>
                      <a:r>
                        <a:rPr sz="1100" dirty="0">
                          <a:latin typeface="Yu Gothic UI"/>
                          <a:cs typeface="Yu Gothic UI"/>
                        </a:rPr>
                        <a:t>す</a:t>
                      </a:r>
                      <a:r>
                        <a:rPr sz="1100" spc="75" dirty="0">
                          <a:latin typeface="Yu Gothic UI"/>
                          <a:cs typeface="Yu Gothic UI"/>
                        </a:rPr>
                        <a:t>る</a:t>
                      </a:r>
                      <a:r>
                        <a:rPr sz="1100" spc="95" dirty="0">
                          <a:latin typeface="Yu Gothic UI"/>
                          <a:cs typeface="Yu Gothic UI"/>
                        </a:rPr>
                        <a:t>場</a:t>
                      </a:r>
                      <a:r>
                        <a:rPr sz="1100" spc="45" dirty="0">
                          <a:latin typeface="Yu Gothic UI"/>
                          <a:cs typeface="Yu Gothic UI"/>
                        </a:rPr>
                        <a:t>合</a:t>
                      </a:r>
                      <a:endParaRPr sz="1100">
                        <a:latin typeface="Yu Gothic UI"/>
                        <a:cs typeface="Yu Gothic UI"/>
                      </a:endParaRPr>
                    </a:p>
                    <a:p>
                      <a:pPr marL="469900" marR="2619375" indent="-129539">
                        <a:lnSpc>
                          <a:spcPct val="104700"/>
                        </a:lnSpc>
                        <a:spcBef>
                          <a:spcPts val="20"/>
                        </a:spcBef>
                        <a:tabLst>
                          <a:tab pos="619125" algn="l"/>
                          <a:tab pos="4131945" algn="l"/>
                          <a:tab pos="4226560" algn="l"/>
                          <a:tab pos="4410710" algn="l"/>
                        </a:tabLst>
                      </a:pPr>
                      <a:r>
                        <a:rPr sz="1650" spc="-75" baseline="2525" dirty="0">
                          <a:latin typeface="Yu Gothic UI"/>
                          <a:cs typeface="Yu Gothic UI"/>
                        </a:rPr>
                        <a:t>◻</a:t>
                      </a:r>
                      <a:r>
                        <a:rPr sz="1650" baseline="2525" dirty="0">
                          <a:latin typeface="Yu Gothic UI"/>
                          <a:cs typeface="Yu Gothic UI"/>
                        </a:rPr>
                        <a:t>	第一大臼歯又は第二大</a:t>
                      </a:r>
                      <a:r>
                        <a:rPr sz="1650" spc="-15" baseline="2525" dirty="0">
                          <a:latin typeface="Yu Gothic UI"/>
                          <a:cs typeface="Yu Gothic UI"/>
                        </a:rPr>
                        <a:t>臼</a:t>
                      </a:r>
                      <a:r>
                        <a:rPr sz="1650" spc="127" baseline="2525" dirty="0">
                          <a:latin typeface="Yu Gothic UI"/>
                          <a:cs typeface="Yu Gothic UI"/>
                        </a:rPr>
                        <a:t>歯</a:t>
                      </a:r>
                      <a:r>
                        <a:rPr sz="1650" spc="97" baseline="2525" dirty="0">
                          <a:latin typeface="Yu Gothic UI"/>
                          <a:cs typeface="Yu Gothic UI"/>
                        </a:rPr>
                        <a:t>に</a:t>
                      </a:r>
                      <a:r>
                        <a:rPr sz="1650" spc="-15" baseline="2525" dirty="0">
                          <a:latin typeface="Yu Gothic UI"/>
                          <a:cs typeface="Yu Gothic UI"/>
                        </a:rPr>
                        <a:t>ＣＡＤ／ＣＡＭ</a:t>
                      </a:r>
                      <a:r>
                        <a:rPr sz="1650" baseline="2525" dirty="0">
                          <a:latin typeface="Yu Gothic UI"/>
                          <a:cs typeface="Yu Gothic UI"/>
                        </a:rPr>
                        <a:t>	</a:t>
                      </a:r>
                      <a:r>
                        <a:rPr sz="1100" spc="250" dirty="0">
                          <a:latin typeface="Yu Gothic UI"/>
                          <a:cs typeface="Yu Gothic UI"/>
                        </a:rPr>
                        <a:t>ロ</a:t>
                      </a:r>
                      <a:r>
                        <a:rPr sz="1100" dirty="0">
                          <a:latin typeface="Yu Gothic UI"/>
                          <a:cs typeface="Yu Gothic UI"/>
                        </a:rPr>
                        <a:t>	大臼歯にＣＡＤ／ＣＡＭ冠用</a:t>
                      </a:r>
                      <a:r>
                        <a:rPr sz="1100" spc="-15" dirty="0">
                          <a:latin typeface="Yu Gothic UI"/>
                          <a:cs typeface="Yu Gothic UI"/>
                        </a:rPr>
                        <a:t>材</a:t>
                      </a:r>
                      <a:r>
                        <a:rPr sz="1100" dirty="0">
                          <a:latin typeface="Yu Gothic UI"/>
                          <a:cs typeface="Yu Gothic UI"/>
                        </a:rPr>
                        <a:t>料</a:t>
                      </a:r>
                      <a:r>
                        <a:rPr sz="1100" spc="-10" dirty="0">
                          <a:latin typeface="Yu Gothic UI"/>
                          <a:cs typeface="Yu Gothic UI"/>
                        </a:rPr>
                        <a:t>（Ⅲ）</a:t>
                      </a:r>
                      <a:r>
                        <a:rPr sz="1100" b="1" u="sng" spc="75" dirty="0">
                          <a:solidFill>
                            <a:srgbClr val="006FC0"/>
                          </a:solidFill>
                          <a:uFill>
                            <a:solidFill>
                              <a:srgbClr val="006FC0"/>
                            </a:solidFill>
                          </a:uFill>
                          <a:latin typeface="Yu Gothic UI"/>
                          <a:cs typeface="Yu Gothic UI"/>
                        </a:rPr>
                        <a:t>又</a:t>
                      </a:r>
                      <a:r>
                        <a:rPr sz="1100" b="1" u="sng" spc="15" dirty="0">
                          <a:solidFill>
                            <a:srgbClr val="006FC0"/>
                          </a:solidFill>
                          <a:uFill>
                            <a:solidFill>
                              <a:srgbClr val="006FC0"/>
                            </a:solidFill>
                          </a:uFill>
                          <a:latin typeface="Yu Gothic UI"/>
                          <a:cs typeface="Yu Gothic UI"/>
                        </a:rPr>
                        <a:t>は</a:t>
                      </a:r>
                      <a:r>
                        <a:rPr sz="1650" baseline="2525" dirty="0">
                          <a:latin typeface="Yu Gothic UI"/>
                          <a:cs typeface="Yu Gothic UI"/>
                        </a:rPr>
                        <a:t>冠用材料（Ⅲ）</a:t>
                      </a:r>
                      <a:r>
                        <a:rPr sz="1650" spc="104" baseline="2525" dirty="0">
                          <a:latin typeface="Yu Gothic UI"/>
                          <a:cs typeface="Yu Gothic UI"/>
                        </a:rPr>
                        <a:t>を</a:t>
                      </a:r>
                      <a:r>
                        <a:rPr sz="1650" spc="142" baseline="2525" dirty="0">
                          <a:latin typeface="Yu Gothic UI"/>
                          <a:cs typeface="Yu Gothic UI"/>
                        </a:rPr>
                        <a:t>使用</a:t>
                      </a:r>
                      <a:r>
                        <a:rPr sz="1650" spc="97" baseline="2525" dirty="0">
                          <a:latin typeface="Yu Gothic UI"/>
                          <a:cs typeface="Yu Gothic UI"/>
                        </a:rPr>
                        <a:t>す</a:t>
                      </a:r>
                      <a:r>
                        <a:rPr sz="1650" spc="112" baseline="2525" dirty="0">
                          <a:latin typeface="Yu Gothic UI"/>
                          <a:cs typeface="Yu Gothic UI"/>
                        </a:rPr>
                        <a:t>る</a:t>
                      </a:r>
                      <a:r>
                        <a:rPr sz="1650" spc="142" baseline="2525" dirty="0">
                          <a:latin typeface="Yu Gothic UI"/>
                          <a:cs typeface="Yu Gothic UI"/>
                        </a:rPr>
                        <a:t>場</a:t>
                      </a:r>
                      <a:r>
                        <a:rPr sz="1650" spc="120" baseline="2525" dirty="0">
                          <a:latin typeface="Yu Gothic UI"/>
                          <a:cs typeface="Yu Gothic UI"/>
                        </a:rPr>
                        <a:t>合</a:t>
                      </a:r>
                      <a:r>
                        <a:rPr sz="1650" u="sng" baseline="2525" dirty="0">
                          <a:uFill>
                            <a:solidFill>
                              <a:srgbClr val="000000"/>
                            </a:solidFill>
                          </a:uFill>
                          <a:latin typeface="Yu Gothic UI"/>
                          <a:cs typeface="Yu Gothic UI"/>
                        </a:rPr>
                        <a:t>（当</a:t>
                      </a:r>
                      <a:r>
                        <a:rPr sz="1650" u="sng" spc="-15" baseline="2525" dirty="0">
                          <a:uFill>
                            <a:solidFill>
                              <a:srgbClr val="000000"/>
                            </a:solidFill>
                          </a:uFill>
                          <a:latin typeface="Yu Gothic UI"/>
                          <a:cs typeface="Yu Gothic UI"/>
                        </a:rPr>
                        <a:t>該</a:t>
                      </a:r>
                      <a:r>
                        <a:rPr sz="1650" u="sng" spc="-30" baseline="2525" dirty="0">
                          <a:uFill>
                            <a:solidFill>
                              <a:srgbClr val="000000"/>
                            </a:solidFill>
                          </a:uFill>
                          <a:latin typeface="Yu Gothic UI"/>
                          <a:cs typeface="Yu Gothic UI"/>
                        </a:rPr>
                        <a:t>ＣＡＤ／</a:t>
                      </a:r>
                      <a:r>
                        <a:rPr sz="1650" baseline="2525" dirty="0">
                          <a:latin typeface="Yu Gothic UI"/>
                          <a:cs typeface="Yu Gothic UI"/>
                        </a:rPr>
                        <a:t>		</a:t>
                      </a:r>
                      <a:r>
                        <a:rPr sz="1100" b="1" u="sng" dirty="0">
                          <a:solidFill>
                            <a:srgbClr val="006FC0"/>
                          </a:solidFill>
                          <a:uFill>
                            <a:solidFill>
                              <a:srgbClr val="006FC0"/>
                            </a:solidFill>
                          </a:uFill>
                          <a:latin typeface="Yu Gothic UI"/>
                          <a:cs typeface="Yu Gothic UI"/>
                        </a:rPr>
                        <a:t>ＣＡＤ／ＣＡＭ冠用材</a:t>
                      </a:r>
                      <a:r>
                        <a:rPr sz="1100" b="1" u="sng" spc="-15" dirty="0">
                          <a:solidFill>
                            <a:srgbClr val="006FC0"/>
                          </a:solidFill>
                          <a:uFill>
                            <a:solidFill>
                              <a:srgbClr val="006FC0"/>
                            </a:solidFill>
                          </a:uFill>
                          <a:latin typeface="Yu Gothic UI"/>
                          <a:cs typeface="Yu Gothic UI"/>
                        </a:rPr>
                        <a:t>料</a:t>
                      </a:r>
                      <a:r>
                        <a:rPr sz="1100" b="1" u="sng" spc="-10" dirty="0">
                          <a:solidFill>
                            <a:srgbClr val="006FC0"/>
                          </a:solidFill>
                          <a:uFill>
                            <a:solidFill>
                              <a:srgbClr val="006FC0"/>
                            </a:solidFill>
                          </a:uFill>
                          <a:latin typeface="Yu Gothic UI"/>
                          <a:cs typeface="Yu Gothic UI"/>
                        </a:rPr>
                        <a:t>（Ⅴ）</a:t>
                      </a:r>
                      <a:r>
                        <a:rPr sz="1100" b="1" u="sng" spc="65" dirty="0">
                          <a:solidFill>
                            <a:srgbClr val="006FC0"/>
                          </a:solidFill>
                          <a:uFill>
                            <a:solidFill>
                              <a:srgbClr val="006FC0"/>
                            </a:solidFill>
                          </a:uFill>
                          <a:latin typeface="Yu Gothic UI"/>
                          <a:cs typeface="Yu Gothic UI"/>
                        </a:rPr>
                        <a:t>を</a:t>
                      </a:r>
                      <a:r>
                        <a:rPr sz="1100" b="1" u="sng" spc="85" dirty="0">
                          <a:solidFill>
                            <a:srgbClr val="006FC0"/>
                          </a:solidFill>
                          <a:uFill>
                            <a:solidFill>
                              <a:srgbClr val="006FC0"/>
                            </a:solidFill>
                          </a:uFill>
                          <a:latin typeface="Yu Gothic UI"/>
                          <a:cs typeface="Yu Gothic UI"/>
                        </a:rPr>
                        <a:t>使</a:t>
                      </a:r>
                      <a:r>
                        <a:rPr sz="1100" b="1" u="sng" spc="70" dirty="0">
                          <a:solidFill>
                            <a:srgbClr val="006FC0"/>
                          </a:solidFill>
                          <a:uFill>
                            <a:solidFill>
                              <a:srgbClr val="006FC0"/>
                            </a:solidFill>
                          </a:uFill>
                          <a:latin typeface="Yu Gothic UI"/>
                          <a:cs typeface="Yu Gothic UI"/>
                        </a:rPr>
                        <a:t>用</a:t>
                      </a:r>
                      <a:r>
                        <a:rPr sz="1100" b="1" u="sng" spc="135" dirty="0">
                          <a:solidFill>
                            <a:srgbClr val="006FC0"/>
                          </a:solidFill>
                          <a:uFill>
                            <a:solidFill>
                              <a:srgbClr val="006FC0"/>
                            </a:solidFill>
                          </a:uFill>
                          <a:latin typeface="Yu Gothic UI"/>
                          <a:cs typeface="Yu Gothic UI"/>
                        </a:rPr>
                        <a:t>す</a:t>
                      </a:r>
                      <a:r>
                        <a:rPr sz="1100" b="1" u="sng" spc="125" dirty="0">
                          <a:solidFill>
                            <a:srgbClr val="006FC0"/>
                          </a:solidFill>
                          <a:uFill>
                            <a:solidFill>
                              <a:srgbClr val="006FC0"/>
                            </a:solidFill>
                          </a:uFill>
                          <a:latin typeface="Yu Gothic UI"/>
                          <a:cs typeface="Yu Gothic UI"/>
                        </a:rPr>
                        <a:t>る</a:t>
                      </a:r>
                      <a:r>
                        <a:rPr sz="1100" b="1" u="sng" spc="150" dirty="0">
                          <a:solidFill>
                            <a:srgbClr val="006FC0"/>
                          </a:solidFill>
                          <a:uFill>
                            <a:solidFill>
                              <a:srgbClr val="006FC0"/>
                            </a:solidFill>
                          </a:uFill>
                          <a:latin typeface="Yu Gothic UI"/>
                          <a:cs typeface="Yu Gothic UI"/>
                        </a:rPr>
                        <a:t>場</a:t>
                      </a:r>
                      <a:r>
                        <a:rPr sz="1100" b="1" u="sng" spc="-50" dirty="0">
                          <a:solidFill>
                            <a:srgbClr val="006FC0"/>
                          </a:solidFill>
                          <a:uFill>
                            <a:solidFill>
                              <a:srgbClr val="006FC0"/>
                            </a:solidFill>
                          </a:uFill>
                          <a:latin typeface="Yu Gothic UI"/>
                          <a:cs typeface="Yu Gothic UI"/>
                        </a:rPr>
                        <a:t>合</a:t>
                      </a:r>
                      <a:r>
                        <a:rPr sz="1100" b="1" spc="-50" dirty="0">
                          <a:solidFill>
                            <a:srgbClr val="006FC0"/>
                          </a:solidFill>
                          <a:latin typeface="Yu Gothic UI"/>
                          <a:cs typeface="Yu Gothic UI"/>
                        </a:rPr>
                        <a:t> </a:t>
                      </a:r>
                      <a:r>
                        <a:rPr sz="1100" u="sng" spc="65" dirty="0">
                          <a:uFill>
                            <a:solidFill>
                              <a:srgbClr val="000000"/>
                            </a:solidFill>
                          </a:uFill>
                          <a:latin typeface="Yu Gothic UI"/>
                          <a:cs typeface="Yu Gothic UI"/>
                        </a:rPr>
                        <a:t>ＣＡＭ冠</a:t>
                      </a:r>
                      <a:r>
                        <a:rPr sz="1100" u="sng" dirty="0">
                          <a:uFill>
                            <a:solidFill>
                              <a:srgbClr val="000000"/>
                            </a:solidFill>
                          </a:uFill>
                          <a:latin typeface="Yu Gothic UI"/>
                          <a:cs typeface="Yu Gothic UI"/>
                        </a:rPr>
                        <a:t>を</a:t>
                      </a:r>
                      <a:r>
                        <a:rPr sz="1100" u="sng" spc="65" dirty="0">
                          <a:uFill>
                            <a:solidFill>
                              <a:srgbClr val="000000"/>
                            </a:solidFill>
                          </a:uFill>
                          <a:latin typeface="Yu Gothic UI"/>
                          <a:cs typeface="Yu Gothic UI"/>
                        </a:rPr>
                        <a:t>装着</a:t>
                      </a:r>
                      <a:r>
                        <a:rPr sz="1100" u="sng" spc="50" dirty="0">
                          <a:uFill>
                            <a:solidFill>
                              <a:srgbClr val="000000"/>
                            </a:solidFill>
                          </a:uFill>
                          <a:latin typeface="Yu Gothic UI"/>
                          <a:cs typeface="Yu Gothic UI"/>
                        </a:rPr>
                        <a:t>する</a:t>
                      </a:r>
                      <a:r>
                        <a:rPr sz="1100" u="sng" spc="65" dirty="0">
                          <a:uFill>
                            <a:solidFill>
                              <a:srgbClr val="000000"/>
                            </a:solidFill>
                          </a:uFill>
                          <a:latin typeface="Yu Gothic UI"/>
                          <a:cs typeface="Yu Gothic UI"/>
                        </a:rPr>
                        <a:t>部</a:t>
                      </a:r>
                      <a:r>
                        <a:rPr sz="1100" u="sng" spc="50" dirty="0">
                          <a:uFill>
                            <a:solidFill>
                              <a:srgbClr val="000000"/>
                            </a:solidFill>
                          </a:uFill>
                          <a:latin typeface="Yu Gothic UI"/>
                          <a:cs typeface="Yu Gothic UI"/>
                        </a:rPr>
                        <a:t>位の</a:t>
                      </a:r>
                      <a:r>
                        <a:rPr sz="1100" u="sng" spc="65" dirty="0">
                          <a:uFill>
                            <a:solidFill>
                              <a:srgbClr val="000000"/>
                            </a:solidFill>
                          </a:uFill>
                          <a:latin typeface="Yu Gothic UI"/>
                          <a:cs typeface="Yu Gothic UI"/>
                        </a:rPr>
                        <a:t>対</a:t>
                      </a:r>
                      <a:r>
                        <a:rPr sz="1100" u="sng" spc="50" dirty="0">
                          <a:uFill>
                            <a:solidFill>
                              <a:srgbClr val="000000"/>
                            </a:solidFill>
                          </a:uFill>
                          <a:latin typeface="Yu Gothic UI"/>
                          <a:cs typeface="Yu Gothic UI"/>
                        </a:rPr>
                        <a:t>側</a:t>
                      </a:r>
                      <a:r>
                        <a:rPr sz="1100" u="sng" spc="65" dirty="0">
                          <a:uFill>
                            <a:solidFill>
                              <a:srgbClr val="000000"/>
                            </a:solidFill>
                          </a:uFill>
                          <a:latin typeface="Yu Gothic UI"/>
                          <a:cs typeface="Yu Gothic UI"/>
                        </a:rPr>
                        <a:t>に</a:t>
                      </a:r>
                      <a:r>
                        <a:rPr sz="1100" u="sng" spc="85" dirty="0">
                          <a:uFill>
                            <a:solidFill>
                              <a:srgbClr val="000000"/>
                            </a:solidFill>
                          </a:uFill>
                          <a:latin typeface="Yu Gothic UI"/>
                          <a:cs typeface="Yu Gothic UI"/>
                        </a:rPr>
                        <a:t>大</a:t>
                      </a:r>
                      <a:r>
                        <a:rPr sz="1100" u="sng" spc="70" dirty="0">
                          <a:uFill>
                            <a:solidFill>
                              <a:srgbClr val="000000"/>
                            </a:solidFill>
                          </a:uFill>
                          <a:latin typeface="Yu Gothic UI"/>
                          <a:cs typeface="Yu Gothic UI"/>
                        </a:rPr>
                        <a:t>臼</a:t>
                      </a:r>
                      <a:r>
                        <a:rPr sz="1100" u="sng" spc="195" dirty="0">
                          <a:uFill>
                            <a:solidFill>
                              <a:srgbClr val="000000"/>
                            </a:solidFill>
                          </a:uFill>
                          <a:latin typeface="Yu Gothic UI"/>
                          <a:cs typeface="Yu Gothic UI"/>
                        </a:rPr>
                        <a:t>歯</a:t>
                      </a:r>
                      <a:r>
                        <a:rPr sz="1100" u="sng" spc="155" dirty="0">
                          <a:uFill>
                            <a:solidFill>
                              <a:srgbClr val="000000"/>
                            </a:solidFill>
                          </a:uFill>
                          <a:latin typeface="Yu Gothic UI"/>
                          <a:cs typeface="Yu Gothic UI"/>
                        </a:rPr>
                        <a:t>に</a:t>
                      </a:r>
                      <a:r>
                        <a:rPr sz="1100" u="sng" spc="130" dirty="0">
                          <a:uFill>
                            <a:solidFill>
                              <a:srgbClr val="000000"/>
                            </a:solidFill>
                          </a:uFill>
                          <a:latin typeface="Yu Gothic UI"/>
                          <a:cs typeface="Yu Gothic UI"/>
                        </a:rPr>
                        <a:t>よ</a:t>
                      </a:r>
                      <a:r>
                        <a:rPr sz="1100" u="sng" spc="204" dirty="0">
                          <a:uFill>
                            <a:solidFill>
                              <a:srgbClr val="000000"/>
                            </a:solidFill>
                          </a:uFill>
                          <a:latin typeface="Yu Gothic UI"/>
                          <a:cs typeface="Yu Gothic UI"/>
                        </a:rPr>
                        <a:t>る</a:t>
                      </a:r>
                      <a:endParaRPr sz="1100">
                        <a:latin typeface="Yu Gothic UI"/>
                        <a:cs typeface="Yu Gothic UI"/>
                      </a:endParaRPr>
                    </a:p>
                    <a:p>
                      <a:pPr marL="469900" marR="6422390">
                        <a:lnSpc>
                          <a:spcPct val="106400"/>
                        </a:lnSpc>
                      </a:pPr>
                      <a:r>
                        <a:rPr sz="1100" u="sng" spc="105" dirty="0">
                          <a:uFill>
                            <a:solidFill>
                              <a:srgbClr val="000000"/>
                            </a:solidFill>
                          </a:uFill>
                          <a:latin typeface="Yu Gothic UI"/>
                          <a:cs typeface="Yu Gothic UI"/>
                        </a:rPr>
                        <a:t>咬合支持がある患者であって、以下のいずれか</a:t>
                      </a:r>
                      <a:r>
                        <a:rPr sz="1100" u="sng" spc="500" dirty="0">
                          <a:uFill>
                            <a:solidFill>
                              <a:srgbClr val="000000"/>
                            </a:solidFill>
                          </a:uFill>
                          <a:latin typeface="Yu Gothic UI"/>
                          <a:cs typeface="Yu Gothic UI"/>
                        </a:rPr>
                        <a:t>                   </a:t>
                      </a:r>
                      <a:r>
                        <a:rPr sz="1100" u="sng" spc="125" dirty="0">
                          <a:uFill>
                            <a:solidFill>
                              <a:srgbClr val="000000"/>
                            </a:solidFill>
                          </a:uFill>
                          <a:latin typeface="Yu Gothic UI"/>
                          <a:cs typeface="Yu Gothic UI"/>
                        </a:rPr>
                        <a:t>に該当する場合に限る。</a:t>
                      </a:r>
                      <a:r>
                        <a:rPr sz="1100" u="sng" spc="-50" dirty="0">
                          <a:uFill>
                            <a:solidFill>
                              <a:srgbClr val="000000"/>
                            </a:solidFill>
                          </a:uFill>
                          <a:latin typeface="Yu Gothic UI"/>
                          <a:cs typeface="Yu Gothic UI"/>
                        </a:rPr>
                        <a:t>）</a:t>
                      </a:r>
                      <a:endParaRPr sz="1100">
                        <a:latin typeface="Yu Gothic UI"/>
                        <a:cs typeface="Yu Gothic UI"/>
                      </a:endParaRPr>
                    </a:p>
                    <a:p>
                      <a:pPr marL="478790" marR="85090">
                        <a:lnSpc>
                          <a:spcPct val="100000"/>
                        </a:lnSpc>
                        <a:spcBef>
                          <a:spcPts val="110"/>
                        </a:spcBef>
                        <a:tabLst>
                          <a:tab pos="759460" algn="l"/>
                          <a:tab pos="4276725" algn="l"/>
                        </a:tabLst>
                      </a:pPr>
                      <a:r>
                        <a:rPr sz="1650" u="sng" spc="-75" baseline="2525" dirty="0">
                          <a:uFill>
                            <a:solidFill>
                              <a:srgbClr val="000000"/>
                            </a:solidFill>
                          </a:uFill>
                          <a:latin typeface="Yu Gothic UI"/>
                          <a:cs typeface="Yu Gothic UI"/>
                        </a:rPr>
                        <a:t>①</a:t>
                      </a:r>
                      <a:r>
                        <a:rPr sz="1650" u="sng" baseline="2525" dirty="0">
                          <a:uFill>
                            <a:solidFill>
                              <a:srgbClr val="000000"/>
                            </a:solidFill>
                          </a:uFill>
                          <a:latin typeface="Yu Gothic UI"/>
                          <a:cs typeface="Yu Gothic UI"/>
                        </a:rPr>
                        <a:t>	当該ＣＡＤ／ＣＡＭ</a:t>
                      </a:r>
                      <a:r>
                        <a:rPr sz="1650" u="sng" spc="-22" baseline="2525" dirty="0">
                          <a:uFill>
                            <a:solidFill>
                              <a:srgbClr val="000000"/>
                            </a:solidFill>
                          </a:uFill>
                          <a:latin typeface="Yu Gothic UI"/>
                          <a:cs typeface="Yu Gothic UI"/>
                        </a:rPr>
                        <a:t>冠</a:t>
                      </a:r>
                      <a:r>
                        <a:rPr sz="1650" u="sng" spc="104" baseline="2525" dirty="0">
                          <a:uFill>
                            <a:solidFill>
                              <a:srgbClr val="000000"/>
                            </a:solidFill>
                          </a:uFill>
                          <a:latin typeface="Yu Gothic UI"/>
                          <a:cs typeface="Yu Gothic UI"/>
                        </a:rPr>
                        <a:t>を</a:t>
                      </a:r>
                      <a:r>
                        <a:rPr sz="1650" u="sng" spc="142" baseline="2525" dirty="0">
                          <a:uFill>
                            <a:solidFill>
                              <a:srgbClr val="000000"/>
                            </a:solidFill>
                          </a:uFill>
                          <a:latin typeface="Yu Gothic UI"/>
                          <a:cs typeface="Yu Gothic UI"/>
                        </a:rPr>
                        <a:t>装</a:t>
                      </a:r>
                      <a:r>
                        <a:rPr sz="1650" u="sng" spc="120" baseline="2525" dirty="0">
                          <a:uFill>
                            <a:solidFill>
                              <a:srgbClr val="000000"/>
                            </a:solidFill>
                          </a:uFill>
                          <a:latin typeface="Yu Gothic UI"/>
                          <a:cs typeface="Yu Gothic UI"/>
                        </a:rPr>
                        <a:t>着</a:t>
                      </a:r>
                      <a:r>
                        <a:rPr sz="1650" u="sng" spc="209" baseline="2525" dirty="0">
                          <a:uFill>
                            <a:solidFill>
                              <a:srgbClr val="000000"/>
                            </a:solidFill>
                          </a:uFill>
                          <a:latin typeface="Yu Gothic UI"/>
                          <a:cs typeface="Yu Gothic UI"/>
                        </a:rPr>
                        <a:t>す</a:t>
                      </a:r>
                      <a:r>
                        <a:rPr sz="1650" u="sng" spc="195" baseline="2525" dirty="0">
                          <a:uFill>
                            <a:solidFill>
                              <a:srgbClr val="000000"/>
                            </a:solidFill>
                          </a:uFill>
                          <a:latin typeface="Yu Gothic UI"/>
                          <a:cs typeface="Yu Gothic UI"/>
                        </a:rPr>
                        <a:t>る</a:t>
                      </a:r>
                      <a:r>
                        <a:rPr sz="1650" u="sng" spc="240" baseline="2525" dirty="0">
                          <a:uFill>
                            <a:solidFill>
                              <a:srgbClr val="000000"/>
                            </a:solidFill>
                          </a:uFill>
                          <a:latin typeface="Yu Gothic UI"/>
                          <a:cs typeface="Yu Gothic UI"/>
                        </a:rPr>
                        <a:t>部</a:t>
                      </a:r>
                      <a:r>
                        <a:rPr sz="1650" u="sng" spc="165" baseline="2525" dirty="0">
                          <a:uFill>
                            <a:solidFill>
                              <a:srgbClr val="000000"/>
                            </a:solidFill>
                          </a:uFill>
                          <a:latin typeface="Yu Gothic UI"/>
                          <a:cs typeface="Yu Gothic UI"/>
                        </a:rPr>
                        <a:t>位</a:t>
                      </a:r>
                      <a:r>
                        <a:rPr sz="1650" u="sng" spc="112" baseline="2525" dirty="0">
                          <a:uFill>
                            <a:solidFill>
                              <a:srgbClr val="000000"/>
                            </a:solidFill>
                          </a:uFill>
                          <a:latin typeface="Yu Gothic UI"/>
                          <a:cs typeface="Yu Gothic UI"/>
                        </a:rPr>
                        <a:t>と</a:t>
                      </a:r>
                      <a:r>
                        <a:rPr sz="1650" u="sng" spc="89" baseline="2525" dirty="0">
                          <a:uFill>
                            <a:solidFill>
                              <a:srgbClr val="000000"/>
                            </a:solidFill>
                          </a:uFill>
                          <a:latin typeface="Yu Gothic UI"/>
                          <a:cs typeface="Yu Gothic UI"/>
                        </a:rPr>
                        <a:t>同</a:t>
                      </a:r>
                      <a:r>
                        <a:rPr sz="1650" baseline="2525" dirty="0">
                          <a:latin typeface="Yu Gothic UI"/>
                          <a:cs typeface="Yu Gothic UI"/>
                        </a:rPr>
                        <a:t>	</a:t>
                      </a:r>
                      <a:r>
                        <a:rPr sz="1100" b="1" dirty="0">
                          <a:solidFill>
                            <a:srgbClr val="006FC0"/>
                          </a:solidFill>
                          <a:latin typeface="Yu Gothic UI"/>
                          <a:cs typeface="Yu Gothic UI"/>
                        </a:rPr>
                        <a:t>（削除</a:t>
                      </a:r>
                      <a:r>
                        <a:rPr sz="1100" b="1" spc="-50" dirty="0">
                          <a:solidFill>
                            <a:srgbClr val="006FC0"/>
                          </a:solidFill>
                          <a:latin typeface="Yu Gothic UI"/>
                          <a:cs typeface="Yu Gothic UI"/>
                        </a:rPr>
                        <a:t>）</a:t>
                      </a:r>
                      <a:endParaRPr sz="1100">
                        <a:latin typeface="Yu Gothic UI"/>
                        <a:cs typeface="Yu Gothic UI"/>
                      </a:endParaRPr>
                    </a:p>
                    <a:p>
                      <a:pPr marL="596265" marR="85090">
                        <a:lnSpc>
                          <a:spcPct val="100000"/>
                        </a:lnSpc>
                        <a:spcBef>
                          <a:spcPts val="45"/>
                        </a:spcBef>
                      </a:pPr>
                      <a:r>
                        <a:rPr sz="1100" u="sng" spc="75" dirty="0">
                          <a:uFill>
                            <a:solidFill>
                              <a:srgbClr val="000000"/>
                            </a:solidFill>
                          </a:uFill>
                          <a:latin typeface="Yu Gothic UI"/>
                          <a:cs typeface="Yu Gothic UI"/>
                        </a:rPr>
                        <a:t>側に大臼歯による咬合支持があり、当該補綴</a:t>
                      </a:r>
                      <a:endParaRPr sz="1100">
                        <a:latin typeface="Yu Gothic UI"/>
                        <a:cs typeface="Yu Gothic UI"/>
                      </a:endParaRPr>
                    </a:p>
                    <a:p>
                      <a:pPr marL="596265" marR="85090">
                        <a:lnSpc>
                          <a:spcPct val="100000"/>
                        </a:lnSpc>
                        <a:spcBef>
                          <a:spcPts val="85"/>
                        </a:spcBef>
                        <a:tabLst>
                          <a:tab pos="7646670" algn="l"/>
                          <a:tab pos="8696325" algn="l"/>
                        </a:tabLst>
                      </a:pPr>
                      <a:r>
                        <a:rPr sz="1100" u="sng" spc="55" dirty="0">
                          <a:uFill>
                            <a:solidFill>
                              <a:srgbClr val="000000"/>
                            </a:solidFill>
                          </a:uFill>
                          <a:latin typeface="Yu Gothic UI"/>
                          <a:cs typeface="Yu Gothic UI"/>
                        </a:rPr>
                        <a:t>部位</a:t>
                      </a:r>
                      <a:r>
                        <a:rPr sz="1100" u="sng" dirty="0">
                          <a:uFill>
                            <a:solidFill>
                              <a:srgbClr val="000000"/>
                            </a:solidFill>
                          </a:uFill>
                          <a:latin typeface="Yu Gothic UI"/>
                          <a:cs typeface="Yu Gothic UI"/>
                        </a:rPr>
                        <a:t>に</a:t>
                      </a:r>
                      <a:r>
                        <a:rPr sz="1100" u="sng" spc="55" dirty="0">
                          <a:uFill>
                            <a:solidFill>
                              <a:srgbClr val="000000"/>
                            </a:solidFill>
                          </a:uFill>
                          <a:latin typeface="Yu Gothic UI"/>
                          <a:cs typeface="Yu Gothic UI"/>
                        </a:rPr>
                        <a:t>過度</a:t>
                      </a:r>
                      <a:r>
                        <a:rPr sz="1100" u="sng" dirty="0">
                          <a:uFill>
                            <a:solidFill>
                              <a:srgbClr val="000000"/>
                            </a:solidFill>
                          </a:uFill>
                          <a:latin typeface="Yu Gothic UI"/>
                          <a:cs typeface="Yu Gothic UI"/>
                        </a:rPr>
                        <a:t>な</a:t>
                      </a:r>
                      <a:r>
                        <a:rPr sz="1100" u="sng" spc="55" dirty="0">
                          <a:uFill>
                            <a:solidFill>
                              <a:srgbClr val="000000"/>
                            </a:solidFill>
                          </a:uFill>
                          <a:latin typeface="Yu Gothic UI"/>
                          <a:cs typeface="Yu Gothic UI"/>
                        </a:rPr>
                        <a:t>咬合圧</a:t>
                      </a:r>
                      <a:r>
                        <a:rPr sz="1100" u="sng" dirty="0">
                          <a:uFill>
                            <a:solidFill>
                              <a:srgbClr val="000000"/>
                            </a:solidFill>
                          </a:uFill>
                          <a:latin typeface="Yu Gothic UI"/>
                          <a:cs typeface="Yu Gothic UI"/>
                        </a:rPr>
                        <a:t>が加</a:t>
                      </a:r>
                      <a:r>
                        <a:rPr sz="1100" u="sng" spc="225" dirty="0">
                          <a:uFill>
                            <a:solidFill>
                              <a:srgbClr val="000000"/>
                            </a:solidFill>
                          </a:uFill>
                          <a:latin typeface="Yu Gothic UI"/>
                          <a:cs typeface="Yu Gothic UI"/>
                        </a:rPr>
                        <a:t>わ</a:t>
                      </a:r>
                      <a:r>
                        <a:rPr sz="1100" u="sng" spc="185" dirty="0">
                          <a:uFill>
                            <a:solidFill>
                              <a:srgbClr val="000000"/>
                            </a:solidFill>
                          </a:uFill>
                          <a:latin typeface="Yu Gothic UI"/>
                          <a:cs typeface="Yu Gothic UI"/>
                        </a:rPr>
                        <a:t>ら</a:t>
                      </a:r>
                      <a:r>
                        <a:rPr sz="1100" u="sng" spc="210" dirty="0">
                          <a:uFill>
                            <a:solidFill>
                              <a:srgbClr val="000000"/>
                            </a:solidFill>
                          </a:uFill>
                          <a:latin typeface="Yu Gothic UI"/>
                          <a:cs typeface="Yu Gothic UI"/>
                        </a:rPr>
                        <a:t>な</a:t>
                      </a:r>
                      <a:r>
                        <a:rPr sz="1100" u="sng" spc="60" dirty="0">
                          <a:uFill>
                            <a:solidFill>
                              <a:srgbClr val="000000"/>
                            </a:solidFill>
                          </a:uFill>
                          <a:latin typeface="Yu Gothic UI"/>
                          <a:cs typeface="Yu Gothic UI"/>
                        </a:rPr>
                        <a:t>い</a:t>
                      </a:r>
                      <a:r>
                        <a:rPr sz="1100" u="sng" spc="75" dirty="0">
                          <a:uFill>
                            <a:solidFill>
                              <a:srgbClr val="000000"/>
                            </a:solidFill>
                          </a:uFill>
                          <a:latin typeface="Yu Gothic UI"/>
                          <a:cs typeface="Yu Gothic UI"/>
                        </a:rPr>
                        <a:t>場</a:t>
                      </a:r>
                      <a:r>
                        <a:rPr sz="1100" u="sng" spc="60" dirty="0">
                          <a:uFill>
                            <a:solidFill>
                              <a:srgbClr val="000000"/>
                            </a:solidFill>
                          </a:uFill>
                          <a:latin typeface="Yu Gothic UI"/>
                          <a:cs typeface="Yu Gothic UI"/>
                        </a:rPr>
                        <a:t>合</a:t>
                      </a:r>
                      <a:r>
                        <a:rPr sz="1100" u="sng" spc="-50" dirty="0">
                          <a:uFill>
                            <a:solidFill>
                              <a:srgbClr val="000000"/>
                            </a:solidFill>
                          </a:uFill>
                          <a:latin typeface="Yu Gothic UI"/>
                          <a:cs typeface="Yu Gothic UI"/>
                        </a:rPr>
                        <a:t>等</a:t>
                      </a:r>
                      <a:r>
                        <a:rPr sz="1100" dirty="0">
                          <a:latin typeface="Yu Gothic UI"/>
                          <a:cs typeface="Yu Gothic UI"/>
                        </a:rPr>
                        <a:t>	</a:t>
                      </a:r>
                      <a:r>
                        <a:rPr sz="1575" baseline="2645" dirty="0">
                          <a:latin typeface="PMingLiU"/>
                          <a:cs typeface="PMingLiU"/>
                        </a:rPr>
                        <a:t>全部金属</a:t>
                      </a:r>
                      <a:r>
                        <a:rPr sz="1575" spc="-75" baseline="2645" dirty="0">
                          <a:latin typeface="PMingLiU"/>
                          <a:cs typeface="PMingLiU"/>
                        </a:rPr>
                        <a:t>冠</a:t>
                      </a:r>
                      <a:r>
                        <a:rPr sz="1575" baseline="2645" dirty="0">
                          <a:latin typeface="PMingLiU"/>
                          <a:cs typeface="PMingLiU"/>
                        </a:rPr>
                        <a:t>	</a:t>
                      </a:r>
                      <a:r>
                        <a:rPr sz="1575" b="1" spc="-15" baseline="5291" dirty="0">
                          <a:solidFill>
                            <a:srgbClr val="006FC0"/>
                          </a:solidFill>
                          <a:latin typeface="Microsoft YaHei UI"/>
                          <a:cs typeface="Microsoft YaHei UI"/>
                        </a:rPr>
                        <a:t>CAD/CAM</a:t>
                      </a:r>
                      <a:r>
                        <a:rPr sz="1575" b="1" spc="-75" baseline="5291" dirty="0">
                          <a:solidFill>
                            <a:srgbClr val="006FC0"/>
                          </a:solidFill>
                          <a:latin typeface="Microsoft YaHei UI"/>
                          <a:cs typeface="Microsoft YaHei UI"/>
                        </a:rPr>
                        <a:t>冠</a:t>
                      </a:r>
                      <a:endParaRPr sz="1575" baseline="5291">
                        <a:latin typeface="Microsoft YaHei UI"/>
                        <a:cs typeface="Microsoft YaHei UI"/>
                      </a:endParaRPr>
                    </a:p>
                    <a:p>
                      <a:pPr marL="478790" marR="85090">
                        <a:lnSpc>
                          <a:spcPct val="100000"/>
                        </a:lnSpc>
                        <a:spcBef>
                          <a:spcPts val="110"/>
                        </a:spcBef>
                        <a:tabLst>
                          <a:tab pos="759460" algn="l"/>
                          <a:tab pos="4270375" algn="l"/>
                        </a:tabLst>
                      </a:pPr>
                      <a:r>
                        <a:rPr sz="1650" u="sng" spc="-75" baseline="2525" dirty="0">
                          <a:uFill>
                            <a:solidFill>
                              <a:srgbClr val="000000"/>
                            </a:solidFill>
                          </a:uFill>
                          <a:latin typeface="Yu Gothic UI"/>
                          <a:cs typeface="Yu Gothic UI"/>
                        </a:rPr>
                        <a:t>②</a:t>
                      </a:r>
                      <a:r>
                        <a:rPr sz="1650" u="sng" baseline="2525" dirty="0">
                          <a:uFill>
                            <a:solidFill>
                              <a:srgbClr val="000000"/>
                            </a:solidFill>
                          </a:uFill>
                          <a:latin typeface="Yu Gothic UI"/>
                          <a:cs typeface="Yu Gothic UI"/>
                        </a:rPr>
                        <a:t>	当該ＣＡＤ／ＣＡＭ</a:t>
                      </a:r>
                      <a:r>
                        <a:rPr sz="1650" u="sng" spc="-22" baseline="2525" dirty="0">
                          <a:uFill>
                            <a:solidFill>
                              <a:srgbClr val="000000"/>
                            </a:solidFill>
                          </a:uFill>
                          <a:latin typeface="Yu Gothic UI"/>
                          <a:cs typeface="Yu Gothic UI"/>
                        </a:rPr>
                        <a:t>冠</a:t>
                      </a:r>
                      <a:r>
                        <a:rPr sz="1650" u="sng" spc="104" baseline="2525" dirty="0">
                          <a:uFill>
                            <a:solidFill>
                              <a:srgbClr val="000000"/>
                            </a:solidFill>
                          </a:uFill>
                          <a:latin typeface="Yu Gothic UI"/>
                          <a:cs typeface="Yu Gothic UI"/>
                        </a:rPr>
                        <a:t>を</a:t>
                      </a:r>
                      <a:r>
                        <a:rPr sz="1650" u="sng" spc="142" baseline="2525" dirty="0">
                          <a:uFill>
                            <a:solidFill>
                              <a:srgbClr val="000000"/>
                            </a:solidFill>
                          </a:uFill>
                          <a:latin typeface="Yu Gothic UI"/>
                          <a:cs typeface="Yu Gothic UI"/>
                        </a:rPr>
                        <a:t>装</a:t>
                      </a:r>
                      <a:r>
                        <a:rPr sz="1650" u="sng" spc="120" baseline="2525" dirty="0">
                          <a:uFill>
                            <a:solidFill>
                              <a:srgbClr val="000000"/>
                            </a:solidFill>
                          </a:uFill>
                          <a:latin typeface="Yu Gothic UI"/>
                          <a:cs typeface="Yu Gothic UI"/>
                        </a:rPr>
                        <a:t>着</a:t>
                      </a:r>
                      <a:r>
                        <a:rPr sz="1650" u="sng" spc="209" baseline="2525" dirty="0">
                          <a:uFill>
                            <a:solidFill>
                              <a:srgbClr val="000000"/>
                            </a:solidFill>
                          </a:uFill>
                          <a:latin typeface="Yu Gothic UI"/>
                          <a:cs typeface="Yu Gothic UI"/>
                        </a:rPr>
                        <a:t>す</a:t>
                      </a:r>
                      <a:r>
                        <a:rPr sz="1650" u="sng" spc="195" baseline="2525" dirty="0">
                          <a:uFill>
                            <a:solidFill>
                              <a:srgbClr val="000000"/>
                            </a:solidFill>
                          </a:uFill>
                          <a:latin typeface="Yu Gothic UI"/>
                          <a:cs typeface="Yu Gothic UI"/>
                        </a:rPr>
                        <a:t>る</a:t>
                      </a:r>
                      <a:r>
                        <a:rPr sz="1650" u="sng" spc="240" baseline="2525" dirty="0">
                          <a:uFill>
                            <a:solidFill>
                              <a:srgbClr val="000000"/>
                            </a:solidFill>
                          </a:uFill>
                          <a:latin typeface="Yu Gothic UI"/>
                          <a:cs typeface="Yu Gothic UI"/>
                        </a:rPr>
                        <a:t>部</a:t>
                      </a:r>
                      <a:r>
                        <a:rPr sz="1650" u="sng" spc="97" baseline="2525" dirty="0">
                          <a:uFill>
                            <a:solidFill>
                              <a:srgbClr val="000000"/>
                            </a:solidFill>
                          </a:uFill>
                          <a:latin typeface="Yu Gothic UI"/>
                          <a:cs typeface="Yu Gothic UI"/>
                        </a:rPr>
                        <a:t>位</a:t>
                      </a:r>
                      <a:r>
                        <a:rPr sz="1650" u="sng" spc="75" baseline="2525" dirty="0">
                          <a:uFill>
                            <a:solidFill>
                              <a:srgbClr val="000000"/>
                            </a:solidFill>
                          </a:uFill>
                          <a:latin typeface="Yu Gothic UI"/>
                          <a:cs typeface="Yu Gothic UI"/>
                        </a:rPr>
                        <a:t>の</a:t>
                      </a:r>
                      <a:r>
                        <a:rPr sz="1650" u="sng" spc="22" baseline="2525" dirty="0">
                          <a:uFill>
                            <a:solidFill>
                              <a:srgbClr val="000000"/>
                            </a:solidFill>
                          </a:uFill>
                          <a:latin typeface="Yu Gothic UI"/>
                          <a:cs typeface="Yu Gothic UI"/>
                        </a:rPr>
                        <a:t>同</a:t>
                      </a:r>
                      <a:r>
                        <a:rPr sz="1650" baseline="2525" dirty="0">
                          <a:latin typeface="Yu Gothic UI"/>
                          <a:cs typeface="Yu Gothic UI"/>
                        </a:rPr>
                        <a:t>	</a:t>
                      </a:r>
                      <a:r>
                        <a:rPr sz="1100" b="1" dirty="0">
                          <a:solidFill>
                            <a:srgbClr val="006FC0"/>
                          </a:solidFill>
                          <a:latin typeface="Yu Gothic UI"/>
                          <a:cs typeface="Yu Gothic UI"/>
                        </a:rPr>
                        <a:t>（削除</a:t>
                      </a:r>
                      <a:r>
                        <a:rPr sz="1100" b="1" spc="-50" dirty="0">
                          <a:solidFill>
                            <a:srgbClr val="006FC0"/>
                          </a:solidFill>
                          <a:latin typeface="Yu Gothic UI"/>
                          <a:cs typeface="Yu Gothic UI"/>
                        </a:rPr>
                        <a:t>）</a:t>
                      </a:r>
                      <a:endParaRPr sz="1100">
                        <a:latin typeface="Yu Gothic UI"/>
                        <a:cs typeface="Yu Gothic UI"/>
                      </a:endParaRPr>
                    </a:p>
                    <a:p>
                      <a:pPr marL="596265" marR="85090">
                        <a:lnSpc>
                          <a:spcPct val="100000"/>
                        </a:lnSpc>
                        <a:spcBef>
                          <a:spcPts val="50"/>
                        </a:spcBef>
                      </a:pPr>
                      <a:r>
                        <a:rPr sz="1100" u="sng" spc="65" dirty="0">
                          <a:uFill>
                            <a:solidFill>
                              <a:srgbClr val="000000"/>
                            </a:solidFill>
                          </a:uFill>
                          <a:latin typeface="Yu Gothic UI"/>
                          <a:cs typeface="Yu Gothic UI"/>
                        </a:rPr>
                        <a:t>側に大臼歯による咬合支持がない場合は、当</a:t>
                      </a:r>
                      <a:endParaRPr sz="1100">
                        <a:latin typeface="Yu Gothic UI"/>
                        <a:cs typeface="Yu Gothic UI"/>
                      </a:endParaRPr>
                    </a:p>
                    <a:p>
                      <a:pPr marL="596265" marR="6428105" algn="just">
                        <a:lnSpc>
                          <a:spcPct val="105900"/>
                        </a:lnSpc>
                        <a:spcBef>
                          <a:spcPts val="5"/>
                        </a:spcBef>
                      </a:pPr>
                      <a:r>
                        <a:rPr sz="1100" u="sng" spc="40" dirty="0">
                          <a:uFill>
                            <a:solidFill>
                              <a:srgbClr val="000000"/>
                            </a:solidFill>
                          </a:uFill>
                          <a:latin typeface="Yu Gothic UI"/>
                          <a:cs typeface="Yu Gothic UI"/>
                        </a:rPr>
                        <a:t>該補綴部位の対合歯が欠損であり、当該補綴</a:t>
                      </a:r>
                      <a:r>
                        <a:rPr sz="1100" u="sng" spc="500" dirty="0">
                          <a:uFill>
                            <a:solidFill>
                              <a:srgbClr val="000000"/>
                            </a:solidFill>
                          </a:uFill>
                          <a:latin typeface="Yu Gothic UI"/>
                          <a:cs typeface="Yu Gothic UI"/>
                        </a:rPr>
                        <a:t> </a:t>
                      </a:r>
                      <a:r>
                        <a:rPr sz="1100" u="sng" spc="45" dirty="0">
                          <a:uFill>
                            <a:solidFill>
                              <a:srgbClr val="000000"/>
                            </a:solidFill>
                          </a:uFill>
                          <a:latin typeface="Yu Gothic UI"/>
                          <a:cs typeface="Yu Gothic UI"/>
                        </a:rPr>
                        <a:t>部位の近心側隣在歯までの咬合支持がある場</a:t>
                      </a:r>
                      <a:r>
                        <a:rPr sz="1100" u="sng" spc="-50" dirty="0">
                          <a:uFill>
                            <a:solidFill>
                              <a:srgbClr val="000000"/>
                            </a:solidFill>
                          </a:uFill>
                          <a:latin typeface="Yu Gothic UI"/>
                          <a:cs typeface="Yu Gothic UI"/>
                        </a:rPr>
                        <a:t>合</a:t>
                      </a:r>
                      <a:endParaRPr sz="1100">
                        <a:latin typeface="Yu Gothic UI"/>
                        <a:cs typeface="Yu Gothic UI"/>
                      </a:endParaRPr>
                    </a:p>
                    <a:p>
                      <a:pPr marL="340360" marR="85090" algn="just">
                        <a:lnSpc>
                          <a:spcPct val="100000"/>
                        </a:lnSpc>
                        <a:spcBef>
                          <a:spcPts val="120"/>
                        </a:spcBef>
                        <a:tabLst>
                          <a:tab pos="4131945" algn="l"/>
                        </a:tabLst>
                      </a:pPr>
                      <a:r>
                        <a:rPr sz="1650" u="sng" spc="359" baseline="2525" dirty="0">
                          <a:uFill>
                            <a:solidFill>
                              <a:srgbClr val="000000"/>
                            </a:solidFill>
                          </a:uFill>
                          <a:latin typeface="Yu Gothic UI"/>
                          <a:cs typeface="Yu Gothic UI"/>
                        </a:rPr>
                        <a:t>ハ</a:t>
                      </a:r>
                      <a:r>
                        <a:rPr sz="1650" spc="397" baseline="2525" dirty="0">
                          <a:latin typeface="Yu Gothic UI"/>
                          <a:cs typeface="Yu Gothic UI"/>
                        </a:rPr>
                        <a:t>  </a:t>
                      </a:r>
                      <a:r>
                        <a:rPr sz="1650" u="sng" spc="142" baseline="2525" dirty="0">
                          <a:uFill>
                            <a:solidFill>
                              <a:srgbClr val="000000"/>
                            </a:solidFill>
                          </a:uFill>
                          <a:latin typeface="Yu Gothic UI"/>
                          <a:cs typeface="Yu Gothic UI"/>
                        </a:rPr>
                        <a:t>歯科用金属</a:t>
                      </a:r>
                      <a:r>
                        <a:rPr sz="1650" u="sng" spc="104" baseline="2525" dirty="0">
                          <a:uFill>
                            <a:solidFill>
                              <a:srgbClr val="000000"/>
                            </a:solidFill>
                          </a:uFill>
                          <a:latin typeface="Yu Gothic UI"/>
                          <a:cs typeface="Yu Gothic UI"/>
                        </a:rPr>
                        <a:t>を</a:t>
                      </a:r>
                      <a:r>
                        <a:rPr sz="1650" u="sng" spc="142" baseline="2525" dirty="0">
                          <a:uFill>
                            <a:solidFill>
                              <a:srgbClr val="000000"/>
                            </a:solidFill>
                          </a:uFill>
                          <a:latin typeface="Yu Gothic UI"/>
                          <a:cs typeface="Yu Gothic UI"/>
                        </a:rPr>
                        <a:t>原因</a:t>
                      </a:r>
                      <a:r>
                        <a:rPr sz="1650" u="sng" spc="104" baseline="2525" dirty="0">
                          <a:uFill>
                            <a:solidFill>
                              <a:srgbClr val="000000"/>
                            </a:solidFill>
                          </a:uFill>
                          <a:latin typeface="Yu Gothic UI"/>
                          <a:cs typeface="Yu Gothic UI"/>
                        </a:rPr>
                        <a:t>と</a:t>
                      </a:r>
                      <a:r>
                        <a:rPr sz="1650" u="sng" spc="120" baseline="2525" dirty="0">
                          <a:uFill>
                            <a:solidFill>
                              <a:srgbClr val="000000"/>
                            </a:solidFill>
                          </a:uFill>
                          <a:latin typeface="Yu Gothic UI"/>
                          <a:cs typeface="Yu Gothic UI"/>
                        </a:rPr>
                        <a:t>す</a:t>
                      </a:r>
                      <a:r>
                        <a:rPr sz="1650" u="sng" spc="97" baseline="2525" dirty="0">
                          <a:uFill>
                            <a:solidFill>
                              <a:srgbClr val="000000"/>
                            </a:solidFill>
                          </a:uFill>
                          <a:latin typeface="Yu Gothic UI"/>
                          <a:cs typeface="Yu Gothic UI"/>
                        </a:rPr>
                        <a:t>る</a:t>
                      </a:r>
                      <a:r>
                        <a:rPr sz="1650" u="sng" spc="127" baseline="2525" dirty="0">
                          <a:uFill>
                            <a:solidFill>
                              <a:srgbClr val="000000"/>
                            </a:solidFill>
                          </a:uFill>
                          <a:latin typeface="Yu Gothic UI"/>
                          <a:cs typeface="Yu Gothic UI"/>
                        </a:rPr>
                        <a:t>金属</a:t>
                      </a:r>
                      <a:r>
                        <a:rPr sz="1650" u="sng" spc="82" baseline="2525" dirty="0">
                          <a:uFill>
                            <a:solidFill>
                              <a:srgbClr val="000000"/>
                            </a:solidFill>
                          </a:uFill>
                          <a:latin typeface="Yu Gothic UI"/>
                          <a:cs typeface="Yu Gothic UI"/>
                        </a:rPr>
                        <a:t>ア</a:t>
                      </a:r>
                      <a:r>
                        <a:rPr sz="1650" u="sng" spc="330" baseline="2525" dirty="0">
                          <a:uFill>
                            <a:solidFill>
                              <a:srgbClr val="000000"/>
                            </a:solidFill>
                          </a:uFill>
                          <a:latin typeface="Yu Gothic UI"/>
                          <a:cs typeface="Yu Gothic UI"/>
                        </a:rPr>
                        <a:t>レ</a:t>
                      </a:r>
                      <a:r>
                        <a:rPr sz="1650" u="sng" spc="382" baseline="2525" dirty="0">
                          <a:uFill>
                            <a:solidFill>
                              <a:srgbClr val="000000"/>
                            </a:solidFill>
                          </a:uFill>
                          <a:latin typeface="Yu Gothic UI"/>
                          <a:cs typeface="Yu Gothic UI"/>
                        </a:rPr>
                        <a:t>ル</a:t>
                      </a:r>
                      <a:r>
                        <a:rPr sz="1650" u="sng" spc="352" baseline="2525" dirty="0">
                          <a:uFill>
                            <a:solidFill>
                              <a:srgbClr val="000000"/>
                            </a:solidFill>
                          </a:uFill>
                          <a:latin typeface="Yu Gothic UI"/>
                          <a:cs typeface="Yu Gothic UI"/>
                        </a:rPr>
                        <a:t>ギ</a:t>
                      </a:r>
                      <a:r>
                        <a:rPr sz="1650" u="sng" spc="262" baseline="2525" dirty="0">
                          <a:uFill>
                            <a:solidFill>
                              <a:srgbClr val="000000"/>
                            </a:solidFill>
                          </a:uFill>
                          <a:latin typeface="Yu Gothic UI"/>
                          <a:cs typeface="Yu Gothic UI"/>
                        </a:rPr>
                        <a:t>ー</a:t>
                      </a:r>
                      <a:r>
                        <a:rPr sz="1650" u="sng" spc="307" baseline="2525" dirty="0">
                          <a:uFill>
                            <a:solidFill>
                              <a:srgbClr val="000000"/>
                            </a:solidFill>
                          </a:uFill>
                          <a:latin typeface="Yu Gothic UI"/>
                          <a:cs typeface="Yu Gothic UI"/>
                        </a:rPr>
                        <a:t>を</a:t>
                      </a:r>
                      <a:r>
                        <a:rPr sz="1650" u="sng" spc="337" baseline="2525" dirty="0">
                          <a:uFill>
                            <a:solidFill>
                              <a:srgbClr val="000000"/>
                            </a:solidFill>
                          </a:uFill>
                          <a:latin typeface="Yu Gothic UI"/>
                          <a:cs typeface="Yu Gothic UI"/>
                        </a:rPr>
                        <a:t>有</a:t>
                      </a:r>
                      <a:r>
                        <a:rPr sz="1650" baseline="2525" dirty="0">
                          <a:latin typeface="Yu Gothic UI"/>
                          <a:cs typeface="Yu Gothic UI"/>
                        </a:rPr>
                        <a:t>	</a:t>
                      </a:r>
                      <a:r>
                        <a:rPr sz="1100" spc="240" dirty="0">
                          <a:latin typeface="Yu Gothic UI"/>
                          <a:cs typeface="Yu Gothic UI"/>
                        </a:rPr>
                        <a:t>ハ</a:t>
                      </a:r>
                      <a:r>
                        <a:rPr sz="1100" spc="415" dirty="0">
                          <a:latin typeface="Yu Gothic UI"/>
                          <a:cs typeface="Yu Gothic UI"/>
                        </a:rPr>
                        <a:t>  </a:t>
                      </a:r>
                      <a:r>
                        <a:rPr sz="1100" b="1" u="sng" dirty="0">
                          <a:solidFill>
                            <a:srgbClr val="006FC0"/>
                          </a:solidFill>
                          <a:uFill>
                            <a:solidFill>
                              <a:srgbClr val="006FC0"/>
                            </a:solidFill>
                          </a:uFill>
                          <a:latin typeface="Yu Gothic UI"/>
                          <a:cs typeface="Yu Gothic UI"/>
                        </a:rPr>
                        <a:t>後継永久歯が先天的に欠</a:t>
                      </a:r>
                      <a:r>
                        <a:rPr sz="1100" b="1" u="sng" spc="220" dirty="0">
                          <a:solidFill>
                            <a:srgbClr val="006FC0"/>
                          </a:solidFill>
                          <a:uFill>
                            <a:solidFill>
                              <a:srgbClr val="006FC0"/>
                            </a:solidFill>
                          </a:uFill>
                          <a:latin typeface="Yu Gothic UI"/>
                          <a:cs typeface="Yu Gothic UI"/>
                        </a:rPr>
                        <a:t>如</a:t>
                      </a:r>
                      <a:r>
                        <a:rPr sz="1100" b="1" u="sng" spc="155" dirty="0">
                          <a:solidFill>
                            <a:srgbClr val="006FC0"/>
                          </a:solidFill>
                          <a:uFill>
                            <a:solidFill>
                              <a:srgbClr val="006FC0"/>
                            </a:solidFill>
                          </a:uFill>
                          <a:latin typeface="Yu Gothic UI"/>
                          <a:cs typeface="Yu Gothic UI"/>
                        </a:rPr>
                        <a:t>して</a:t>
                      </a:r>
                      <a:r>
                        <a:rPr sz="1100" b="1" u="sng" spc="125" dirty="0">
                          <a:solidFill>
                            <a:srgbClr val="006FC0"/>
                          </a:solidFill>
                          <a:uFill>
                            <a:solidFill>
                              <a:srgbClr val="006FC0"/>
                            </a:solidFill>
                          </a:uFill>
                          <a:latin typeface="Yu Gothic UI"/>
                          <a:cs typeface="Yu Gothic UI"/>
                        </a:rPr>
                        <a:t>い</a:t>
                      </a:r>
                      <a:r>
                        <a:rPr sz="1100" b="1" u="sng" spc="120" dirty="0">
                          <a:solidFill>
                            <a:srgbClr val="006FC0"/>
                          </a:solidFill>
                          <a:uFill>
                            <a:solidFill>
                              <a:srgbClr val="006FC0"/>
                            </a:solidFill>
                          </a:uFill>
                          <a:latin typeface="Yu Gothic UI"/>
                          <a:cs typeface="Yu Gothic UI"/>
                        </a:rPr>
                        <a:t>る</a:t>
                      </a:r>
                      <a:r>
                        <a:rPr sz="1100" b="1" u="sng" spc="135" dirty="0">
                          <a:solidFill>
                            <a:srgbClr val="006FC0"/>
                          </a:solidFill>
                          <a:uFill>
                            <a:solidFill>
                              <a:srgbClr val="006FC0"/>
                            </a:solidFill>
                          </a:uFill>
                          <a:latin typeface="Yu Gothic UI"/>
                          <a:cs typeface="Yu Gothic UI"/>
                        </a:rPr>
                        <a:t>乳</a:t>
                      </a:r>
                      <a:r>
                        <a:rPr sz="1100" b="1" u="sng" spc="75" dirty="0">
                          <a:solidFill>
                            <a:srgbClr val="006FC0"/>
                          </a:solidFill>
                          <a:uFill>
                            <a:solidFill>
                              <a:srgbClr val="006FC0"/>
                            </a:solidFill>
                          </a:uFill>
                          <a:latin typeface="Yu Gothic UI"/>
                          <a:cs typeface="Yu Gothic UI"/>
                        </a:rPr>
                        <a:t>歯</a:t>
                      </a:r>
                      <a:r>
                        <a:rPr sz="1100" b="1" u="sng" spc="60" dirty="0">
                          <a:solidFill>
                            <a:srgbClr val="006FC0"/>
                          </a:solidFill>
                          <a:uFill>
                            <a:solidFill>
                              <a:srgbClr val="006FC0"/>
                            </a:solidFill>
                          </a:uFill>
                          <a:latin typeface="Yu Gothic UI"/>
                          <a:cs typeface="Yu Gothic UI"/>
                        </a:rPr>
                        <a:t>に</a:t>
                      </a:r>
                      <a:r>
                        <a:rPr sz="1100" b="1" u="sng" spc="25" dirty="0">
                          <a:solidFill>
                            <a:srgbClr val="006FC0"/>
                          </a:solidFill>
                          <a:uFill>
                            <a:solidFill>
                              <a:srgbClr val="006FC0"/>
                            </a:solidFill>
                          </a:uFill>
                          <a:latin typeface="Yu Gothic UI"/>
                          <a:cs typeface="Yu Gothic UI"/>
                        </a:rPr>
                        <a:t>使</a:t>
                      </a:r>
                      <a:endParaRPr sz="1100">
                        <a:latin typeface="Yu Gothic UI"/>
                        <a:cs typeface="Yu Gothic UI"/>
                      </a:endParaRPr>
                    </a:p>
                    <a:p>
                      <a:pPr marL="469900" marR="85090">
                        <a:lnSpc>
                          <a:spcPct val="100000"/>
                        </a:lnSpc>
                        <a:spcBef>
                          <a:spcPts val="75"/>
                        </a:spcBef>
                        <a:tabLst>
                          <a:tab pos="4270375" algn="l"/>
                        </a:tabLst>
                      </a:pPr>
                      <a:r>
                        <a:rPr sz="1650" u="sng" spc="225" baseline="2525" dirty="0">
                          <a:uFill>
                            <a:solidFill>
                              <a:srgbClr val="000000"/>
                            </a:solidFill>
                          </a:uFill>
                          <a:latin typeface="Yu Gothic UI"/>
                          <a:cs typeface="Yu Gothic UI"/>
                        </a:rPr>
                        <a:t>す</a:t>
                      </a:r>
                      <a:r>
                        <a:rPr sz="1650" u="sng" spc="209" baseline="2525" dirty="0">
                          <a:uFill>
                            <a:solidFill>
                              <a:srgbClr val="000000"/>
                            </a:solidFill>
                          </a:uFill>
                          <a:latin typeface="Yu Gothic UI"/>
                          <a:cs typeface="Yu Gothic UI"/>
                        </a:rPr>
                        <a:t>る</a:t>
                      </a:r>
                      <a:r>
                        <a:rPr sz="1650" u="sng" spc="277" baseline="2525" dirty="0">
                          <a:uFill>
                            <a:solidFill>
                              <a:srgbClr val="000000"/>
                            </a:solidFill>
                          </a:uFill>
                          <a:latin typeface="Yu Gothic UI"/>
                          <a:cs typeface="Yu Gothic UI"/>
                        </a:rPr>
                        <a:t>患者</a:t>
                      </a:r>
                      <a:r>
                        <a:rPr sz="1650" u="sng" spc="217" baseline="2525" dirty="0">
                          <a:uFill>
                            <a:solidFill>
                              <a:srgbClr val="000000"/>
                            </a:solidFill>
                          </a:uFill>
                          <a:latin typeface="Yu Gothic UI"/>
                          <a:cs typeface="Yu Gothic UI"/>
                        </a:rPr>
                        <a:t>に</a:t>
                      </a:r>
                      <a:r>
                        <a:rPr sz="1650" u="sng" spc="225" baseline="2525" dirty="0">
                          <a:uFill>
                            <a:solidFill>
                              <a:srgbClr val="000000"/>
                            </a:solidFill>
                          </a:uFill>
                          <a:latin typeface="Yu Gothic UI"/>
                          <a:cs typeface="Yu Gothic UI"/>
                        </a:rPr>
                        <a:t>おい</a:t>
                      </a:r>
                      <a:r>
                        <a:rPr sz="1650" u="sng" spc="209" baseline="2525" dirty="0">
                          <a:uFill>
                            <a:solidFill>
                              <a:srgbClr val="000000"/>
                            </a:solidFill>
                          </a:uFill>
                          <a:latin typeface="Yu Gothic UI"/>
                          <a:cs typeface="Yu Gothic UI"/>
                        </a:rPr>
                        <a:t>て</a:t>
                      </a:r>
                      <a:r>
                        <a:rPr sz="1650" u="sng" spc="179" baseline="2525" dirty="0">
                          <a:uFill>
                            <a:solidFill>
                              <a:srgbClr val="000000"/>
                            </a:solidFill>
                          </a:uFill>
                          <a:latin typeface="Yu Gothic UI"/>
                          <a:cs typeface="Yu Gothic UI"/>
                        </a:rPr>
                        <a:t>、</a:t>
                      </a:r>
                      <a:r>
                        <a:rPr sz="1650" u="sng" baseline="2525" dirty="0">
                          <a:uFill>
                            <a:solidFill>
                              <a:srgbClr val="000000"/>
                            </a:solidFill>
                          </a:uFill>
                          <a:latin typeface="Yu Gothic UI"/>
                          <a:cs typeface="Yu Gothic UI"/>
                        </a:rPr>
                        <a:t>ＣＡＤ／ＣＡＭ</a:t>
                      </a:r>
                      <a:r>
                        <a:rPr sz="1650" u="sng" spc="-22" baseline="2525" dirty="0">
                          <a:uFill>
                            <a:solidFill>
                              <a:srgbClr val="000000"/>
                            </a:solidFill>
                          </a:uFill>
                          <a:latin typeface="Yu Gothic UI"/>
                          <a:cs typeface="Yu Gothic UI"/>
                        </a:rPr>
                        <a:t>冠</a:t>
                      </a:r>
                      <a:r>
                        <a:rPr sz="1650" u="sng" baseline="2525" dirty="0">
                          <a:uFill>
                            <a:solidFill>
                              <a:srgbClr val="000000"/>
                            </a:solidFill>
                          </a:uFill>
                          <a:latin typeface="Yu Gothic UI"/>
                          <a:cs typeface="Yu Gothic UI"/>
                        </a:rPr>
                        <a:t>用材</a:t>
                      </a:r>
                      <a:r>
                        <a:rPr sz="1650" u="sng" spc="-75" baseline="2525" dirty="0">
                          <a:uFill>
                            <a:solidFill>
                              <a:srgbClr val="000000"/>
                            </a:solidFill>
                          </a:uFill>
                          <a:latin typeface="Yu Gothic UI"/>
                          <a:cs typeface="Yu Gothic UI"/>
                        </a:rPr>
                        <a:t>料</a:t>
                      </a:r>
                      <a:r>
                        <a:rPr sz="1650" baseline="2525" dirty="0">
                          <a:latin typeface="Yu Gothic UI"/>
                          <a:cs typeface="Yu Gothic UI"/>
                        </a:rPr>
                        <a:t>	</a:t>
                      </a:r>
                      <a:r>
                        <a:rPr sz="1100" b="1" u="sng" spc="85" dirty="0">
                          <a:solidFill>
                            <a:srgbClr val="006FC0"/>
                          </a:solidFill>
                          <a:uFill>
                            <a:solidFill>
                              <a:srgbClr val="006FC0"/>
                            </a:solidFill>
                          </a:uFill>
                          <a:latin typeface="Yu Gothic UI"/>
                          <a:cs typeface="Yu Gothic UI"/>
                        </a:rPr>
                        <a:t>用</a:t>
                      </a:r>
                      <a:r>
                        <a:rPr sz="1100" b="1" u="sng" spc="70" dirty="0">
                          <a:solidFill>
                            <a:srgbClr val="006FC0"/>
                          </a:solidFill>
                          <a:uFill>
                            <a:solidFill>
                              <a:srgbClr val="006FC0"/>
                            </a:solidFill>
                          </a:uFill>
                          <a:latin typeface="Yu Gothic UI"/>
                          <a:cs typeface="Yu Gothic UI"/>
                        </a:rPr>
                        <a:t>す</a:t>
                      </a:r>
                      <a:r>
                        <a:rPr sz="1100" b="1" u="sng" spc="65" dirty="0">
                          <a:solidFill>
                            <a:srgbClr val="006FC0"/>
                          </a:solidFill>
                          <a:uFill>
                            <a:solidFill>
                              <a:srgbClr val="006FC0"/>
                            </a:solidFill>
                          </a:uFill>
                          <a:latin typeface="Yu Gothic UI"/>
                          <a:cs typeface="Yu Gothic UI"/>
                        </a:rPr>
                        <a:t>る</a:t>
                      </a:r>
                      <a:r>
                        <a:rPr sz="1100" b="1" u="sng" spc="85" dirty="0">
                          <a:solidFill>
                            <a:srgbClr val="006FC0"/>
                          </a:solidFill>
                          <a:uFill>
                            <a:solidFill>
                              <a:srgbClr val="006FC0"/>
                            </a:solidFill>
                          </a:uFill>
                          <a:latin typeface="Yu Gothic UI"/>
                          <a:cs typeface="Yu Gothic UI"/>
                        </a:rPr>
                        <a:t>場</a:t>
                      </a:r>
                      <a:r>
                        <a:rPr sz="1100" b="1" u="sng" spc="35" dirty="0">
                          <a:solidFill>
                            <a:srgbClr val="006FC0"/>
                          </a:solidFill>
                          <a:uFill>
                            <a:solidFill>
                              <a:srgbClr val="006FC0"/>
                            </a:solidFill>
                          </a:uFill>
                          <a:latin typeface="Yu Gothic UI"/>
                          <a:cs typeface="Yu Gothic UI"/>
                        </a:rPr>
                        <a:t>合</a:t>
                      </a:r>
                      <a:endParaRPr sz="1100">
                        <a:latin typeface="Yu Gothic UI"/>
                        <a:cs typeface="Yu Gothic UI"/>
                      </a:endParaRPr>
                    </a:p>
                    <a:p>
                      <a:pPr marL="469900" marR="85090">
                        <a:lnSpc>
                          <a:spcPct val="100000"/>
                        </a:lnSpc>
                        <a:spcBef>
                          <a:spcPts val="45"/>
                        </a:spcBef>
                      </a:pPr>
                      <a:r>
                        <a:rPr sz="1100" u="sng" spc="-10" dirty="0">
                          <a:uFill>
                            <a:solidFill>
                              <a:srgbClr val="000000"/>
                            </a:solidFill>
                          </a:uFill>
                          <a:latin typeface="Yu Gothic UI"/>
                          <a:cs typeface="Yu Gothic UI"/>
                        </a:rPr>
                        <a:t>（Ⅲ）</a:t>
                      </a:r>
                      <a:r>
                        <a:rPr sz="1100" u="sng" spc="65" dirty="0">
                          <a:uFill>
                            <a:solidFill>
                              <a:srgbClr val="000000"/>
                            </a:solidFill>
                          </a:uFill>
                          <a:latin typeface="Yu Gothic UI"/>
                          <a:cs typeface="Yu Gothic UI"/>
                        </a:rPr>
                        <a:t>を大臼歯に使用する場合</a:t>
                      </a:r>
                      <a:endParaRPr sz="1100">
                        <a:latin typeface="Yu Gothic UI"/>
                        <a:cs typeface="Yu Gothic UI"/>
                      </a:endParaRPr>
                    </a:p>
                    <a:p>
                      <a:pPr marL="340360" marR="85090">
                        <a:lnSpc>
                          <a:spcPct val="100000"/>
                        </a:lnSpc>
                        <a:spcBef>
                          <a:spcPts val="120"/>
                        </a:spcBef>
                        <a:tabLst>
                          <a:tab pos="619125" algn="l"/>
                          <a:tab pos="4131945" algn="l"/>
                          <a:tab pos="4410710" algn="l"/>
                        </a:tabLst>
                      </a:pPr>
                      <a:r>
                        <a:rPr sz="1650" u="sng" spc="330" baseline="2525" dirty="0">
                          <a:uFill>
                            <a:solidFill>
                              <a:srgbClr val="000000"/>
                            </a:solidFill>
                          </a:uFill>
                          <a:latin typeface="Yu Gothic UI"/>
                          <a:cs typeface="Yu Gothic UI"/>
                        </a:rPr>
                        <a:t>ニ</a:t>
                      </a:r>
                      <a:r>
                        <a:rPr sz="1650" baseline="2525" dirty="0">
                          <a:latin typeface="Yu Gothic UI"/>
                          <a:cs typeface="Yu Gothic UI"/>
                        </a:rPr>
                        <a:t>	</a:t>
                      </a:r>
                      <a:r>
                        <a:rPr sz="1650" u="sng" baseline="2525" dirty="0">
                          <a:uFill>
                            <a:solidFill>
                              <a:srgbClr val="000000"/>
                            </a:solidFill>
                          </a:uFill>
                          <a:latin typeface="Yu Gothic UI"/>
                          <a:cs typeface="Yu Gothic UI"/>
                        </a:rPr>
                        <a:t>大臼歯にＣＡＤ／ＣＡＭ冠用</a:t>
                      </a:r>
                      <a:r>
                        <a:rPr sz="1650" u="sng" spc="-15" baseline="2525" dirty="0">
                          <a:uFill>
                            <a:solidFill>
                              <a:srgbClr val="000000"/>
                            </a:solidFill>
                          </a:uFill>
                          <a:latin typeface="Yu Gothic UI"/>
                          <a:cs typeface="Yu Gothic UI"/>
                        </a:rPr>
                        <a:t>材</a:t>
                      </a:r>
                      <a:r>
                        <a:rPr sz="1650" u="sng" baseline="2525" dirty="0">
                          <a:uFill>
                            <a:solidFill>
                              <a:srgbClr val="000000"/>
                            </a:solidFill>
                          </a:uFill>
                          <a:latin typeface="Yu Gothic UI"/>
                          <a:cs typeface="Yu Gothic UI"/>
                        </a:rPr>
                        <a:t>料（Ⅴ）</a:t>
                      </a:r>
                      <a:r>
                        <a:rPr sz="1650" u="sng" spc="104" baseline="2525" dirty="0">
                          <a:uFill>
                            <a:solidFill>
                              <a:srgbClr val="000000"/>
                            </a:solidFill>
                          </a:uFill>
                          <a:latin typeface="Yu Gothic UI"/>
                          <a:cs typeface="Yu Gothic UI"/>
                        </a:rPr>
                        <a:t>を</a:t>
                      </a:r>
                      <a:r>
                        <a:rPr sz="1650" u="sng" spc="67" baseline="2525" dirty="0">
                          <a:uFill>
                            <a:solidFill>
                              <a:srgbClr val="000000"/>
                            </a:solidFill>
                          </a:uFill>
                          <a:latin typeface="Yu Gothic UI"/>
                          <a:cs typeface="Yu Gothic UI"/>
                        </a:rPr>
                        <a:t>使</a:t>
                      </a:r>
                      <a:r>
                        <a:rPr sz="1650" baseline="2525" dirty="0">
                          <a:latin typeface="Yu Gothic UI"/>
                          <a:cs typeface="Yu Gothic UI"/>
                        </a:rPr>
                        <a:t>	</a:t>
                      </a:r>
                      <a:r>
                        <a:rPr sz="1100" spc="220" dirty="0">
                          <a:latin typeface="Yu Gothic UI"/>
                          <a:cs typeface="Yu Gothic UI"/>
                        </a:rPr>
                        <a:t>ニ</a:t>
                      </a:r>
                      <a:r>
                        <a:rPr sz="1100" dirty="0">
                          <a:latin typeface="Yu Gothic UI"/>
                          <a:cs typeface="Yu Gothic UI"/>
                        </a:rPr>
                        <a:t>	</a:t>
                      </a:r>
                      <a:r>
                        <a:rPr sz="1100" b="1" dirty="0">
                          <a:solidFill>
                            <a:srgbClr val="006FC0"/>
                          </a:solidFill>
                          <a:latin typeface="Yu Gothic UI"/>
                          <a:cs typeface="Yu Gothic UI"/>
                        </a:rPr>
                        <a:t>（削除</a:t>
                      </a:r>
                      <a:r>
                        <a:rPr sz="1100" b="1" spc="-50" dirty="0">
                          <a:solidFill>
                            <a:srgbClr val="006FC0"/>
                          </a:solidFill>
                          <a:latin typeface="Yu Gothic UI"/>
                          <a:cs typeface="Yu Gothic UI"/>
                        </a:rPr>
                        <a:t>）</a:t>
                      </a:r>
                      <a:endParaRPr sz="1100">
                        <a:latin typeface="Yu Gothic UI"/>
                        <a:cs typeface="Yu Gothic UI"/>
                      </a:endParaRPr>
                    </a:p>
                    <a:p>
                      <a:pPr marL="469900" marR="85090">
                        <a:lnSpc>
                          <a:spcPct val="100000"/>
                        </a:lnSpc>
                        <a:spcBef>
                          <a:spcPts val="40"/>
                        </a:spcBef>
                      </a:pPr>
                      <a:r>
                        <a:rPr sz="1100" u="sng" spc="70" dirty="0">
                          <a:uFill>
                            <a:solidFill>
                              <a:srgbClr val="000000"/>
                            </a:solidFill>
                          </a:uFill>
                          <a:latin typeface="Yu Gothic UI"/>
                          <a:cs typeface="Yu Gothic UI"/>
                        </a:rPr>
                        <a:t>用する場合</a:t>
                      </a:r>
                      <a:endParaRPr sz="1100">
                        <a:latin typeface="Yu Gothic UI"/>
                        <a:cs typeface="Yu Gothic UI"/>
                      </a:endParaRPr>
                    </a:p>
                    <a:p>
                      <a:pPr marL="7668895" marR="85090">
                        <a:lnSpc>
                          <a:spcPts val="1175"/>
                        </a:lnSpc>
                        <a:spcBef>
                          <a:spcPts val="375"/>
                        </a:spcBef>
                        <a:tabLst>
                          <a:tab pos="8592820" algn="l"/>
                        </a:tabLst>
                      </a:pPr>
                      <a:r>
                        <a:rPr sz="1000" spc="-10" dirty="0">
                          <a:latin typeface="Yu Gothic UI"/>
                          <a:cs typeface="Yu Gothic UI"/>
                        </a:rPr>
                        <a:t>［窩洞形成</a:t>
                      </a:r>
                      <a:r>
                        <a:rPr sz="1000" spc="-50" dirty="0">
                          <a:latin typeface="Yu Gothic UI"/>
                          <a:cs typeface="Yu Gothic UI"/>
                        </a:rPr>
                        <a:t>］</a:t>
                      </a:r>
                      <a:r>
                        <a:rPr sz="1000" dirty="0">
                          <a:latin typeface="Yu Gothic UI"/>
                          <a:cs typeface="Yu Gothic UI"/>
                        </a:rPr>
                        <a:t>	</a:t>
                      </a:r>
                      <a:r>
                        <a:rPr sz="1500" spc="-15" baseline="2777" dirty="0">
                          <a:latin typeface="Yu Gothic UI"/>
                          <a:cs typeface="Yu Gothic UI"/>
                        </a:rPr>
                        <a:t>［</a:t>
                      </a:r>
                      <a:r>
                        <a:rPr sz="1500" spc="202" baseline="2777" dirty="0">
                          <a:latin typeface="Yu Gothic UI"/>
                          <a:cs typeface="Yu Gothic UI"/>
                        </a:rPr>
                        <a:t>イ</a:t>
                      </a:r>
                      <a:r>
                        <a:rPr sz="1500" spc="209" baseline="2777" dirty="0">
                          <a:latin typeface="Yu Gothic UI"/>
                          <a:cs typeface="Yu Gothic UI"/>
                        </a:rPr>
                        <a:t>ン</a:t>
                      </a:r>
                      <a:r>
                        <a:rPr sz="1500" spc="202" baseline="2777" dirty="0">
                          <a:latin typeface="Yu Gothic UI"/>
                          <a:cs typeface="Yu Gothic UI"/>
                        </a:rPr>
                        <a:t>レ</a:t>
                      </a:r>
                      <a:r>
                        <a:rPr sz="1500" spc="179" baseline="2777" dirty="0">
                          <a:latin typeface="Yu Gothic UI"/>
                          <a:cs typeface="Yu Gothic UI"/>
                        </a:rPr>
                        <a:t>ー</a:t>
                      </a:r>
                      <a:r>
                        <a:rPr sz="1500" spc="284" baseline="2777" dirty="0">
                          <a:latin typeface="Yu Gothic UI"/>
                          <a:cs typeface="Yu Gothic UI"/>
                        </a:rPr>
                        <a:t>装着</a:t>
                      </a:r>
                      <a:r>
                        <a:rPr sz="1500" spc="209" baseline="2777" dirty="0">
                          <a:latin typeface="Yu Gothic UI"/>
                          <a:cs typeface="Yu Gothic UI"/>
                        </a:rPr>
                        <a:t>］</a:t>
                      </a:r>
                      <a:endParaRPr sz="1500" baseline="2777">
                        <a:latin typeface="Yu Gothic UI"/>
                        <a:cs typeface="Yu Gothic UI"/>
                      </a:endParaRPr>
                    </a:p>
                    <a:p>
                      <a:pPr marL="200025" marR="85090">
                        <a:lnSpc>
                          <a:spcPts val="1295"/>
                        </a:lnSpc>
                        <a:tabLst>
                          <a:tab pos="3991610" algn="l"/>
                          <a:tab pos="8136890" algn="l"/>
                        </a:tabLst>
                      </a:pPr>
                      <a:r>
                        <a:rPr sz="1650" spc="825" baseline="2525" dirty="0">
                          <a:latin typeface="Yu Gothic UI"/>
                          <a:cs typeface="Yu Gothic UI"/>
                        </a:rPr>
                        <a:t>【</a:t>
                      </a:r>
                      <a:r>
                        <a:rPr sz="1650" spc="142" baseline="2525" dirty="0">
                          <a:latin typeface="Yu Gothic UI"/>
                          <a:cs typeface="Yu Gothic UI"/>
                        </a:rPr>
                        <a:t>ＣＡＤ／ＣＡＭ</a:t>
                      </a:r>
                      <a:r>
                        <a:rPr sz="1650" spc="97" baseline="2525" dirty="0">
                          <a:latin typeface="Yu Gothic UI"/>
                          <a:cs typeface="Yu Gothic UI"/>
                        </a:rPr>
                        <a:t>イ</a:t>
                      </a:r>
                      <a:r>
                        <a:rPr sz="1650" spc="104" baseline="2525" dirty="0">
                          <a:latin typeface="Yu Gothic UI"/>
                          <a:cs typeface="Yu Gothic UI"/>
                        </a:rPr>
                        <a:t>ン</a:t>
                      </a:r>
                      <a:r>
                        <a:rPr sz="1650" spc="82" baseline="2525" dirty="0">
                          <a:latin typeface="Yu Gothic UI"/>
                          <a:cs typeface="Yu Gothic UI"/>
                        </a:rPr>
                        <a:t>レ</a:t>
                      </a:r>
                      <a:r>
                        <a:rPr sz="1650" spc="135" baseline="2525" dirty="0">
                          <a:latin typeface="Yu Gothic UI"/>
                          <a:cs typeface="Yu Gothic UI"/>
                        </a:rPr>
                        <a:t>ー</a:t>
                      </a:r>
                      <a:r>
                        <a:rPr sz="1650" spc="202" baseline="2525" dirty="0">
                          <a:latin typeface="Yu Gothic UI"/>
                          <a:cs typeface="Yu Gothic UI"/>
                        </a:rPr>
                        <a:t>（１</a:t>
                      </a:r>
                      <a:r>
                        <a:rPr sz="1650" spc="277" baseline="2525" dirty="0">
                          <a:latin typeface="Yu Gothic UI"/>
                          <a:cs typeface="Yu Gothic UI"/>
                        </a:rPr>
                        <a:t>歯</a:t>
                      </a:r>
                      <a:r>
                        <a:rPr sz="1650" spc="217" baseline="2525" dirty="0">
                          <a:latin typeface="Yu Gothic UI"/>
                          <a:cs typeface="Yu Gothic UI"/>
                        </a:rPr>
                        <a:t>に</a:t>
                      </a:r>
                      <a:r>
                        <a:rPr sz="1650" spc="195" baseline="2525" dirty="0">
                          <a:latin typeface="Yu Gothic UI"/>
                          <a:cs typeface="Yu Gothic UI"/>
                        </a:rPr>
                        <a:t>つ</a:t>
                      </a:r>
                      <a:r>
                        <a:rPr sz="1650" spc="172" baseline="2525" dirty="0">
                          <a:latin typeface="Yu Gothic UI"/>
                          <a:cs typeface="Yu Gothic UI"/>
                        </a:rPr>
                        <a:t>き</a:t>
                      </a:r>
                      <a:r>
                        <a:rPr sz="1650" spc="232" baseline="2525" dirty="0">
                          <a:latin typeface="Yu Gothic UI"/>
                          <a:cs typeface="Yu Gothic UI"/>
                        </a:rPr>
                        <a:t>）</a:t>
                      </a:r>
                      <a:r>
                        <a:rPr sz="1650" spc="825" baseline="2525" dirty="0">
                          <a:latin typeface="Yu Gothic UI"/>
                          <a:cs typeface="Yu Gothic UI"/>
                        </a:rPr>
                        <a:t>】</a:t>
                      </a:r>
                      <a:r>
                        <a:rPr sz="1650" spc="697" baseline="2525" dirty="0">
                          <a:latin typeface="Yu Gothic UI"/>
                          <a:cs typeface="Yu Gothic UI"/>
                        </a:rPr>
                        <a:t> </a:t>
                      </a:r>
                      <a:r>
                        <a:rPr sz="1650" u="sng" spc="127" baseline="2525" dirty="0">
                          <a:uFill>
                            <a:solidFill>
                              <a:srgbClr val="000000"/>
                            </a:solidFill>
                          </a:uFill>
                          <a:latin typeface="Yu Gothic UI"/>
                          <a:cs typeface="Yu Gothic UI"/>
                        </a:rPr>
                        <a:t>750</a:t>
                      </a:r>
                      <a:r>
                        <a:rPr sz="1650" u="sng" spc="-75" baseline="2525" dirty="0">
                          <a:uFill>
                            <a:solidFill>
                              <a:srgbClr val="000000"/>
                            </a:solidFill>
                          </a:uFill>
                          <a:latin typeface="Yu Gothic UI"/>
                          <a:cs typeface="Yu Gothic UI"/>
                        </a:rPr>
                        <a:t>点</a:t>
                      </a:r>
                      <a:r>
                        <a:rPr sz="1650" baseline="2525" dirty="0">
                          <a:latin typeface="Yu Gothic UI"/>
                          <a:cs typeface="Yu Gothic UI"/>
                        </a:rPr>
                        <a:t>	</a:t>
                      </a:r>
                      <a:r>
                        <a:rPr sz="1100" spc="550" dirty="0">
                          <a:latin typeface="Yu Gothic UI"/>
                          <a:cs typeface="Yu Gothic UI"/>
                        </a:rPr>
                        <a:t>【</a:t>
                      </a:r>
                      <a:r>
                        <a:rPr sz="1100" spc="95" dirty="0">
                          <a:latin typeface="Yu Gothic UI"/>
                          <a:cs typeface="Yu Gothic UI"/>
                        </a:rPr>
                        <a:t>ＣＡＤ／ＣＡＭ</a:t>
                      </a:r>
                      <a:r>
                        <a:rPr sz="1100" spc="65" dirty="0">
                          <a:latin typeface="Yu Gothic UI"/>
                          <a:cs typeface="Yu Gothic UI"/>
                        </a:rPr>
                        <a:t>イ</a:t>
                      </a:r>
                      <a:r>
                        <a:rPr sz="1100" spc="70" dirty="0">
                          <a:latin typeface="Yu Gothic UI"/>
                          <a:cs typeface="Yu Gothic UI"/>
                        </a:rPr>
                        <a:t>ン</a:t>
                      </a:r>
                      <a:r>
                        <a:rPr sz="1100" spc="55" dirty="0">
                          <a:latin typeface="Yu Gothic UI"/>
                          <a:cs typeface="Yu Gothic UI"/>
                        </a:rPr>
                        <a:t>レ</a:t>
                      </a:r>
                      <a:r>
                        <a:rPr sz="1100" spc="90" dirty="0">
                          <a:latin typeface="Yu Gothic UI"/>
                          <a:cs typeface="Yu Gothic UI"/>
                        </a:rPr>
                        <a:t>ー</a:t>
                      </a:r>
                      <a:r>
                        <a:rPr sz="1100" spc="135" dirty="0">
                          <a:latin typeface="Yu Gothic UI"/>
                          <a:cs typeface="Yu Gothic UI"/>
                        </a:rPr>
                        <a:t>（１</a:t>
                      </a:r>
                      <a:r>
                        <a:rPr sz="1100" spc="185" dirty="0">
                          <a:latin typeface="Yu Gothic UI"/>
                          <a:cs typeface="Yu Gothic UI"/>
                        </a:rPr>
                        <a:t>歯</a:t>
                      </a:r>
                      <a:r>
                        <a:rPr sz="1100" spc="145" dirty="0">
                          <a:latin typeface="Yu Gothic UI"/>
                          <a:cs typeface="Yu Gothic UI"/>
                        </a:rPr>
                        <a:t>に</a:t>
                      </a:r>
                      <a:r>
                        <a:rPr sz="1100" spc="130" dirty="0">
                          <a:latin typeface="Yu Gothic UI"/>
                          <a:cs typeface="Yu Gothic UI"/>
                        </a:rPr>
                        <a:t>つ</a:t>
                      </a:r>
                      <a:r>
                        <a:rPr sz="1100" spc="114" dirty="0">
                          <a:latin typeface="Yu Gothic UI"/>
                          <a:cs typeface="Yu Gothic UI"/>
                        </a:rPr>
                        <a:t>き</a:t>
                      </a:r>
                      <a:r>
                        <a:rPr sz="1100" spc="155" dirty="0">
                          <a:latin typeface="Yu Gothic UI"/>
                          <a:cs typeface="Yu Gothic UI"/>
                        </a:rPr>
                        <a:t>）</a:t>
                      </a:r>
                      <a:r>
                        <a:rPr sz="1100" spc="550" dirty="0">
                          <a:latin typeface="Yu Gothic UI"/>
                          <a:cs typeface="Yu Gothic UI"/>
                        </a:rPr>
                        <a:t>】</a:t>
                      </a:r>
                      <a:r>
                        <a:rPr sz="1100" spc="114" dirty="0">
                          <a:latin typeface="Yu Gothic UI"/>
                          <a:cs typeface="Yu Gothic UI"/>
                        </a:rPr>
                        <a:t> </a:t>
                      </a:r>
                      <a:r>
                        <a:rPr sz="1100" b="1" u="sng" spc="140" dirty="0">
                          <a:solidFill>
                            <a:srgbClr val="006FC0"/>
                          </a:solidFill>
                          <a:uFill>
                            <a:solidFill>
                              <a:srgbClr val="006FC0"/>
                            </a:solidFill>
                          </a:uFill>
                          <a:latin typeface="Yu Gothic UI"/>
                          <a:cs typeface="Yu Gothic UI"/>
                        </a:rPr>
                        <a:t>770</a:t>
                      </a:r>
                      <a:r>
                        <a:rPr sz="1100" b="1" u="sng" spc="-50" dirty="0">
                          <a:solidFill>
                            <a:srgbClr val="006FC0"/>
                          </a:solidFill>
                          <a:uFill>
                            <a:solidFill>
                              <a:srgbClr val="006FC0"/>
                            </a:solidFill>
                          </a:uFill>
                          <a:latin typeface="Yu Gothic UI"/>
                          <a:cs typeface="Yu Gothic UI"/>
                        </a:rPr>
                        <a:t>点</a:t>
                      </a:r>
                      <a:r>
                        <a:rPr sz="1100" b="1" dirty="0">
                          <a:solidFill>
                            <a:srgbClr val="006FC0"/>
                          </a:solidFill>
                          <a:latin typeface="Yu Gothic UI"/>
                          <a:cs typeface="Yu Gothic UI"/>
                        </a:rPr>
                        <a:t>	</a:t>
                      </a:r>
                      <a:r>
                        <a:rPr sz="1575" b="1" spc="-15" baseline="7936" dirty="0">
                          <a:solidFill>
                            <a:srgbClr val="006FC0"/>
                          </a:solidFill>
                          <a:latin typeface="Microsoft YaHei UI"/>
                          <a:cs typeface="Microsoft YaHei UI"/>
                        </a:rPr>
                        <a:t>CAD/CAM</a:t>
                      </a:r>
                      <a:r>
                        <a:rPr sz="1575" b="1" spc="-322" baseline="7936" dirty="0">
                          <a:solidFill>
                            <a:srgbClr val="006FC0"/>
                          </a:solidFill>
                          <a:latin typeface="Microsoft YaHei UI"/>
                          <a:cs typeface="Microsoft YaHei UI"/>
                        </a:rPr>
                        <a:t>イ</a:t>
                      </a:r>
                      <a:r>
                        <a:rPr sz="1575" b="1" spc="-367" baseline="7936" dirty="0">
                          <a:solidFill>
                            <a:srgbClr val="006FC0"/>
                          </a:solidFill>
                          <a:latin typeface="Microsoft YaHei UI"/>
                          <a:cs typeface="Microsoft YaHei UI"/>
                        </a:rPr>
                        <a:t>ン</a:t>
                      </a:r>
                      <a:r>
                        <a:rPr sz="1575" b="1" spc="-397" baseline="7936" dirty="0">
                          <a:solidFill>
                            <a:srgbClr val="006FC0"/>
                          </a:solidFill>
                          <a:latin typeface="Microsoft YaHei UI"/>
                          <a:cs typeface="Microsoft YaHei UI"/>
                        </a:rPr>
                        <a:t>レ</a:t>
                      </a:r>
                      <a:r>
                        <a:rPr sz="1575" b="1" spc="-75" baseline="7936" dirty="0">
                          <a:solidFill>
                            <a:srgbClr val="006FC0"/>
                          </a:solidFill>
                          <a:latin typeface="Microsoft YaHei UI"/>
                          <a:cs typeface="Microsoft YaHei UI"/>
                        </a:rPr>
                        <a:t>ー</a:t>
                      </a:r>
                      <a:endParaRPr sz="1575" baseline="7936">
                        <a:latin typeface="Microsoft YaHei UI"/>
                        <a:cs typeface="Microsoft YaHei UI"/>
                      </a:endParaRPr>
                    </a:p>
                    <a:p>
                      <a:pPr marL="4048125" marR="85090">
                        <a:lnSpc>
                          <a:spcPct val="100000"/>
                        </a:lnSpc>
                        <a:spcBef>
                          <a:spcPts val="600"/>
                        </a:spcBef>
                        <a:tabLst>
                          <a:tab pos="7620634" algn="l"/>
                        </a:tabLst>
                      </a:pPr>
                      <a:r>
                        <a:rPr sz="1100" spc="-160" dirty="0">
                          <a:latin typeface="Yu Gothic UI"/>
                          <a:cs typeface="Yu Gothic UI"/>
                        </a:rPr>
                        <a:t>※咬合支持要件</a:t>
                      </a:r>
                      <a:r>
                        <a:rPr sz="1100" dirty="0">
                          <a:latin typeface="Yu Gothic UI"/>
                          <a:cs typeface="Yu Gothic UI"/>
                        </a:rPr>
                        <a:t>：</a:t>
                      </a:r>
                      <a:r>
                        <a:rPr sz="1100" b="1" u="sng" dirty="0">
                          <a:solidFill>
                            <a:srgbClr val="006FC0"/>
                          </a:solidFill>
                          <a:uFill>
                            <a:solidFill>
                              <a:srgbClr val="006FC0"/>
                            </a:solidFill>
                          </a:uFill>
                          <a:latin typeface="Yu Gothic UI"/>
                          <a:cs typeface="Yu Gothic UI"/>
                        </a:rPr>
                        <a:t>ＣＡＤ／ＣＡＭ</a:t>
                      </a:r>
                      <a:r>
                        <a:rPr sz="1100" b="1" u="sng" spc="55" dirty="0">
                          <a:solidFill>
                            <a:srgbClr val="006FC0"/>
                          </a:solidFill>
                          <a:uFill>
                            <a:solidFill>
                              <a:srgbClr val="006FC0"/>
                            </a:solidFill>
                          </a:uFill>
                          <a:latin typeface="Yu Gothic UI"/>
                          <a:cs typeface="Yu Gothic UI"/>
                        </a:rPr>
                        <a:t>冠</a:t>
                      </a:r>
                      <a:r>
                        <a:rPr sz="1100" b="1" u="sng" dirty="0">
                          <a:solidFill>
                            <a:srgbClr val="006FC0"/>
                          </a:solidFill>
                          <a:uFill>
                            <a:solidFill>
                              <a:srgbClr val="006FC0"/>
                            </a:solidFill>
                          </a:uFill>
                          <a:latin typeface="Yu Gothic UI"/>
                          <a:cs typeface="Yu Gothic UI"/>
                        </a:rPr>
                        <a:t>と</a:t>
                      </a:r>
                      <a:r>
                        <a:rPr sz="1100" b="1" u="sng" spc="55" dirty="0">
                          <a:solidFill>
                            <a:srgbClr val="006FC0"/>
                          </a:solidFill>
                          <a:uFill>
                            <a:solidFill>
                              <a:srgbClr val="006FC0"/>
                            </a:solidFill>
                          </a:uFill>
                          <a:latin typeface="Yu Gothic UI"/>
                          <a:cs typeface="Yu Gothic UI"/>
                        </a:rPr>
                        <a:t>同様</a:t>
                      </a:r>
                      <a:r>
                        <a:rPr sz="1100" b="1" u="sng" dirty="0">
                          <a:solidFill>
                            <a:srgbClr val="006FC0"/>
                          </a:solidFill>
                          <a:uFill>
                            <a:solidFill>
                              <a:srgbClr val="006FC0"/>
                            </a:solidFill>
                          </a:uFill>
                          <a:latin typeface="Yu Gothic UI"/>
                          <a:cs typeface="Yu Gothic UI"/>
                        </a:rPr>
                        <a:t>の</a:t>
                      </a:r>
                      <a:r>
                        <a:rPr sz="1100" b="1" u="sng" spc="55" dirty="0">
                          <a:solidFill>
                            <a:srgbClr val="006FC0"/>
                          </a:solidFill>
                          <a:uFill>
                            <a:solidFill>
                              <a:srgbClr val="006FC0"/>
                            </a:solidFill>
                          </a:uFill>
                          <a:latin typeface="Yu Gothic UI"/>
                          <a:cs typeface="Yu Gothic UI"/>
                        </a:rPr>
                        <a:t>見直</a:t>
                      </a:r>
                      <a:r>
                        <a:rPr sz="1100" b="1" u="sng" dirty="0">
                          <a:solidFill>
                            <a:srgbClr val="006FC0"/>
                          </a:solidFill>
                          <a:uFill>
                            <a:solidFill>
                              <a:srgbClr val="006FC0"/>
                            </a:solidFill>
                          </a:uFill>
                          <a:latin typeface="Yu Gothic UI"/>
                          <a:cs typeface="Yu Gothic UI"/>
                        </a:rPr>
                        <a:t>し</a:t>
                      </a:r>
                      <a:r>
                        <a:rPr sz="1100" spc="220" dirty="0">
                          <a:latin typeface="Yu Gothic UI"/>
                          <a:cs typeface="Yu Gothic UI"/>
                        </a:rPr>
                        <a:t>を</a:t>
                      </a:r>
                      <a:r>
                        <a:rPr sz="1100" dirty="0">
                          <a:latin typeface="Yu Gothic UI"/>
                          <a:cs typeface="Yu Gothic UI"/>
                        </a:rPr>
                        <a:t>	</a:t>
                      </a:r>
                      <a:r>
                        <a:rPr sz="1200" spc="150" baseline="24305" dirty="0">
                          <a:latin typeface="Yu Gothic UI"/>
                          <a:cs typeface="Yu Gothic UI"/>
                        </a:rPr>
                        <a:t>(</a:t>
                      </a:r>
                      <a:r>
                        <a:rPr sz="1200" baseline="24305" dirty="0">
                          <a:latin typeface="Yu Gothic UI"/>
                          <a:cs typeface="Yu Gothic UI"/>
                        </a:rPr>
                        <a:t>保存修復学第７版（医</a:t>
                      </a:r>
                      <a:r>
                        <a:rPr sz="1200" spc="-22" baseline="24305" dirty="0">
                          <a:latin typeface="Yu Gothic UI"/>
                          <a:cs typeface="Yu Gothic UI"/>
                        </a:rPr>
                        <a:t>歯</a:t>
                      </a:r>
                      <a:r>
                        <a:rPr sz="1200" baseline="24305" dirty="0">
                          <a:latin typeface="Yu Gothic UI"/>
                          <a:cs typeface="Yu Gothic UI"/>
                        </a:rPr>
                        <a:t>薬出</a:t>
                      </a:r>
                      <a:r>
                        <a:rPr sz="1200" spc="-22" baseline="24305" dirty="0">
                          <a:latin typeface="Yu Gothic UI"/>
                          <a:cs typeface="Yu Gothic UI"/>
                        </a:rPr>
                        <a:t>版</a:t>
                      </a:r>
                      <a:r>
                        <a:rPr sz="1200" baseline="24305" dirty="0">
                          <a:latin typeface="Yu Gothic UI"/>
                          <a:cs typeface="Yu Gothic UI"/>
                        </a:rPr>
                        <a:t>株式会</a:t>
                      </a:r>
                      <a:r>
                        <a:rPr sz="1200" spc="-22" baseline="24305" dirty="0">
                          <a:latin typeface="Yu Gothic UI"/>
                          <a:cs typeface="Yu Gothic UI"/>
                        </a:rPr>
                        <a:t>社</a:t>
                      </a:r>
                      <a:r>
                        <a:rPr sz="1200" spc="44" baseline="24305" dirty="0">
                          <a:latin typeface="Yu Gothic UI"/>
                          <a:cs typeface="Yu Gothic UI"/>
                        </a:rPr>
                        <a:t>）)</a:t>
                      </a:r>
                      <a:endParaRPr sz="1200" baseline="24305">
                        <a:latin typeface="Yu Gothic UI"/>
                        <a:cs typeface="Yu Gothic UI"/>
                      </a:endParaRPr>
                    </a:p>
                    <a:p>
                      <a:pPr marL="4112260" marR="85090">
                        <a:lnSpc>
                          <a:spcPts val="1070"/>
                        </a:lnSpc>
                      </a:pPr>
                      <a:r>
                        <a:rPr sz="1100" spc="65" dirty="0">
                          <a:latin typeface="Yu Gothic UI"/>
                          <a:cs typeface="Yu Gothic UI"/>
                        </a:rPr>
                        <a:t>行う。</a:t>
                      </a:r>
                      <a:endParaRPr sz="1100">
                        <a:latin typeface="Yu Gothic UI"/>
                        <a:cs typeface="Yu Gothic UI"/>
                      </a:endParaRPr>
                    </a:p>
                    <a:p>
                      <a:pPr marR="137160" algn="r">
                        <a:lnSpc>
                          <a:spcPts val="1565"/>
                        </a:lnSpc>
                      </a:pPr>
                      <a:r>
                        <a:rPr sz="1800" b="1" spc="-25" dirty="0">
                          <a:latin typeface="Calibri"/>
                          <a:cs typeface="Calibri"/>
                        </a:rPr>
                        <a:t>55</a:t>
                      </a:r>
                      <a:endParaRPr sz="1800">
                        <a:latin typeface="Calibri"/>
                        <a:cs typeface="Calibri"/>
                      </a:endParaRPr>
                    </a:p>
                  </a:txBody>
                  <a:tcPr marL="0" marR="0" marT="13716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9" name="object 19"/>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Ⅲ－７口腔疾患の重症化予防等の生活の質に配慮した歯科医療の推進、口腔機能発達不全及び口腔機能低下への対応の充実、歯科治療のデジタル化の推進－⑩</a:t>
            </a:r>
            <a:endParaRPr sz="1050">
              <a:latin typeface="Yu Gothic UI"/>
              <a:cs typeface="Yu Gothic UI"/>
            </a:endParaRPr>
          </a:p>
        </p:txBody>
      </p:sp>
      <p:grpSp>
        <p:nvGrpSpPr>
          <p:cNvPr id="20" name="object 20"/>
          <p:cNvGrpSpPr/>
          <p:nvPr/>
        </p:nvGrpSpPr>
        <p:grpSpPr>
          <a:xfrm>
            <a:off x="8640826" y="2576195"/>
            <a:ext cx="1034415" cy="1276985"/>
            <a:chOff x="8640826" y="2576195"/>
            <a:chExt cx="1034415" cy="1276985"/>
          </a:xfrm>
        </p:grpSpPr>
        <p:pic>
          <p:nvPicPr>
            <p:cNvPr id="21" name="object 21"/>
            <p:cNvPicPr/>
            <p:nvPr/>
          </p:nvPicPr>
          <p:blipFill>
            <a:blip r:embed="rId6" cstate="print"/>
            <a:stretch>
              <a:fillRect/>
            </a:stretch>
          </p:blipFill>
          <p:spPr>
            <a:xfrm>
              <a:off x="8746236" y="2576195"/>
              <a:ext cx="928408" cy="1276730"/>
            </a:xfrm>
            <a:prstGeom prst="rect">
              <a:avLst/>
            </a:prstGeom>
          </p:spPr>
        </p:pic>
        <p:sp>
          <p:nvSpPr>
            <p:cNvPr id="22" name="object 22"/>
            <p:cNvSpPr/>
            <p:nvPr/>
          </p:nvSpPr>
          <p:spPr>
            <a:xfrm>
              <a:off x="8640826" y="3064383"/>
              <a:ext cx="288290" cy="216535"/>
            </a:xfrm>
            <a:custGeom>
              <a:avLst/>
              <a:gdLst/>
              <a:ahLst/>
              <a:cxnLst/>
              <a:rect l="l" t="t" r="r" b="b"/>
              <a:pathLst>
                <a:path w="288290" h="216535">
                  <a:moveTo>
                    <a:pt x="179958" y="0"/>
                  </a:moveTo>
                  <a:lnTo>
                    <a:pt x="179958" y="54101"/>
                  </a:lnTo>
                  <a:lnTo>
                    <a:pt x="0" y="54101"/>
                  </a:lnTo>
                  <a:lnTo>
                    <a:pt x="0" y="162305"/>
                  </a:lnTo>
                  <a:lnTo>
                    <a:pt x="179958" y="162305"/>
                  </a:lnTo>
                  <a:lnTo>
                    <a:pt x="179958" y="216407"/>
                  </a:lnTo>
                  <a:lnTo>
                    <a:pt x="288290" y="108203"/>
                  </a:lnTo>
                  <a:lnTo>
                    <a:pt x="179958" y="0"/>
                  </a:lnTo>
                  <a:close/>
                </a:path>
              </a:pathLst>
            </a:custGeom>
            <a:solidFill>
              <a:srgbClr val="91FFB3"/>
            </a:solidFill>
          </p:spPr>
          <p:txBody>
            <a:bodyPr wrap="square" lIns="0" tIns="0" rIns="0" bIns="0" rtlCol="0"/>
            <a:lstStyle/>
            <a:p>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792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31900">
              <a:lnSpc>
                <a:spcPct val="100000"/>
              </a:lnSpc>
              <a:spcBef>
                <a:spcPts val="100"/>
              </a:spcBef>
            </a:pPr>
            <a:r>
              <a:rPr spc="135" dirty="0"/>
              <a:t>歯科治療のデジタル化等の推進②</a:t>
            </a:r>
          </a:p>
        </p:txBody>
      </p:sp>
      <p:sp>
        <p:nvSpPr>
          <p:cNvPr id="4" name="object 4"/>
          <p:cNvSpPr/>
          <p:nvPr/>
        </p:nvSpPr>
        <p:spPr>
          <a:xfrm>
            <a:off x="79471" y="962660"/>
            <a:ext cx="9747250" cy="1616075"/>
          </a:xfrm>
          <a:custGeom>
            <a:avLst/>
            <a:gdLst/>
            <a:ahLst/>
            <a:cxnLst/>
            <a:rect l="l" t="t" r="r" b="b"/>
            <a:pathLst>
              <a:path w="9747250" h="1616075">
                <a:moveTo>
                  <a:pt x="0" y="1615821"/>
                </a:moveTo>
                <a:lnTo>
                  <a:pt x="9746996" y="1615821"/>
                </a:lnTo>
                <a:lnTo>
                  <a:pt x="9746996" y="0"/>
                </a:lnTo>
                <a:lnTo>
                  <a:pt x="0" y="0"/>
                </a:lnTo>
                <a:lnTo>
                  <a:pt x="0" y="1615821"/>
                </a:lnTo>
                <a:close/>
              </a:path>
            </a:pathLst>
          </a:custGeom>
          <a:ln w="9524">
            <a:solidFill>
              <a:srgbClr val="000000"/>
            </a:solidFill>
          </a:ln>
        </p:spPr>
        <p:txBody>
          <a:bodyPr wrap="square" lIns="0" tIns="0" rIns="0" bIns="0" rtlCol="0"/>
          <a:lstStyle/>
          <a:p>
            <a:endParaRPr/>
          </a:p>
        </p:txBody>
      </p:sp>
      <p:sp>
        <p:nvSpPr>
          <p:cNvPr id="5" name="object 5"/>
          <p:cNvSpPr txBox="1"/>
          <p:nvPr/>
        </p:nvSpPr>
        <p:spPr>
          <a:xfrm>
            <a:off x="158292" y="1201369"/>
            <a:ext cx="6714490" cy="208915"/>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200" spc="160" dirty="0">
                <a:latin typeface="Yu Gothic UI"/>
                <a:cs typeface="Yu Gothic UI"/>
              </a:rPr>
              <a:t>光学印象について、新たに、</a:t>
            </a:r>
            <a:r>
              <a:rPr sz="1200" b="1" u="sng" dirty="0">
                <a:solidFill>
                  <a:srgbClr val="006FC0"/>
                </a:solidFill>
                <a:uFill>
                  <a:solidFill>
                    <a:srgbClr val="006FC0"/>
                  </a:solidFill>
                </a:uFill>
                <a:latin typeface="Yu Gothic UI"/>
                <a:cs typeface="Yu Gothic UI"/>
              </a:rPr>
              <a:t>ＣＡＤ／ＣＡＭ冠を対象</a:t>
            </a:r>
            <a:r>
              <a:rPr sz="1200" spc="295" dirty="0">
                <a:latin typeface="Yu Gothic UI"/>
                <a:cs typeface="Yu Gothic UI"/>
              </a:rPr>
              <a:t>するとともに、</a:t>
            </a:r>
            <a:r>
              <a:rPr sz="1200" b="1" u="sng" spc="75" dirty="0">
                <a:solidFill>
                  <a:srgbClr val="006FC0"/>
                </a:solidFill>
                <a:uFill>
                  <a:solidFill>
                    <a:srgbClr val="006FC0"/>
                  </a:solidFill>
                </a:uFill>
                <a:latin typeface="Yu Gothic UI"/>
                <a:cs typeface="Yu Gothic UI"/>
              </a:rPr>
              <a:t>評価の引き上げ</a:t>
            </a:r>
            <a:r>
              <a:rPr sz="1200" spc="250" dirty="0">
                <a:latin typeface="Yu Gothic UI"/>
                <a:cs typeface="Yu Gothic UI"/>
              </a:rPr>
              <a:t>を行う。</a:t>
            </a:r>
            <a:endParaRPr sz="1200">
              <a:latin typeface="Yu Gothic UI"/>
              <a:cs typeface="Yu Gothic UI"/>
            </a:endParaRPr>
          </a:p>
        </p:txBody>
      </p:sp>
      <p:sp>
        <p:nvSpPr>
          <p:cNvPr id="6" name="object 6"/>
          <p:cNvSpPr txBox="1"/>
          <p:nvPr/>
        </p:nvSpPr>
        <p:spPr>
          <a:xfrm>
            <a:off x="229895" y="811352"/>
            <a:ext cx="3722370" cy="355600"/>
          </a:xfrm>
          <a:prstGeom prst="rect">
            <a:avLst/>
          </a:prstGeom>
          <a:solidFill>
            <a:srgbClr val="CDFFDC"/>
          </a:solidFill>
        </p:spPr>
        <p:txBody>
          <a:bodyPr vert="horz" wrap="square" lIns="0" tIns="43180" rIns="0" bIns="0" rtlCol="0">
            <a:spAutoFit/>
          </a:bodyPr>
          <a:lstStyle/>
          <a:p>
            <a:pPr marL="948690">
              <a:lnSpc>
                <a:spcPct val="100000"/>
              </a:lnSpc>
              <a:spcBef>
                <a:spcPts val="340"/>
              </a:spcBef>
            </a:pPr>
            <a:r>
              <a:rPr sz="1600" b="1" spc="-10" dirty="0">
                <a:latin typeface="Yu Gothic UI"/>
                <a:cs typeface="Yu Gothic UI"/>
              </a:rPr>
              <a:t>光学印象の対象拡充</a:t>
            </a:r>
            <a:endParaRPr sz="1600">
              <a:latin typeface="Yu Gothic UI"/>
              <a:cs typeface="Yu Gothic UI"/>
            </a:endParaRPr>
          </a:p>
        </p:txBody>
      </p:sp>
      <p:sp>
        <p:nvSpPr>
          <p:cNvPr id="7" name="object 7"/>
          <p:cNvSpPr/>
          <p:nvPr/>
        </p:nvSpPr>
        <p:spPr>
          <a:xfrm>
            <a:off x="228663" y="1720710"/>
            <a:ext cx="3362325" cy="807720"/>
          </a:xfrm>
          <a:custGeom>
            <a:avLst/>
            <a:gdLst/>
            <a:ahLst/>
            <a:cxnLst/>
            <a:rect l="l" t="t" r="r" b="b"/>
            <a:pathLst>
              <a:path w="3362325" h="807719">
                <a:moveTo>
                  <a:pt x="3361816" y="0"/>
                </a:moveTo>
                <a:lnTo>
                  <a:pt x="0" y="0"/>
                </a:lnTo>
                <a:lnTo>
                  <a:pt x="0" y="807478"/>
                </a:lnTo>
                <a:lnTo>
                  <a:pt x="3361816" y="807478"/>
                </a:lnTo>
                <a:lnTo>
                  <a:pt x="3361816" y="0"/>
                </a:lnTo>
                <a:close/>
              </a:path>
            </a:pathLst>
          </a:custGeom>
          <a:solidFill>
            <a:srgbClr val="E7EDF8"/>
          </a:solidFill>
        </p:spPr>
        <p:txBody>
          <a:bodyPr wrap="square" lIns="0" tIns="0" rIns="0" bIns="0" rtlCol="0"/>
          <a:lstStyle/>
          <a:p>
            <a:endParaRPr/>
          </a:p>
        </p:txBody>
      </p:sp>
      <p:sp>
        <p:nvSpPr>
          <p:cNvPr id="8" name="object 8"/>
          <p:cNvSpPr txBox="1"/>
          <p:nvPr/>
        </p:nvSpPr>
        <p:spPr>
          <a:xfrm>
            <a:off x="320040" y="1725548"/>
            <a:ext cx="1820545" cy="208279"/>
          </a:xfrm>
          <a:prstGeom prst="rect">
            <a:avLst/>
          </a:prstGeom>
        </p:spPr>
        <p:txBody>
          <a:bodyPr vert="horz" wrap="square" lIns="0" tIns="12700" rIns="0" bIns="0" rtlCol="0">
            <a:spAutoFit/>
          </a:bodyPr>
          <a:lstStyle/>
          <a:p>
            <a:pPr>
              <a:lnSpc>
                <a:spcPct val="100000"/>
              </a:lnSpc>
              <a:spcBef>
                <a:spcPts val="100"/>
              </a:spcBef>
              <a:tabLst>
                <a:tab pos="1371600" algn="l"/>
              </a:tabLst>
            </a:pPr>
            <a:r>
              <a:rPr sz="1200" spc="600" dirty="0">
                <a:latin typeface="Yu Gothic UI"/>
                <a:cs typeface="Yu Gothic UI"/>
              </a:rPr>
              <a:t>【</a:t>
            </a:r>
            <a:r>
              <a:rPr sz="1200" dirty="0">
                <a:latin typeface="Yu Gothic UI"/>
                <a:cs typeface="Yu Gothic UI"/>
              </a:rPr>
              <a:t>光学印象</a:t>
            </a:r>
            <a:r>
              <a:rPr sz="1200" spc="550" dirty="0">
                <a:latin typeface="Yu Gothic UI"/>
                <a:cs typeface="Yu Gothic UI"/>
              </a:rPr>
              <a:t>】</a:t>
            </a:r>
            <a:r>
              <a:rPr sz="1200" dirty="0">
                <a:latin typeface="Yu Gothic UI"/>
                <a:cs typeface="Yu Gothic UI"/>
              </a:rPr>
              <a:t>	</a:t>
            </a:r>
            <a:r>
              <a:rPr sz="1200" u="sng" spc="85" dirty="0">
                <a:uFill>
                  <a:solidFill>
                    <a:srgbClr val="000000"/>
                  </a:solidFill>
                </a:uFill>
                <a:latin typeface="Yu Gothic UI"/>
                <a:cs typeface="Yu Gothic UI"/>
              </a:rPr>
              <a:t>100</a:t>
            </a:r>
            <a:r>
              <a:rPr sz="1200" u="sng" spc="-50" dirty="0">
                <a:uFill>
                  <a:solidFill>
                    <a:srgbClr val="000000"/>
                  </a:solidFill>
                </a:uFill>
                <a:latin typeface="Yu Gothic UI"/>
                <a:cs typeface="Yu Gothic UI"/>
              </a:rPr>
              <a:t>点</a:t>
            </a:r>
            <a:endParaRPr sz="1200">
              <a:latin typeface="Yu Gothic UI"/>
              <a:cs typeface="Yu Gothic UI"/>
            </a:endParaRPr>
          </a:p>
        </p:txBody>
      </p:sp>
      <p:sp>
        <p:nvSpPr>
          <p:cNvPr id="9" name="object 9"/>
          <p:cNvSpPr txBox="1"/>
          <p:nvPr/>
        </p:nvSpPr>
        <p:spPr>
          <a:xfrm>
            <a:off x="320040" y="1884045"/>
            <a:ext cx="1351280" cy="186690"/>
          </a:xfrm>
          <a:prstGeom prst="rect">
            <a:avLst/>
          </a:prstGeom>
        </p:spPr>
        <p:txBody>
          <a:bodyPr vert="horz" wrap="square" lIns="0" tIns="13335" rIns="0" bIns="0" rtlCol="0">
            <a:spAutoFit/>
          </a:bodyPr>
          <a:lstStyle/>
          <a:p>
            <a:pPr>
              <a:lnSpc>
                <a:spcPct val="100000"/>
              </a:lnSpc>
              <a:spcBef>
                <a:spcPts val="105"/>
              </a:spcBef>
            </a:pPr>
            <a:r>
              <a:rPr sz="1050" dirty="0">
                <a:latin typeface="Yu Gothic UI"/>
                <a:cs typeface="Yu Gothic UI"/>
              </a:rPr>
              <a:t>［算定要件（</a:t>
            </a:r>
            <a:r>
              <a:rPr sz="1050" spc="-10" dirty="0">
                <a:latin typeface="Yu Gothic UI"/>
                <a:cs typeface="Yu Gothic UI"/>
              </a:rPr>
              <a:t>抜粋</a:t>
            </a:r>
            <a:r>
              <a:rPr sz="1050" spc="-25" dirty="0">
                <a:latin typeface="Yu Gothic UI"/>
                <a:cs typeface="Yu Gothic UI"/>
              </a:rPr>
              <a:t>）］</a:t>
            </a:r>
            <a:endParaRPr sz="1050">
              <a:latin typeface="Yu Gothic UI"/>
              <a:cs typeface="Yu Gothic UI"/>
            </a:endParaRPr>
          </a:p>
        </p:txBody>
      </p:sp>
      <p:sp>
        <p:nvSpPr>
          <p:cNvPr id="10" name="object 10"/>
          <p:cNvSpPr txBox="1"/>
          <p:nvPr/>
        </p:nvSpPr>
        <p:spPr>
          <a:xfrm>
            <a:off x="454456" y="2024253"/>
            <a:ext cx="3079750" cy="186690"/>
          </a:xfrm>
          <a:prstGeom prst="rect">
            <a:avLst/>
          </a:prstGeom>
        </p:spPr>
        <p:txBody>
          <a:bodyPr vert="horz" wrap="square" lIns="0" tIns="13335" rIns="0" bIns="0" rtlCol="0">
            <a:spAutoFit/>
          </a:bodyPr>
          <a:lstStyle/>
          <a:p>
            <a:pPr>
              <a:lnSpc>
                <a:spcPct val="100000"/>
              </a:lnSpc>
              <a:spcBef>
                <a:spcPts val="105"/>
              </a:spcBef>
            </a:pPr>
            <a:r>
              <a:rPr sz="1050" u="sng" spc="95" dirty="0">
                <a:uFill>
                  <a:solidFill>
                    <a:srgbClr val="000000"/>
                  </a:solidFill>
                </a:uFill>
                <a:latin typeface="Yu Gothic UI"/>
                <a:cs typeface="Yu Gothic UI"/>
              </a:rPr>
              <a:t>ＣＡＤ／ＣＡＭインレー</a:t>
            </a:r>
            <a:r>
              <a:rPr sz="1050" spc="150" dirty="0">
                <a:latin typeface="Yu Gothic UI"/>
                <a:cs typeface="Yu Gothic UI"/>
              </a:rPr>
              <a:t>を製作する場合であって、</a:t>
            </a:r>
            <a:endParaRPr sz="1050">
              <a:latin typeface="Yu Gothic UI"/>
              <a:cs typeface="Yu Gothic UI"/>
            </a:endParaRPr>
          </a:p>
        </p:txBody>
      </p:sp>
      <p:sp>
        <p:nvSpPr>
          <p:cNvPr id="11" name="object 11"/>
          <p:cNvSpPr txBox="1"/>
          <p:nvPr/>
        </p:nvSpPr>
        <p:spPr>
          <a:xfrm>
            <a:off x="320040" y="2162936"/>
            <a:ext cx="3086100" cy="327025"/>
          </a:xfrm>
          <a:prstGeom prst="rect">
            <a:avLst/>
          </a:prstGeom>
        </p:spPr>
        <p:txBody>
          <a:bodyPr vert="horz" wrap="square" lIns="0" tIns="13335" rIns="0" bIns="0" rtlCol="0">
            <a:spAutoFit/>
          </a:bodyPr>
          <a:lstStyle/>
          <a:p>
            <a:pPr>
              <a:lnSpc>
                <a:spcPts val="1180"/>
              </a:lnSpc>
              <a:spcBef>
                <a:spcPts val="105"/>
              </a:spcBef>
            </a:pPr>
            <a:r>
              <a:rPr sz="1050" spc="65" dirty="0">
                <a:latin typeface="Yu Gothic UI"/>
                <a:cs typeface="Yu Gothic UI"/>
              </a:rPr>
              <a:t>デジタル印象採得装置を用いて、印象採得及び咬合</a:t>
            </a:r>
            <a:endParaRPr sz="1050">
              <a:latin typeface="Yu Gothic UI"/>
              <a:cs typeface="Yu Gothic UI"/>
            </a:endParaRPr>
          </a:p>
          <a:p>
            <a:pPr>
              <a:lnSpc>
                <a:spcPts val="1180"/>
              </a:lnSpc>
            </a:pPr>
            <a:r>
              <a:rPr sz="1050" spc="110" dirty="0">
                <a:latin typeface="Yu Gothic UI"/>
                <a:cs typeface="Yu Gothic UI"/>
              </a:rPr>
              <a:t>採得を行った場合に算定する。</a:t>
            </a:r>
            <a:endParaRPr sz="1050">
              <a:latin typeface="Yu Gothic UI"/>
              <a:cs typeface="Yu Gothic UI"/>
            </a:endParaRPr>
          </a:p>
        </p:txBody>
      </p:sp>
      <p:sp>
        <p:nvSpPr>
          <p:cNvPr id="12" name="object 12"/>
          <p:cNvSpPr txBox="1"/>
          <p:nvPr/>
        </p:nvSpPr>
        <p:spPr>
          <a:xfrm>
            <a:off x="228663" y="1454442"/>
            <a:ext cx="3362325" cy="266700"/>
          </a:xfrm>
          <a:prstGeom prst="rect">
            <a:avLst/>
          </a:prstGeom>
          <a:solidFill>
            <a:srgbClr val="A9C2E7"/>
          </a:solidFill>
        </p:spPr>
        <p:txBody>
          <a:bodyPr vert="horz" wrap="square" lIns="0" tIns="25400" rIns="0" bIns="0" rtlCol="0">
            <a:spAutoFit/>
          </a:bodyPr>
          <a:lstStyle/>
          <a:p>
            <a:pPr algn="ctr">
              <a:lnSpc>
                <a:spcPct val="100000"/>
              </a:lnSpc>
              <a:spcBef>
                <a:spcPts val="200"/>
              </a:spcBef>
            </a:pPr>
            <a:r>
              <a:rPr sz="1200" b="1" spc="-25" dirty="0">
                <a:latin typeface="Yu Gothic UI"/>
                <a:cs typeface="Yu Gothic UI"/>
              </a:rPr>
              <a:t>現行</a:t>
            </a:r>
            <a:endParaRPr sz="1200">
              <a:latin typeface="Yu Gothic UI"/>
              <a:cs typeface="Yu Gothic UI"/>
            </a:endParaRPr>
          </a:p>
        </p:txBody>
      </p:sp>
      <p:sp>
        <p:nvSpPr>
          <p:cNvPr id="13" name="object 13"/>
          <p:cNvSpPr txBox="1"/>
          <p:nvPr/>
        </p:nvSpPr>
        <p:spPr>
          <a:xfrm>
            <a:off x="4060190" y="1454378"/>
            <a:ext cx="3478529" cy="267970"/>
          </a:xfrm>
          <a:prstGeom prst="rect">
            <a:avLst/>
          </a:prstGeom>
          <a:solidFill>
            <a:srgbClr val="91FFB3"/>
          </a:solidFill>
        </p:spPr>
        <p:txBody>
          <a:bodyPr vert="horz" wrap="square" lIns="0" tIns="24765" rIns="0" bIns="0" rtlCol="0">
            <a:spAutoFit/>
          </a:bodyPr>
          <a:lstStyle/>
          <a:p>
            <a:pPr algn="ctr">
              <a:lnSpc>
                <a:spcPct val="100000"/>
              </a:lnSpc>
              <a:spcBef>
                <a:spcPts val="195"/>
              </a:spcBef>
            </a:pPr>
            <a:r>
              <a:rPr sz="1200" b="1" spc="-20" dirty="0">
                <a:latin typeface="Yu Gothic UI"/>
                <a:cs typeface="Yu Gothic UI"/>
              </a:rPr>
              <a:t>改定後</a:t>
            </a:r>
            <a:endParaRPr sz="1200">
              <a:latin typeface="Yu Gothic UI"/>
              <a:cs typeface="Yu Gothic UI"/>
            </a:endParaRPr>
          </a:p>
        </p:txBody>
      </p:sp>
      <p:grpSp>
        <p:nvGrpSpPr>
          <p:cNvPr id="14" name="object 14"/>
          <p:cNvGrpSpPr/>
          <p:nvPr/>
        </p:nvGrpSpPr>
        <p:grpSpPr>
          <a:xfrm>
            <a:off x="4053840" y="1721916"/>
            <a:ext cx="3491229" cy="812800"/>
            <a:chOff x="4053840" y="1721916"/>
            <a:chExt cx="3491229" cy="812800"/>
          </a:xfrm>
        </p:grpSpPr>
        <p:sp>
          <p:nvSpPr>
            <p:cNvPr id="15" name="object 15"/>
            <p:cNvSpPr/>
            <p:nvPr/>
          </p:nvSpPr>
          <p:spPr>
            <a:xfrm>
              <a:off x="4060190" y="1728266"/>
              <a:ext cx="3478529" cy="800100"/>
            </a:xfrm>
            <a:custGeom>
              <a:avLst/>
              <a:gdLst/>
              <a:ahLst/>
              <a:cxnLst/>
              <a:rect l="l" t="t" r="r" b="b"/>
              <a:pathLst>
                <a:path w="3478529" h="800100">
                  <a:moveTo>
                    <a:pt x="3478021" y="0"/>
                  </a:moveTo>
                  <a:lnTo>
                    <a:pt x="0" y="0"/>
                  </a:lnTo>
                  <a:lnTo>
                    <a:pt x="0" y="799922"/>
                  </a:lnTo>
                  <a:lnTo>
                    <a:pt x="3478021" y="799922"/>
                  </a:lnTo>
                  <a:lnTo>
                    <a:pt x="3478021" y="0"/>
                  </a:lnTo>
                  <a:close/>
                </a:path>
              </a:pathLst>
            </a:custGeom>
            <a:solidFill>
              <a:srgbClr val="E0FFEA"/>
            </a:solidFill>
          </p:spPr>
          <p:txBody>
            <a:bodyPr wrap="square" lIns="0" tIns="0" rIns="0" bIns="0" rtlCol="0"/>
            <a:lstStyle/>
            <a:p>
              <a:endParaRPr/>
            </a:p>
          </p:txBody>
        </p:sp>
        <p:sp>
          <p:nvSpPr>
            <p:cNvPr id="16" name="object 16"/>
            <p:cNvSpPr/>
            <p:nvPr/>
          </p:nvSpPr>
          <p:spPr>
            <a:xfrm>
              <a:off x="4060190" y="1728266"/>
              <a:ext cx="3478529" cy="800100"/>
            </a:xfrm>
            <a:custGeom>
              <a:avLst/>
              <a:gdLst/>
              <a:ahLst/>
              <a:cxnLst/>
              <a:rect l="l" t="t" r="r" b="b"/>
              <a:pathLst>
                <a:path w="3478529" h="800100">
                  <a:moveTo>
                    <a:pt x="0" y="799922"/>
                  </a:moveTo>
                  <a:lnTo>
                    <a:pt x="3478021" y="799922"/>
                  </a:lnTo>
                  <a:lnTo>
                    <a:pt x="3478021" y="0"/>
                  </a:lnTo>
                  <a:lnTo>
                    <a:pt x="0" y="0"/>
                  </a:lnTo>
                  <a:lnTo>
                    <a:pt x="0" y="799922"/>
                  </a:lnTo>
                  <a:close/>
                </a:path>
              </a:pathLst>
            </a:custGeom>
            <a:ln w="12700">
              <a:solidFill>
                <a:srgbClr val="00AF50"/>
              </a:solidFill>
            </a:ln>
          </p:spPr>
          <p:txBody>
            <a:bodyPr wrap="square" lIns="0" tIns="0" rIns="0" bIns="0" rtlCol="0"/>
            <a:lstStyle/>
            <a:p>
              <a:endParaRPr/>
            </a:p>
          </p:txBody>
        </p:sp>
      </p:grpSp>
      <p:sp>
        <p:nvSpPr>
          <p:cNvPr id="17" name="object 17"/>
          <p:cNvSpPr txBox="1"/>
          <p:nvPr/>
        </p:nvSpPr>
        <p:spPr>
          <a:xfrm>
            <a:off x="4152265" y="1733169"/>
            <a:ext cx="1848485" cy="208279"/>
          </a:xfrm>
          <a:prstGeom prst="rect">
            <a:avLst/>
          </a:prstGeom>
        </p:spPr>
        <p:txBody>
          <a:bodyPr vert="horz" wrap="square" lIns="0" tIns="12700" rIns="0" bIns="0" rtlCol="0">
            <a:spAutoFit/>
          </a:bodyPr>
          <a:lstStyle/>
          <a:p>
            <a:pPr>
              <a:lnSpc>
                <a:spcPct val="100000"/>
              </a:lnSpc>
              <a:spcBef>
                <a:spcPts val="100"/>
              </a:spcBef>
              <a:tabLst>
                <a:tab pos="1371600" algn="l"/>
              </a:tabLst>
            </a:pPr>
            <a:r>
              <a:rPr sz="1200" spc="600" dirty="0">
                <a:latin typeface="Yu Gothic UI"/>
                <a:cs typeface="Yu Gothic UI"/>
              </a:rPr>
              <a:t>【</a:t>
            </a:r>
            <a:r>
              <a:rPr sz="1200" dirty="0">
                <a:latin typeface="Yu Gothic UI"/>
                <a:cs typeface="Yu Gothic UI"/>
              </a:rPr>
              <a:t>光学印象</a:t>
            </a:r>
            <a:r>
              <a:rPr sz="1200" spc="550" dirty="0">
                <a:latin typeface="Yu Gothic UI"/>
                <a:cs typeface="Yu Gothic UI"/>
              </a:rPr>
              <a:t>】</a:t>
            </a:r>
            <a:r>
              <a:rPr sz="1200" dirty="0">
                <a:latin typeface="Yu Gothic UI"/>
                <a:cs typeface="Yu Gothic UI"/>
              </a:rPr>
              <a:t>	</a:t>
            </a:r>
            <a:r>
              <a:rPr sz="1200" b="1" u="sng" spc="204" dirty="0">
                <a:solidFill>
                  <a:srgbClr val="006FC0"/>
                </a:solidFill>
                <a:uFill>
                  <a:solidFill>
                    <a:srgbClr val="006FC0"/>
                  </a:solidFill>
                </a:uFill>
                <a:latin typeface="Yu Gothic UI"/>
                <a:cs typeface="Yu Gothic UI"/>
              </a:rPr>
              <a:t>150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p:txBody>
      </p:sp>
      <p:sp>
        <p:nvSpPr>
          <p:cNvPr id="18" name="object 18"/>
          <p:cNvSpPr txBox="1"/>
          <p:nvPr/>
        </p:nvSpPr>
        <p:spPr>
          <a:xfrm>
            <a:off x="4152265" y="1891665"/>
            <a:ext cx="1351280" cy="186690"/>
          </a:xfrm>
          <a:prstGeom prst="rect">
            <a:avLst/>
          </a:prstGeom>
        </p:spPr>
        <p:txBody>
          <a:bodyPr vert="horz" wrap="square" lIns="0" tIns="13335" rIns="0" bIns="0" rtlCol="0">
            <a:spAutoFit/>
          </a:bodyPr>
          <a:lstStyle/>
          <a:p>
            <a:pPr>
              <a:lnSpc>
                <a:spcPct val="100000"/>
              </a:lnSpc>
              <a:spcBef>
                <a:spcPts val="105"/>
              </a:spcBef>
            </a:pPr>
            <a:r>
              <a:rPr sz="1050" dirty="0">
                <a:latin typeface="Yu Gothic UI"/>
                <a:cs typeface="Yu Gothic UI"/>
              </a:rPr>
              <a:t>［算定要件（</a:t>
            </a:r>
            <a:r>
              <a:rPr sz="1050" spc="-10" dirty="0">
                <a:latin typeface="Yu Gothic UI"/>
                <a:cs typeface="Yu Gothic UI"/>
              </a:rPr>
              <a:t>抜粋</a:t>
            </a:r>
            <a:r>
              <a:rPr sz="1050" spc="-25" dirty="0">
                <a:latin typeface="Yu Gothic UI"/>
                <a:cs typeface="Yu Gothic UI"/>
              </a:rPr>
              <a:t>）］</a:t>
            </a:r>
            <a:endParaRPr sz="1050">
              <a:latin typeface="Yu Gothic UI"/>
              <a:cs typeface="Yu Gothic UI"/>
            </a:endParaRPr>
          </a:p>
        </p:txBody>
      </p:sp>
      <p:sp>
        <p:nvSpPr>
          <p:cNvPr id="19" name="object 19"/>
          <p:cNvSpPr txBox="1"/>
          <p:nvPr/>
        </p:nvSpPr>
        <p:spPr>
          <a:xfrm>
            <a:off x="4284853" y="2031872"/>
            <a:ext cx="3087370" cy="186690"/>
          </a:xfrm>
          <a:prstGeom prst="rect">
            <a:avLst/>
          </a:prstGeom>
        </p:spPr>
        <p:txBody>
          <a:bodyPr vert="horz" wrap="square" lIns="0" tIns="13335" rIns="0" bIns="0" rtlCol="0">
            <a:spAutoFit/>
          </a:bodyPr>
          <a:lstStyle/>
          <a:p>
            <a:pPr>
              <a:lnSpc>
                <a:spcPct val="100000"/>
              </a:lnSpc>
              <a:spcBef>
                <a:spcPts val="105"/>
              </a:spcBef>
            </a:pPr>
            <a:r>
              <a:rPr sz="1050" b="1" u="sng" spc="40" dirty="0">
                <a:solidFill>
                  <a:srgbClr val="006FC0"/>
                </a:solidFill>
                <a:uFill>
                  <a:solidFill>
                    <a:srgbClr val="006FC0"/>
                  </a:solidFill>
                </a:uFill>
                <a:latin typeface="Yu Gothic UI"/>
                <a:cs typeface="Yu Gothic UI"/>
              </a:rPr>
              <a:t>ＣＡＤ／ＣＡＭ冠又はＣＡＤ／ＣＡＭインレー</a:t>
            </a:r>
            <a:r>
              <a:rPr sz="1050" spc="100" dirty="0">
                <a:latin typeface="Yu Gothic UI"/>
                <a:cs typeface="Yu Gothic UI"/>
              </a:rPr>
              <a:t>を製</a:t>
            </a:r>
            <a:endParaRPr sz="1050">
              <a:latin typeface="Yu Gothic UI"/>
              <a:cs typeface="Yu Gothic UI"/>
            </a:endParaRPr>
          </a:p>
        </p:txBody>
      </p:sp>
      <p:sp>
        <p:nvSpPr>
          <p:cNvPr id="20" name="object 20"/>
          <p:cNvSpPr txBox="1"/>
          <p:nvPr/>
        </p:nvSpPr>
        <p:spPr>
          <a:xfrm>
            <a:off x="4152265" y="2170557"/>
            <a:ext cx="3346450" cy="327025"/>
          </a:xfrm>
          <a:prstGeom prst="rect">
            <a:avLst/>
          </a:prstGeom>
        </p:spPr>
        <p:txBody>
          <a:bodyPr vert="horz" wrap="square" lIns="0" tIns="34925" rIns="0" bIns="0" rtlCol="0">
            <a:spAutoFit/>
          </a:bodyPr>
          <a:lstStyle/>
          <a:p>
            <a:pPr marR="5080">
              <a:lnSpc>
                <a:spcPts val="1100"/>
              </a:lnSpc>
              <a:spcBef>
                <a:spcPts val="275"/>
              </a:spcBef>
            </a:pPr>
            <a:r>
              <a:rPr sz="1050" spc="114" dirty="0">
                <a:latin typeface="Yu Gothic UI"/>
                <a:cs typeface="Yu Gothic UI"/>
              </a:rPr>
              <a:t>作する場合であって、デジタル印象採得装置を用いて、</a:t>
            </a:r>
            <a:r>
              <a:rPr sz="1050" spc="50" dirty="0">
                <a:latin typeface="Yu Gothic UI"/>
                <a:cs typeface="Yu Gothic UI"/>
              </a:rPr>
              <a:t>印象採得及び咬合採得を行った場合に算定する。</a:t>
            </a:r>
            <a:endParaRPr sz="1050">
              <a:latin typeface="Yu Gothic UI"/>
              <a:cs typeface="Yu Gothic UI"/>
            </a:endParaRPr>
          </a:p>
        </p:txBody>
      </p:sp>
      <p:grpSp>
        <p:nvGrpSpPr>
          <p:cNvPr id="21" name="object 21"/>
          <p:cNvGrpSpPr/>
          <p:nvPr/>
        </p:nvGrpSpPr>
        <p:grpSpPr>
          <a:xfrm>
            <a:off x="3649090" y="1576324"/>
            <a:ext cx="5926455" cy="923290"/>
            <a:chOff x="3649090" y="1576324"/>
            <a:chExt cx="5926455" cy="923290"/>
          </a:xfrm>
        </p:grpSpPr>
        <p:sp>
          <p:nvSpPr>
            <p:cNvPr id="22" name="object 22"/>
            <p:cNvSpPr/>
            <p:nvPr/>
          </p:nvSpPr>
          <p:spPr>
            <a:xfrm>
              <a:off x="3655440" y="1582674"/>
              <a:ext cx="307340" cy="730250"/>
            </a:xfrm>
            <a:custGeom>
              <a:avLst/>
              <a:gdLst/>
              <a:ahLst/>
              <a:cxnLst/>
              <a:rect l="l" t="t" r="r" b="b"/>
              <a:pathLst>
                <a:path w="307339" h="730250">
                  <a:moveTo>
                    <a:pt x="0" y="182499"/>
                  </a:moveTo>
                  <a:lnTo>
                    <a:pt x="153416" y="182499"/>
                  </a:lnTo>
                  <a:lnTo>
                    <a:pt x="153416" y="0"/>
                  </a:lnTo>
                  <a:lnTo>
                    <a:pt x="306959" y="364871"/>
                  </a:lnTo>
                  <a:lnTo>
                    <a:pt x="153416" y="729868"/>
                  </a:lnTo>
                  <a:lnTo>
                    <a:pt x="153416" y="547370"/>
                  </a:lnTo>
                  <a:lnTo>
                    <a:pt x="0" y="547370"/>
                  </a:lnTo>
                  <a:lnTo>
                    <a:pt x="0" y="182499"/>
                  </a:lnTo>
                  <a:close/>
                </a:path>
              </a:pathLst>
            </a:custGeom>
            <a:ln w="12700">
              <a:solidFill>
                <a:srgbClr val="000000"/>
              </a:solidFill>
            </a:ln>
          </p:spPr>
          <p:txBody>
            <a:bodyPr wrap="square" lIns="0" tIns="0" rIns="0" bIns="0" rtlCol="0"/>
            <a:lstStyle/>
            <a:p>
              <a:endParaRPr/>
            </a:p>
          </p:txBody>
        </p:sp>
        <p:pic>
          <p:nvPicPr>
            <p:cNvPr id="23" name="object 23"/>
            <p:cNvPicPr/>
            <p:nvPr/>
          </p:nvPicPr>
          <p:blipFill>
            <a:blip r:embed="rId2" cstate="print"/>
            <a:stretch>
              <a:fillRect/>
            </a:stretch>
          </p:blipFill>
          <p:spPr>
            <a:xfrm>
              <a:off x="8353960" y="1954364"/>
              <a:ext cx="1221204" cy="544763"/>
            </a:xfrm>
            <a:prstGeom prst="rect">
              <a:avLst/>
            </a:prstGeom>
          </p:spPr>
        </p:pic>
      </p:grpSp>
      <p:sp>
        <p:nvSpPr>
          <p:cNvPr id="24" name="object 24"/>
          <p:cNvSpPr txBox="1"/>
          <p:nvPr/>
        </p:nvSpPr>
        <p:spPr>
          <a:xfrm>
            <a:off x="7672831" y="1923415"/>
            <a:ext cx="1211580" cy="186690"/>
          </a:xfrm>
          <a:prstGeom prst="rect">
            <a:avLst/>
          </a:prstGeom>
        </p:spPr>
        <p:txBody>
          <a:bodyPr vert="horz" wrap="square" lIns="0" tIns="13335" rIns="0" bIns="0" rtlCol="0">
            <a:spAutoFit/>
          </a:bodyPr>
          <a:lstStyle/>
          <a:p>
            <a:pPr marL="12700">
              <a:lnSpc>
                <a:spcPct val="100000"/>
              </a:lnSpc>
              <a:spcBef>
                <a:spcPts val="105"/>
              </a:spcBef>
            </a:pPr>
            <a:r>
              <a:rPr sz="1050" spc="-145" dirty="0">
                <a:latin typeface="PMingLiU"/>
                <a:cs typeface="PMingLiU"/>
              </a:rPr>
              <a:t>＜口腔内スキャナー＞</a:t>
            </a:r>
            <a:endParaRPr sz="1050">
              <a:latin typeface="PMingLiU"/>
              <a:cs typeface="PMingLiU"/>
            </a:endParaRPr>
          </a:p>
        </p:txBody>
      </p:sp>
      <p:pic>
        <p:nvPicPr>
          <p:cNvPr id="25" name="object 25"/>
          <p:cNvPicPr/>
          <p:nvPr/>
        </p:nvPicPr>
        <p:blipFill>
          <a:blip r:embed="rId3" cstate="print"/>
          <a:stretch>
            <a:fillRect/>
          </a:stretch>
        </p:blipFill>
        <p:spPr>
          <a:xfrm>
            <a:off x="8426068" y="1104633"/>
            <a:ext cx="1164780" cy="759853"/>
          </a:xfrm>
          <a:prstGeom prst="rect">
            <a:avLst/>
          </a:prstGeom>
        </p:spPr>
      </p:pic>
      <p:sp>
        <p:nvSpPr>
          <p:cNvPr id="26" name="object 26"/>
          <p:cNvSpPr txBox="1"/>
          <p:nvPr/>
        </p:nvSpPr>
        <p:spPr>
          <a:xfrm>
            <a:off x="7688706" y="1033398"/>
            <a:ext cx="1078865" cy="186690"/>
          </a:xfrm>
          <a:prstGeom prst="rect">
            <a:avLst/>
          </a:prstGeom>
        </p:spPr>
        <p:txBody>
          <a:bodyPr vert="horz" wrap="square" lIns="0" tIns="13335" rIns="0" bIns="0" rtlCol="0">
            <a:spAutoFit/>
          </a:bodyPr>
          <a:lstStyle/>
          <a:p>
            <a:pPr marL="12700">
              <a:lnSpc>
                <a:spcPct val="100000"/>
              </a:lnSpc>
              <a:spcBef>
                <a:spcPts val="105"/>
              </a:spcBef>
            </a:pPr>
            <a:r>
              <a:rPr sz="1050" spc="-155" dirty="0">
                <a:latin typeface="PMingLiU"/>
                <a:cs typeface="PMingLiU"/>
              </a:rPr>
              <a:t>＜スキャナー画像＞</a:t>
            </a:r>
            <a:endParaRPr sz="1050">
              <a:latin typeface="PMingLiU"/>
              <a:cs typeface="PMingLiU"/>
            </a:endParaRPr>
          </a:p>
        </p:txBody>
      </p:sp>
      <p:grpSp>
        <p:nvGrpSpPr>
          <p:cNvPr id="27" name="object 27"/>
          <p:cNvGrpSpPr/>
          <p:nvPr/>
        </p:nvGrpSpPr>
        <p:grpSpPr>
          <a:xfrm>
            <a:off x="157264" y="3331755"/>
            <a:ext cx="9586595" cy="1767205"/>
            <a:chOff x="157264" y="3331755"/>
            <a:chExt cx="9586595" cy="1767205"/>
          </a:xfrm>
        </p:grpSpPr>
        <p:sp>
          <p:nvSpPr>
            <p:cNvPr id="28" name="object 28"/>
            <p:cNvSpPr/>
            <p:nvPr/>
          </p:nvSpPr>
          <p:spPr>
            <a:xfrm>
              <a:off x="157264" y="3598036"/>
              <a:ext cx="4629785" cy="1494790"/>
            </a:xfrm>
            <a:custGeom>
              <a:avLst/>
              <a:gdLst/>
              <a:ahLst/>
              <a:cxnLst/>
              <a:rect l="l" t="t" r="r" b="b"/>
              <a:pathLst>
                <a:path w="4629785" h="1494789">
                  <a:moveTo>
                    <a:pt x="4629785" y="0"/>
                  </a:moveTo>
                  <a:lnTo>
                    <a:pt x="0" y="0"/>
                  </a:lnTo>
                  <a:lnTo>
                    <a:pt x="0" y="1494282"/>
                  </a:lnTo>
                  <a:lnTo>
                    <a:pt x="4629785" y="1494282"/>
                  </a:lnTo>
                  <a:lnTo>
                    <a:pt x="4629785" y="0"/>
                  </a:lnTo>
                  <a:close/>
                </a:path>
              </a:pathLst>
            </a:custGeom>
            <a:solidFill>
              <a:srgbClr val="E7EDF8"/>
            </a:solidFill>
          </p:spPr>
          <p:txBody>
            <a:bodyPr wrap="square" lIns="0" tIns="0" rIns="0" bIns="0" rtlCol="0"/>
            <a:lstStyle/>
            <a:p>
              <a:endParaRPr/>
            </a:p>
          </p:txBody>
        </p:sp>
        <p:sp>
          <p:nvSpPr>
            <p:cNvPr id="29" name="object 29"/>
            <p:cNvSpPr/>
            <p:nvPr/>
          </p:nvSpPr>
          <p:spPr>
            <a:xfrm>
              <a:off x="157264" y="3331755"/>
              <a:ext cx="4629785" cy="243204"/>
            </a:xfrm>
            <a:custGeom>
              <a:avLst/>
              <a:gdLst/>
              <a:ahLst/>
              <a:cxnLst/>
              <a:rect l="l" t="t" r="r" b="b"/>
              <a:pathLst>
                <a:path w="4629785" h="243204">
                  <a:moveTo>
                    <a:pt x="4629785" y="0"/>
                  </a:moveTo>
                  <a:lnTo>
                    <a:pt x="0" y="0"/>
                  </a:lnTo>
                  <a:lnTo>
                    <a:pt x="0" y="243039"/>
                  </a:lnTo>
                  <a:lnTo>
                    <a:pt x="4629785" y="243039"/>
                  </a:lnTo>
                  <a:lnTo>
                    <a:pt x="4629785" y="0"/>
                  </a:lnTo>
                  <a:close/>
                </a:path>
              </a:pathLst>
            </a:custGeom>
            <a:solidFill>
              <a:srgbClr val="A9C2E7"/>
            </a:solidFill>
          </p:spPr>
          <p:txBody>
            <a:bodyPr wrap="square" lIns="0" tIns="0" rIns="0" bIns="0" rtlCol="0"/>
            <a:lstStyle/>
            <a:p>
              <a:endParaRPr/>
            </a:p>
          </p:txBody>
        </p:sp>
        <p:sp>
          <p:nvSpPr>
            <p:cNvPr id="30" name="object 30"/>
            <p:cNvSpPr/>
            <p:nvPr/>
          </p:nvSpPr>
          <p:spPr>
            <a:xfrm>
              <a:off x="5107432" y="3333724"/>
              <a:ext cx="4629785" cy="241300"/>
            </a:xfrm>
            <a:custGeom>
              <a:avLst/>
              <a:gdLst/>
              <a:ahLst/>
              <a:cxnLst/>
              <a:rect l="l" t="t" r="r" b="b"/>
              <a:pathLst>
                <a:path w="4629784" h="241300">
                  <a:moveTo>
                    <a:pt x="4629785" y="0"/>
                  </a:moveTo>
                  <a:lnTo>
                    <a:pt x="0" y="0"/>
                  </a:lnTo>
                  <a:lnTo>
                    <a:pt x="0" y="241071"/>
                  </a:lnTo>
                  <a:lnTo>
                    <a:pt x="4629785" y="241071"/>
                  </a:lnTo>
                  <a:lnTo>
                    <a:pt x="4629785" y="0"/>
                  </a:lnTo>
                  <a:close/>
                </a:path>
              </a:pathLst>
            </a:custGeom>
            <a:solidFill>
              <a:srgbClr val="91FFB3"/>
            </a:solidFill>
          </p:spPr>
          <p:txBody>
            <a:bodyPr wrap="square" lIns="0" tIns="0" rIns="0" bIns="0" rtlCol="0"/>
            <a:lstStyle/>
            <a:p>
              <a:endParaRPr/>
            </a:p>
          </p:txBody>
        </p:sp>
        <p:sp>
          <p:nvSpPr>
            <p:cNvPr id="31" name="object 31"/>
            <p:cNvSpPr/>
            <p:nvPr/>
          </p:nvSpPr>
          <p:spPr>
            <a:xfrm>
              <a:off x="5107432" y="3597782"/>
              <a:ext cx="4629785" cy="1494790"/>
            </a:xfrm>
            <a:custGeom>
              <a:avLst/>
              <a:gdLst/>
              <a:ahLst/>
              <a:cxnLst/>
              <a:rect l="l" t="t" r="r" b="b"/>
              <a:pathLst>
                <a:path w="4629784" h="1494789">
                  <a:moveTo>
                    <a:pt x="4629785" y="0"/>
                  </a:moveTo>
                  <a:lnTo>
                    <a:pt x="0" y="0"/>
                  </a:lnTo>
                  <a:lnTo>
                    <a:pt x="0" y="1494536"/>
                  </a:lnTo>
                  <a:lnTo>
                    <a:pt x="4629785" y="1494536"/>
                  </a:lnTo>
                  <a:lnTo>
                    <a:pt x="4629785" y="0"/>
                  </a:lnTo>
                  <a:close/>
                </a:path>
              </a:pathLst>
            </a:custGeom>
            <a:solidFill>
              <a:srgbClr val="E0FFEA"/>
            </a:solidFill>
          </p:spPr>
          <p:txBody>
            <a:bodyPr wrap="square" lIns="0" tIns="0" rIns="0" bIns="0" rtlCol="0"/>
            <a:lstStyle/>
            <a:p>
              <a:endParaRPr/>
            </a:p>
          </p:txBody>
        </p:sp>
        <p:sp>
          <p:nvSpPr>
            <p:cNvPr id="32" name="object 32"/>
            <p:cNvSpPr/>
            <p:nvPr/>
          </p:nvSpPr>
          <p:spPr>
            <a:xfrm>
              <a:off x="5107432" y="3597782"/>
              <a:ext cx="4629785" cy="1494790"/>
            </a:xfrm>
            <a:custGeom>
              <a:avLst/>
              <a:gdLst/>
              <a:ahLst/>
              <a:cxnLst/>
              <a:rect l="l" t="t" r="r" b="b"/>
              <a:pathLst>
                <a:path w="4629784" h="1494789">
                  <a:moveTo>
                    <a:pt x="0" y="1494536"/>
                  </a:moveTo>
                  <a:lnTo>
                    <a:pt x="4629785" y="1494536"/>
                  </a:lnTo>
                  <a:lnTo>
                    <a:pt x="4629785" y="0"/>
                  </a:lnTo>
                  <a:lnTo>
                    <a:pt x="0" y="0"/>
                  </a:lnTo>
                  <a:lnTo>
                    <a:pt x="0" y="1494536"/>
                  </a:lnTo>
                  <a:close/>
                </a:path>
              </a:pathLst>
            </a:custGeom>
            <a:ln w="12699">
              <a:solidFill>
                <a:srgbClr val="00AF50"/>
              </a:solidFill>
            </a:ln>
          </p:spPr>
          <p:txBody>
            <a:bodyPr wrap="square" lIns="0" tIns="0" rIns="0" bIns="0" rtlCol="0"/>
            <a:lstStyle/>
            <a:p>
              <a:endParaRPr/>
            </a:p>
          </p:txBody>
        </p:sp>
        <p:sp>
          <p:nvSpPr>
            <p:cNvPr id="33" name="object 33"/>
            <p:cNvSpPr/>
            <p:nvPr/>
          </p:nvSpPr>
          <p:spPr>
            <a:xfrm>
              <a:off x="4825619" y="3864990"/>
              <a:ext cx="243204" cy="695325"/>
            </a:xfrm>
            <a:custGeom>
              <a:avLst/>
              <a:gdLst/>
              <a:ahLst/>
              <a:cxnLst/>
              <a:rect l="l" t="t" r="r" b="b"/>
              <a:pathLst>
                <a:path w="243204" h="695325">
                  <a:moveTo>
                    <a:pt x="0" y="173735"/>
                  </a:moveTo>
                  <a:lnTo>
                    <a:pt x="121665" y="173735"/>
                  </a:lnTo>
                  <a:lnTo>
                    <a:pt x="121665" y="0"/>
                  </a:lnTo>
                  <a:lnTo>
                    <a:pt x="243204" y="347471"/>
                  </a:lnTo>
                  <a:lnTo>
                    <a:pt x="121665" y="695070"/>
                  </a:lnTo>
                  <a:lnTo>
                    <a:pt x="121665" y="521334"/>
                  </a:lnTo>
                  <a:lnTo>
                    <a:pt x="0" y="521334"/>
                  </a:lnTo>
                  <a:lnTo>
                    <a:pt x="0" y="173735"/>
                  </a:lnTo>
                  <a:close/>
                </a:path>
              </a:pathLst>
            </a:custGeom>
            <a:ln w="12700">
              <a:solidFill>
                <a:srgbClr val="000000"/>
              </a:solidFill>
            </a:ln>
          </p:spPr>
          <p:txBody>
            <a:bodyPr wrap="square" lIns="0" tIns="0" rIns="0" bIns="0" rtlCol="0"/>
            <a:lstStyle/>
            <a:p>
              <a:endParaRPr/>
            </a:p>
          </p:txBody>
        </p:sp>
      </p:grpSp>
      <p:graphicFrame>
        <p:nvGraphicFramePr>
          <p:cNvPr id="34" name="object 34"/>
          <p:cNvGraphicFramePr>
            <a:graphicFrameLocks noGrp="1"/>
          </p:cNvGraphicFramePr>
          <p:nvPr/>
        </p:nvGraphicFramePr>
        <p:xfrm>
          <a:off x="74709" y="2683903"/>
          <a:ext cx="9747250" cy="2484755"/>
        </p:xfrm>
        <a:graphic>
          <a:graphicData uri="http://schemas.openxmlformats.org/drawingml/2006/table">
            <a:tbl>
              <a:tblPr firstRow="1" bandRow="1">
                <a:tableStyleId>{2D5ABB26-0587-4C30-8999-92F81FD0307C}</a:tableStyleId>
              </a:tblPr>
              <a:tblGrid>
                <a:gridCol w="149225">
                  <a:extLst>
                    <a:ext uri="{9D8B030D-6E8A-4147-A177-3AD203B41FA5}">
                      <a16:colId xmlns:a16="http://schemas.microsoft.com/office/drawing/2014/main" val="20000"/>
                    </a:ext>
                  </a:extLst>
                </a:gridCol>
                <a:gridCol w="4878705">
                  <a:extLst>
                    <a:ext uri="{9D8B030D-6E8A-4147-A177-3AD203B41FA5}">
                      <a16:colId xmlns:a16="http://schemas.microsoft.com/office/drawing/2014/main" val="20001"/>
                    </a:ext>
                  </a:extLst>
                </a:gridCol>
                <a:gridCol w="4719320">
                  <a:extLst>
                    <a:ext uri="{9D8B030D-6E8A-4147-A177-3AD203B41FA5}">
                      <a16:colId xmlns:a16="http://schemas.microsoft.com/office/drawing/2014/main" val="20002"/>
                    </a:ext>
                  </a:extLst>
                </a:gridCol>
              </a:tblGrid>
              <a:tr h="177165">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207010">
                        <a:lnSpc>
                          <a:spcPct val="100000"/>
                        </a:lnSpc>
                        <a:spcBef>
                          <a:spcPts val="340"/>
                        </a:spcBef>
                      </a:pPr>
                      <a:r>
                        <a:rPr sz="1600" b="1" spc="155" dirty="0">
                          <a:latin typeface="Yu Gothic UI"/>
                          <a:cs typeface="Yu Gothic UI"/>
                        </a:rPr>
                        <a:t>クラウンブリッジ維持管理料の対象範囲の見直し</a:t>
                      </a:r>
                      <a:endParaRPr sz="1600">
                        <a:latin typeface="Yu Gothic UI"/>
                        <a:cs typeface="Yu Gothic UI"/>
                      </a:endParaRPr>
                    </a:p>
                  </a:txBody>
                  <a:tcPr marL="0" marR="0" marT="43180" marB="0">
                    <a:solidFill>
                      <a:srgbClr val="CDFFDC"/>
                    </a:solidFill>
                  </a:tcPr>
                </a:tc>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7165">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3180" marB="0">
                    <a:solidFill>
                      <a:srgbClr val="CDFFDC"/>
                    </a:solidFill>
                  </a:tcPr>
                </a:tc>
                <a:tc>
                  <a:txBody>
                    <a:bodyPr/>
                    <a:lstStyle/>
                    <a:p>
                      <a:pPr>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130425">
                <a:tc gridSpan="3">
                  <a:txBody>
                    <a:bodyPr/>
                    <a:lstStyle/>
                    <a:p>
                      <a:pPr marL="377825" indent="-286385">
                        <a:lnSpc>
                          <a:spcPct val="100000"/>
                        </a:lnSpc>
                        <a:spcBef>
                          <a:spcPts val="225"/>
                        </a:spcBef>
                        <a:buFont typeface="Wingdings"/>
                        <a:buChar char=""/>
                        <a:tabLst>
                          <a:tab pos="377825" algn="l"/>
                        </a:tabLst>
                      </a:pPr>
                      <a:r>
                        <a:rPr sz="1200" spc="140" dirty="0">
                          <a:latin typeface="Yu Gothic UI"/>
                          <a:cs typeface="Yu Gothic UI"/>
                        </a:rPr>
                        <a:t>クラウン・ブリッジ維持管理料の対象範囲を見直し、</a:t>
                      </a:r>
                      <a:r>
                        <a:rPr sz="1200" b="1" u="sng" dirty="0">
                          <a:solidFill>
                            <a:srgbClr val="006FC0"/>
                          </a:solidFill>
                          <a:uFill>
                            <a:solidFill>
                              <a:srgbClr val="006FC0"/>
                            </a:solidFill>
                          </a:uFill>
                          <a:latin typeface="Yu Gothic UI"/>
                          <a:cs typeface="Yu Gothic UI"/>
                        </a:rPr>
                        <a:t>ＣＡＤ／ＣＡＭ冠を対象に追加</a:t>
                      </a:r>
                      <a:r>
                        <a:rPr sz="1200" spc="280" dirty="0">
                          <a:latin typeface="Yu Gothic UI"/>
                          <a:cs typeface="Yu Gothic UI"/>
                        </a:rPr>
                        <a:t>する。</a:t>
                      </a:r>
                      <a:endParaRPr sz="1200">
                        <a:latin typeface="Yu Gothic UI"/>
                        <a:cs typeface="Yu Gothic UI"/>
                      </a:endParaRPr>
                    </a:p>
                    <a:p>
                      <a:pPr marL="2214880">
                        <a:lnSpc>
                          <a:spcPct val="100000"/>
                        </a:lnSpc>
                        <a:spcBef>
                          <a:spcPts val="660"/>
                        </a:spcBef>
                        <a:tabLst>
                          <a:tab pos="7075805" algn="l"/>
                        </a:tabLst>
                      </a:pPr>
                      <a:r>
                        <a:rPr sz="1400" b="1" spc="-10"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168910">
                        <a:lnSpc>
                          <a:spcPct val="100000"/>
                        </a:lnSpc>
                        <a:spcBef>
                          <a:spcPts val="770"/>
                        </a:spcBef>
                        <a:tabLst>
                          <a:tab pos="5120005" algn="l"/>
                        </a:tabLst>
                      </a:pPr>
                      <a:r>
                        <a:rPr sz="1050" spc="530" dirty="0">
                          <a:latin typeface="Yu Gothic UI"/>
                          <a:cs typeface="Yu Gothic UI"/>
                        </a:rPr>
                        <a:t>【</a:t>
                      </a:r>
                      <a:r>
                        <a:rPr sz="1050" spc="345" dirty="0">
                          <a:latin typeface="Yu Gothic UI"/>
                          <a:cs typeface="Yu Gothic UI"/>
                        </a:rPr>
                        <a:t>ク</a:t>
                      </a:r>
                      <a:r>
                        <a:rPr sz="1050" spc="315" dirty="0">
                          <a:latin typeface="Yu Gothic UI"/>
                          <a:cs typeface="Yu Gothic UI"/>
                        </a:rPr>
                        <a:t>ラ</a:t>
                      </a:r>
                      <a:r>
                        <a:rPr sz="1050" spc="340" dirty="0">
                          <a:latin typeface="Yu Gothic UI"/>
                          <a:cs typeface="Yu Gothic UI"/>
                        </a:rPr>
                        <a:t>ウ</a:t>
                      </a:r>
                      <a:r>
                        <a:rPr sz="1050" spc="345" dirty="0">
                          <a:latin typeface="Yu Gothic UI"/>
                          <a:cs typeface="Yu Gothic UI"/>
                        </a:rPr>
                        <a:t>ン</a:t>
                      </a:r>
                      <a:r>
                        <a:rPr sz="1050" spc="229" dirty="0">
                          <a:latin typeface="Yu Gothic UI"/>
                          <a:cs typeface="Yu Gothic UI"/>
                        </a:rPr>
                        <a:t>・</a:t>
                      </a:r>
                      <a:r>
                        <a:rPr sz="1050" spc="325"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90" dirty="0">
                          <a:latin typeface="Yu Gothic UI"/>
                          <a:cs typeface="Yu Gothic UI"/>
                        </a:rPr>
                        <a:t>ジ</a:t>
                      </a:r>
                      <a:r>
                        <a:rPr sz="1050" spc="100" dirty="0">
                          <a:latin typeface="Yu Gothic UI"/>
                          <a:cs typeface="Yu Gothic UI"/>
                        </a:rPr>
                        <a:t>維</a:t>
                      </a:r>
                      <a:r>
                        <a:rPr sz="1050" dirty="0">
                          <a:latin typeface="Yu Gothic UI"/>
                          <a:cs typeface="Yu Gothic UI"/>
                        </a:rPr>
                        <a:t>持管</a:t>
                      </a:r>
                      <a:r>
                        <a:rPr sz="1050" spc="-15" dirty="0">
                          <a:latin typeface="Yu Gothic UI"/>
                          <a:cs typeface="Yu Gothic UI"/>
                        </a:rPr>
                        <a:t>理</a:t>
                      </a:r>
                      <a:r>
                        <a:rPr sz="1050" dirty="0">
                          <a:latin typeface="Yu Gothic UI"/>
                          <a:cs typeface="Yu Gothic UI"/>
                        </a:rPr>
                        <a:t>料</a:t>
                      </a:r>
                      <a:r>
                        <a:rPr sz="1050" spc="480" dirty="0">
                          <a:latin typeface="Yu Gothic UI"/>
                          <a:cs typeface="Yu Gothic UI"/>
                        </a:rPr>
                        <a:t>】</a:t>
                      </a:r>
                      <a:r>
                        <a:rPr sz="1050" dirty="0">
                          <a:latin typeface="Yu Gothic UI"/>
                          <a:cs typeface="Yu Gothic UI"/>
                        </a:rPr>
                        <a:t>	</a:t>
                      </a:r>
                      <a:r>
                        <a:rPr sz="1050" spc="530" dirty="0">
                          <a:latin typeface="Yu Gothic UI"/>
                          <a:cs typeface="Yu Gothic UI"/>
                        </a:rPr>
                        <a:t>【</a:t>
                      </a:r>
                      <a:r>
                        <a:rPr sz="1050" spc="305" dirty="0">
                          <a:latin typeface="Yu Gothic UI"/>
                          <a:cs typeface="Yu Gothic UI"/>
                        </a:rPr>
                        <a:t>ク</a:t>
                      </a:r>
                      <a:r>
                        <a:rPr sz="1050" spc="280" dirty="0">
                          <a:latin typeface="Yu Gothic UI"/>
                          <a:cs typeface="Yu Gothic UI"/>
                        </a:rPr>
                        <a:t>ラ</a:t>
                      </a:r>
                      <a:r>
                        <a:rPr sz="1050" spc="270" dirty="0">
                          <a:latin typeface="Yu Gothic UI"/>
                          <a:cs typeface="Yu Gothic UI"/>
                        </a:rPr>
                        <a:t>ウ</a:t>
                      </a:r>
                      <a:r>
                        <a:rPr sz="1050" spc="275" dirty="0">
                          <a:latin typeface="Yu Gothic UI"/>
                          <a:cs typeface="Yu Gothic UI"/>
                        </a:rPr>
                        <a:t>ン</a:t>
                      </a:r>
                      <a:r>
                        <a:rPr sz="1050" spc="325" dirty="0">
                          <a:latin typeface="Yu Gothic UI"/>
                          <a:cs typeface="Yu Gothic UI"/>
                        </a:rPr>
                        <a:t>・</a:t>
                      </a:r>
                      <a:r>
                        <a:rPr sz="1050" spc="470" dirty="0">
                          <a:latin typeface="Yu Gothic UI"/>
                          <a:cs typeface="Yu Gothic UI"/>
                        </a:rPr>
                        <a:t>ブ</a:t>
                      </a:r>
                      <a:r>
                        <a:rPr sz="1050" spc="335" dirty="0">
                          <a:latin typeface="Yu Gothic UI"/>
                          <a:cs typeface="Yu Gothic UI"/>
                        </a:rPr>
                        <a:t>リ</a:t>
                      </a:r>
                      <a:r>
                        <a:rPr sz="1050" spc="310" dirty="0">
                          <a:latin typeface="Yu Gothic UI"/>
                          <a:cs typeface="Yu Gothic UI"/>
                        </a:rPr>
                        <a:t>ッ</a:t>
                      </a:r>
                      <a:r>
                        <a:rPr sz="1050" spc="90" dirty="0">
                          <a:latin typeface="Yu Gothic UI"/>
                          <a:cs typeface="Yu Gothic UI"/>
                        </a:rPr>
                        <a:t>ジ</a:t>
                      </a:r>
                      <a:r>
                        <a:rPr sz="1050" spc="105" dirty="0">
                          <a:latin typeface="Yu Gothic UI"/>
                          <a:cs typeface="Yu Gothic UI"/>
                        </a:rPr>
                        <a:t>維</a:t>
                      </a:r>
                      <a:r>
                        <a:rPr sz="1050" dirty="0">
                          <a:latin typeface="Yu Gothic UI"/>
                          <a:cs typeface="Yu Gothic UI"/>
                        </a:rPr>
                        <a:t>持管</a:t>
                      </a:r>
                      <a:r>
                        <a:rPr sz="1050" spc="-10" dirty="0">
                          <a:latin typeface="Yu Gothic UI"/>
                          <a:cs typeface="Yu Gothic UI"/>
                        </a:rPr>
                        <a:t>理</a:t>
                      </a:r>
                      <a:r>
                        <a:rPr sz="1050" spc="-30" dirty="0">
                          <a:latin typeface="Yu Gothic UI"/>
                          <a:cs typeface="Yu Gothic UI"/>
                        </a:rPr>
                        <a:t>料</a:t>
                      </a:r>
                      <a:r>
                        <a:rPr sz="1050" spc="480" dirty="0">
                          <a:latin typeface="Yu Gothic UI"/>
                          <a:cs typeface="Yu Gothic UI"/>
                        </a:rPr>
                        <a:t>】</a:t>
                      </a:r>
                      <a:endParaRPr sz="1050">
                        <a:latin typeface="Yu Gothic UI"/>
                        <a:cs typeface="Yu Gothic UI"/>
                      </a:endParaRPr>
                    </a:p>
                    <a:p>
                      <a:pPr marL="168910">
                        <a:lnSpc>
                          <a:spcPct val="100000"/>
                        </a:lnSpc>
                        <a:tabLst>
                          <a:tab pos="5120005" algn="l"/>
                        </a:tabLst>
                      </a:pPr>
                      <a:r>
                        <a:rPr sz="1050" dirty="0">
                          <a:latin typeface="Yu Gothic UI"/>
                          <a:cs typeface="Yu Gothic UI"/>
                        </a:rPr>
                        <a:t>［算定要件（</a:t>
                      </a:r>
                      <a:r>
                        <a:rPr sz="1050" spc="-15" dirty="0">
                          <a:latin typeface="Yu Gothic UI"/>
                          <a:cs typeface="Yu Gothic UI"/>
                        </a:rPr>
                        <a:t>抜</a:t>
                      </a:r>
                      <a:r>
                        <a:rPr sz="1050" dirty="0">
                          <a:latin typeface="Yu Gothic UI"/>
                          <a:cs typeface="Yu Gothic UI"/>
                        </a:rPr>
                        <a:t>粋</a:t>
                      </a:r>
                      <a:r>
                        <a:rPr sz="1050" spc="-25" dirty="0">
                          <a:latin typeface="Yu Gothic UI"/>
                          <a:cs typeface="Yu Gothic UI"/>
                        </a:rPr>
                        <a:t>）］</a:t>
                      </a:r>
                      <a:r>
                        <a:rPr sz="1050" dirty="0">
                          <a:latin typeface="Yu Gothic UI"/>
                          <a:cs typeface="Yu Gothic UI"/>
                        </a:rPr>
                        <a:t>	［算定要件（</a:t>
                      </a:r>
                      <a:r>
                        <a:rPr sz="1050" spc="-15" dirty="0">
                          <a:latin typeface="Yu Gothic UI"/>
                          <a:cs typeface="Yu Gothic UI"/>
                        </a:rPr>
                        <a:t>抜</a:t>
                      </a:r>
                      <a:r>
                        <a:rPr sz="1050" dirty="0">
                          <a:latin typeface="Yu Gothic UI"/>
                          <a:cs typeface="Yu Gothic UI"/>
                        </a:rPr>
                        <a:t>粋</a:t>
                      </a:r>
                      <a:r>
                        <a:rPr sz="1050" spc="-25" dirty="0">
                          <a:latin typeface="Yu Gothic UI"/>
                          <a:cs typeface="Yu Gothic UI"/>
                        </a:rPr>
                        <a:t>）］</a:t>
                      </a:r>
                      <a:endParaRPr sz="1050">
                        <a:latin typeface="Yu Gothic UI"/>
                        <a:cs typeface="Yu Gothic UI"/>
                      </a:endParaRPr>
                    </a:p>
                    <a:p>
                      <a:pPr marL="702310" marR="203200" indent="-401320">
                        <a:lnSpc>
                          <a:spcPct val="100000"/>
                        </a:lnSpc>
                        <a:tabLst>
                          <a:tab pos="5252085" algn="l"/>
                          <a:tab pos="5653405" algn="l"/>
                        </a:tabLst>
                      </a:pPr>
                      <a:r>
                        <a:rPr sz="1050" dirty="0">
                          <a:latin typeface="Yu Gothic UI"/>
                          <a:cs typeface="Yu Gothic UI"/>
                        </a:rPr>
                        <a:t>（４）（略）次に</a:t>
                      </a:r>
                      <a:r>
                        <a:rPr sz="1050" spc="105" dirty="0">
                          <a:latin typeface="Yu Gothic UI"/>
                          <a:cs typeface="Yu Gothic UI"/>
                        </a:rPr>
                        <a:t>掲</a:t>
                      </a:r>
                      <a:r>
                        <a:rPr sz="1050" spc="70" dirty="0">
                          <a:latin typeface="Yu Gothic UI"/>
                          <a:cs typeface="Yu Gothic UI"/>
                        </a:rPr>
                        <a:t>げ</a:t>
                      </a:r>
                      <a:r>
                        <a:rPr sz="1050" spc="220" dirty="0">
                          <a:latin typeface="Yu Gothic UI"/>
                          <a:cs typeface="Yu Gothic UI"/>
                        </a:rPr>
                        <a:t>るも</a:t>
                      </a:r>
                      <a:r>
                        <a:rPr sz="1050" spc="225" dirty="0">
                          <a:latin typeface="Yu Gothic UI"/>
                          <a:cs typeface="Yu Gothic UI"/>
                        </a:rPr>
                        <a:t>のは</a:t>
                      </a:r>
                      <a:r>
                        <a:rPr sz="1050" spc="180" dirty="0">
                          <a:latin typeface="Yu Gothic UI"/>
                          <a:cs typeface="Yu Gothic UI"/>
                        </a:rPr>
                        <a:t>ク</a:t>
                      </a:r>
                      <a:r>
                        <a:rPr sz="1050" spc="290" dirty="0">
                          <a:latin typeface="Yu Gothic UI"/>
                          <a:cs typeface="Yu Gothic UI"/>
                        </a:rPr>
                        <a:t>ラ</a:t>
                      </a:r>
                      <a:r>
                        <a:rPr sz="1050" spc="295" dirty="0">
                          <a:latin typeface="Yu Gothic UI"/>
                          <a:cs typeface="Yu Gothic UI"/>
                        </a:rPr>
                        <a:t>ウ</a:t>
                      </a:r>
                      <a:r>
                        <a:rPr sz="1050" spc="470" dirty="0">
                          <a:latin typeface="Yu Gothic UI"/>
                          <a:cs typeface="Yu Gothic UI"/>
                        </a:rPr>
                        <a:t>ン</a:t>
                      </a:r>
                      <a:r>
                        <a:rPr sz="1050" spc="300" dirty="0">
                          <a:latin typeface="Yu Gothic UI"/>
                          <a:cs typeface="Yu Gothic UI"/>
                        </a:rPr>
                        <a:t>・ブ</a:t>
                      </a:r>
                      <a:r>
                        <a:rPr sz="1050" spc="270" dirty="0">
                          <a:latin typeface="Yu Gothic UI"/>
                          <a:cs typeface="Yu Gothic UI"/>
                        </a:rPr>
                        <a:t>リ</a:t>
                      </a:r>
                      <a:r>
                        <a:rPr sz="1050" spc="250" dirty="0">
                          <a:latin typeface="Yu Gothic UI"/>
                          <a:cs typeface="Yu Gothic UI"/>
                        </a:rPr>
                        <a:t>ッ</a:t>
                      </a:r>
                      <a:r>
                        <a:rPr sz="1050" spc="290" dirty="0">
                          <a:latin typeface="Yu Gothic UI"/>
                          <a:cs typeface="Yu Gothic UI"/>
                        </a:rPr>
                        <a:t>ジ</a:t>
                      </a:r>
                      <a:r>
                        <a:rPr sz="1050" dirty="0">
                          <a:latin typeface="Yu Gothic UI"/>
                          <a:cs typeface="Yu Gothic UI"/>
                        </a:rPr>
                        <a:t>維</a:t>
                      </a:r>
                      <a:r>
                        <a:rPr sz="1050" spc="-15" dirty="0">
                          <a:latin typeface="Yu Gothic UI"/>
                          <a:cs typeface="Yu Gothic UI"/>
                        </a:rPr>
                        <a:t>持</a:t>
                      </a:r>
                      <a:r>
                        <a:rPr sz="1050" dirty="0">
                          <a:latin typeface="Yu Gothic UI"/>
                          <a:cs typeface="Yu Gothic UI"/>
                        </a:rPr>
                        <a:t>管</a:t>
                      </a:r>
                      <a:r>
                        <a:rPr sz="1050" spc="-15" dirty="0">
                          <a:latin typeface="Yu Gothic UI"/>
                          <a:cs typeface="Yu Gothic UI"/>
                        </a:rPr>
                        <a:t>理</a:t>
                      </a:r>
                      <a:r>
                        <a:rPr sz="1050" spc="85" dirty="0">
                          <a:latin typeface="Yu Gothic UI"/>
                          <a:cs typeface="Yu Gothic UI"/>
                        </a:rPr>
                        <a:t>の</a:t>
                      </a:r>
                      <a:r>
                        <a:rPr sz="1050" spc="90" dirty="0">
                          <a:latin typeface="Yu Gothic UI"/>
                          <a:cs typeface="Yu Gothic UI"/>
                        </a:rPr>
                        <a:t>対</a:t>
                      </a:r>
                      <a:r>
                        <a:rPr sz="1050" spc="175" dirty="0">
                          <a:latin typeface="Yu Gothic UI"/>
                          <a:cs typeface="Yu Gothic UI"/>
                        </a:rPr>
                        <a:t>象</a:t>
                      </a:r>
                      <a:r>
                        <a:rPr sz="1050" spc="110" dirty="0">
                          <a:latin typeface="Yu Gothic UI"/>
                          <a:cs typeface="Yu Gothic UI"/>
                        </a:rPr>
                        <a:t>と</a:t>
                      </a:r>
                      <a:r>
                        <a:rPr sz="1050" spc="265" dirty="0">
                          <a:latin typeface="Yu Gothic UI"/>
                          <a:cs typeface="Yu Gothic UI"/>
                        </a:rPr>
                        <a:t>し</a:t>
                      </a:r>
                      <a:r>
                        <a:rPr sz="1050" dirty="0">
                          <a:latin typeface="Yu Gothic UI"/>
                          <a:cs typeface="Yu Gothic UI"/>
                        </a:rPr>
                        <a:t>	（４）（略）次に</a:t>
                      </a:r>
                      <a:r>
                        <a:rPr sz="1050" spc="105" dirty="0">
                          <a:latin typeface="Yu Gothic UI"/>
                          <a:cs typeface="Yu Gothic UI"/>
                        </a:rPr>
                        <a:t>掲</a:t>
                      </a:r>
                      <a:r>
                        <a:rPr sz="1050" spc="75" dirty="0">
                          <a:latin typeface="Yu Gothic UI"/>
                          <a:cs typeface="Yu Gothic UI"/>
                        </a:rPr>
                        <a:t>げ</a:t>
                      </a:r>
                      <a:r>
                        <a:rPr sz="1050" spc="220" dirty="0">
                          <a:latin typeface="Yu Gothic UI"/>
                          <a:cs typeface="Yu Gothic UI"/>
                        </a:rPr>
                        <a:t>るも</a:t>
                      </a:r>
                      <a:r>
                        <a:rPr sz="1050" spc="229" dirty="0">
                          <a:latin typeface="Yu Gothic UI"/>
                          <a:cs typeface="Yu Gothic UI"/>
                        </a:rPr>
                        <a:t>の</a:t>
                      </a:r>
                      <a:r>
                        <a:rPr sz="1050" spc="225" dirty="0">
                          <a:latin typeface="Yu Gothic UI"/>
                          <a:cs typeface="Yu Gothic UI"/>
                        </a:rPr>
                        <a:t>は</a:t>
                      </a:r>
                      <a:r>
                        <a:rPr sz="1050" spc="185" dirty="0">
                          <a:latin typeface="Yu Gothic UI"/>
                          <a:cs typeface="Yu Gothic UI"/>
                        </a:rPr>
                        <a:t>ク</a:t>
                      </a:r>
                      <a:r>
                        <a:rPr sz="1050" spc="290" dirty="0">
                          <a:latin typeface="Yu Gothic UI"/>
                          <a:cs typeface="Yu Gothic UI"/>
                        </a:rPr>
                        <a:t>ラ</a:t>
                      </a:r>
                      <a:r>
                        <a:rPr sz="1050" spc="300" dirty="0">
                          <a:latin typeface="Yu Gothic UI"/>
                          <a:cs typeface="Yu Gothic UI"/>
                        </a:rPr>
                        <a:t>ウ</a:t>
                      </a:r>
                      <a:r>
                        <a:rPr sz="1050" spc="470" dirty="0">
                          <a:latin typeface="Yu Gothic UI"/>
                          <a:cs typeface="Yu Gothic UI"/>
                        </a:rPr>
                        <a:t>ン</a:t>
                      </a:r>
                      <a:r>
                        <a:rPr sz="1050" spc="305" dirty="0">
                          <a:latin typeface="Yu Gothic UI"/>
                          <a:cs typeface="Yu Gothic UI"/>
                        </a:rPr>
                        <a:t>・</a:t>
                      </a:r>
                      <a:r>
                        <a:rPr sz="1050" spc="300" dirty="0">
                          <a:latin typeface="Yu Gothic UI"/>
                          <a:cs typeface="Yu Gothic UI"/>
                        </a:rPr>
                        <a:t>ブ</a:t>
                      </a:r>
                      <a:r>
                        <a:rPr sz="1050" spc="275" dirty="0">
                          <a:latin typeface="Yu Gothic UI"/>
                          <a:cs typeface="Yu Gothic UI"/>
                        </a:rPr>
                        <a:t>リ</a:t>
                      </a:r>
                      <a:r>
                        <a:rPr sz="1050" spc="250" dirty="0">
                          <a:latin typeface="Yu Gothic UI"/>
                          <a:cs typeface="Yu Gothic UI"/>
                        </a:rPr>
                        <a:t>ッ</a:t>
                      </a:r>
                      <a:r>
                        <a:rPr sz="1050" spc="295" dirty="0">
                          <a:latin typeface="Yu Gothic UI"/>
                          <a:cs typeface="Yu Gothic UI"/>
                        </a:rPr>
                        <a:t>ジ</a:t>
                      </a:r>
                      <a:r>
                        <a:rPr sz="1050" dirty="0">
                          <a:latin typeface="Yu Gothic UI"/>
                          <a:cs typeface="Yu Gothic UI"/>
                        </a:rPr>
                        <a:t>維</a:t>
                      </a:r>
                      <a:r>
                        <a:rPr sz="1050" spc="-10" dirty="0">
                          <a:latin typeface="Yu Gothic UI"/>
                          <a:cs typeface="Yu Gothic UI"/>
                        </a:rPr>
                        <a:t>持</a:t>
                      </a:r>
                      <a:r>
                        <a:rPr sz="1050" dirty="0">
                          <a:latin typeface="Yu Gothic UI"/>
                          <a:cs typeface="Yu Gothic UI"/>
                        </a:rPr>
                        <a:t>管</a:t>
                      </a:r>
                      <a:r>
                        <a:rPr sz="1050" spc="-10" dirty="0">
                          <a:latin typeface="Yu Gothic UI"/>
                          <a:cs typeface="Yu Gothic UI"/>
                        </a:rPr>
                        <a:t>理</a:t>
                      </a:r>
                      <a:r>
                        <a:rPr sz="1050" spc="85" dirty="0">
                          <a:latin typeface="Yu Gothic UI"/>
                          <a:cs typeface="Yu Gothic UI"/>
                        </a:rPr>
                        <a:t>の</a:t>
                      </a:r>
                      <a:r>
                        <a:rPr sz="1050" spc="95" dirty="0">
                          <a:latin typeface="Yu Gothic UI"/>
                          <a:cs typeface="Yu Gothic UI"/>
                        </a:rPr>
                        <a:t>対</a:t>
                      </a:r>
                      <a:r>
                        <a:rPr sz="1050" spc="175" dirty="0">
                          <a:latin typeface="Yu Gothic UI"/>
                          <a:cs typeface="Yu Gothic UI"/>
                        </a:rPr>
                        <a:t>象</a:t>
                      </a:r>
                      <a:r>
                        <a:rPr sz="1050" spc="114" dirty="0">
                          <a:latin typeface="Yu Gothic UI"/>
                          <a:cs typeface="Yu Gothic UI"/>
                        </a:rPr>
                        <a:t>と</a:t>
                      </a:r>
                      <a:r>
                        <a:rPr sz="1050" spc="265" dirty="0">
                          <a:latin typeface="Yu Gothic UI"/>
                          <a:cs typeface="Yu Gothic UI"/>
                        </a:rPr>
                        <a:t>し</a:t>
                      </a:r>
                      <a:r>
                        <a:rPr sz="1050" spc="250" dirty="0">
                          <a:latin typeface="Yu Gothic UI"/>
                          <a:cs typeface="Yu Gothic UI"/>
                        </a:rPr>
                        <a:t>な</a:t>
                      </a:r>
                      <a:r>
                        <a:rPr sz="1050" spc="240" dirty="0">
                          <a:latin typeface="Yu Gothic UI"/>
                          <a:cs typeface="Yu Gothic UI"/>
                        </a:rPr>
                        <a:t>い</a:t>
                      </a:r>
                      <a:r>
                        <a:rPr sz="1050" spc="145" dirty="0">
                          <a:latin typeface="Yu Gothic UI"/>
                          <a:cs typeface="Yu Gothic UI"/>
                        </a:rPr>
                        <a:t>。</a:t>
                      </a:r>
                      <a:r>
                        <a:rPr sz="1050" dirty="0">
                          <a:latin typeface="Yu Gothic UI"/>
                          <a:cs typeface="Yu Gothic UI"/>
                        </a:rPr>
                        <a:t>		</a:t>
                      </a:r>
                      <a:r>
                        <a:rPr sz="1050" spc="250" dirty="0">
                          <a:latin typeface="Yu Gothic UI"/>
                          <a:cs typeface="Yu Gothic UI"/>
                        </a:rPr>
                        <a:t>な</a:t>
                      </a:r>
                      <a:r>
                        <a:rPr sz="1050" spc="240" dirty="0">
                          <a:latin typeface="Yu Gothic UI"/>
                          <a:cs typeface="Yu Gothic UI"/>
                        </a:rPr>
                        <a:t>い</a:t>
                      </a:r>
                      <a:r>
                        <a:rPr sz="1050" spc="145" dirty="0">
                          <a:latin typeface="Yu Gothic UI"/>
                          <a:cs typeface="Yu Gothic UI"/>
                        </a:rPr>
                        <a:t>。</a:t>
                      </a:r>
                      <a:endParaRPr sz="1050">
                        <a:latin typeface="Yu Gothic UI"/>
                        <a:cs typeface="Yu Gothic UI"/>
                      </a:endParaRPr>
                    </a:p>
                    <a:p>
                      <a:pPr marL="435609">
                        <a:lnSpc>
                          <a:spcPct val="100000"/>
                        </a:lnSpc>
                        <a:tabLst>
                          <a:tab pos="702310" algn="l"/>
                          <a:tab pos="5386705" algn="l"/>
                          <a:tab pos="5653405" algn="l"/>
                        </a:tabLst>
                      </a:pPr>
                      <a:r>
                        <a:rPr sz="1050" spc="-50" dirty="0">
                          <a:latin typeface="Yu Gothic UI"/>
                          <a:cs typeface="Yu Gothic UI"/>
                        </a:rPr>
                        <a:t>◻</a:t>
                      </a:r>
                      <a:r>
                        <a:rPr sz="1050" dirty="0">
                          <a:latin typeface="Yu Gothic UI"/>
                          <a:cs typeface="Yu Gothic UI"/>
                        </a:rPr>
                        <a:t>	</a:t>
                      </a:r>
                      <a:r>
                        <a:rPr sz="1050" spc="130" dirty="0">
                          <a:latin typeface="Yu Gothic UI"/>
                          <a:cs typeface="Yu Gothic UI"/>
                        </a:rPr>
                        <a:t>歯科用金属</a:t>
                      </a:r>
                      <a:r>
                        <a:rPr sz="1050" spc="90" dirty="0">
                          <a:latin typeface="Yu Gothic UI"/>
                          <a:cs typeface="Yu Gothic UI"/>
                        </a:rPr>
                        <a:t>を</a:t>
                      </a:r>
                      <a:r>
                        <a:rPr sz="1050" spc="130" dirty="0">
                          <a:latin typeface="Yu Gothic UI"/>
                          <a:cs typeface="Yu Gothic UI"/>
                        </a:rPr>
                        <a:t>原因</a:t>
                      </a:r>
                      <a:r>
                        <a:rPr sz="1050" spc="85" dirty="0">
                          <a:latin typeface="Yu Gothic UI"/>
                          <a:cs typeface="Yu Gothic UI"/>
                        </a:rPr>
                        <a:t>と</a:t>
                      </a:r>
                      <a:r>
                        <a:rPr sz="1050" spc="100" dirty="0">
                          <a:latin typeface="Yu Gothic UI"/>
                          <a:cs typeface="Yu Gothic UI"/>
                        </a:rPr>
                        <a:t>す</a:t>
                      </a:r>
                      <a:r>
                        <a:rPr sz="1050" spc="95" dirty="0">
                          <a:latin typeface="Yu Gothic UI"/>
                          <a:cs typeface="Yu Gothic UI"/>
                        </a:rPr>
                        <a:t>る</a:t>
                      </a:r>
                      <a:r>
                        <a:rPr sz="1050" spc="130" dirty="0">
                          <a:latin typeface="Yu Gothic UI"/>
                          <a:cs typeface="Yu Gothic UI"/>
                        </a:rPr>
                        <a:t>金属</a:t>
                      </a:r>
                      <a:r>
                        <a:rPr sz="1050" spc="95" dirty="0">
                          <a:latin typeface="Yu Gothic UI"/>
                          <a:cs typeface="Yu Gothic UI"/>
                        </a:rPr>
                        <a:t>ア</a:t>
                      </a:r>
                      <a:r>
                        <a:rPr sz="1050" spc="85" dirty="0">
                          <a:latin typeface="Yu Gothic UI"/>
                          <a:cs typeface="Yu Gothic UI"/>
                        </a:rPr>
                        <a:t>レ</a:t>
                      </a:r>
                      <a:r>
                        <a:rPr sz="1050" spc="100" dirty="0">
                          <a:latin typeface="Yu Gothic UI"/>
                          <a:cs typeface="Yu Gothic UI"/>
                        </a:rPr>
                        <a:t>ルギ</a:t>
                      </a:r>
                      <a:r>
                        <a:rPr sz="1050" spc="75" dirty="0">
                          <a:latin typeface="Yu Gothic UI"/>
                          <a:cs typeface="Yu Gothic UI"/>
                        </a:rPr>
                        <a:t>ー</a:t>
                      </a:r>
                      <a:r>
                        <a:rPr sz="1050" spc="90" dirty="0">
                          <a:latin typeface="Yu Gothic UI"/>
                          <a:cs typeface="Yu Gothic UI"/>
                        </a:rPr>
                        <a:t>を</a:t>
                      </a:r>
                      <a:r>
                        <a:rPr sz="1050" spc="130" dirty="0">
                          <a:latin typeface="Yu Gothic UI"/>
                          <a:cs typeface="Yu Gothic UI"/>
                        </a:rPr>
                        <a:t>有</a:t>
                      </a:r>
                      <a:r>
                        <a:rPr sz="1050" spc="100" dirty="0">
                          <a:latin typeface="Yu Gothic UI"/>
                          <a:cs typeface="Yu Gothic UI"/>
                        </a:rPr>
                        <a:t>す</a:t>
                      </a:r>
                      <a:r>
                        <a:rPr sz="1050" spc="80" dirty="0">
                          <a:latin typeface="Yu Gothic UI"/>
                          <a:cs typeface="Yu Gothic UI"/>
                        </a:rPr>
                        <a:t>る</a:t>
                      </a:r>
                      <a:r>
                        <a:rPr sz="1050" spc="100" dirty="0">
                          <a:latin typeface="Yu Gothic UI"/>
                          <a:cs typeface="Yu Gothic UI"/>
                        </a:rPr>
                        <a:t>患者</a:t>
                      </a:r>
                      <a:r>
                        <a:rPr sz="1050" spc="70" dirty="0">
                          <a:latin typeface="Yu Gothic UI"/>
                          <a:cs typeface="Yu Gothic UI"/>
                        </a:rPr>
                        <a:t>に</a:t>
                      </a:r>
                      <a:r>
                        <a:rPr sz="1050" spc="100" dirty="0">
                          <a:latin typeface="Yu Gothic UI"/>
                          <a:cs typeface="Yu Gothic UI"/>
                        </a:rPr>
                        <a:t>対</a:t>
                      </a:r>
                      <a:r>
                        <a:rPr sz="1050" spc="75" dirty="0">
                          <a:latin typeface="Yu Gothic UI"/>
                          <a:cs typeface="Yu Gothic UI"/>
                        </a:rPr>
                        <a:t>す</a:t>
                      </a:r>
                      <a:r>
                        <a:rPr sz="1050" spc="60" dirty="0">
                          <a:latin typeface="Yu Gothic UI"/>
                          <a:cs typeface="Yu Gothic UI"/>
                        </a:rPr>
                        <a:t>る</a:t>
                      </a:r>
                      <a:r>
                        <a:rPr sz="1050" u="sng" spc="-50" dirty="0">
                          <a:uFill>
                            <a:solidFill>
                              <a:srgbClr val="000000"/>
                            </a:solidFill>
                          </a:uFill>
                          <a:latin typeface="Yu Gothic UI"/>
                          <a:cs typeface="Yu Gothic UI"/>
                        </a:rPr>
                        <a:t>Ｍ</a:t>
                      </a:r>
                      <a:r>
                        <a:rPr sz="1050" dirty="0">
                          <a:latin typeface="Yu Gothic UI"/>
                          <a:cs typeface="Yu Gothic UI"/>
                        </a:rPr>
                        <a:t>	</a:t>
                      </a:r>
                      <a:r>
                        <a:rPr sz="1050" spc="235" dirty="0">
                          <a:latin typeface="Yu Gothic UI"/>
                          <a:cs typeface="Yu Gothic UI"/>
                        </a:rPr>
                        <a:t>ロ</a:t>
                      </a:r>
                      <a:r>
                        <a:rPr sz="1050" dirty="0">
                          <a:latin typeface="Yu Gothic UI"/>
                          <a:cs typeface="Yu Gothic UI"/>
                        </a:rPr>
                        <a:t>	歯科用金属を原</a:t>
                      </a:r>
                      <a:r>
                        <a:rPr sz="1050" spc="195" dirty="0">
                          <a:latin typeface="Yu Gothic UI"/>
                          <a:cs typeface="Yu Gothic UI"/>
                        </a:rPr>
                        <a:t>因</a:t>
                      </a:r>
                      <a:r>
                        <a:rPr sz="1050" spc="140" dirty="0">
                          <a:latin typeface="Yu Gothic UI"/>
                          <a:cs typeface="Yu Gothic UI"/>
                        </a:rPr>
                        <a:t>と</a:t>
                      </a:r>
                      <a:r>
                        <a:rPr sz="1050" spc="145" dirty="0">
                          <a:latin typeface="Yu Gothic UI"/>
                          <a:cs typeface="Yu Gothic UI"/>
                        </a:rPr>
                        <a:t>す</a:t>
                      </a:r>
                      <a:r>
                        <a:rPr sz="1050" spc="110" dirty="0">
                          <a:latin typeface="Yu Gothic UI"/>
                          <a:cs typeface="Yu Gothic UI"/>
                        </a:rPr>
                        <a:t>る</a:t>
                      </a:r>
                      <a:r>
                        <a:rPr sz="1050" spc="130" dirty="0">
                          <a:latin typeface="Yu Gothic UI"/>
                          <a:cs typeface="Yu Gothic UI"/>
                        </a:rPr>
                        <a:t>金</a:t>
                      </a:r>
                      <a:r>
                        <a:rPr sz="1050" spc="135" dirty="0">
                          <a:latin typeface="Yu Gothic UI"/>
                          <a:cs typeface="Yu Gothic UI"/>
                        </a:rPr>
                        <a:t>属</a:t>
                      </a:r>
                      <a:r>
                        <a:rPr sz="1050" spc="90" dirty="0">
                          <a:latin typeface="Yu Gothic UI"/>
                          <a:cs typeface="Yu Gothic UI"/>
                        </a:rPr>
                        <a:t>ア</a:t>
                      </a:r>
                      <a:r>
                        <a:rPr sz="1050" spc="225" dirty="0">
                          <a:latin typeface="Yu Gothic UI"/>
                          <a:cs typeface="Yu Gothic UI"/>
                        </a:rPr>
                        <a:t>レ</a:t>
                      </a:r>
                      <a:r>
                        <a:rPr sz="1050" spc="240" dirty="0">
                          <a:latin typeface="Yu Gothic UI"/>
                          <a:cs typeface="Yu Gothic UI"/>
                        </a:rPr>
                        <a:t>ル</a:t>
                      </a:r>
                      <a:r>
                        <a:rPr sz="1050" spc="320" dirty="0">
                          <a:latin typeface="Yu Gothic UI"/>
                          <a:cs typeface="Yu Gothic UI"/>
                        </a:rPr>
                        <a:t>ギ</a:t>
                      </a:r>
                      <a:r>
                        <a:rPr sz="1050" spc="240" dirty="0">
                          <a:latin typeface="Yu Gothic UI"/>
                          <a:cs typeface="Yu Gothic UI"/>
                        </a:rPr>
                        <a:t>ー</a:t>
                      </a:r>
                      <a:r>
                        <a:rPr sz="1050" spc="110" dirty="0">
                          <a:latin typeface="Yu Gothic UI"/>
                          <a:cs typeface="Yu Gothic UI"/>
                        </a:rPr>
                        <a:t>を</a:t>
                      </a:r>
                      <a:r>
                        <a:rPr sz="1050" spc="130" dirty="0">
                          <a:latin typeface="Yu Gothic UI"/>
                          <a:cs typeface="Yu Gothic UI"/>
                        </a:rPr>
                        <a:t>有</a:t>
                      </a:r>
                      <a:r>
                        <a:rPr sz="1050" spc="235" dirty="0">
                          <a:latin typeface="Yu Gothic UI"/>
                          <a:cs typeface="Yu Gothic UI"/>
                        </a:rPr>
                        <a:t>す</a:t>
                      </a:r>
                      <a:r>
                        <a:rPr sz="1050" spc="204" dirty="0">
                          <a:latin typeface="Yu Gothic UI"/>
                          <a:cs typeface="Yu Gothic UI"/>
                        </a:rPr>
                        <a:t>る</a:t>
                      </a:r>
                      <a:r>
                        <a:rPr sz="1050" dirty="0">
                          <a:latin typeface="Yu Gothic UI"/>
                          <a:cs typeface="Yu Gothic UI"/>
                        </a:rPr>
                        <a:t>患</a:t>
                      </a:r>
                      <a:r>
                        <a:rPr sz="1050" spc="-15" dirty="0">
                          <a:latin typeface="Yu Gothic UI"/>
                          <a:cs typeface="Yu Gothic UI"/>
                        </a:rPr>
                        <a:t>者</a:t>
                      </a:r>
                      <a:r>
                        <a:rPr sz="1050" spc="95" dirty="0">
                          <a:latin typeface="Yu Gothic UI"/>
                          <a:cs typeface="Yu Gothic UI"/>
                        </a:rPr>
                        <a:t>に</a:t>
                      </a:r>
                      <a:r>
                        <a:rPr sz="1050" spc="110" dirty="0">
                          <a:latin typeface="Yu Gothic UI"/>
                          <a:cs typeface="Yu Gothic UI"/>
                        </a:rPr>
                        <a:t>対</a:t>
                      </a:r>
                      <a:r>
                        <a:rPr sz="1050" spc="235" dirty="0">
                          <a:latin typeface="Yu Gothic UI"/>
                          <a:cs typeface="Yu Gothic UI"/>
                        </a:rPr>
                        <a:t>す</a:t>
                      </a:r>
                      <a:r>
                        <a:rPr sz="1050" spc="204" dirty="0">
                          <a:latin typeface="Yu Gothic UI"/>
                          <a:cs typeface="Yu Gothic UI"/>
                        </a:rPr>
                        <a:t>る</a:t>
                      </a:r>
                      <a:r>
                        <a:rPr sz="1050" spc="-50" dirty="0">
                          <a:latin typeface="Yu Gothic UI"/>
                          <a:cs typeface="Yu Gothic UI"/>
                        </a:rPr>
                        <a:t>Ｍ</a:t>
                      </a:r>
                      <a:endParaRPr sz="1050">
                        <a:latin typeface="Yu Gothic UI"/>
                        <a:cs typeface="Yu Gothic UI"/>
                      </a:endParaRPr>
                    </a:p>
                    <a:p>
                      <a:pPr marL="528320" marR="252095">
                        <a:lnSpc>
                          <a:spcPct val="100000"/>
                        </a:lnSpc>
                        <a:tabLst>
                          <a:tab pos="5479415" algn="l"/>
                        </a:tabLst>
                      </a:pPr>
                      <a:r>
                        <a:rPr sz="1050" u="sng" dirty="0">
                          <a:uFill>
                            <a:solidFill>
                              <a:srgbClr val="000000"/>
                            </a:solidFill>
                          </a:uFill>
                          <a:latin typeface="Yu Gothic UI"/>
                          <a:cs typeface="Yu Gothic UI"/>
                        </a:rPr>
                        <a:t>０１５に掲げる非金属歯冠修復（（６）のイに規</a:t>
                      </a:r>
                      <a:r>
                        <a:rPr sz="1050" u="sng" spc="110" dirty="0">
                          <a:uFill>
                            <a:solidFill>
                              <a:srgbClr val="000000"/>
                            </a:solidFill>
                          </a:uFill>
                          <a:latin typeface="Yu Gothic UI"/>
                          <a:cs typeface="Yu Gothic UI"/>
                        </a:rPr>
                        <a:t>定</a:t>
                      </a:r>
                      <a:r>
                        <a:rPr sz="1050" u="sng" spc="85" dirty="0">
                          <a:uFill>
                            <a:solidFill>
                              <a:srgbClr val="000000"/>
                            </a:solidFill>
                          </a:uFill>
                          <a:latin typeface="Yu Gothic UI"/>
                          <a:cs typeface="Yu Gothic UI"/>
                        </a:rPr>
                        <a:t>す</a:t>
                      </a:r>
                      <a:r>
                        <a:rPr sz="1050" u="sng" spc="75" dirty="0">
                          <a:uFill>
                            <a:solidFill>
                              <a:srgbClr val="000000"/>
                            </a:solidFill>
                          </a:uFill>
                          <a:latin typeface="Yu Gothic UI"/>
                          <a:cs typeface="Yu Gothic UI"/>
                        </a:rPr>
                        <a:t>る</a:t>
                      </a:r>
                      <a:r>
                        <a:rPr sz="1050" u="sng" spc="110" dirty="0">
                          <a:uFill>
                            <a:solidFill>
                              <a:srgbClr val="000000"/>
                            </a:solidFill>
                          </a:uFill>
                          <a:latin typeface="Yu Gothic UI"/>
                          <a:cs typeface="Yu Gothic UI"/>
                        </a:rPr>
                        <a:t>場合</a:t>
                      </a:r>
                      <a:r>
                        <a:rPr sz="1050" u="sng" spc="60" dirty="0">
                          <a:uFill>
                            <a:solidFill>
                              <a:srgbClr val="000000"/>
                            </a:solidFill>
                          </a:uFill>
                          <a:latin typeface="Yu Gothic UI"/>
                          <a:cs typeface="Yu Gothic UI"/>
                        </a:rPr>
                        <a:t>を</a:t>
                      </a:r>
                      <a:r>
                        <a:rPr sz="1050" u="sng" spc="-50" dirty="0">
                          <a:uFill>
                            <a:solidFill>
                              <a:srgbClr val="000000"/>
                            </a:solidFill>
                          </a:uFill>
                          <a:latin typeface="Yu Gothic UI"/>
                          <a:cs typeface="Yu Gothic UI"/>
                        </a:rPr>
                        <a:t>含</a:t>
                      </a:r>
                      <a:r>
                        <a:rPr sz="1050" dirty="0">
                          <a:latin typeface="Yu Gothic UI"/>
                          <a:cs typeface="Yu Gothic UI"/>
                        </a:rPr>
                        <a:t>	０１７－２</a:t>
                      </a:r>
                      <a:r>
                        <a:rPr sz="1050" spc="85" dirty="0">
                          <a:latin typeface="Yu Gothic UI"/>
                          <a:cs typeface="Yu Gothic UI"/>
                        </a:rPr>
                        <a:t>に</a:t>
                      </a:r>
                      <a:r>
                        <a:rPr sz="1050" spc="-15" dirty="0">
                          <a:latin typeface="Yu Gothic UI"/>
                          <a:cs typeface="Yu Gothic UI"/>
                        </a:rPr>
                        <a:t>掲</a:t>
                      </a:r>
                      <a:r>
                        <a:rPr sz="1050" spc="229" dirty="0">
                          <a:latin typeface="Yu Gothic UI"/>
                          <a:cs typeface="Yu Gothic UI"/>
                        </a:rPr>
                        <a:t>げ</a:t>
                      </a:r>
                      <a:r>
                        <a:rPr sz="1050" spc="195" dirty="0">
                          <a:latin typeface="Yu Gothic UI"/>
                          <a:cs typeface="Yu Gothic UI"/>
                        </a:rPr>
                        <a:t>る</a:t>
                      </a:r>
                      <a:r>
                        <a:rPr sz="1050" dirty="0">
                          <a:latin typeface="Yu Gothic UI"/>
                          <a:cs typeface="Yu Gothic UI"/>
                        </a:rPr>
                        <a:t>高</a:t>
                      </a:r>
                      <a:r>
                        <a:rPr sz="1050" spc="-20" dirty="0">
                          <a:latin typeface="Yu Gothic UI"/>
                          <a:cs typeface="Yu Gothic UI"/>
                        </a:rPr>
                        <a:t>強</a:t>
                      </a:r>
                      <a:r>
                        <a:rPr sz="1050" dirty="0">
                          <a:latin typeface="Yu Gothic UI"/>
                          <a:cs typeface="Yu Gothic UI"/>
                        </a:rPr>
                        <a:t>度</a:t>
                      </a:r>
                      <a:r>
                        <a:rPr sz="1050" spc="-10" dirty="0">
                          <a:latin typeface="Yu Gothic UI"/>
                          <a:cs typeface="Yu Gothic UI"/>
                        </a:rPr>
                        <a:t>硬</a:t>
                      </a:r>
                      <a:r>
                        <a:rPr sz="1050" spc="-15" dirty="0">
                          <a:latin typeface="Yu Gothic UI"/>
                          <a:cs typeface="Yu Gothic UI"/>
                        </a:rPr>
                        <a:t>質</a:t>
                      </a:r>
                      <a:r>
                        <a:rPr sz="1050" spc="240" dirty="0">
                          <a:latin typeface="Yu Gothic UI"/>
                          <a:cs typeface="Yu Gothic UI"/>
                        </a:rPr>
                        <a:t>レ</a:t>
                      </a:r>
                      <a:r>
                        <a:rPr sz="1050" spc="250" dirty="0">
                          <a:latin typeface="Yu Gothic UI"/>
                          <a:cs typeface="Yu Gothic UI"/>
                        </a:rPr>
                        <a:t>ジ</a:t>
                      </a:r>
                      <a:r>
                        <a:rPr sz="1050" spc="275" dirty="0">
                          <a:latin typeface="Yu Gothic UI"/>
                          <a:cs typeface="Yu Gothic UI"/>
                        </a:rPr>
                        <a:t>ン</a:t>
                      </a:r>
                      <a:r>
                        <a:rPr sz="1050" spc="250" dirty="0">
                          <a:latin typeface="Yu Gothic UI"/>
                          <a:cs typeface="Yu Gothic UI"/>
                        </a:rPr>
                        <a:t>ブ</a:t>
                      </a:r>
                      <a:r>
                        <a:rPr sz="1050" spc="345" dirty="0">
                          <a:latin typeface="Yu Gothic UI"/>
                          <a:cs typeface="Yu Gothic UI"/>
                        </a:rPr>
                        <a:t>リ</a:t>
                      </a:r>
                      <a:r>
                        <a:rPr sz="1050" spc="305" dirty="0">
                          <a:latin typeface="Yu Gothic UI"/>
                          <a:cs typeface="Yu Gothic UI"/>
                        </a:rPr>
                        <a:t>ッ</a:t>
                      </a:r>
                      <a:r>
                        <a:rPr sz="1050" spc="90" dirty="0">
                          <a:latin typeface="Yu Gothic UI"/>
                          <a:cs typeface="Yu Gothic UI"/>
                        </a:rPr>
                        <a:t>ジ</a:t>
                      </a:r>
                      <a:r>
                        <a:rPr sz="1050" dirty="0">
                          <a:latin typeface="Yu Gothic UI"/>
                          <a:cs typeface="Yu Gothic UI"/>
                        </a:rPr>
                        <a:t>（（２）</a:t>
                      </a:r>
                      <a:r>
                        <a:rPr sz="1050" spc="65" dirty="0">
                          <a:latin typeface="Yu Gothic UI"/>
                          <a:cs typeface="Yu Gothic UI"/>
                        </a:rPr>
                        <a:t>の</a:t>
                      </a:r>
                      <a:r>
                        <a:rPr sz="1050" spc="254" dirty="0">
                          <a:latin typeface="Yu Gothic UI"/>
                          <a:cs typeface="Yu Gothic UI"/>
                        </a:rPr>
                        <a:t>イ</a:t>
                      </a:r>
                      <a:r>
                        <a:rPr sz="1050" spc="260" dirty="0">
                          <a:latin typeface="Yu Gothic UI"/>
                          <a:cs typeface="Yu Gothic UI"/>
                        </a:rPr>
                        <a:t>に</a:t>
                      </a:r>
                      <a:r>
                        <a:rPr sz="1050" dirty="0">
                          <a:latin typeface="Yu Gothic UI"/>
                          <a:cs typeface="Yu Gothic UI"/>
                        </a:rPr>
                        <a:t>規</a:t>
                      </a:r>
                      <a:r>
                        <a:rPr sz="1050" spc="-50" dirty="0">
                          <a:latin typeface="Yu Gothic UI"/>
                          <a:cs typeface="Yu Gothic UI"/>
                        </a:rPr>
                        <a:t>定</a:t>
                      </a:r>
                      <a:r>
                        <a:rPr sz="1050" u="sng" dirty="0">
                          <a:uFill>
                            <a:solidFill>
                              <a:srgbClr val="000000"/>
                            </a:solidFill>
                          </a:uFill>
                          <a:latin typeface="Yu Gothic UI"/>
                          <a:cs typeface="Yu Gothic UI"/>
                        </a:rPr>
                        <a:t>む。</a:t>
                      </a:r>
                      <a:r>
                        <a:rPr sz="1050" u="sng" spc="50" dirty="0">
                          <a:uFill>
                            <a:solidFill>
                              <a:srgbClr val="000000"/>
                            </a:solidFill>
                          </a:uFill>
                          <a:latin typeface="Yu Gothic UI"/>
                          <a:cs typeface="Yu Gothic UI"/>
                        </a:rPr>
                        <a:t>）</a:t>
                      </a:r>
                      <a:r>
                        <a:rPr sz="1050" u="sng" dirty="0">
                          <a:uFill>
                            <a:solidFill>
                              <a:srgbClr val="000000"/>
                            </a:solidFill>
                          </a:uFill>
                          <a:latin typeface="Yu Gothic UI"/>
                          <a:cs typeface="Yu Gothic UI"/>
                        </a:rPr>
                        <a:t>、</a:t>
                      </a:r>
                      <a:r>
                        <a:rPr sz="1050" u="sng" spc="50" dirty="0">
                          <a:uFill>
                            <a:solidFill>
                              <a:srgbClr val="000000"/>
                            </a:solidFill>
                          </a:uFill>
                          <a:latin typeface="Yu Gothic UI"/>
                          <a:cs typeface="Yu Gothic UI"/>
                        </a:rPr>
                        <a:t>Ｍ０１５－２</a:t>
                      </a:r>
                      <a:r>
                        <a:rPr sz="1050" u="sng" dirty="0">
                          <a:uFill>
                            <a:solidFill>
                              <a:srgbClr val="000000"/>
                            </a:solidFill>
                          </a:uFill>
                          <a:latin typeface="Yu Gothic UI"/>
                          <a:cs typeface="Yu Gothic UI"/>
                        </a:rPr>
                        <a:t>に</a:t>
                      </a:r>
                      <a:r>
                        <a:rPr sz="1050" u="sng" spc="50" dirty="0">
                          <a:uFill>
                            <a:solidFill>
                              <a:srgbClr val="000000"/>
                            </a:solidFill>
                          </a:uFill>
                          <a:latin typeface="Yu Gothic UI"/>
                          <a:cs typeface="Yu Gothic UI"/>
                        </a:rPr>
                        <a:t>掲</a:t>
                      </a:r>
                      <a:r>
                        <a:rPr sz="1050" u="sng" dirty="0">
                          <a:uFill>
                            <a:solidFill>
                              <a:srgbClr val="000000"/>
                            </a:solidFill>
                          </a:uFill>
                          <a:latin typeface="Yu Gothic UI"/>
                          <a:cs typeface="Yu Gothic UI"/>
                        </a:rPr>
                        <a:t>げる</a:t>
                      </a:r>
                      <a:r>
                        <a:rPr sz="1050" u="sng" spc="50" dirty="0">
                          <a:uFill>
                            <a:solidFill>
                              <a:srgbClr val="000000"/>
                            </a:solidFill>
                          </a:uFill>
                          <a:latin typeface="Yu Gothic UI"/>
                          <a:cs typeface="Yu Gothic UI"/>
                        </a:rPr>
                        <a:t>ＣＡＤ／ＣＡＭ</a:t>
                      </a:r>
                      <a:r>
                        <a:rPr sz="1050" u="sng" dirty="0">
                          <a:uFill>
                            <a:solidFill>
                              <a:srgbClr val="000000"/>
                            </a:solidFill>
                          </a:uFill>
                          <a:latin typeface="Yu Gothic UI"/>
                          <a:cs typeface="Yu Gothic UI"/>
                        </a:rPr>
                        <a:t>冠</a:t>
                      </a:r>
                      <a:r>
                        <a:rPr sz="1050" u="sng" spc="60" dirty="0">
                          <a:uFill>
                            <a:solidFill>
                              <a:srgbClr val="000000"/>
                            </a:solidFill>
                          </a:uFill>
                          <a:latin typeface="Yu Gothic UI"/>
                          <a:cs typeface="Yu Gothic UI"/>
                        </a:rPr>
                        <a:t>（（２）</a:t>
                      </a:r>
                      <a:r>
                        <a:rPr sz="1050" u="sng" dirty="0">
                          <a:uFill>
                            <a:solidFill>
                              <a:srgbClr val="000000"/>
                            </a:solidFill>
                          </a:uFill>
                          <a:latin typeface="Yu Gothic UI"/>
                          <a:cs typeface="Yu Gothic UI"/>
                        </a:rPr>
                        <a:t>のイ</a:t>
                      </a:r>
                      <a:r>
                        <a:rPr sz="1050" u="sng" spc="60" dirty="0">
                          <a:uFill>
                            <a:solidFill>
                              <a:srgbClr val="000000"/>
                            </a:solidFill>
                          </a:uFill>
                          <a:latin typeface="Yu Gothic UI"/>
                          <a:cs typeface="Yu Gothic UI"/>
                        </a:rPr>
                        <a:t>、</a:t>
                      </a:r>
                      <a:r>
                        <a:rPr sz="1050" u="sng" spc="65" dirty="0">
                          <a:uFill>
                            <a:solidFill>
                              <a:srgbClr val="000000"/>
                            </a:solidFill>
                          </a:uFill>
                          <a:latin typeface="Yu Gothic UI"/>
                          <a:cs typeface="Yu Gothic UI"/>
                        </a:rPr>
                        <a:t>ロ</a:t>
                      </a:r>
                      <a:r>
                        <a:rPr sz="1050" u="sng" spc="85" dirty="0">
                          <a:uFill>
                            <a:solidFill>
                              <a:srgbClr val="000000"/>
                            </a:solidFill>
                          </a:uFill>
                          <a:latin typeface="Yu Gothic UI"/>
                          <a:cs typeface="Yu Gothic UI"/>
                        </a:rPr>
                        <a:t>及</a:t>
                      </a:r>
                      <a:r>
                        <a:rPr sz="1050" dirty="0">
                          <a:latin typeface="Yu Gothic UI"/>
                          <a:cs typeface="Yu Gothic UI"/>
                        </a:rPr>
                        <a:t>	</a:t>
                      </a:r>
                      <a:r>
                        <a:rPr sz="1050" spc="114" dirty="0">
                          <a:latin typeface="Yu Gothic UI"/>
                          <a:cs typeface="Yu Gothic UI"/>
                        </a:rPr>
                        <a:t>す</a:t>
                      </a:r>
                      <a:r>
                        <a:rPr sz="1050" spc="110" dirty="0">
                          <a:latin typeface="Yu Gothic UI"/>
                          <a:cs typeface="Yu Gothic UI"/>
                        </a:rPr>
                        <a:t>る</a:t>
                      </a:r>
                      <a:r>
                        <a:rPr sz="1050" spc="145" dirty="0">
                          <a:latin typeface="Yu Gothic UI"/>
                          <a:cs typeface="Yu Gothic UI"/>
                        </a:rPr>
                        <a:t>場合</a:t>
                      </a:r>
                      <a:r>
                        <a:rPr sz="1050" spc="110" dirty="0">
                          <a:latin typeface="Yu Gothic UI"/>
                          <a:cs typeface="Yu Gothic UI"/>
                        </a:rPr>
                        <a:t>を</a:t>
                      </a:r>
                      <a:r>
                        <a:rPr sz="1050" spc="145" dirty="0">
                          <a:latin typeface="Yu Gothic UI"/>
                          <a:cs typeface="Yu Gothic UI"/>
                        </a:rPr>
                        <a:t>含</a:t>
                      </a:r>
                      <a:r>
                        <a:rPr sz="1050" spc="105" dirty="0">
                          <a:latin typeface="Yu Gothic UI"/>
                          <a:cs typeface="Yu Gothic UI"/>
                        </a:rPr>
                        <a:t>む</a:t>
                      </a:r>
                      <a:r>
                        <a:rPr sz="1050" spc="140" dirty="0">
                          <a:latin typeface="Yu Gothic UI"/>
                          <a:cs typeface="Yu Gothic UI"/>
                        </a:rPr>
                        <a:t>。</a:t>
                      </a:r>
                      <a:r>
                        <a:rPr sz="1050" spc="160" dirty="0">
                          <a:latin typeface="Yu Gothic UI"/>
                          <a:cs typeface="Yu Gothic UI"/>
                        </a:rPr>
                        <a:t>）</a:t>
                      </a:r>
                      <a:endParaRPr sz="1050">
                        <a:latin typeface="Yu Gothic UI"/>
                        <a:cs typeface="Yu Gothic UI"/>
                      </a:endParaRPr>
                    </a:p>
                    <a:p>
                      <a:pPr marL="528320" marR="5146675">
                        <a:lnSpc>
                          <a:spcPct val="100000"/>
                        </a:lnSpc>
                      </a:pPr>
                      <a:r>
                        <a:rPr sz="1050" u="sng" spc="70" dirty="0">
                          <a:uFill>
                            <a:solidFill>
                              <a:srgbClr val="000000"/>
                            </a:solidFill>
                          </a:uFill>
                          <a:latin typeface="Yu Gothic UI"/>
                          <a:cs typeface="Yu Gothic UI"/>
                        </a:rPr>
                        <a:t>び二並びに</a:t>
                      </a:r>
                      <a:r>
                        <a:rPr sz="1050" u="sng" spc="90" dirty="0">
                          <a:uFill>
                            <a:solidFill>
                              <a:srgbClr val="000000"/>
                            </a:solidFill>
                          </a:uFill>
                          <a:latin typeface="Yu Gothic UI"/>
                          <a:cs typeface="Yu Gothic UI"/>
                        </a:rPr>
                        <a:t>（３）</a:t>
                      </a:r>
                      <a:r>
                        <a:rPr sz="1050" u="sng" spc="60" dirty="0">
                          <a:uFill>
                            <a:solidFill>
                              <a:srgbClr val="000000"/>
                            </a:solidFill>
                          </a:uFill>
                          <a:latin typeface="Yu Gothic UI"/>
                          <a:cs typeface="Yu Gothic UI"/>
                        </a:rPr>
                        <a:t>に規定する場合を含む。</a:t>
                      </a:r>
                      <a:r>
                        <a:rPr sz="1050" u="sng" spc="95" dirty="0">
                          <a:uFill>
                            <a:solidFill>
                              <a:srgbClr val="000000"/>
                            </a:solidFill>
                          </a:uFill>
                          <a:latin typeface="Yu Gothic UI"/>
                          <a:cs typeface="Yu Gothic UI"/>
                        </a:rPr>
                        <a:t>）</a:t>
                      </a:r>
                      <a:r>
                        <a:rPr sz="1050" spc="10" dirty="0">
                          <a:latin typeface="Yu Gothic UI"/>
                          <a:cs typeface="Yu Gothic UI"/>
                        </a:rPr>
                        <a:t>及びＭ０１７－２に掲げ</a:t>
                      </a:r>
                      <a:r>
                        <a:rPr sz="1050" spc="75" dirty="0">
                          <a:latin typeface="Yu Gothic UI"/>
                          <a:cs typeface="Yu Gothic UI"/>
                        </a:rPr>
                        <a:t>る高強度硬質レジンブリッジ</a:t>
                      </a:r>
                      <a:r>
                        <a:rPr sz="1050" spc="120" dirty="0">
                          <a:latin typeface="Yu Gothic UI"/>
                          <a:cs typeface="Yu Gothic UI"/>
                        </a:rPr>
                        <a:t>（（２）</a:t>
                      </a:r>
                      <a:r>
                        <a:rPr sz="1050" spc="80" dirty="0">
                          <a:latin typeface="Yu Gothic UI"/>
                          <a:cs typeface="Yu Gothic UI"/>
                        </a:rPr>
                        <a:t>のイに規定する場合を含む。</a:t>
                      </a:r>
                      <a:r>
                        <a:rPr sz="1050" spc="145" dirty="0">
                          <a:latin typeface="Yu Gothic UI"/>
                          <a:cs typeface="Yu Gothic UI"/>
                        </a:rPr>
                        <a:t>）</a:t>
                      </a:r>
                      <a:endParaRPr sz="1050">
                        <a:latin typeface="Yu Gothic UI"/>
                        <a:cs typeface="Yu Gothic UI"/>
                      </a:endParaRPr>
                    </a:p>
                  </a:txBody>
                  <a:tcPr marL="0" marR="0" marT="2857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35" name="object 35"/>
          <p:cNvGrpSpPr/>
          <p:nvPr/>
        </p:nvGrpSpPr>
        <p:grpSpPr>
          <a:xfrm>
            <a:off x="971550" y="5931230"/>
            <a:ext cx="3524250" cy="782320"/>
            <a:chOff x="971550" y="5931230"/>
            <a:chExt cx="3524250" cy="782320"/>
          </a:xfrm>
        </p:grpSpPr>
        <p:sp>
          <p:nvSpPr>
            <p:cNvPr id="36" name="object 36"/>
            <p:cNvSpPr/>
            <p:nvPr/>
          </p:nvSpPr>
          <p:spPr>
            <a:xfrm>
              <a:off x="971550" y="6197485"/>
              <a:ext cx="3524250" cy="516255"/>
            </a:xfrm>
            <a:custGeom>
              <a:avLst/>
              <a:gdLst/>
              <a:ahLst/>
              <a:cxnLst/>
              <a:rect l="l" t="t" r="r" b="b"/>
              <a:pathLst>
                <a:path w="3524250" h="516254">
                  <a:moveTo>
                    <a:pt x="3523996" y="0"/>
                  </a:moveTo>
                  <a:lnTo>
                    <a:pt x="0" y="0"/>
                  </a:lnTo>
                  <a:lnTo>
                    <a:pt x="0" y="515747"/>
                  </a:lnTo>
                  <a:lnTo>
                    <a:pt x="3523996" y="515747"/>
                  </a:lnTo>
                  <a:lnTo>
                    <a:pt x="3523996" y="0"/>
                  </a:lnTo>
                  <a:close/>
                </a:path>
              </a:pathLst>
            </a:custGeom>
            <a:solidFill>
              <a:srgbClr val="E7EDF8"/>
            </a:solidFill>
          </p:spPr>
          <p:txBody>
            <a:bodyPr wrap="square" lIns="0" tIns="0" rIns="0" bIns="0" rtlCol="0"/>
            <a:lstStyle/>
            <a:p>
              <a:endParaRPr/>
            </a:p>
          </p:txBody>
        </p:sp>
        <p:sp>
          <p:nvSpPr>
            <p:cNvPr id="37" name="object 37"/>
            <p:cNvSpPr/>
            <p:nvPr/>
          </p:nvSpPr>
          <p:spPr>
            <a:xfrm>
              <a:off x="971550" y="5931230"/>
              <a:ext cx="3524250" cy="243204"/>
            </a:xfrm>
            <a:custGeom>
              <a:avLst/>
              <a:gdLst/>
              <a:ahLst/>
              <a:cxnLst/>
              <a:rect l="l" t="t" r="r" b="b"/>
              <a:pathLst>
                <a:path w="3524250" h="243204">
                  <a:moveTo>
                    <a:pt x="3523996" y="0"/>
                  </a:moveTo>
                  <a:lnTo>
                    <a:pt x="0" y="0"/>
                  </a:lnTo>
                  <a:lnTo>
                    <a:pt x="0" y="243039"/>
                  </a:lnTo>
                  <a:lnTo>
                    <a:pt x="3523996" y="243039"/>
                  </a:lnTo>
                  <a:lnTo>
                    <a:pt x="3523996" y="0"/>
                  </a:lnTo>
                  <a:close/>
                </a:path>
              </a:pathLst>
            </a:custGeom>
            <a:solidFill>
              <a:srgbClr val="A9C2E7"/>
            </a:solidFill>
          </p:spPr>
          <p:txBody>
            <a:bodyPr wrap="square" lIns="0" tIns="0" rIns="0" bIns="0" rtlCol="0"/>
            <a:lstStyle/>
            <a:p>
              <a:endParaRPr/>
            </a:p>
          </p:txBody>
        </p:sp>
      </p:grpSp>
      <p:grpSp>
        <p:nvGrpSpPr>
          <p:cNvPr id="38" name="object 38"/>
          <p:cNvGrpSpPr/>
          <p:nvPr/>
        </p:nvGrpSpPr>
        <p:grpSpPr>
          <a:xfrm>
            <a:off x="5390260" y="5905627"/>
            <a:ext cx="3544570" cy="814069"/>
            <a:chOff x="5390260" y="5905627"/>
            <a:chExt cx="3544570" cy="814069"/>
          </a:xfrm>
        </p:grpSpPr>
        <p:sp>
          <p:nvSpPr>
            <p:cNvPr id="39" name="object 39"/>
            <p:cNvSpPr/>
            <p:nvPr/>
          </p:nvSpPr>
          <p:spPr>
            <a:xfrm>
              <a:off x="5396610" y="5905627"/>
              <a:ext cx="3538220" cy="241300"/>
            </a:xfrm>
            <a:custGeom>
              <a:avLst/>
              <a:gdLst/>
              <a:ahLst/>
              <a:cxnLst/>
              <a:rect l="l" t="t" r="r" b="b"/>
              <a:pathLst>
                <a:path w="3538220" h="241300">
                  <a:moveTo>
                    <a:pt x="3537839" y="0"/>
                  </a:moveTo>
                  <a:lnTo>
                    <a:pt x="0" y="0"/>
                  </a:lnTo>
                  <a:lnTo>
                    <a:pt x="0" y="241071"/>
                  </a:lnTo>
                  <a:lnTo>
                    <a:pt x="3537839" y="241071"/>
                  </a:lnTo>
                  <a:lnTo>
                    <a:pt x="3537839" y="0"/>
                  </a:lnTo>
                  <a:close/>
                </a:path>
              </a:pathLst>
            </a:custGeom>
            <a:solidFill>
              <a:srgbClr val="91FFB3"/>
            </a:solidFill>
          </p:spPr>
          <p:txBody>
            <a:bodyPr wrap="square" lIns="0" tIns="0" rIns="0" bIns="0" rtlCol="0"/>
            <a:lstStyle/>
            <a:p>
              <a:endParaRPr/>
            </a:p>
          </p:txBody>
        </p:sp>
        <p:sp>
          <p:nvSpPr>
            <p:cNvPr id="40" name="object 40"/>
            <p:cNvSpPr/>
            <p:nvPr/>
          </p:nvSpPr>
          <p:spPr>
            <a:xfrm>
              <a:off x="5396610" y="6167310"/>
              <a:ext cx="3524250" cy="546100"/>
            </a:xfrm>
            <a:custGeom>
              <a:avLst/>
              <a:gdLst/>
              <a:ahLst/>
              <a:cxnLst/>
              <a:rect l="l" t="t" r="r" b="b"/>
              <a:pathLst>
                <a:path w="3524250" h="546100">
                  <a:moveTo>
                    <a:pt x="3523996" y="0"/>
                  </a:moveTo>
                  <a:lnTo>
                    <a:pt x="0" y="0"/>
                  </a:lnTo>
                  <a:lnTo>
                    <a:pt x="0" y="545922"/>
                  </a:lnTo>
                  <a:lnTo>
                    <a:pt x="3523996" y="545922"/>
                  </a:lnTo>
                  <a:lnTo>
                    <a:pt x="3523996" y="0"/>
                  </a:lnTo>
                  <a:close/>
                </a:path>
              </a:pathLst>
            </a:custGeom>
            <a:solidFill>
              <a:srgbClr val="E0FFEA"/>
            </a:solidFill>
          </p:spPr>
          <p:txBody>
            <a:bodyPr wrap="square" lIns="0" tIns="0" rIns="0" bIns="0" rtlCol="0"/>
            <a:lstStyle/>
            <a:p>
              <a:endParaRPr/>
            </a:p>
          </p:txBody>
        </p:sp>
        <p:sp>
          <p:nvSpPr>
            <p:cNvPr id="41" name="object 41"/>
            <p:cNvSpPr/>
            <p:nvPr/>
          </p:nvSpPr>
          <p:spPr>
            <a:xfrm>
              <a:off x="5396610" y="6167310"/>
              <a:ext cx="3524250" cy="546100"/>
            </a:xfrm>
            <a:custGeom>
              <a:avLst/>
              <a:gdLst/>
              <a:ahLst/>
              <a:cxnLst/>
              <a:rect l="l" t="t" r="r" b="b"/>
              <a:pathLst>
                <a:path w="3524250" h="546100">
                  <a:moveTo>
                    <a:pt x="0" y="545922"/>
                  </a:moveTo>
                  <a:lnTo>
                    <a:pt x="3523996" y="545922"/>
                  </a:lnTo>
                  <a:lnTo>
                    <a:pt x="3523996" y="0"/>
                  </a:lnTo>
                  <a:lnTo>
                    <a:pt x="0" y="0"/>
                  </a:lnTo>
                  <a:lnTo>
                    <a:pt x="0" y="545922"/>
                  </a:lnTo>
                  <a:close/>
                </a:path>
              </a:pathLst>
            </a:custGeom>
            <a:ln w="12700">
              <a:solidFill>
                <a:srgbClr val="00AF50"/>
              </a:solidFill>
            </a:ln>
          </p:spPr>
          <p:txBody>
            <a:bodyPr wrap="square" lIns="0" tIns="0" rIns="0" bIns="0" rtlCol="0"/>
            <a:lstStyle/>
            <a:p>
              <a:endParaRPr/>
            </a:p>
          </p:txBody>
        </p:sp>
      </p:grpSp>
      <p:graphicFrame>
        <p:nvGraphicFramePr>
          <p:cNvPr id="42" name="object 42"/>
          <p:cNvGraphicFramePr>
            <a:graphicFrameLocks noGrp="1"/>
          </p:cNvGraphicFramePr>
          <p:nvPr/>
        </p:nvGraphicFramePr>
        <p:xfrm>
          <a:off x="108052" y="5221236"/>
          <a:ext cx="9712324" cy="1578610"/>
        </p:xfrm>
        <a:graphic>
          <a:graphicData uri="http://schemas.openxmlformats.org/drawingml/2006/table">
            <a:tbl>
              <a:tblPr firstRow="1" bandRow="1">
                <a:tableStyleId>{2D5ABB26-0587-4C30-8999-92F81FD0307C}</a:tableStyleId>
              </a:tblPr>
              <a:tblGrid>
                <a:gridCol w="197485">
                  <a:extLst>
                    <a:ext uri="{9D8B030D-6E8A-4147-A177-3AD203B41FA5}">
                      <a16:colId xmlns:a16="http://schemas.microsoft.com/office/drawing/2014/main" val="20000"/>
                    </a:ext>
                  </a:extLst>
                </a:gridCol>
                <a:gridCol w="6343649">
                  <a:extLst>
                    <a:ext uri="{9D8B030D-6E8A-4147-A177-3AD203B41FA5}">
                      <a16:colId xmlns:a16="http://schemas.microsoft.com/office/drawing/2014/main" val="20001"/>
                    </a:ext>
                  </a:extLst>
                </a:gridCol>
                <a:gridCol w="3171190">
                  <a:extLst>
                    <a:ext uri="{9D8B030D-6E8A-4147-A177-3AD203B41FA5}">
                      <a16:colId xmlns:a16="http://schemas.microsoft.com/office/drawing/2014/main" val="20002"/>
                    </a:ext>
                  </a:extLst>
                </a:gridCol>
              </a:tblGrid>
              <a:tr h="209550">
                <a:tc>
                  <a:txBody>
                    <a:bodyPr/>
                    <a:lstStyle/>
                    <a:p>
                      <a:pPr>
                        <a:lnSpc>
                          <a:spcPct val="100000"/>
                        </a:lnSpc>
                      </a:pPr>
                      <a:endParaRPr sz="1100">
                        <a:latin typeface="Times New Roman"/>
                        <a:cs typeface="Times New Roman"/>
                      </a:endParaRPr>
                    </a:p>
                  </a:txBody>
                  <a:tcPr marL="0" marR="0" marT="0" marB="0">
                    <a:lnB w="9525">
                      <a:solidFill>
                        <a:srgbClr val="000000"/>
                      </a:solidFill>
                      <a:prstDash val="solid"/>
                    </a:lnB>
                  </a:tcPr>
                </a:tc>
                <a:tc rowSpan="2">
                  <a:txBody>
                    <a:bodyPr/>
                    <a:lstStyle/>
                    <a:p>
                      <a:pPr marL="128270">
                        <a:lnSpc>
                          <a:spcPct val="100000"/>
                        </a:lnSpc>
                        <a:spcBef>
                          <a:spcPts val="345"/>
                        </a:spcBef>
                      </a:pPr>
                      <a:r>
                        <a:rPr sz="1600" b="1" dirty="0">
                          <a:latin typeface="Yu Gothic UI"/>
                          <a:cs typeface="Yu Gothic UI"/>
                        </a:rPr>
                        <a:t>（参考）歯科固有の技術の見直し：内面処理加算の評価の引き上げ</a:t>
                      </a:r>
                      <a:endParaRPr sz="1600">
                        <a:latin typeface="Yu Gothic UI"/>
                        <a:cs typeface="Yu Gothic UI"/>
                      </a:endParaRPr>
                    </a:p>
                  </a:txBody>
                  <a:tcPr marL="0" marR="0" marT="43815" marB="0">
                    <a:solidFill>
                      <a:srgbClr val="CDFFDC"/>
                    </a:solidFill>
                  </a:tcPr>
                </a:tc>
                <a:tc>
                  <a:txBody>
                    <a:bodyPr/>
                    <a:lstStyle/>
                    <a:p>
                      <a:pPr>
                        <a:lnSpc>
                          <a:spcPct val="100000"/>
                        </a:lnSpc>
                      </a:pPr>
                      <a:endParaRPr sz="11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44780">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3815" marB="0">
                    <a:solidFill>
                      <a:srgbClr val="CDFFDC"/>
                    </a:solidFill>
                  </a:tcPr>
                </a:tc>
                <a:tc>
                  <a:txBody>
                    <a:bodyPr/>
                    <a:lstStyle/>
                    <a:p>
                      <a:pPr>
                        <a:lnSpc>
                          <a:spcPct val="100000"/>
                        </a:lnSpc>
                      </a:pPr>
                      <a:endParaRPr sz="8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1224280">
                <a:tc gridSpan="3">
                  <a:txBody>
                    <a:bodyPr/>
                    <a:lstStyle/>
                    <a:p>
                      <a:pPr marL="377825" indent="-287020">
                        <a:lnSpc>
                          <a:spcPct val="100000"/>
                        </a:lnSpc>
                        <a:spcBef>
                          <a:spcPts val="844"/>
                        </a:spcBef>
                        <a:buFont typeface="Wingdings"/>
                        <a:buChar char=""/>
                        <a:tabLst>
                          <a:tab pos="377825" algn="l"/>
                        </a:tabLst>
                      </a:pPr>
                      <a:r>
                        <a:rPr sz="1200" spc="-130" dirty="0">
                          <a:latin typeface="Yu Gothic UI"/>
                          <a:cs typeface="Yu Gothic UI"/>
                        </a:rPr>
                        <a:t>ＣＡＤ／ＣＡＭ冠及びＣＡＤ／ＣＡＭインレーの装着時に算定される内面処理加算について、歯科技工料調査の結果等を踏まえて、評価を引き上げる。</a:t>
                      </a:r>
                      <a:endParaRPr sz="1200">
                        <a:latin typeface="Yu Gothic UI"/>
                        <a:cs typeface="Yu Gothic UI"/>
                      </a:endParaRPr>
                    </a:p>
                    <a:p>
                      <a:pPr marL="50165" algn="ctr">
                        <a:lnSpc>
                          <a:spcPct val="100000"/>
                        </a:lnSpc>
                        <a:spcBef>
                          <a:spcPts val="320"/>
                        </a:spcBef>
                        <a:tabLst>
                          <a:tab pos="4393565" algn="l"/>
                        </a:tabLst>
                      </a:pPr>
                      <a:r>
                        <a:rPr sz="2100" b="1" baseline="-7936" dirty="0">
                          <a:latin typeface="Yu Gothic UI"/>
                          <a:cs typeface="Yu Gothic UI"/>
                        </a:rPr>
                        <a:t>現</a:t>
                      </a:r>
                      <a:r>
                        <a:rPr sz="2100" b="1" spc="-75" baseline="-7936" dirty="0">
                          <a:latin typeface="Yu Gothic UI"/>
                          <a:cs typeface="Yu Gothic UI"/>
                        </a:rPr>
                        <a:t>行</a:t>
                      </a:r>
                      <a:r>
                        <a:rPr sz="2100" b="1" baseline="-7936" dirty="0">
                          <a:latin typeface="Yu Gothic UI"/>
                          <a:cs typeface="Yu Gothic UI"/>
                        </a:rPr>
                        <a:t>	</a:t>
                      </a:r>
                      <a:r>
                        <a:rPr sz="1400" b="1" dirty="0">
                          <a:latin typeface="Yu Gothic UI"/>
                          <a:cs typeface="Yu Gothic UI"/>
                        </a:rPr>
                        <a:t>改定</a:t>
                      </a:r>
                      <a:r>
                        <a:rPr sz="1400" b="1" spc="-50" dirty="0">
                          <a:latin typeface="Yu Gothic UI"/>
                          <a:cs typeface="Yu Gothic UI"/>
                        </a:rPr>
                        <a:t>後</a:t>
                      </a:r>
                      <a:endParaRPr sz="1400">
                        <a:latin typeface="Yu Gothic UI"/>
                        <a:cs typeface="Yu Gothic UI"/>
                      </a:endParaRPr>
                    </a:p>
                    <a:p>
                      <a:pPr marL="949960">
                        <a:lnSpc>
                          <a:spcPts val="1130"/>
                        </a:lnSpc>
                        <a:spcBef>
                          <a:spcPts val="555"/>
                        </a:spcBef>
                        <a:tabLst>
                          <a:tab pos="5375910" algn="l"/>
                        </a:tabLst>
                      </a:pPr>
                      <a:r>
                        <a:rPr sz="1575" spc="794" baseline="-13227" dirty="0">
                          <a:latin typeface="Yu Gothic UI"/>
                          <a:cs typeface="Yu Gothic UI"/>
                        </a:rPr>
                        <a:t>【</a:t>
                      </a:r>
                      <a:r>
                        <a:rPr sz="1575" baseline="-13227" dirty="0">
                          <a:latin typeface="Yu Gothic UI"/>
                          <a:cs typeface="Yu Gothic UI"/>
                        </a:rPr>
                        <a:t>装</a:t>
                      </a:r>
                      <a:r>
                        <a:rPr sz="1575" spc="-15" baseline="-13227" dirty="0">
                          <a:latin typeface="Yu Gothic UI"/>
                          <a:cs typeface="Yu Gothic UI"/>
                        </a:rPr>
                        <a:t>着</a:t>
                      </a:r>
                      <a:r>
                        <a:rPr sz="1575" spc="719" baseline="-13227" dirty="0">
                          <a:latin typeface="Yu Gothic UI"/>
                          <a:cs typeface="Yu Gothic UI"/>
                        </a:rPr>
                        <a:t>】</a:t>
                      </a:r>
                      <a:r>
                        <a:rPr sz="1575" baseline="-13227" dirty="0">
                          <a:latin typeface="Yu Gothic UI"/>
                          <a:cs typeface="Yu Gothic UI"/>
                        </a:rPr>
                        <a:t>	</a:t>
                      </a:r>
                      <a:r>
                        <a:rPr sz="1050" spc="530" dirty="0">
                          <a:latin typeface="Yu Gothic UI"/>
                          <a:cs typeface="Yu Gothic UI"/>
                        </a:rPr>
                        <a:t>【</a:t>
                      </a:r>
                      <a:r>
                        <a:rPr sz="1050" dirty="0">
                          <a:latin typeface="Yu Gothic UI"/>
                          <a:cs typeface="Yu Gothic UI"/>
                        </a:rPr>
                        <a:t>装着</a:t>
                      </a:r>
                      <a:r>
                        <a:rPr sz="1050" spc="480" dirty="0">
                          <a:latin typeface="Yu Gothic UI"/>
                          <a:cs typeface="Yu Gothic UI"/>
                        </a:rPr>
                        <a:t>】</a:t>
                      </a:r>
                      <a:endParaRPr sz="1050">
                        <a:latin typeface="Yu Gothic UI"/>
                        <a:cs typeface="Yu Gothic UI"/>
                      </a:endParaRPr>
                    </a:p>
                    <a:p>
                      <a:pPr marL="949960">
                        <a:lnSpc>
                          <a:spcPts val="1000"/>
                        </a:lnSpc>
                        <a:tabLst>
                          <a:tab pos="3884295" algn="l"/>
                          <a:tab pos="5375910" algn="l"/>
                          <a:tab pos="8310245" algn="l"/>
                        </a:tabLst>
                      </a:pPr>
                      <a:r>
                        <a:rPr sz="1575" baseline="-13227" dirty="0">
                          <a:latin typeface="Yu Gothic UI"/>
                          <a:cs typeface="Yu Gothic UI"/>
                        </a:rPr>
                        <a:t>内面処理加算</a:t>
                      </a:r>
                      <a:r>
                        <a:rPr sz="1575" spc="-15" baseline="-13227" dirty="0">
                          <a:latin typeface="Yu Gothic UI"/>
                          <a:cs typeface="Yu Gothic UI"/>
                        </a:rPr>
                        <a:t>１（ＣＡＤ／ＣＡＭ</a:t>
                      </a:r>
                      <a:r>
                        <a:rPr sz="1575" spc="-22" baseline="-13227" dirty="0">
                          <a:latin typeface="Yu Gothic UI"/>
                          <a:cs typeface="Yu Gothic UI"/>
                        </a:rPr>
                        <a:t>冠</a:t>
                      </a:r>
                      <a:r>
                        <a:rPr sz="1575" spc="-75" baseline="-13227" dirty="0">
                          <a:latin typeface="Yu Gothic UI"/>
                          <a:cs typeface="Yu Gothic UI"/>
                        </a:rPr>
                        <a:t>）</a:t>
                      </a:r>
                      <a:r>
                        <a:rPr sz="1575" baseline="-13227" dirty="0">
                          <a:latin typeface="Yu Gothic UI"/>
                          <a:cs typeface="Yu Gothic UI"/>
                        </a:rPr>
                        <a:t>	</a:t>
                      </a:r>
                      <a:r>
                        <a:rPr sz="1575" u="sng" spc="135" baseline="-13227" dirty="0">
                          <a:uFill>
                            <a:solidFill>
                              <a:srgbClr val="000000"/>
                            </a:solidFill>
                          </a:uFill>
                          <a:latin typeface="Yu Gothic UI"/>
                          <a:cs typeface="Yu Gothic UI"/>
                        </a:rPr>
                        <a:t>45</a:t>
                      </a:r>
                      <a:r>
                        <a:rPr sz="1575" u="sng" spc="-75" baseline="-13227" dirty="0">
                          <a:uFill>
                            <a:solidFill>
                              <a:srgbClr val="000000"/>
                            </a:solidFill>
                          </a:uFill>
                          <a:latin typeface="Yu Gothic UI"/>
                          <a:cs typeface="Yu Gothic UI"/>
                        </a:rPr>
                        <a:t>点</a:t>
                      </a:r>
                      <a:r>
                        <a:rPr sz="1575" baseline="-13227" dirty="0">
                          <a:latin typeface="Yu Gothic UI"/>
                          <a:cs typeface="Yu Gothic UI"/>
                        </a:rPr>
                        <a:t>	</a:t>
                      </a:r>
                      <a:r>
                        <a:rPr sz="1050" dirty="0">
                          <a:latin typeface="Yu Gothic UI"/>
                          <a:cs typeface="Yu Gothic UI"/>
                        </a:rPr>
                        <a:t>内面処理加算</a:t>
                      </a:r>
                      <a:r>
                        <a:rPr sz="1050" spc="-10" dirty="0">
                          <a:latin typeface="Yu Gothic UI"/>
                          <a:cs typeface="Yu Gothic UI"/>
                        </a:rPr>
                        <a:t>１（ＣＡＤ／ＣＡＭ</a:t>
                      </a:r>
                      <a:r>
                        <a:rPr sz="1050" spc="-15" dirty="0">
                          <a:latin typeface="Yu Gothic UI"/>
                          <a:cs typeface="Yu Gothic UI"/>
                        </a:rPr>
                        <a:t>冠</a:t>
                      </a:r>
                      <a:r>
                        <a:rPr sz="1050" spc="-50" dirty="0">
                          <a:latin typeface="Yu Gothic UI"/>
                          <a:cs typeface="Yu Gothic UI"/>
                        </a:rPr>
                        <a:t>）</a:t>
                      </a:r>
                      <a:r>
                        <a:rPr sz="1050" dirty="0">
                          <a:latin typeface="Yu Gothic UI"/>
                          <a:cs typeface="Yu Gothic UI"/>
                        </a:rPr>
                        <a:t>	</a:t>
                      </a:r>
                      <a:r>
                        <a:rPr sz="1050" b="1" u="sng" spc="125" dirty="0">
                          <a:solidFill>
                            <a:srgbClr val="006FC0"/>
                          </a:solidFill>
                          <a:uFill>
                            <a:solidFill>
                              <a:srgbClr val="006FC0"/>
                            </a:solidFill>
                          </a:uFill>
                          <a:latin typeface="Yu Gothic UI"/>
                          <a:cs typeface="Yu Gothic UI"/>
                        </a:rPr>
                        <a:t>55</a:t>
                      </a:r>
                      <a:r>
                        <a:rPr sz="1050" b="1" u="sng" spc="-50" dirty="0">
                          <a:solidFill>
                            <a:srgbClr val="006FC0"/>
                          </a:solidFill>
                          <a:uFill>
                            <a:solidFill>
                              <a:srgbClr val="006FC0"/>
                            </a:solidFill>
                          </a:uFill>
                          <a:latin typeface="Yu Gothic UI"/>
                          <a:cs typeface="Yu Gothic UI"/>
                        </a:rPr>
                        <a:t>点</a:t>
                      </a:r>
                      <a:endParaRPr sz="1050">
                        <a:latin typeface="Yu Gothic UI"/>
                        <a:cs typeface="Yu Gothic UI"/>
                      </a:endParaRPr>
                    </a:p>
                    <a:p>
                      <a:pPr marL="949960">
                        <a:lnSpc>
                          <a:spcPts val="815"/>
                        </a:lnSpc>
                        <a:tabLst>
                          <a:tab pos="3885565" algn="l"/>
                          <a:tab pos="5375910" algn="l"/>
                          <a:tab pos="8311515" algn="l"/>
                        </a:tabLst>
                      </a:pPr>
                      <a:r>
                        <a:rPr sz="1575" baseline="-13227" dirty="0">
                          <a:latin typeface="Yu Gothic UI"/>
                          <a:cs typeface="Yu Gothic UI"/>
                        </a:rPr>
                        <a:t>内面処理加算１（ＣＡＤ／ＣＡＭ</a:t>
                      </a:r>
                      <a:r>
                        <a:rPr sz="1575" spc="165" baseline="-13227" dirty="0">
                          <a:latin typeface="Yu Gothic UI"/>
                          <a:cs typeface="Yu Gothic UI"/>
                        </a:rPr>
                        <a:t>イ</a:t>
                      </a:r>
                      <a:r>
                        <a:rPr sz="1575" spc="434" baseline="-13227" dirty="0">
                          <a:latin typeface="Yu Gothic UI"/>
                          <a:cs typeface="Yu Gothic UI"/>
                        </a:rPr>
                        <a:t>ン</a:t>
                      </a:r>
                      <a:r>
                        <a:rPr sz="1575" spc="390" baseline="-13227" dirty="0">
                          <a:latin typeface="Yu Gothic UI"/>
                          <a:cs typeface="Yu Gothic UI"/>
                        </a:rPr>
                        <a:t>レ</a:t>
                      </a:r>
                      <a:r>
                        <a:rPr sz="1575" spc="217" baseline="-13227" dirty="0">
                          <a:latin typeface="Yu Gothic UI"/>
                          <a:cs typeface="Yu Gothic UI"/>
                        </a:rPr>
                        <a:t>ー</a:t>
                      </a:r>
                      <a:r>
                        <a:rPr sz="1575" spc="270" baseline="-13227" dirty="0">
                          <a:latin typeface="Yu Gothic UI"/>
                          <a:cs typeface="Yu Gothic UI"/>
                        </a:rPr>
                        <a:t>）</a:t>
                      </a:r>
                      <a:r>
                        <a:rPr sz="1575" baseline="-13227" dirty="0">
                          <a:latin typeface="Yu Gothic UI"/>
                          <a:cs typeface="Yu Gothic UI"/>
                        </a:rPr>
                        <a:t>	</a:t>
                      </a:r>
                      <a:r>
                        <a:rPr sz="1575" u="sng" spc="135" baseline="-13227" dirty="0">
                          <a:uFill>
                            <a:solidFill>
                              <a:srgbClr val="000000"/>
                            </a:solidFill>
                          </a:uFill>
                          <a:latin typeface="Yu Gothic UI"/>
                          <a:cs typeface="Yu Gothic UI"/>
                        </a:rPr>
                        <a:t>45</a:t>
                      </a:r>
                      <a:r>
                        <a:rPr sz="1575" u="sng" spc="-75" baseline="-13227" dirty="0">
                          <a:uFill>
                            <a:solidFill>
                              <a:srgbClr val="000000"/>
                            </a:solidFill>
                          </a:uFill>
                          <a:latin typeface="Yu Gothic UI"/>
                          <a:cs typeface="Yu Gothic UI"/>
                        </a:rPr>
                        <a:t>点</a:t>
                      </a:r>
                      <a:r>
                        <a:rPr sz="1575" baseline="-13227" dirty="0">
                          <a:latin typeface="Yu Gothic UI"/>
                          <a:cs typeface="Yu Gothic UI"/>
                        </a:rPr>
                        <a:t>	</a:t>
                      </a:r>
                      <a:r>
                        <a:rPr sz="1050" dirty="0">
                          <a:latin typeface="Yu Gothic UI"/>
                          <a:cs typeface="Yu Gothic UI"/>
                        </a:rPr>
                        <a:t>内面処理加算１（ＣＡＤ／ＣＡＭ</a:t>
                      </a:r>
                      <a:r>
                        <a:rPr sz="1050" spc="110" dirty="0">
                          <a:latin typeface="Yu Gothic UI"/>
                          <a:cs typeface="Yu Gothic UI"/>
                        </a:rPr>
                        <a:t>イ</a:t>
                      </a:r>
                      <a:r>
                        <a:rPr sz="1050" spc="290" dirty="0">
                          <a:latin typeface="Yu Gothic UI"/>
                          <a:cs typeface="Yu Gothic UI"/>
                        </a:rPr>
                        <a:t>ン</a:t>
                      </a:r>
                      <a:r>
                        <a:rPr sz="1050" spc="260" dirty="0">
                          <a:latin typeface="Yu Gothic UI"/>
                          <a:cs typeface="Yu Gothic UI"/>
                        </a:rPr>
                        <a:t>レ</a:t>
                      </a:r>
                      <a:r>
                        <a:rPr sz="1050" spc="145" dirty="0">
                          <a:latin typeface="Yu Gothic UI"/>
                          <a:cs typeface="Yu Gothic UI"/>
                        </a:rPr>
                        <a:t>ー</a:t>
                      </a:r>
                      <a:r>
                        <a:rPr sz="1050" spc="180" dirty="0">
                          <a:latin typeface="Yu Gothic UI"/>
                          <a:cs typeface="Yu Gothic UI"/>
                        </a:rPr>
                        <a:t>）</a:t>
                      </a:r>
                      <a:r>
                        <a:rPr sz="1050" dirty="0">
                          <a:latin typeface="Yu Gothic UI"/>
                          <a:cs typeface="Yu Gothic UI"/>
                        </a:rPr>
                        <a:t>	</a:t>
                      </a:r>
                      <a:r>
                        <a:rPr sz="1050" b="1" u="sng" spc="125" dirty="0">
                          <a:solidFill>
                            <a:srgbClr val="006FC0"/>
                          </a:solidFill>
                          <a:uFill>
                            <a:solidFill>
                              <a:srgbClr val="006FC0"/>
                            </a:solidFill>
                          </a:uFill>
                          <a:latin typeface="Yu Gothic UI"/>
                          <a:cs typeface="Yu Gothic UI"/>
                        </a:rPr>
                        <a:t>55</a:t>
                      </a:r>
                      <a:r>
                        <a:rPr sz="1050" b="1" u="sng" spc="-50" dirty="0">
                          <a:solidFill>
                            <a:srgbClr val="006FC0"/>
                          </a:solidFill>
                          <a:uFill>
                            <a:solidFill>
                              <a:srgbClr val="006FC0"/>
                            </a:solidFill>
                          </a:uFill>
                          <a:latin typeface="Yu Gothic UI"/>
                          <a:cs typeface="Yu Gothic UI"/>
                        </a:rPr>
                        <a:t>点</a:t>
                      </a:r>
                      <a:endParaRPr sz="1050">
                        <a:latin typeface="Yu Gothic UI"/>
                        <a:cs typeface="Yu Gothic UI"/>
                      </a:endParaRPr>
                    </a:p>
                    <a:p>
                      <a:pPr marR="3175" algn="r">
                        <a:lnSpc>
                          <a:spcPts val="1760"/>
                        </a:lnSpc>
                      </a:pPr>
                      <a:r>
                        <a:rPr sz="1800" b="1" spc="-25" dirty="0">
                          <a:latin typeface="Calibri"/>
                          <a:cs typeface="Calibri"/>
                        </a:rPr>
                        <a:t>56</a:t>
                      </a:r>
                      <a:endParaRPr sz="1800">
                        <a:latin typeface="Calibri"/>
                        <a:cs typeface="Calibri"/>
                      </a:endParaRPr>
                    </a:p>
                  </a:txBody>
                  <a:tcPr marL="0" marR="0" marT="107314"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3" name="object 43"/>
          <p:cNvSpPr/>
          <p:nvPr/>
        </p:nvSpPr>
        <p:spPr>
          <a:xfrm>
            <a:off x="4813427" y="5995682"/>
            <a:ext cx="480059" cy="516255"/>
          </a:xfrm>
          <a:custGeom>
            <a:avLst/>
            <a:gdLst/>
            <a:ahLst/>
            <a:cxnLst/>
            <a:rect l="l" t="t" r="r" b="b"/>
            <a:pathLst>
              <a:path w="480060" h="516254">
                <a:moveTo>
                  <a:pt x="0" y="128930"/>
                </a:moveTo>
                <a:lnTo>
                  <a:pt x="239902" y="128930"/>
                </a:lnTo>
                <a:lnTo>
                  <a:pt x="239902" y="0"/>
                </a:lnTo>
                <a:lnTo>
                  <a:pt x="479933" y="257873"/>
                </a:lnTo>
                <a:lnTo>
                  <a:pt x="239902" y="515747"/>
                </a:lnTo>
                <a:lnTo>
                  <a:pt x="239902" y="386803"/>
                </a:lnTo>
                <a:lnTo>
                  <a:pt x="0" y="386803"/>
                </a:lnTo>
                <a:lnTo>
                  <a:pt x="0" y="128930"/>
                </a:lnTo>
                <a:close/>
              </a:path>
            </a:pathLst>
          </a:custGeom>
          <a:ln w="12700">
            <a:solidFill>
              <a:srgbClr val="000000"/>
            </a:solidFill>
          </a:ln>
        </p:spPr>
        <p:txBody>
          <a:bodyPr wrap="square" lIns="0" tIns="0" rIns="0" bIns="0" rtlCol="0"/>
          <a:lstStyle/>
          <a:p>
            <a:endParaRPr/>
          </a:p>
        </p:txBody>
      </p:sp>
      <p:sp>
        <p:nvSpPr>
          <p:cNvPr id="44" name="object 44"/>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Ⅲ－７口腔疾患の重症化予防等の生活の質に配慮した歯科医療の推進、口腔機能発達不全及び口腔機能低下への対応の充実、歯科治療のデジタル化の推進－⑩</a:t>
            </a:r>
            <a:endParaRPr sz="1050">
              <a:latin typeface="Yu Gothic UI"/>
              <a:cs typeface="Yu Gothic U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719" y="1032808"/>
            <a:ext cx="9756775" cy="5749925"/>
            <a:chOff x="111719" y="1032808"/>
            <a:chExt cx="9756775" cy="5749925"/>
          </a:xfrm>
        </p:grpSpPr>
        <p:sp>
          <p:nvSpPr>
            <p:cNvPr id="3" name="object 3"/>
            <p:cNvSpPr/>
            <p:nvPr/>
          </p:nvSpPr>
          <p:spPr>
            <a:xfrm>
              <a:off x="116481" y="1037570"/>
              <a:ext cx="9747250" cy="5740400"/>
            </a:xfrm>
            <a:custGeom>
              <a:avLst/>
              <a:gdLst/>
              <a:ahLst/>
              <a:cxnLst/>
              <a:rect l="l" t="t" r="r" b="b"/>
              <a:pathLst>
                <a:path w="9747250" h="5740400">
                  <a:moveTo>
                    <a:pt x="0" y="5740019"/>
                  </a:moveTo>
                  <a:lnTo>
                    <a:pt x="9746996" y="5740019"/>
                  </a:lnTo>
                  <a:lnTo>
                    <a:pt x="9746996" y="0"/>
                  </a:lnTo>
                  <a:lnTo>
                    <a:pt x="0" y="0"/>
                  </a:lnTo>
                  <a:lnTo>
                    <a:pt x="0" y="5740019"/>
                  </a:lnTo>
                  <a:close/>
                </a:path>
              </a:pathLst>
            </a:custGeom>
            <a:ln w="9525">
              <a:solidFill>
                <a:srgbClr val="000000"/>
              </a:solidFill>
            </a:ln>
          </p:spPr>
          <p:txBody>
            <a:bodyPr wrap="square" lIns="0" tIns="0" rIns="0" bIns="0" rtlCol="0"/>
            <a:lstStyle/>
            <a:p>
              <a:endParaRPr/>
            </a:p>
          </p:txBody>
        </p:sp>
        <p:sp>
          <p:nvSpPr>
            <p:cNvPr id="4" name="object 4"/>
            <p:cNvSpPr/>
            <p:nvPr/>
          </p:nvSpPr>
          <p:spPr>
            <a:xfrm>
              <a:off x="144564" y="2014702"/>
              <a:ext cx="4629785" cy="4595495"/>
            </a:xfrm>
            <a:custGeom>
              <a:avLst/>
              <a:gdLst/>
              <a:ahLst/>
              <a:cxnLst/>
              <a:rect l="l" t="t" r="r" b="b"/>
              <a:pathLst>
                <a:path w="4629785" h="4595495">
                  <a:moveTo>
                    <a:pt x="4629785" y="0"/>
                  </a:moveTo>
                  <a:lnTo>
                    <a:pt x="0" y="0"/>
                  </a:lnTo>
                  <a:lnTo>
                    <a:pt x="0" y="4595368"/>
                  </a:lnTo>
                  <a:lnTo>
                    <a:pt x="4629785" y="4595368"/>
                  </a:lnTo>
                  <a:lnTo>
                    <a:pt x="4629785" y="0"/>
                  </a:lnTo>
                  <a:close/>
                </a:path>
              </a:pathLst>
            </a:custGeom>
            <a:solidFill>
              <a:srgbClr val="E7EDF8"/>
            </a:solidFill>
          </p:spPr>
          <p:txBody>
            <a:bodyPr wrap="square" lIns="0" tIns="0" rIns="0" bIns="0" rtlCol="0"/>
            <a:lstStyle/>
            <a:p>
              <a:endParaRPr/>
            </a:p>
          </p:txBody>
        </p:sp>
      </p:grpSp>
      <p:sp>
        <p:nvSpPr>
          <p:cNvPr id="5" name="object 5"/>
          <p:cNvSpPr/>
          <p:nvPr/>
        </p:nvSpPr>
        <p:spPr>
          <a:xfrm>
            <a:off x="0" y="24792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31900">
              <a:lnSpc>
                <a:spcPct val="100000"/>
              </a:lnSpc>
              <a:spcBef>
                <a:spcPts val="100"/>
              </a:spcBef>
            </a:pPr>
            <a:r>
              <a:rPr spc="135" dirty="0"/>
              <a:t>歯科治療のデジタル化等の推進③</a:t>
            </a:r>
          </a:p>
        </p:txBody>
      </p:sp>
      <p:sp>
        <p:nvSpPr>
          <p:cNvPr id="7" name="object 7"/>
          <p:cNvSpPr txBox="1"/>
          <p:nvPr/>
        </p:nvSpPr>
        <p:spPr>
          <a:xfrm>
            <a:off x="223215" y="2052294"/>
            <a:ext cx="868680" cy="560705"/>
          </a:xfrm>
          <a:prstGeom prst="rect">
            <a:avLst/>
          </a:prstGeom>
        </p:spPr>
        <p:txBody>
          <a:bodyPr vert="horz" wrap="square" lIns="0" tIns="22860" rIns="0" bIns="0" rtlCol="0">
            <a:spAutoFit/>
          </a:bodyPr>
          <a:lstStyle/>
          <a:p>
            <a:pPr marL="12700">
              <a:lnSpc>
                <a:spcPct val="100000"/>
              </a:lnSpc>
              <a:spcBef>
                <a:spcPts val="180"/>
              </a:spcBef>
            </a:pPr>
            <a:r>
              <a:rPr sz="1100" spc="204" dirty="0">
                <a:latin typeface="Yu Gothic UI"/>
                <a:cs typeface="Yu Gothic UI"/>
              </a:rPr>
              <a:t>【鋳造鉤】</a:t>
            </a:r>
            <a:endParaRPr sz="1100">
              <a:latin typeface="Yu Gothic UI"/>
              <a:cs typeface="Yu Gothic UI"/>
            </a:endParaRPr>
          </a:p>
          <a:p>
            <a:pPr marL="12700">
              <a:lnSpc>
                <a:spcPct val="100000"/>
              </a:lnSpc>
              <a:spcBef>
                <a:spcPts val="85"/>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12700">
              <a:lnSpc>
                <a:spcPct val="100000"/>
              </a:lnSpc>
              <a:spcBef>
                <a:spcPts val="8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8" name="object 8"/>
          <p:cNvSpPr txBox="1"/>
          <p:nvPr/>
        </p:nvSpPr>
        <p:spPr>
          <a:xfrm>
            <a:off x="223215" y="3195675"/>
            <a:ext cx="868680" cy="560705"/>
          </a:xfrm>
          <a:prstGeom prst="rect">
            <a:avLst/>
          </a:prstGeom>
        </p:spPr>
        <p:txBody>
          <a:bodyPr vert="horz" wrap="square" lIns="0" tIns="22860" rIns="0" bIns="0" rtlCol="0">
            <a:spAutoFit/>
          </a:bodyPr>
          <a:lstStyle/>
          <a:p>
            <a:pPr marL="12700">
              <a:lnSpc>
                <a:spcPct val="100000"/>
              </a:lnSpc>
              <a:spcBef>
                <a:spcPts val="180"/>
              </a:spcBef>
            </a:pPr>
            <a:r>
              <a:rPr sz="1100" spc="260" dirty="0">
                <a:latin typeface="Yu Gothic UI"/>
                <a:cs typeface="Yu Gothic UI"/>
              </a:rPr>
              <a:t>【線鉤】</a:t>
            </a:r>
            <a:endParaRPr sz="1100">
              <a:latin typeface="Yu Gothic UI"/>
              <a:cs typeface="Yu Gothic UI"/>
            </a:endParaRPr>
          </a:p>
          <a:p>
            <a:pPr marL="12700">
              <a:lnSpc>
                <a:spcPct val="100000"/>
              </a:lnSpc>
              <a:spcBef>
                <a:spcPts val="85"/>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12700">
              <a:lnSpc>
                <a:spcPct val="100000"/>
              </a:lnSpc>
              <a:spcBef>
                <a:spcPts val="8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9" name="object 9"/>
          <p:cNvSpPr txBox="1"/>
          <p:nvPr/>
        </p:nvSpPr>
        <p:spPr>
          <a:xfrm>
            <a:off x="223215" y="4316069"/>
            <a:ext cx="1568450" cy="557530"/>
          </a:xfrm>
          <a:prstGeom prst="rect">
            <a:avLst/>
          </a:prstGeom>
        </p:spPr>
        <p:txBody>
          <a:bodyPr vert="horz" wrap="square" lIns="0" tIns="21590" rIns="0" bIns="0" rtlCol="0">
            <a:spAutoFit/>
          </a:bodyPr>
          <a:lstStyle/>
          <a:p>
            <a:pPr marL="12700">
              <a:lnSpc>
                <a:spcPct val="100000"/>
              </a:lnSpc>
              <a:spcBef>
                <a:spcPts val="170"/>
              </a:spcBef>
            </a:pPr>
            <a:r>
              <a:rPr sz="1100" spc="305" dirty="0">
                <a:latin typeface="Yu Gothic UI"/>
                <a:cs typeface="Yu Gothic UI"/>
              </a:rPr>
              <a:t>【コンビネーション鉤】</a:t>
            </a:r>
            <a:endParaRPr sz="1100">
              <a:latin typeface="Yu Gothic UI"/>
              <a:cs typeface="Yu Gothic UI"/>
            </a:endParaRPr>
          </a:p>
          <a:p>
            <a:pPr marL="12700">
              <a:lnSpc>
                <a:spcPct val="100000"/>
              </a:lnSpc>
              <a:spcBef>
                <a:spcPts val="70"/>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12700">
              <a:lnSpc>
                <a:spcPct val="100000"/>
              </a:lnSpc>
              <a:spcBef>
                <a:spcPts val="8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0" name="object 10"/>
          <p:cNvSpPr txBox="1"/>
          <p:nvPr/>
        </p:nvSpPr>
        <p:spPr>
          <a:xfrm>
            <a:off x="223215" y="5431963"/>
            <a:ext cx="868680" cy="558800"/>
          </a:xfrm>
          <a:prstGeom prst="rect">
            <a:avLst/>
          </a:prstGeom>
        </p:spPr>
        <p:txBody>
          <a:bodyPr vert="horz" wrap="square" lIns="0" tIns="22860" rIns="0" bIns="0" rtlCol="0">
            <a:spAutoFit/>
          </a:bodyPr>
          <a:lstStyle/>
          <a:p>
            <a:pPr marL="12700">
              <a:lnSpc>
                <a:spcPct val="100000"/>
              </a:lnSpc>
              <a:spcBef>
                <a:spcPts val="180"/>
              </a:spcBef>
            </a:pPr>
            <a:r>
              <a:rPr sz="1100" spc="170" dirty="0">
                <a:latin typeface="Yu Gothic UI"/>
                <a:cs typeface="Yu Gothic UI"/>
              </a:rPr>
              <a:t>【大連結子】</a:t>
            </a:r>
            <a:endParaRPr sz="1100">
              <a:latin typeface="Yu Gothic UI"/>
              <a:cs typeface="Yu Gothic UI"/>
            </a:endParaRPr>
          </a:p>
          <a:p>
            <a:pPr marL="12700">
              <a:lnSpc>
                <a:spcPct val="100000"/>
              </a:lnSpc>
              <a:spcBef>
                <a:spcPts val="85"/>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12700">
              <a:lnSpc>
                <a:spcPct val="100000"/>
              </a:lnSpc>
              <a:spcBef>
                <a:spcPts val="7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grpSp>
        <p:nvGrpSpPr>
          <p:cNvPr id="11" name="object 11"/>
          <p:cNvGrpSpPr/>
          <p:nvPr/>
        </p:nvGrpSpPr>
        <p:grpSpPr>
          <a:xfrm>
            <a:off x="144564" y="1755241"/>
            <a:ext cx="9600565" cy="4861560"/>
            <a:chOff x="144564" y="1755241"/>
            <a:chExt cx="9600565" cy="4861560"/>
          </a:xfrm>
        </p:grpSpPr>
        <p:sp>
          <p:nvSpPr>
            <p:cNvPr id="12" name="object 12"/>
            <p:cNvSpPr/>
            <p:nvPr/>
          </p:nvSpPr>
          <p:spPr>
            <a:xfrm>
              <a:off x="144564" y="1759877"/>
              <a:ext cx="4629785" cy="243204"/>
            </a:xfrm>
            <a:custGeom>
              <a:avLst/>
              <a:gdLst/>
              <a:ahLst/>
              <a:cxnLst/>
              <a:rect l="l" t="t" r="r" b="b"/>
              <a:pathLst>
                <a:path w="4629785" h="243205">
                  <a:moveTo>
                    <a:pt x="4629785" y="0"/>
                  </a:moveTo>
                  <a:lnTo>
                    <a:pt x="0" y="0"/>
                  </a:lnTo>
                  <a:lnTo>
                    <a:pt x="0" y="243039"/>
                  </a:lnTo>
                  <a:lnTo>
                    <a:pt x="4629785" y="243039"/>
                  </a:lnTo>
                  <a:lnTo>
                    <a:pt x="4629785" y="0"/>
                  </a:lnTo>
                  <a:close/>
                </a:path>
              </a:pathLst>
            </a:custGeom>
            <a:solidFill>
              <a:srgbClr val="A9C2E7"/>
            </a:solidFill>
          </p:spPr>
          <p:txBody>
            <a:bodyPr wrap="square" lIns="0" tIns="0" rIns="0" bIns="0" rtlCol="0"/>
            <a:lstStyle/>
            <a:p>
              <a:endParaRPr/>
            </a:p>
          </p:txBody>
        </p:sp>
        <p:sp>
          <p:nvSpPr>
            <p:cNvPr id="13" name="object 13"/>
            <p:cNvSpPr/>
            <p:nvPr/>
          </p:nvSpPr>
          <p:spPr>
            <a:xfrm>
              <a:off x="5108575" y="1755241"/>
              <a:ext cx="4629785" cy="241300"/>
            </a:xfrm>
            <a:custGeom>
              <a:avLst/>
              <a:gdLst/>
              <a:ahLst/>
              <a:cxnLst/>
              <a:rect l="l" t="t" r="r" b="b"/>
              <a:pathLst>
                <a:path w="4629784" h="241300">
                  <a:moveTo>
                    <a:pt x="4629784" y="0"/>
                  </a:moveTo>
                  <a:lnTo>
                    <a:pt x="0" y="0"/>
                  </a:lnTo>
                  <a:lnTo>
                    <a:pt x="0" y="241071"/>
                  </a:lnTo>
                  <a:lnTo>
                    <a:pt x="4629784" y="241071"/>
                  </a:lnTo>
                  <a:lnTo>
                    <a:pt x="4629784" y="0"/>
                  </a:lnTo>
                  <a:close/>
                </a:path>
              </a:pathLst>
            </a:custGeom>
            <a:solidFill>
              <a:srgbClr val="91FFB3"/>
            </a:solidFill>
          </p:spPr>
          <p:txBody>
            <a:bodyPr wrap="square" lIns="0" tIns="0" rIns="0" bIns="0" rtlCol="0"/>
            <a:lstStyle/>
            <a:p>
              <a:endParaRPr/>
            </a:p>
          </p:txBody>
        </p:sp>
        <p:sp>
          <p:nvSpPr>
            <p:cNvPr id="14" name="object 14"/>
            <p:cNvSpPr/>
            <p:nvPr/>
          </p:nvSpPr>
          <p:spPr>
            <a:xfrm>
              <a:off x="5108575" y="2014702"/>
              <a:ext cx="4629785" cy="4595495"/>
            </a:xfrm>
            <a:custGeom>
              <a:avLst/>
              <a:gdLst/>
              <a:ahLst/>
              <a:cxnLst/>
              <a:rect l="l" t="t" r="r" b="b"/>
              <a:pathLst>
                <a:path w="4629784" h="4595495">
                  <a:moveTo>
                    <a:pt x="4629784" y="0"/>
                  </a:moveTo>
                  <a:lnTo>
                    <a:pt x="0" y="0"/>
                  </a:lnTo>
                  <a:lnTo>
                    <a:pt x="0" y="4595368"/>
                  </a:lnTo>
                  <a:lnTo>
                    <a:pt x="4629784" y="4595368"/>
                  </a:lnTo>
                  <a:lnTo>
                    <a:pt x="4629784" y="0"/>
                  </a:lnTo>
                  <a:close/>
                </a:path>
              </a:pathLst>
            </a:custGeom>
            <a:solidFill>
              <a:srgbClr val="E0FFEA"/>
            </a:solidFill>
          </p:spPr>
          <p:txBody>
            <a:bodyPr wrap="square" lIns="0" tIns="0" rIns="0" bIns="0" rtlCol="0"/>
            <a:lstStyle/>
            <a:p>
              <a:endParaRPr/>
            </a:p>
          </p:txBody>
        </p:sp>
        <p:sp>
          <p:nvSpPr>
            <p:cNvPr id="15" name="object 15"/>
            <p:cNvSpPr/>
            <p:nvPr/>
          </p:nvSpPr>
          <p:spPr>
            <a:xfrm>
              <a:off x="5108575" y="2014702"/>
              <a:ext cx="4629785" cy="4595495"/>
            </a:xfrm>
            <a:custGeom>
              <a:avLst/>
              <a:gdLst/>
              <a:ahLst/>
              <a:cxnLst/>
              <a:rect l="l" t="t" r="r" b="b"/>
              <a:pathLst>
                <a:path w="4629784" h="4595495">
                  <a:moveTo>
                    <a:pt x="0" y="4595368"/>
                  </a:moveTo>
                  <a:lnTo>
                    <a:pt x="4629784" y="4595368"/>
                  </a:lnTo>
                  <a:lnTo>
                    <a:pt x="4629784" y="0"/>
                  </a:lnTo>
                  <a:lnTo>
                    <a:pt x="0" y="0"/>
                  </a:lnTo>
                  <a:lnTo>
                    <a:pt x="0" y="4595368"/>
                  </a:lnTo>
                  <a:close/>
                </a:path>
              </a:pathLst>
            </a:custGeom>
            <a:ln w="12700">
              <a:solidFill>
                <a:srgbClr val="00AF50"/>
              </a:solidFill>
            </a:ln>
          </p:spPr>
          <p:txBody>
            <a:bodyPr wrap="square" lIns="0" tIns="0" rIns="0" bIns="0" rtlCol="0"/>
            <a:lstStyle/>
            <a:p>
              <a:endParaRPr/>
            </a:p>
          </p:txBody>
        </p:sp>
      </p:grpSp>
      <p:sp>
        <p:nvSpPr>
          <p:cNvPr id="16" name="object 16"/>
          <p:cNvSpPr txBox="1">
            <a:spLocks noGrp="1"/>
          </p:cNvSpPr>
          <p:nvPr>
            <p:ph type="body" idx="1"/>
          </p:nvPr>
        </p:nvSpPr>
        <p:spPr>
          <a:prstGeom prst="rect">
            <a:avLst/>
          </a:prstGeom>
        </p:spPr>
        <p:txBody>
          <a:bodyPr vert="horz" wrap="square" lIns="0" tIns="22860" rIns="0" bIns="0" rtlCol="0">
            <a:spAutoFit/>
          </a:bodyPr>
          <a:lstStyle/>
          <a:p>
            <a:pPr marL="12700">
              <a:lnSpc>
                <a:spcPct val="100000"/>
              </a:lnSpc>
              <a:spcBef>
                <a:spcPts val="180"/>
              </a:spcBef>
            </a:pPr>
            <a:r>
              <a:rPr spc="204" dirty="0"/>
              <a:t>【鋳造鉤】</a:t>
            </a:r>
          </a:p>
          <a:p>
            <a:pPr marL="12700">
              <a:lnSpc>
                <a:spcPct val="100000"/>
              </a:lnSpc>
              <a:spcBef>
                <a:spcPts val="85"/>
              </a:spcBef>
            </a:pPr>
            <a:r>
              <a:rPr dirty="0"/>
              <a:t>［算定要件</a:t>
            </a:r>
            <a:r>
              <a:rPr spc="-50" dirty="0"/>
              <a:t>］</a:t>
            </a:r>
          </a:p>
          <a:p>
            <a:pPr marL="318770" marR="5080" indent="-306705">
              <a:lnSpc>
                <a:spcPct val="106100"/>
              </a:lnSpc>
              <a:spcBef>
                <a:spcPts val="5"/>
              </a:spcBef>
            </a:pPr>
            <a:r>
              <a:rPr dirty="0"/>
              <a:t>（２）</a:t>
            </a:r>
            <a:r>
              <a:rPr b="1" u="sng" spc="15" dirty="0">
                <a:solidFill>
                  <a:srgbClr val="006FC0"/>
                </a:solidFill>
                <a:uFill>
                  <a:solidFill>
                    <a:srgbClr val="006FC0"/>
                  </a:solidFill>
                </a:uFill>
                <a:latin typeface="Yu Gothic UI"/>
                <a:cs typeface="Yu Gothic UI"/>
              </a:rPr>
              <a:t>鋳造鉤を算定する場合の特定保険医療材料は、基本的に鋳造用</a:t>
            </a:r>
            <a:r>
              <a:rPr b="1" u="sng" spc="170" dirty="0">
                <a:solidFill>
                  <a:srgbClr val="006FC0"/>
                </a:solidFill>
                <a:uFill>
                  <a:solidFill>
                    <a:srgbClr val="006FC0"/>
                  </a:solidFill>
                </a:uFill>
                <a:latin typeface="Yu Gothic UI"/>
                <a:cs typeface="Yu Gothic UI"/>
              </a:rPr>
              <a:t>コバルトクロム合金を使用することとする。ただし、</a:t>
            </a:r>
            <a:r>
              <a:rPr b="1" u="sng" spc="200" dirty="0">
                <a:solidFill>
                  <a:srgbClr val="006FC0"/>
                </a:solidFill>
                <a:uFill>
                  <a:solidFill>
                    <a:srgbClr val="006FC0"/>
                  </a:solidFill>
                </a:uFill>
                <a:latin typeface="Yu Gothic UI"/>
                <a:cs typeface="Yu Gothic UI"/>
              </a:rPr>
              <a:t>14</a:t>
            </a:r>
            <a:r>
              <a:rPr b="1" u="sng" spc="310" dirty="0">
                <a:solidFill>
                  <a:srgbClr val="006FC0"/>
                </a:solidFill>
                <a:uFill>
                  <a:solidFill>
                    <a:srgbClr val="006FC0"/>
                  </a:solidFill>
                </a:uFill>
                <a:latin typeface="Yu Gothic UI"/>
                <a:cs typeface="Yu Gothic UI"/>
              </a:rPr>
              <a:t>カラット</a:t>
            </a:r>
            <a:r>
              <a:rPr b="1" u="sng" spc="120" dirty="0">
                <a:solidFill>
                  <a:srgbClr val="006FC0"/>
                </a:solidFill>
                <a:uFill>
                  <a:solidFill>
                    <a:srgbClr val="006FC0"/>
                  </a:solidFill>
                </a:uFill>
                <a:latin typeface="Yu Gothic UI"/>
                <a:cs typeface="Yu Gothic UI"/>
              </a:rPr>
              <a:t>                                                                            </a:t>
            </a:r>
            <a:r>
              <a:rPr b="1" u="sng" spc="50" dirty="0">
                <a:solidFill>
                  <a:srgbClr val="006FC0"/>
                </a:solidFill>
                <a:uFill>
                  <a:solidFill>
                    <a:srgbClr val="006FC0"/>
                  </a:solidFill>
                </a:uFill>
                <a:latin typeface="Yu Gothic UI"/>
                <a:cs typeface="Yu Gothic UI"/>
              </a:rPr>
              <a:t>金合金及び金銀パラジウム合金を使用する特段の理由がある場合</a:t>
            </a:r>
            <a:r>
              <a:rPr b="1" u="sng" spc="120" dirty="0">
                <a:solidFill>
                  <a:srgbClr val="006FC0"/>
                </a:solidFill>
                <a:uFill>
                  <a:solidFill>
                    <a:srgbClr val="006FC0"/>
                  </a:solidFill>
                </a:uFill>
                <a:latin typeface="Yu Gothic UI"/>
                <a:cs typeface="Yu Gothic UI"/>
              </a:rPr>
              <a:t>は、使用した理由を診療録に記載すること。</a:t>
            </a:r>
          </a:p>
          <a:p>
            <a:pPr marL="12700">
              <a:lnSpc>
                <a:spcPct val="100000"/>
              </a:lnSpc>
              <a:spcBef>
                <a:spcPts val="670"/>
              </a:spcBef>
            </a:pPr>
            <a:r>
              <a:rPr spc="260" dirty="0"/>
              <a:t>【線鉤】</a:t>
            </a:r>
          </a:p>
          <a:p>
            <a:pPr marL="12700">
              <a:lnSpc>
                <a:spcPct val="100000"/>
              </a:lnSpc>
              <a:spcBef>
                <a:spcPts val="85"/>
              </a:spcBef>
            </a:pPr>
            <a:r>
              <a:rPr dirty="0"/>
              <a:t>［算定要件</a:t>
            </a:r>
            <a:r>
              <a:rPr spc="-50" dirty="0"/>
              <a:t>］</a:t>
            </a:r>
          </a:p>
          <a:p>
            <a:pPr marL="318770" marR="5080" indent="-306705">
              <a:lnSpc>
                <a:spcPct val="106100"/>
              </a:lnSpc>
              <a:spcBef>
                <a:spcPts val="5"/>
              </a:spcBef>
            </a:pPr>
            <a:r>
              <a:rPr dirty="0"/>
              <a:t>（２）</a:t>
            </a:r>
            <a:r>
              <a:rPr b="1" u="sng" spc="10" dirty="0">
                <a:solidFill>
                  <a:srgbClr val="006FC0"/>
                </a:solidFill>
                <a:uFill>
                  <a:solidFill>
                    <a:srgbClr val="006FC0"/>
                  </a:solidFill>
                </a:uFill>
                <a:latin typeface="Yu Gothic UI"/>
                <a:cs typeface="Yu Gothic UI"/>
              </a:rPr>
              <a:t>線鉤を算定する場合の保険医療材料は、基本的に不銹鋼及び特</a:t>
            </a:r>
            <a:r>
              <a:rPr b="1" u="sng" spc="500" dirty="0">
                <a:solidFill>
                  <a:srgbClr val="006FC0"/>
                </a:solidFill>
                <a:uFill>
                  <a:solidFill>
                    <a:srgbClr val="006FC0"/>
                  </a:solidFill>
                </a:uFill>
                <a:latin typeface="Yu Gothic UI"/>
                <a:cs typeface="Yu Gothic UI"/>
              </a:rPr>
              <a:t>                          </a:t>
            </a:r>
            <a:r>
              <a:rPr b="1" u="sng" spc="185" dirty="0">
                <a:solidFill>
                  <a:srgbClr val="006FC0"/>
                </a:solidFill>
                <a:uFill>
                  <a:solidFill>
                    <a:srgbClr val="006FC0"/>
                  </a:solidFill>
                </a:uFill>
                <a:latin typeface="Yu Gothic UI"/>
                <a:cs typeface="Yu Gothic UI"/>
              </a:rPr>
              <a:t>殊鋼を使用することとする。ただし、</a:t>
            </a:r>
            <a:r>
              <a:rPr b="1" u="sng" spc="200" dirty="0">
                <a:solidFill>
                  <a:srgbClr val="006FC0"/>
                </a:solidFill>
                <a:uFill>
                  <a:solidFill>
                    <a:srgbClr val="006FC0"/>
                  </a:solidFill>
                </a:uFill>
                <a:latin typeface="Yu Gothic UI"/>
                <a:cs typeface="Yu Gothic UI"/>
              </a:rPr>
              <a:t>14</a:t>
            </a:r>
            <a:r>
              <a:rPr b="1" u="sng" spc="130" dirty="0">
                <a:solidFill>
                  <a:srgbClr val="006FC0"/>
                </a:solidFill>
                <a:uFill>
                  <a:solidFill>
                    <a:srgbClr val="006FC0"/>
                  </a:solidFill>
                </a:uFill>
                <a:latin typeface="Yu Gothic UI"/>
                <a:cs typeface="Yu Gothic UI"/>
              </a:rPr>
              <a:t>カラット金合金を使用す</a:t>
            </a:r>
            <a:r>
              <a:rPr b="1" u="sng" spc="70" dirty="0">
                <a:solidFill>
                  <a:srgbClr val="006FC0"/>
                </a:solidFill>
                <a:uFill>
                  <a:solidFill>
                    <a:srgbClr val="006FC0"/>
                  </a:solidFill>
                </a:uFill>
                <a:latin typeface="Yu Gothic UI"/>
                <a:cs typeface="Yu Gothic UI"/>
              </a:rPr>
              <a:t>る特段の理由がある場合は、使用した理由を診療録に記載するこ</a:t>
            </a:r>
            <a:r>
              <a:rPr b="1" u="sng" spc="305" dirty="0">
                <a:solidFill>
                  <a:srgbClr val="006FC0"/>
                </a:solidFill>
                <a:uFill>
                  <a:solidFill>
                    <a:srgbClr val="006FC0"/>
                  </a:solidFill>
                </a:uFill>
                <a:latin typeface="Yu Gothic UI"/>
                <a:cs typeface="Yu Gothic UI"/>
              </a:rPr>
              <a:t>と。</a:t>
            </a:r>
          </a:p>
          <a:p>
            <a:pPr marL="12700">
              <a:lnSpc>
                <a:spcPct val="100000"/>
              </a:lnSpc>
              <a:spcBef>
                <a:spcPts val="675"/>
              </a:spcBef>
            </a:pPr>
            <a:r>
              <a:rPr spc="305" dirty="0"/>
              <a:t>【コンビネーション鉤】</a:t>
            </a:r>
          </a:p>
          <a:p>
            <a:pPr marL="12700">
              <a:lnSpc>
                <a:spcPct val="100000"/>
              </a:lnSpc>
              <a:spcBef>
                <a:spcPts val="80"/>
              </a:spcBef>
            </a:pPr>
            <a:r>
              <a:rPr dirty="0"/>
              <a:t>［算定要件</a:t>
            </a:r>
            <a:r>
              <a:rPr spc="-50" dirty="0"/>
              <a:t>］</a:t>
            </a:r>
          </a:p>
          <a:p>
            <a:pPr marL="318770" marR="55880" indent="-306705" algn="just">
              <a:lnSpc>
                <a:spcPct val="106100"/>
              </a:lnSpc>
              <a:spcBef>
                <a:spcPts val="5"/>
              </a:spcBef>
            </a:pPr>
            <a:r>
              <a:rPr dirty="0"/>
              <a:t>（４）</a:t>
            </a:r>
            <a:r>
              <a:rPr b="1" u="sng" spc="120" dirty="0">
                <a:solidFill>
                  <a:srgbClr val="006FC0"/>
                </a:solidFill>
                <a:uFill>
                  <a:solidFill>
                    <a:srgbClr val="006FC0"/>
                  </a:solidFill>
                </a:uFill>
                <a:latin typeface="Yu Gothic UI"/>
                <a:cs typeface="Yu Gothic UI"/>
              </a:rPr>
              <a:t>コンビネーション鉤を算定する場合に、鋳造鉤又はレストに用</a:t>
            </a:r>
            <a:r>
              <a:rPr b="1" u="sng" spc="500" dirty="0">
                <a:solidFill>
                  <a:srgbClr val="006FC0"/>
                </a:solidFill>
                <a:uFill>
                  <a:solidFill>
                    <a:srgbClr val="006FC0"/>
                  </a:solidFill>
                </a:uFill>
                <a:latin typeface="Yu Gothic UI"/>
                <a:cs typeface="Yu Gothic UI"/>
              </a:rPr>
              <a:t> </a:t>
            </a:r>
            <a:r>
              <a:rPr b="1" u="sng" spc="55" dirty="0">
                <a:solidFill>
                  <a:srgbClr val="006FC0"/>
                </a:solidFill>
                <a:uFill>
                  <a:solidFill>
                    <a:srgbClr val="006FC0"/>
                  </a:solidFill>
                </a:uFill>
                <a:latin typeface="Yu Gothic UI"/>
                <a:cs typeface="Yu Gothic UI"/>
              </a:rPr>
              <a:t>いる保険医療材料は、基本的に鋳造用コバルトクロム合金を使用</a:t>
            </a:r>
            <a:r>
              <a:rPr b="1" u="sng" spc="135" dirty="0">
                <a:solidFill>
                  <a:srgbClr val="006FC0"/>
                </a:solidFill>
                <a:uFill>
                  <a:solidFill>
                    <a:srgbClr val="006FC0"/>
                  </a:solidFill>
                </a:uFill>
                <a:latin typeface="Yu Gothic UI"/>
                <a:cs typeface="Yu Gothic UI"/>
              </a:rPr>
              <a:t>することとする。ただし、金銀パラジウム合金を使用する特段の</a:t>
            </a:r>
            <a:r>
              <a:rPr b="1" u="sng" spc="85" dirty="0">
                <a:solidFill>
                  <a:srgbClr val="006FC0"/>
                </a:solidFill>
                <a:uFill>
                  <a:solidFill>
                    <a:srgbClr val="006FC0"/>
                  </a:solidFill>
                </a:uFill>
                <a:latin typeface="Yu Gothic UI"/>
                <a:cs typeface="Yu Gothic UI"/>
              </a:rPr>
              <a:t>理由がある場合は、使用した理由を診療録に記載すること。</a:t>
            </a:r>
          </a:p>
          <a:p>
            <a:pPr marL="12700">
              <a:lnSpc>
                <a:spcPct val="100000"/>
              </a:lnSpc>
              <a:spcBef>
                <a:spcPts val="670"/>
              </a:spcBef>
            </a:pPr>
            <a:r>
              <a:rPr spc="160" dirty="0"/>
              <a:t>【大連結子】</a:t>
            </a:r>
          </a:p>
          <a:p>
            <a:pPr marL="12700">
              <a:lnSpc>
                <a:spcPct val="100000"/>
              </a:lnSpc>
              <a:spcBef>
                <a:spcPts val="90"/>
              </a:spcBef>
            </a:pPr>
            <a:r>
              <a:rPr dirty="0"/>
              <a:t>［算定要件</a:t>
            </a:r>
            <a:r>
              <a:rPr spc="-50" dirty="0"/>
              <a:t>］</a:t>
            </a:r>
          </a:p>
          <a:p>
            <a:pPr marL="318770" marR="37465" indent="-306705" algn="just">
              <a:lnSpc>
                <a:spcPct val="106100"/>
              </a:lnSpc>
            </a:pPr>
            <a:r>
              <a:rPr dirty="0"/>
              <a:t>（２）</a:t>
            </a:r>
            <a:r>
              <a:rPr b="1" u="sng" spc="70" dirty="0">
                <a:solidFill>
                  <a:srgbClr val="006FC0"/>
                </a:solidFill>
                <a:uFill>
                  <a:solidFill>
                    <a:srgbClr val="006FC0"/>
                  </a:solidFill>
                </a:uFill>
                <a:latin typeface="Yu Gothic UI"/>
                <a:cs typeface="Yu Gothic UI"/>
              </a:rPr>
              <a:t>「１ 鋳造バー」を算定する場合の特定保険医療材料は、基本的</a:t>
            </a:r>
            <a:r>
              <a:rPr b="1" u="sng" spc="500" dirty="0">
                <a:solidFill>
                  <a:srgbClr val="006FC0"/>
                </a:solidFill>
                <a:uFill>
                  <a:solidFill>
                    <a:srgbClr val="006FC0"/>
                  </a:solidFill>
                </a:uFill>
                <a:latin typeface="Yu Gothic UI"/>
                <a:cs typeface="Yu Gothic UI"/>
              </a:rPr>
              <a:t> </a:t>
            </a:r>
            <a:r>
              <a:rPr b="1" u="sng" spc="130" dirty="0">
                <a:solidFill>
                  <a:srgbClr val="006FC0"/>
                </a:solidFill>
                <a:uFill>
                  <a:solidFill>
                    <a:srgbClr val="006FC0"/>
                  </a:solidFill>
                </a:uFill>
                <a:latin typeface="Yu Gothic UI"/>
                <a:cs typeface="Yu Gothic UI"/>
              </a:rPr>
              <a:t>に鋳造用コバルトクロム合金を使用することとする。ただし、金</a:t>
            </a:r>
            <a:r>
              <a:rPr b="1" u="sng" spc="75" dirty="0">
                <a:solidFill>
                  <a:srgbClr val="006FC0"/>
                </a:solidFill>
                <a:uFill>
                  <a:solidFill>
                    <a:srgbClr val="006FC0"/>
                  </a:solidFill>
                </a:uFill>
                <a:latin typeface="Yu Gothic UI"/>
                <a:cs typeface="Yu Gothic UI"/>
              </a:rPr>
              <a:t>銀パラジウム合金を使用する特段の理由がある場合は、使用した</a:t>
            </a:r>
            <a:r>
              <a:rPr b="1" u="sng" spc="114" dirty="0">
                <a:solidFill>
                  <a:srgbClr val="006FC0"/>
                </a:solidFill>
                <a:uFill>
                  <a:solidFill>
                    <a:srgbClr val="006FC0"/>
                  </a:solidFill>
                </a:uFill>
                <a:latin typeface="Yu Gothic UI"/>
                <a:cs typeface="Yu Gothic UI"/>
              </a:rPr>
              <a:t>理由を診療録に記載すること。</a:t>
            </a:r>
          </a:p>
        </p:txBody>
      </p:sp>
      <p:grpSp>
        <p:nvGrpSpPr>
          <p:cNvPr id="17" name="object 17"/>
          <p:cNvGrpSpPr/>
          <p:nvPr/>
        </p:nvGrpSpPr>
        <p:grpSpPr>
          <a:xfrm>
            <a:off x="401154" y="887806"/>
            <a:ext cx="4617720" cy="4042410"/>
            <a:chOff x="401154" y="887806"/>
            <a:chExt cx="4617720" cy="4042410"/>
          </a:xfrm>
        </p:grpSpPr>
        <p:sp>
          <p:nvSpPr>
            <p:cNvPr id="18" name="object 18"/>
            <p:cNvSpPr/>
            <p:nvPr/>
          </p:nvSpPr>
          <p:spPr>
            <a:xfrm>
              <a:off x="4870830" y="3428999"/>
              <a:ext cx="141605" cy="1494790"/>
            </a:xfrm>
            <a:custGeom>
              <a:avLst/>
              <a:gdLst/>
              <a:ahLst/>
              <a:cxnLst/>
              <a:rect l="l" t="t" r="r" b="b"/>
              <a:pathLst>
                <a:path w="141604" h="1494789">
                  <a:moveTo>
                    <a:pt x="0" y="373633"/>
                  </a:moveTo>
                  <a:lnTo>
                    <a:pt x="70612" y="373633"/>
                  </a:lnTo>
                  <a:lnTo>
                    <a:pt x="70612" y="0"/>
                  </a:lnTo>
                  <a:lnTo>
                    <a:pt x="141351" y="747268"/>
                  </a:lnTo>
                  <a:lnTo>
                    <a:pt x="70612" y="1494536"/>
                  </a:lnTo>
                  <a:lnTo>
                    <a:pt x="70612" y="1120902"/>
                  </a:lnTo>
                  <a:lnTo>
                    <a:pt x="0" y="1120902"/>
                  </a:lnTo>
                  <a:lnTo>
                    <a:pt x="0" y="373633"/>
                  </a:lnTo>
                  <a:close/>
                </a:path>
              </a:pathLst>
            </a:custGeom>
            <a:ln w="12700">
              <a:solidFill>
                <a:srgbClr val="000000"/>
              </a:solidFill>
            </a:ln>
          </p:spPr>
          <p:txBody>
            <a:bodyPr wrap="square" lIns="0" tIns="0" rIns="0" bIns="0" rtlCol="0"/>
            <a:lstStyle/>
            <a:p>
              <a:endParaRPr/>
            </a:p>
          </p:txBody>
        </p:sp>
        <p:sp>
          <p:nvSpPr>
            <p:cNvPr id="19" name="object 19"/>
            <p:cNvSpPr/>
            <p:nvPr/>
          </p:nvSpPr>
          <p:spPr>
            <a:xfrm>
              <a:off x="401154" y="887806"/>
              <a:ext cx="4469765" cy="355600"/>
            </a:xfrm>
            <a:custGeom>
              <a:avLst/>
              <a:gdLst/>
              <a:ahLst/>
              <a:cxnLst/>
              <a:rect l="l" t="t" r="r" b="b"/>
              <a:pathLst>
                <a:path w="4469765" h="355600">
                  <a:moveTo>
                    <a:pt x="4469638" y="0"/>
                  </a:moveTo>
                  <a:lnTo>
                    <a:pt x="0" y="0"/>
                  </a:lnTo>
                  <a:lnTo>
                    <a:pt x="0" y="355269"/>
                  </a:lnTo>
                  <a:lnTo>
                    <a:pt x="4469638" y="355269"/>
                  </a:lnTo>
                  <a:lnTo>
                    <a:pt x="4469638" y="0"/>
                  </a:lnTo>
                  <a:close/>
                </a:path>
              </a:pathLst>
            </a:custGeom>
            <a:solidFill>
              <a:srgbClr val="CDFFDC"/>
            </a:solidFill>
          </p:spPr>
          <p:txBody>
            <a:bodyPr wrap="square" lIns="0" tIns="0" rIns="0" bIns="0" rtlCol="0"/>
            <a:lstStyle/>
            <a:p>
              <a:endParaRPr/>
            </a:p>
          </p:txBody>
        </p:sp>
      </p:grpSp>
      <p:sp>
        <p:nvSpPr>
          <p:cNvPr id="20" name="object 20"/>
          <p:cNvSpPr txBox="1"/>
          <p:nvPr/>
        </p:nvSpPr>
        <p:spPr>
          <a:xfrm>
            <a:off x="195173" y="792613"/>
            <a:ext cx="9591040" cy="1200150"/>
          </a:xfrm>
          <a:prstGeom prst="rect">
            <a:avLst/>
          </a:prstGeom>
        </p:spPr>
        <p:txBody>
          <a:bodyPr vert="horz" wrap="square" lIns="0" tIns="137795" rIns="0" bIns="0" rtlCol="0">
            <a:spAutoFit/>
          </a:bodyPr>
          <a:lstStyle/>
          <a:p>
            <a:pPr marL="311150">
              <a:lnSpc>
                <a:spcPct val="100000"/>
              </a:lnSpc>
              <a:spcBef>
                <a:spcPts val="1085"/>
              </a:spcBef>
            </a:pPr>
            <a:r>
              <a:rPr sz="1600" b="1" spc="70" dirty="0">
                <a:latin typeface="Yu Gothic UI"/>
                <a:cs typeface="Yu Gothic UI"/>
              </a:rPr>
              <a:t>局部義歯における歯科用貴金属の使用の見直し</a:t>
            </a:r>
            <a:endParaRPr sz="1600">
              <a:latin typeface="Yu Gothic UI"/>
              <a:cs typeface="Yu Gothic UI"/>
            </a:endParaRPr>
          </a:p>
          <a:p>
            <a:pPr marL="299085" marR="5080" indent="-287020">
              <a:lnSpc>
                <a:spcPct val="100000"/>
              </a:lnSpc>
              <a:spcBef>
                <a:spcPts val="869"/>
              </a:spcBef>
              <a:buFont typeface="Wingdings"/>
              <a:buChar char=""/>
              <a:tabLst>
                <a:tab pos="299085" algn="l"/>
              </a:tabLst>
            </a:pPr>
            <a:r>
              <a:rPr sz="1400" spc="185" dirty="0">
                <a:latin typeface="Yu Gothic UI"/>
                <a:cs typeface="Yu Gothic UI"/>
              </a:rPr>
              <a:t>局部義歯に附属されるクラスプやバーについては、製作の実態に即して、</a:t>
            </a:r>
            <a:r>
              <a:rPr sz="1400" b="1" u="sng" spc="-5" dirty="0">
                <a:solidFill>
                  <a:srgbClr val="006FC0"/>
                </a:solidFill>
                <a:uFill>
                  <a:solidFill>
                    <a:srgbClr val="006FC0"/>
                  </a:solidFill>
                </a:uFill>
                <a:latin typeface="Yu Gothic UI"/>
                <a:cs typeface="Yu Gothic UI"/>
              </a:rPr>
              <a:t>原則、歯科用貴金属材料以外の材料を使用</a:t>
            </a:r>
            <a:r>
              <a:rPr sz="1400" b="1" u="sng" spc="500" dirty="0">
                <a:solidFill>
                  <a:srgbClr val="006FC0"/>
                </a:solidFill>
                <a:uFill>
                  <a:solidFill>
                    <a:srgbClr val="006FC0"/>
                  </a:solidFill>
                </a:uFill>
                <a:latin typeface="Yu Gothic UI"/>
                <a:cs typeface="Yu Gothic UI"/>
              </a:rPr>
              <a:t>                                                      </a:t>
            </a:r>
            <a:r>
              <a:rPr sz="1400" b="1" u="sng" spc="114" dirty="0">
                <a:solidFill>
                  <a:srgbClr val="006FC0"/>
                </a:solidFill>
                <a:uFill>
                  <a:solidFill>
                    <a:srgbClr val="006FC0"/>
                  </a:solidFill>
                </a:uFill>
                <a:latin typeface="Yu Gothic UI"/>
                <a:cs typeface="Yu Gothic UI"/>
              </a:rPr>
              <a:t>する運用に見直す</a:t>
            </a:r>
            <a:r>
              <a:rPr sz="1400" spc="420" dirty="0">
                <a:latin typeface="Yu Gothic UI"/>
                <a:cs typeface="Yu Gothic UI"/>
              </a:rPr>
              <a:t>。</a:t>
            </a:r>
            <a:endParaRPr sz="1400">
              <a:latin typeface="Yu Gothic UI"/>
              <a:cs typeface="Yu Gothic UI"/>
            </a:endParaRPr>
          </a:p>
          <a:p>
            <a:pPr marL="2085975">
              <a:lnSpc>
                <a:spcPct val="100000"/>
              </a:lnSpc>
              <a:spcBef>
                <a:spcPts val="430"/>
              </a:spcBef>
              <a:tabLst>
                <a:tab pos="696087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a:t>
            </a:r>
            <a:r>
              <a:rPr sz="2100" b="1" spc="-15" baseline="1984" dirty="0">
                <a:latin typeface="Yu Gothic UI"/>
                <a:cs typeface="Yu Gothic UI"/>
              </a:rPr>
              <a:t>改定</a:t>
            </a:r>
            <a:r>
              <a:rPr sz="2100" b="1" spc="-75" baseline="1984" dirty="0">
                <a:latin typeface="Yu Gothic UI"/>
                <a:cs typeface="Yu Gothic UI"/>
              </a:rPr>
              <a:t>後</a:t>
            </a:r>
            <a:endParaRPr sz="2100" baseline="1984">
              <a:latin typeface="Yu Gothic UI"/>
              <a:cs typeface="Yu Gothic U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57</a:t>
            </a:r>
          </a:p>
        </p:txBody>
      </p:sp>
      <p:sp>
        <p:nvSpPr>
          <p:cNvPr id="21" name="object 21"/>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Ⅲ－７口腔疾患の重症化予防等の生活の質に配慮した歯科医療の推進、口腔機能発達不全及び口腔機能低下への対応の充実、歯科治療のデジタル化の推進－⑩</a:t>
            </a:r>
            <a:endParaRPr sz="1050">
              <a:latin typeface="Yu Gothic UI"/>
              <a:cs typeface="Yu Gothic U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028825" cy="927100"/>
          </a:xfrm>
          <a:custGeom>
            <a:avLst/>
            <a:gdLst/>
            <a:ahLst/>
            <a:cxnLst/>
            <a:rect l="l" t="t" r="r" b="b"/>
            <a:pathLst>
              <a:path w="2028825" h="927100">
                <a:moveTo>
                  <a:pt x="2028825" y="0"/>
                </a:moveTo>
                <a:lnTo>
                  <a:pt x="0" y="0"/>
                </a:lnTo>
                <a:lnTo>
                  <a:pt x="0" y="926528"/>
                </a:lnTo>
                <a:lnTo>
                  <a:pt x="2028825" y="926528"/>
                </a:lnTo>
                <a:lnTo>
                  <a:pt x="2028825" y="0"/>
                </a:lnTo>
                <a:close/>
              </a:path>
            </a:pathLst>
          </a:custGeom>
          <a:solidFill>
            <a:srgbClr val="CDFFDC"/>
          </a:solidFill>
        </p:spPr>
        <p:txBody>
          <a:bodyPr wrap="square" lIns="0" tIns="0" rIns="0" bIns="0" rtlCol="0"/>
          <a:lstStyle/>
          <a:p>
            <a:endParaRPr/>
          </a:p>
        </p:txBody>
      </p:sp>
      <p:sp>
        <p:nvSpPr>
          <p:cNvPr id="3" name="object 3"/>
          <p:cNvSpPr txBox="1"/>
          <p:nvPr/>
        </p:nvSpPr>
        <p:spPr>
          <a:xfrm>
            <a:off x="2131567"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58</a:t>
            </a:r>
          </a:p>
        </p:txBody>
      </p:sp>
      <p:sp>
        <p:nvSpPr>
          <p:cNvPr id="4" name="object 4"/>
          <p:cNvSpPr txBox="1">
            <a:spLocks noGrp="1"/>
          </p:cNvSpPr>
          <p:nvPr>
            <p:ph type="title"/>
          </p:nvPr>
        </p:nvSpPr>
        <p:spPr>
          <a:xfrm>
            <a:off x="2131567" y="4173092"/>
            <a:ext cx="7611745" cy="452120"/>
          </a:xfrm>
          <a:prstGeom prst="rect">
            <a:avLst/>
          </a:prstGeom>
        </p:spPr>
        <p:txBody>
          <a:bodyPr vert="horz" wrap="square" lIns="0" tIns="12065" rIns="0" bIns="0" rtlCol="0">
            <a:spAutoFit/>
          </a:bodyPr>
          <a:lstStyle/>
          <a:p>
            <a:pPr marL="12700">
              <a:lnSpc>
                <a:spcPct val="100000"/>
              </a:lnSpc>
              <a:spcBef>
                <a:spcPts val="95"/>
              </a:spcBef>
            </a:pPr>
            <a:r>
              <a:rPr sz="2800" spc="350" dirty="0"/>
              <a:t>19</a:t>
            </a:r>
            <a:r>
              <a:rPr sz="2800" spc="125" dirty="0"/>
              <a:t>．有床義歯の新たな製作法に係る評価の新設</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4" name="object 4"/>
          <p:cNvSpPr txBox="1">
            <a:spLocks noGrp="1"/>
          </p:cNvSpPr>
          <p:nvPr>
            <p:ph type="title"/>
          </p:nvPr>
        </p:nvSpPr>
        <p:spPr>
          <a:xfrm>
            <a:off x="3325748" y="4152976"/>
            <a:ext cx="5351780" cy="452120"/>
          </a:xfrm>
          <a:prstGeom prst="rect">
            <a:avLst/>
          </a:prstGeom>
        </p:spPr>
        <p:txBody>
          <a:bodyPr vert="horz" wrap="square" lIns="0" tIns="12065" rIns="0" bIns="0" rtlCol="0">
            <a:spAutoFit/>
          </a:bodyPr>
          <a:lstStyle/>
          <a:p>
            <a:pPr marL="12700">
              <a:lnSpc>
                <a:spcPct val="100000"/>
              </a:lnSpc>
              <a:spcBef>
                <a:spcPts val="95"/>
              </a:spcBef>
            </a:pPr>
            <a:r>
              <a:rPr sz="2800" spc="155" dirty="0"/>
              <a:t>１．物件費の高騰を踏まえた対応</a:t>
            </a:r>
            <a:endParaRPr sz="2800"/>
          </a:p>
        </p:txBody>
      </p:sp>
      <p:sp>
        <p:nvSpPr>
          <p:cNvPr id="5" name="object 5"/>
          <p:cNvSpPr txBox="1"/>
          <p:nvPr/>
        </p:nvSpPr>
        <p:spPr>
          <a:xfrm>
            <a:off x="9686670" y="6535318"/>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latin typeface="Calibri"/>
                <a:cs typeface="Calibri"/>
              </a:rPr>
              <a:t>5</a:t>
            </a:r>
            <a:endParaRPr sz="18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8564"/>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044064" y="264667"/>
            <a:ext cx="5816600" cy="391160"/>
          </a:xfrm>
          <a:prstGeom prst="rect">
            <a:avLst/>
          </a:prstGeom>
        </p:spPr>
        <p:txBody>
          <a:bodyPr vert="horz" wrap="square" lIns="0" tIns="12700" rIns="0" bIns="0" rtlCol="0">
            <a:spAutoFit/>
          </a:bodyPr>
          <a:lstStyle/>
          <a:p>
            <a:pPr marL="12700">
              <a:lnSpc>
                <a:spcPct val="100000"/>
              </a:lnSpc>
              <a:spcBef>
                <a:spcPts val="100"/>
              </a:spcBef>
            </a:pPr>
            <a:r>
              <a:rPr spc="90" dirty="0"/>
              <a:t>有床義歯の新たな製作法に係る評価の新設</a:t>
            </a:r>
          </a:p>
        </p:txBody>
      </p:sp>
      <p:grpSp>
        <p:nvGrpSpPr>
          <p:cNvPr id="4" name="object 4"/>
          <p:cNvGrpSpPr/>
          <p:nvPr/>
        </p:nvGrpSpPr>
        <p:grpSpPr>
          <a:xfrm>
            <a:off x="2153285" y="5382595"/>
            <a:ext cx="1742439" cy="1369060"/>
            <a:chOff x="2153285" y="5382595"/>
            <a:chExt cx="1742439" cy="1369060"/>
          </a:xfrm>
        </p:grpSpPr>
        <p:pic>
          <p:nvPicPr>
            <p:cNvPr id="5" name="object 5"/>
            <p:cNvPicPr/>
            <p:nvPr/>
          </p:nvPicPr>
          <p:blipFill>
            <a:blip r:embed="rId2" cstate="print"/>
            <a:stretch>
              <a:fillRect/>
            </a:stretch>
          </p:blipFill>
          <p:spPr>
            <a:xfrm>
              <a:off x="2183892" y="5382595"/>
              <a:ext cx="1585468" cy="1369060"/>
            </a:xfrm>
            <a:prstGeom prst="rect">
              <a:avLst/>
            </a:prstGeom>
          </p:spPr>
        </p:pic>
        <p:sp>
          <p:nvSpPr>
            <p:cNvPr id="6" name="object 6"/>
            <p:cNvSpPr/>
            <p:nvPr/>
          </p:nvSpPr>
          <p:spPr>
            <a:xfrm>
              <a:off x="3761994" y="5774702"/>
              <a:ext cx="133350" cy="610870"/>
            </a:xfrm>
            <a:custGeom>
              <a:avLst/>
              <a:gdLst/>
              <a:ahLst/>
              <a:cxnLst/>
              <a:rect l="l" t="t" r="r" b="b"/>
              <a:pathLst>
                <a:path w="133350" h="610870">
                  <a:moveTo>
                    <a:pt x="66675" y="0"/>
                  </a:moveTo>
                  <a:lnTo>
                    <a:pt x="66675" y="152590"/>
                  </a:lnTo>
                  <a:lnTo>
                    <a:pt x="0" y="152590"/>
                  </a:lnTo>
                  <a:lnTo>
                    <a:pt x="0" y="457784"/>
                  </a:lnTo>
                  <a:lnTo>
                    <a:pt x="66675" y="457784"/>
                  </a:lnTo>
                  <a:lnTo>
                    <a:pt x="66675" y="610387"/>
                  </a:lnTo>
                  <a:lnTo>
                    <a:pt x="133350" y="305193"/>
                  </a:lnTo>
                  <a:lnTo>
                    <a:pt x="66675" y="0"/>
                  </a:lnTo>
                  <a:close/>
                </a:path>
              </a:pathLst>
            </a:custGeom>
            <a:solidFill>
              <a:srgbClr val="4B35F5"/>
            </a:solidFill>
          </p:spPr>
          <p:txBody>
            <a:bodyPr wrap="square" lIns="0" tIns="0" rIns="0" bIns="0" rtlCol="0"/>
            <a:lstStyle/>
            <a:p>
              <a:endParaRPr/>
            </a:p>
          </p:txBody>
        </p:sp>
        <p:sp>
          <p:nvSpPr>
            <p:cNvPr id="7" name="object 7"/>
            <p:cNvSpPr/>
            <p:nvPr/>
          </p:nvSpPr>
          <p:spPr>
            <a:xfrm>
              <a:off x="2153285" y="5741466"/>
              <a:ext cx="132080" cy="631825"/>
            </a:xfrm>
            <a:custGeom>
              <a:avLst/>
              <a:gdLst/>
              <a:ahLst/>
              <a:cxnLst/>
              <a:rect l="l" t="t" r="r" b="b"/>
              <a:pathLst>
                <a:path w="132080" h="631825">
                  <a:moveTo>
                    <a:pt x="131648" y="0"/>
                  </a:moveTo>
                  <a:lnTo>
                    <a:pt x="0" y="0"/>
                  </a:lnTo>
                  <a:lnTo>
                    <a:pt x="0" y="631405"/>
                  </a:lnTo>
                  <a:lnTo>
                    <a:pt x="131648" y="631405"/>
                  </a:lnTo>
                  <a:lnTo>
                    <a:pt x="131648" y="0"/>
                  </a:lnTo>
                  <a:close/>
                </a:path>
              </a:pathLst>
            </a:custGeom>
            <a:solidFill>
              <a:srgbClr val="FFFFFF"/>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91608" y="793000"/>
          <a:ext cx="9808845" cy="5998845"/>
        </p:xfrm>
        <a:graphic>
          <a:graphicData uri="http://schemas.openxmlformats.org/drawingml/2006/table">
            <a:tbl>
              <a:tblPr firstRow="1" bandRow="1">
                <a:tableStyleId>{2D5ABB26-0587-4C30-8999-92F81FD0307C}</a:tableStyleId>
              </a:tblPr>
              <a:tblGrid>
                <a:gridCol w="218440">
                  <a:extLst>
                    <a:ext uri="{9D8B030D-6E8A-4147-A177-3AD203B41FA5}">
                      <a16:colId xmlns:a16="http://schemas.microsoft.com/office/drawing/2014/main" val="20000"/>
                    </a:ext>
                  </a:extLst>
                </a:gridCol>
                <a:gridCol w="4525645">
                  <a:extLst>
                    <a:ext uri="{9D8B030D-6E8A-4147-A177-3AD203B41FA5}">
                      <a16:colId xmlns:a16="http://schemas.microsoft.com/office/drawing/2014/main" val="20001"/>
                    </a:ext>
                  </a:extLst>
                </a:gridCol>
                <a:gridCol w="4979035">
                  <a:extLst>
                    <a:ext uri="{9D8B030D-6E8A-4147-A177-3AD203B41FA5}">
                      <a16:colId xmlns:a16="http://schemas.microsoft.com/office/drawing/2014/main" val="20002"/>
                    </a:ext>
                  </a:extLst>
                </a:gridCol>
              </a:tblGrid>
              <a:tr h="177165">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335280">
                        <a:lnSpc>
                          <a:spcPct val="100000"/>
                        </a:lnSpc>
                        <a:spcBef>
                          <a:spcPts val="335"/>
                        </a:spcBef>
                      </a:pPr>
                      <a:r>
                        <a:rPr sz="1600" b="1" spc="95" dirty="0">
                          <a:latin typeface="Yu Gothic UI"/>
                          <a:cs typeface="Yu Gothic UI"/>
                        </a:rPr>
                        <a:t>３次元プリント有床義歯に係る評価の新設</a:t>
                      </a:r>
                      <a:endParaRPr sz="1600">
                        <a:latin typeface="Yu Gothic UI"/>
                        <a:cs typeface="Yu Gothic UI"/>
                      </a:endParaRPr>
                    </a:p>
                  </a:txBody>
                  <a:tcPr marL="0" marR="0" marT="42545" marB="0">
                    <a:solidFill>
                      <a:srgbClr val="CDFFDC"/>
                    </a:solidFill>
                  </a:tcPr>
                </a:tc>
                <a:tc>
                  <a:txBody>
                    <a:bodyPr/>
                    <a:lstStyle/>
                    <a:p>
                      <a:pPr marR="3175">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7165">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2545" marB="0">
                    <a:solidFill>
                      <a:srgbClr val="CDFFDC"/>
                    </a:solidFill>
                  </a:tcPr>
                </a:tc>
                <a:tc>
                  <a:txBody>
                    <a:bodyPr/>
                    <a:lstStyle/>
                    <a:p>
                      <a:pPr marR="3175">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644515">
                <a:tc gridSpan="3">
                  <a:txBody>
                    <a:bodyPr/>
                    <a:lstStyle/>
                    <a:p>
                      <a:pPr marL="377825" marR="3175" indent="-287020">
                        <a:lnSpc>
                          <a:spcPct val="100000"/>
                        </a:lnSpc>
                        <a:spcBef>
                          <a:spcPts val="550"/>
                        </a:spcBef>
                        <a:buFont typeface="Wingdings"/>
                        <a:buChar char=""/>
                        <a:tabLst>
                          <a:tab pos="377825" algn="l"/>
                        </a:tabLst>
                      </a:pPr>
                      <a:r>
                        <a:rPr sz="1400" spc="110" dirty="0">
                          <a:latin typeface="Yu Gothic UI"/>
                          <a:cs typeface="Yu Gothic UI"/>
                        </a:rPr>
                        <a:t>歯科治療のデジタル化を推進する観点から、新規医療機器等として保険適用され、</a:t>
                      </a:r>
                      <a:r>
                        <a:rPr sz="1400" b="1" u="sng" spc="80" dirty="0">
                          <a:solidFill>
                            <a:srgbClr val="006FC0"/>
                          </a:solidFill>
                          <a:uFill>
                            <a:solidFill>
                              <a:srgbClr val="006FC0"/>
                            </a:solidFill>
                          </a:uFill>
                          <a:latin typeface="Yu Gothic UI"/>
                          <a:cs typeface="Yu Gothic UI"/>
                        </a:rPr>
                        <a:t>現在準用点数で行われている</a:t>
                      </a:r>
                      <a:endParaRPr sz="1400">
                        <a:latin typeface="Yu Gothic UI"/>
                        <a:cs typeface="Yu Gothic UI"/>
                      </a:endParaRPr>
                    </a:p>
                    <a:p>
                      <a:pPr marL="269240" marR="3175">
                        <a:lnSpc>
                          <a:spcPct val="100000"/>
                        </a:lnSpc>
                        <a:spcBef>
                          <a:spcPts val="5"/>
                        </a:spcBef>
                      </a:pPr>
                      <a:r>
                        <a:rPr sz="1400" b="1" u="sng" spc="135" dirty="0">
                          <a:solidFill>
                            <a:srgbClr val="006FC0"/>
                          </a:solidFill>
                          <a:uFill>
                            <a:solidFill>
                              <a:srgbClr val="006FC0"/>
                            </a:solidFill>
                          </a:uFill>
                          <a:latin typeface="Yu Gothic UI"/>
                          <a:cs typeface="Yu Gothic UI"/>
                        </a:rPr>
                        <a:t>３次元プリント有床義歯について、新たな評価を行う</a:t>
                      </a:r>
                      <a:r>
                        <a:rPr sz="1400" spc="420" dirty="0">
                          <a:latin typeface="Yu Gothic UI"/>
                          <a:cs typeface="Yu Gothic UI"/>
                        </a:rPr>
                        <a:t>。</a:t>
                      </a:r>
                      <a:endParaRPr sz="1400">
                        <a:latin typeface="Yu Gothic UI"/>
                        <a:cs typeface="Yu Gothic UI"/>
                      </a:endParaRPr>
                    </a:p>
                    <a:p>
                      <a:pPr marL="230504" marR="3175">
                        <a:lnSpc>
                          <a:spcPct val="100000"/>
                        </a:lnSpc>
                        <a:spcBef>
                          <a:spcPts val="695"/>
                        </a:spcBef>
                        <a:tabLst>
                          <a:tab pos="1144905" algn="l"/>
                          <a:tab pos="5946140" algn="l"/>
                        </a:tabLst>
                      </a:pPr>
                      <a:r>
                        <a:rPr sz="1800" b="1" u="sng" dirty="0">
                          <a:solidFill>
                            <a:srgbClr val="006FC0"/>
                          </a:solidFill>
                          <a:uFill>
                            <a:solidFill>
                              <a:srgbClr val="006FC0"/>
                            </a:solidFill>
                          </a:uFill>
                          <a:latin typeface="Yu Gothic UI"/>
                          <a:cs typeface="Yu Gothic UI"/>
                        </a:rPr>
                        <a:t>（新</a:t>
                      </a:r>
                      <a:r>
                        <a:rPr sz="1800" b="1" u="sng" spc="-50" dirty="0">
                          <a:solidFill>
                            <a:srgbClr val="006FC0"/>
                          </a:solidFill>
                          <a:uFill>
                            <a:solidFill>
                              <a:srgbClr val="006FC0"/>
                            </a:solidFill>
                          </a:uFill>
                          <a:latin typeface="Yu Gothic UI"/>
                          <a:cs typeface="Yu Gothic UI"/>
                        </a:rPr>
                        <a:t>）</a:t>
                      </a:r>
                      <a:r>
                        <a:rPr sz="1800" b="1" u="sng" dirty="0">
                          <a:solidFill>
                            <a:srgbClr val="006FC0"/>
                          </a:solidFill>
                          <a:uFill>
                            <a:solidFill>
                              <a:srgbClr val="006FC0"/>
                            </a:solidFill>
                          </a:uFill>
                          <a:latin typeface="Yu Gothic UI"/>
                          <a:cs typeface="Yu Gothic UI"/>
                        </a:rPr>
                        <a:t>	</a:t>
                      </a:r>
                      <a:r>
                        <a:rPr sz="1800" b="1" u="sng" spc="180" dirty="0">
                          <a:solidFill>
                            <a:srgbClr val="006FC0"/>
                          </a:solidFill>
                          <a:uFill>
                            <a:solidFill>
                              <a:srgbClr val="006FC0"/>
                            </a:solidFill>
                          </a:uFill>
                          <a:latin typeface="Yu Gothic UI"/>
                          <a:cs typeface="Yu Gothic UI"/>
                        </a:rPr>
                        <a:t>３次元</a:t>
                      </a:r>
                      <a:r>
                        <a:rPr sz="1800" b="1" u="sng" spc="140" dirty="0">
                          <a:solidFill>
                            <a:srgbClr val="006FC0"/>
                          </a:solidFill>
                          <a:uFill>
                            <a:solidFill>
                              <a:srgbClr val="006FC0"/>
                            </a:solidFill>
                          </a:uFill>
                          <a:latin typeface="Yu Gothic UI"/>
                          <a:cs typeface="Yu Gothic UI"/>
                        </a:rPr>
                        <a:t>プ</a:t>
                      </a:r>
                      <a:r>
                        <a:rPr sz="1800" b="1" u="sng" spc="125" dirty="0">
                          <a:solidFill>
                            <a:srgbClr val="006FC0"/>
                          </a:solidFill>
                          <a:uFill>
                            <a:solidFill>
                              <a:srgbClr val="006FC0"/>
                            </a:solidFill>
                          </a:uFill>
                          <a:latin typeface="Yu Gothic UI"/>
                          <a:cs typeface="Yu Gothic UI"/>
                        </a:rPr>
                        <a:t>リ</a:t>
                      </a:r>
                      <a:r>
                        <a:rPr sz="1800" b="1" u="sng" spc="135" dirty="0">
                          <a:solidFill>
                            <a:srgbClr val="006FC0"/>
                          </a:solidFill>
                          <a:uFill>
                            <a:solidFill>
                              <a:srgbClr val="006FC0"/>
                            </a:solidFill>
                          </a:uFill>
                          <a:latin typeface="Yu Gothic UI"/>
                          <a:cs typeface="Yu Gothic UI"/>
                        </a:rPr>
                        <a:t>ン</a:t>
                      </a:r>
                      <a:r>
                        <a:rPr sz="1800" b="1" u="sng" spc="125" dirty="0">
                          <a:solidFill>
                            <a:srgbClr val="006FC0"/>
                          </a:solidFill>
                          <a:uFill>
                            <a:solidFill>
                              <a:srgbClr val="006FC0"/>
                            </a:solidFill>
                          </a:uFill>
                          <a:latin typeface="Yu Gothic UI"/>
                          <a:cs typeface="Yu Gothic UI"/>
                        </a:rPr>
                        <a:t>ト</a:t>
                      </a:r>
                      <a:r>
                        <a:rPr sz="1800" b="1" u="sng" spc="180" dirty="0">
                          <a:solidFill>
                            <a:srgbClr val="006FC0"/>
                          </a:solidFill>
                          <a:uFill>
                            <a:solidFill>
                              <a:srgbClr val="006FC0"/>
                            </a:solidFill>
                          </a:uFill>
                          <a:latin typeface="Yu Gothic UI"/>
                          <a:cs typeface="Yu Gothic UI"/>
                        </a:rPr>
                        <a:t>有床義歯（１顎</a:t>
                      </a:r>
                      <a:r>
                        <a:rPr sz="1800" b="1" u="sng" spc="140" dirty="0">
                          <a:solidFill>
                            <a:srgbClr val="006FC0"/>
                          </a:solidFill>
                          <a:uFill>
                            <a:solidFill>
                              <a:srgbClr val="006FC0"/>
                            </a:solidFill>
                          </a:uFill>
                          <a:latin typeface="Yu Gothic UI"/>
                          <a:cs typeface="Yu Gothic UI"/>
                        </a:rPr>
                        <a:t>に</a:t>
                      </a:r>
                      <a:r>
                        <a:rPr sz="1800" b="1" u="sng" spc="145" dirty="0">
                          <a:solidFill>
                            <a:srgbClr val="006FC0"/>
                          </a:solidFill>
                          <a:uFill>
                            <a:solidFill>
                              <a:srgbClr val="006FC0"/>
                            </a:solidFill>
                          </a:uFill>
                          <a:latin typeface="Yu Gothic UI"/>
                          <a:cs typeface="Yu Gothic UI"/>
                        </a:rPr>
                        <a:t>つ</a:t>
                      </a:r>
                      <a:r>
                        <a:rPr sz="1800" b="1" u="sng" spc="135" dirty="0">
                          <a:solidFill>
                            <a:srgbClr val="006FC0"/>
                          </a:solidFill>
                          <a:uFill>
                            <a:solidFill>
                              <a:srgbClr val="006FC0"/>
                            </a:solidFill>
                          </a:uFill>
                          <a:latin typeface="Yu Gothic UI"/>
                          <a:cs typeface="Yu Gothic UI"/>
                        </a:rPr>
                        <a:t>き</a:t>
                      </a:r>
                      <a:r>
                        <a:rPr sz="1800" b="1" u="sng" spc="-50" dirty="0">
                          <a:solidFill>
                            <a:srgbClr val="006FC0"/>
                          </a:solidFill>
                          <a:uFill>
                            <a:solidFill>
                              <a:srgbClr val="006FC0"/>
                            </a:solidFill>
                          </a:uFill>
                          <a:latin typeface="Yu Gothic UI"/>
                          <a:cs typeface="Yu Gothic UI"/>
                        </a:rPr>
                        <a:t>）</a:t>
                      </a:r>
                      <a:r>
                        <a:rPr sz="1800" b="1" u="sng" dirty="0">
                          <a:solidFill>
                            <a:srgbClr val="006FC0"/>
                          </a:solidFill>
                          <a:uFill>
                            <a:solidFill>
                              <a:srgbClr val="006FC0"/>
                            </a:solidFill>
                          </a:uFill>
                          <a:latin typeface="Yu Gothic UI"/>
                          <a:cs typeface="Yu Gothic UI"/>
                        </a:rPr>
                        <a:t>	</a:t>
                      </a:r>
                      <a:r>
                        <a:rPr sz="1800" b="1" u="sng" spc="195" dirty="0">
                          <a:solidFill>
                            <a:srgbClr val="006FC0"/>
                          </a:solidFill>
                          <a:uFill>
                            <a:solidFill>
                              <a:srgbClr val="006FC0"/>
                            </a:solidFill>
                          </a:uFill>
                          <a:latin typeface="Yu Gothic UI"/>
                          <a:cs typeface="Yu Gothic UI"/>
                        </a:rPr>
                        <a:t>4,000</a:t>
                      </a:r>
                      <a:r>
                        <a:rPr sz="1800" b="1" u="sng" spc="-50" dirty="0">
                          <a:solidFill>
                            <a:srgbClr val="006FC0"/>
                          </a:solidFill>
                          <a:uFill>
                            <a:solidFill>
                              <a:srgbClr val="006FC0"/>
                            </a:solidFill>
                          </a:uFill>
                          <a:latin typeface="Yu Gothic UI"/>
                          <a:cs typeface="Yu Gothic UI"/>
                        </a:rPr>
                        <a:t>点</a:t>
                      </a:r>
                      <a:endParaRPr sz="1800">
                        <a:latin typeface="Yu Gothic UI"/>
                        <a:cs typeface="Yu Gothic UI"/>
                      </a:endParaRPr>
                    </a:p>
                    <a:p>
                      <a:pPr marL="90805" marR="3175">
                        <a:lnSpc>
                          <a:spcPts val="1420"/>
                        </a:lnSpc>
                        <a:spcBef>
                          <a:spcPts val="1300"/>
                        </a:spcBef>
                      </a:pPr>
                      <a:r>
                        <a:rPr sz="1200" dirty="0">
                          <a:latin typeface="Yu Gothic UI"/>
                          <a:cs typeface="Yu Gothic UI"/>
                        </a:rPr>
                        <a:t>［算定要件</a:t>
                      </a:r>
                      <a:r>
                        <a:rPr sz="1200" spc="-50" dirty="0">
                          <a:latin typeface="Yu Gothic UI"/>
                          <a:cs typeface="Yu Gothic UI"/>
                        </a:rPr>
                        <a:t>］</a:t>
                      </a:r>
                      <a:endParaRPr sz="1200">
                        <a:latin typeface="Yu Gothic UI"/>
                        <a:cs typeface="Yu Gothic UI"/>
                      </a:endParaRPr>
                    </a:p>
                    <a:p>
                      <a:pPr marL="267970" marR="231140" indent="132080" algn="just">
                        <a:lnSpc>
                          <a:spcPct val="97100"/>
                        </a:lnSpc>
                        <a:spcBef>
                          <a:spcPts val="25"/>
                        </a:spcBef>
                      </a:pPr>
                      <a:r>
                        <a:rPr sz="1200" spc="45" dirty="0">
                          <a:latin typeface="Yu Gothic UI"/>
                          <a:cs typeface="Yu Gothic UI"/>
                        </a:rPr>
                        <a:t>別に厚生労働大臣が定める施設基準に適合しているものとして地方厚生局長等に届け出た保険医療機関において、有床義歯の設計・</a:t>
                      </a:r>
                      <a:r>
                        <a:rPr sz="1200" spc="80" dirty="0">
                          <a:latin typeface="Yu Gothic UI"/>
                          <a:cs typeface="Yu Gothic UI"/>
                        </a:rPr>
                        <a:t>製作に要する歯科技工室設置型コンピュータ支援設計・製造ユニット及び歯科技工用重合装置</a:t>
                      </a:r>
                      <a:r>
                        <a:rPr sz="1200" spc="10" dirty="0">
                          <a:latin typeface="Yu Gothic UI"/>
                          <a:cs typeface="Yu Gothic UI"/>
                        </a:rPr>
                        <a:t>（</a:t>
                      </a:r>
                      <a:r>
                        <a:rPr sz="1200" spc="70" dirty="0">
                          <a:latin typeface="Yu Gothic UI"/>
                          <a:cs typeface="Yu Gothic UI"/>
                        </a:rPr>
                        <a:t>液槽光重合方式３次元プリント有床義</a:t>
                      </a:r>
                      <a:r>
                        <a:rPr sz="1200" spc="-5" dirty="0">
                          <a:latin typeface="Yu Gothic UI"/>
                          <a:cs typeface="Yu Gothic UI"/>
                        </a:rPr>
                        <a:t>歯製作装置）</a:t>
                      </a:r>
                      <a:r>
                        <a:rPr sz="1200" spc="120" dirty="0">
                          <a:latin typeface="Yu Gothic UI"/>
                          <a:cs typeface="Yu Gothic UI"/>
                        </a:rPr>
                        <a:t>を用いて、有床義歯を設計・製作し、装着した場合に限り算定する。</a:t>
                      </a:r>
                      <a:endParaRPr sz="1200">
                        <a:latin typeface="Yu Gothic UI"/>
                        <a:cs typeface="Yu Gothic UI"/>
                      </a:endParaRPr>
                    </a:p>
                    <a:p>
                      <a:pPr marR="3175">
                        <a:lnSpc>
                          <a:spcPct val="100000"/>
                        </a:lnSpc>
                        <a:spcBef>
                          <a:spcPts val="75"/>
                        </a:spcBef>
                      </a:pPr>
                      <a:endParaRPr sz="1200">
                        <a:latin typeface="Times New Roman"/>
                        <a:cs typeface="Times New Roman"/>
                      </a:endParaRPr>
                    </a:p>
                    <a:p>
                      <a:pPr marL="701040" marR="325755" indent="-457834">
                        <a:lnSpc>
                          <a:spcPts val="1390"/>
                        </a:lnSpc>
                      </a:pPr>
                      <a:r>
                        <a:rPr sz="1200" dirty="0">
                          <a:latin typeface="Yu Gothic UI"/>
                          <a:cs typeface="Yu Gothic UI"/>
                        </a:rPr>
                        <a:t>（１）</a:t>
                      </a:r>
                      <a:r>
                        <a:rPr sz="1200" spc="130" dirty="0">
                          <a:latin typeface="Yu Gothic UI"/>
                          <a:cs typeface="Yu Gothic UI"/>
                        </a:rPr>
                        <a:t>３次元プリント有床義歯とは、</a:t>
                      </a:r>
                      <a:r>
                        <a:rPr sz="1200" b="1" u="sng" spc="105" dirty="0">
                          <a:solidFill>
                            <a:srgbClr val="006FC0"/>
                          </a:solidFill>
                          <a:uFill>
                            <a:solidFill>
                              <a:srgbClr val="006FC0"/>
                            </a:solidFill>
                          </a:uFill>
                          <a:latin typeface="Yu Gothic UI"/>
                          <a:cs typeface="Yu Gothic UI"/>
                        </a:rPr>
                        <a:t>コンピュータ支援設計・製造ユニット及び歯科技工用重合装置</a:t>
                      </a:r>
                      <a:r>
                        <a:rPr sz="1200" dirty="0">
                          <a:latin typeface="Yu Gothic UI"/>
                          <a:cs typeface="Yu Gothic UI"/>
                        </a:rPr>
                        <a:t>（</a:t>
                      </a:r>
                      <a:r>
                        <a:rPr sz="1200" spc="75" dirty="0">
                          <a:latin typeface="Yu Gothic UI"/>
                          <a:cs typeface="Yu Gothic UI"/>
                        </a:rPr>
                        <a:t>液槽光重合方式３次元プリント</a:t>
                      </a:r>
                      <a:r>
                        <a:rPr sz="1200" dirty="0">
                          <a:latin typeface="Yu Gothic UI"/>
                          <a:cs typeface="Yu Gothic UI"/>
                        </a:rPr>
                        <a:t>有床義歯製作装置）</a:t>
                      </a:r>
                      <a:r>
                        <a:rPr sz="1200" spc="105" dirty="0">
                          <a:latin typeface="Yu Gothic UI"/>
                          <a:cs typeface="Yu Gothic UI"/>
                        </a:rPr>
                        <a:t>を用いて、作業模型で</a:t>
                      </a:r>
                      <a:r>
                        <a:rPr sz="1200" b="1" u="sng" spc="75" dirty="0">
                          <a:solidFill>
                            <a:srgbClr val="006FC0"/>
                          </a:solidFill>
                          <a:uFill>
                            <a:solidFill>
                              <a:srgbClr val="006FC0"/>
                            </a:solidFill>
                          </a:uFill>
                          <a:latin typeface="Yu Gothic UI"/>
                          <a:cs typeface="Yu Gothic UI"/>
                        </a:rPr>
                        <a:t>間接法により造形製作された有床義歯</a:t>
                      </a:r>
                      <a:r>
                        <a:rPr sz="1200" spc="315" dirty="0">
                          <a:latin typeface="Yu Gothic UI"/>
                          <a:cs typeface="Yu Gothic UI"/>
                        </a:rPr>
                        <a:t>をいう。</a:t>
                      </a:r>
                      <a:endParaRPr sz="1200">
                        <a:latin typeface="Yu Gothic UI"/>
                        <a:cs typeface="Yu Gothic UI"/>
                      </a:endParaRPr>
                    </a:p>
                    <a:p>
                      <a:pPr marL="243204" marR="3175">
                        <a:lnSpc>
                          <a:spcPts val="1350"/>
                        </a:lnSpc>
                      </a:pPr>
                      <a:r>
                        <a:rPr sz="1200" dirty="0">
                          <a:latin typeface="Yu Gothic UI"/>
                          <a:cs typeface="Yu Gothic UI"/>
                        </a:rPr>
                        <a:t>（２）</a:t>
                      </a:r>
                      <a:r>
                        <a:rPr sz="1200" spc="100" dirty="0">
                          <a:latin typeface="Yu Gothic UI"/>
                          <a:cs typeface="Yu Gothic UI"/>
                        </a:rPr>
                        <a:t>本区分を算定する場合は、</a:t>
                      </a:r>
                      <a:r>
                        <a:rPr sz="1200" b="1" u="sng" dirty="0">
                          <a:solidFill>
                            <a:srgbClr val="006FC0"/>
                          </a:solidFill>
                          <a:uFill>
                            <a:solidFill>
                              <a:srgbClr val="006FC0"/>
                            </a:solidFill>
                          </a:uFill>
                          <a:latin typeface="Yu Gothic UI"/>
                          <a:cs typeface="Yu Gothic UI"/>
                        </a:rPr>
                        <a:t>１顎単位で算定</a:t>
                      </a:r>
                      <a:r>
                        <a:rPr sz="1200" spc="280" dirty="0">
                          <a:latin typeface="Yu Gothic UI"/>
                          <a:cs typeface="Yu Gothic UI"/>
                        </a:rPr>
                        <a:t>する。</a:t>
                      </a:r>
                      <a:endParaRPr sz="1200">
                        <a:latin typeface="Yu Gothic UI"/>
                        <a:cs typeface="Yu Gothic UI"/>
                      </a:endParaRPr>
                    </a:p>
                    <a:p>
                      <a:pPr marL="720725" marR="231140" indent="-477520">
                        <a:lnSpc>
                          <a:spcPts val="1390"/>
                        </a:lnSpc>
                        <a:spcBef>
                          <a:spcPts val="70"/>
                        </a:spcBef>
                      </a:pPr>
                      <a:r>
                        <a:rPr sz="1200" dirty="0">
                          <a:latin typeface="Yu Gothic UI"/>
                          <a:cs typeface="Yu Gothic UI"/>
                        </a:rPr>
                        <a:t>（３）３</a:t>
                      </a:r>
                      <a:r>
                        <a:rPr sz="1200" spc="90" dirty="0">
                          <a:latin typeface="Yu Gothic UI"/>
                          <a:cs typeface="Yu Gothic UI"/>
                        </a:rPr>
                        <a:t>次元プリント有床義歯の製作時に実施した</a:t>
                      </a:r>
                      <a:r>
                        <a:rPr sz="1200" b="1" u="sng" dirty="0">
                          <a:solidFill>
                            <a:srgbClr val="006FC0"/>
                          </a:solidFill>
                          <a:uFill>
                            <a:solidFill>
                              <a:srgbClr val="006FC0"/>
                            </a:solidFill>
                          </a:uFill>
                          <a:latin typeface="Yu Gothic UI"/>
                          <a:cs typeface="Yu Gothic UI"/>
                        </a:rPr>
                        <a:t>印象採得､咬合採得､仮床試適及び装着等の基本的な技術料は､</a:t>
                      </a:r>
                      <a:r>
                        <a:rPr sz="1200" b="1" u="sng" spc="40" dirty="0">
                          <a:solidFill>
                            <a:srgbClr val="006FC0"/>
                          </a:solidFill>
                          <a:uFill>
                            <a:solidFill>
                              <a:srgbClr val="006FC0"/>
                            </a:solidFill>
                          </a:uFill>
                          <a:latin typeface="Yu Gothic UI"/>
                          <a:cs typeface="Yu Gothic UI"/>
                        </a:rPr>
                        <a:t>所定点数に含まれ</a:t>
                      </a:r>
                      <a:r>
                        <a:rPr sz="1200" spc="100" dirty="0">
                          <a:latin typeface="Yu Gothic UI"/>
                          <a:cs typeface="Yu Gothic UI"/>
                        </a:rPr>
                        <a:t>別に</a:t>
                      </a:r>
                      <a:r>
                        <a:rPr sz="1200" spc="165" dirty="0">
                          <a:latin typeface="Yu Gothic UI"/>
                          <a:cs typeface="Yu Gothic UI"/>
                        </a:rPr>
                        <a:t>算定できない。</a:t>
                      </a:r>
                      <a:endParaRPr sz="1200">
                        <a:latin typeface="Yu Gothic UI"/>
                        <a:cs typeface="Yu Gothic UI"/>
                      </a:endParaRPr>
                    </a:p>
                    <a:p>
                      <a:pPr marL="243204" marR="3175">
                        <a:lnSpc>
                          <a:spcPts val="1370"/>
                        </a:lnSpc>
                      </a:pPr>
                      <a:r>
                        <a:rPr sz="1200" spc="-10" dirty="0">
                          <a:latin typeface="Yu Gothic UI"/>
                          <a:cs typeface="Yu Gothic UI"/>
                        </a:rPr>
                        <a:t>（４）</a:t>
                      </a:r>
                      <a:r>
                        <a:rPr sz="1200" spc="65" dirty="0">
                          <a:latin typeface="Yu Gothic UI"/>
                          <a:cs typeface="Yu Gothic UI"/>
                        </a:rPr>
                        <a:t>製作後に義歯修理や床裏装等を実施する場合は、Ｍ０１８に掲げる有床義歯の例により算定する。</a:t>
                      </a:r>
                      <a:endParaRPr sz="1200">
                        <a:latin typeface="Yu Gothic UI"/>
                        <a:cs typeface="Yu Gothic UI"/>
                      </a:endParaRPr>
                    </a:p>
                    <a:p>
                      <a:pPr marL="90805" marR="3175">
                        <a:lnSpc>
                          <a:spcPts val="1420"/>
                        </a:lnSpc>
                        <a:spcBef>
                          <a:spcPts val="1360"/>
                        </a:spcBef>
                      </a:pPr>
                      <a:r>
                        <a:rPr sz="1200" dirty="0">
                          <a:latin typeface="Yu Gothic UI"/>
                          <a:cs typeface="Yu Gothic UI"/>
                        </a:rPr>
                        <a:t>［施設基準</a:t>
                      </a:r>
                      <a:r>
                        <a:rPr sz="1200" spc="-50" dirty="0">
                          <a:latin typeface="Yu Gothic UI"/>
                          <a:cs typeface="Yu Gothic UI"/>
                        </a:rPr>
                        <a:t>］</a:t>
                      </a:r>
                      <a:endParaRPr sz="1200">
                        <a:latin typeface="Yu Gothic UI"/>
                        <a:cs typeface="Yu Gothic UI"/>
                      </a:endParaRPr>
                    </a:p>
                    <a:p>
                      <a:pPr marL="243204" marR="3175">
                        <a:lnSpc>
                          <a:spcPts val="1405"/>
                        </a:lnSpc>
                      </a:pPr>
                      <a:r>
                        <a:rPr sz="1200" dirty="0">
                          <a:latin typeface="Yu Gothic UI"/>
                          <a:cs typeface="Yu Gothic UI"/>
                        </a:rPr>
                        <a:t>（１）</a:t>
                      </a:r>
                      <a:r>
                        <a:rPr sz="1200" spc="65" dirty="0">
                          <a:latin typeface="Yu Gothic UI"/>
                          <a:cs typeface="Yu Gothic UI"/>
                        </a:rPr>
                        <a:t>歯科補綴治療に係る専門の知識及び３年以上の経験を有する歯科医師が１名以上配置されていること。</a:t>
                      </a:r>
                      <a:endParaRPr sz="1200">
                        <a:latin typeface="Yu Gothic UI"/>
                        <a:cs typeface="Yu Gothic UI"/>
                      </a:endParaRPr>
                    </a:p>
                    <a:p>
                      <a:pPr marL="720725" marR="233045" indent="-476250">
                        <a:lnSpc>
                          <a:spcPts val="1390"/>
                        </a:lnSpc>
                        <a:spcBef>
                          <a:spcPts val="70"/>
                        </a:spcBef>
                      </a:pPr>
                      <a:r>
                        <a:rPr sz="1200" dirty="0">
                          <a:latin typeface="Yu Gothic UI"/>
                          <a:cs typeface="Yu Gothic UI"/>
                        </a:rPr>
                        <a:t>（２）</a:t>
                      </a:r>
                      <a:r>
                        <a:rPr sz="1200" spc="65" dirty="0">
                          <a:latin typeface="Yu Gothic UI"/>
                          <a:cs typeface="Yu Gothic UI"/>
                        </a:rPr>
                        <a:t>保険医療機関内に液槽光重合方式３次元プリント有床義歯製作装置が設置されている場合は、専任の歯科技工士を配置している</a:t>
                      </a:r>
                      <a:r>
                        <a:rPr sz="1200" spc="360" dirty="0">
                          <a:latin typeface="Yu Gothic UI"/>
                          <a:cs typeface="Yu Gothic UI"/>
                        </a:rPr>
                        <a:t>こと。</a:t>
                      </a:r>
                      <a:endParaRPr sz="1200">
                        <a:latin typeface="Yu Gothic UI"/>
                        <a:cs typeface="Yu Gothic UI"/>
                      </a:endParaRPr>
                    </a:p>
                    <a:p>
                      <a:pPr marL="720725" marR="233045" indent="-476250">
                        <a:lnSpc>
                          <a:spcPts val="1400"/>
                        </a:lnSpc>
                        <a:spcBef>
                          <a:spcPts val="10"/>
                        </a:spcBef>
                      </a:pPr>
                      <a:r>
                        <a:rPr sz="1200" dirty="0">
                          <a:latin typeface="Yu Gothic UI"/>
                          <a:cs typeface="Yu Gothic UI"/>
                        </a:rPr>
                        <a:t>（３）</a:t>
                      </a:r>
                      <a:r>
                        <a:rPr sz="1200" spc="65" dirty="0">
                          <a:latin typeface="Yu Gothic UI"/>
                          <a:cs typeface="Yu Gothic UI"/>
                        </a:rPr>
                        <a:t>保険医療機関内に液槽光重合方式３次元プリント有床義歯製作装置が設置されていない場合は、当該装置を設置している歯科技</a:t>
                      </a:r>
                      <a:r>
                        <a:rPr sz="1200" spc="170" dirty="0">
                          <a:latin typeface="Yu Gothic UI"/>
                          <a:cs typeface="Yu Gothic UI"/>
                        </a:rPr>
                        <a:t>工所との連携が図られていること。</a:t>
                      </a:r>
                      <a:endParaRPr sz="1200">
                        <a:latin typeface="Yu Gothic UI"/>
                        <a:cs typeface="Yu Gothic UI"/>
                      </a:endParaRPr>
                    </a:p>
                    <a:p>
                      <a:pPr marR="3175">
                        <a:lnSpc>
                          <a:spcPct val="100000"/>
                        </a:lnSpc>
                      </a:pPr>
                      <a:endParaRPr sz="1200">
                        <a:latin typeface="Times New Roman"/>
                        <a:cs typeface="Times New Roman"/>
                      </a:endParaRPr>
                    </a:p>
                    <a:p>
                      <a:pPr marR="3175">
                        <a:lnSpc>
                          <a:spcPct val="100000"/>
                        </a:lnSpc>
                      </a:pPr>
                      <a:endParaRPr sz="1200">
                        <a:latin typeface="Times New Roman"/>
                        <a:cs typeface="Times New Roman"/>
                      </a:endParaRPr>
                    </a:p>
                    <a:p>
                      <a:pPr marR="3175">
                        <a:lnSpc>
                          <a:spcPct val="100000"/>
                        </a:lnSpc>
                      </a:pPr>
                      <a:endParaRPr sz="1200">
                        <a:latin typeface="Times New Roman"/>
                        <a:cs typeface="Times New Roman"/>
                      </a:endParaRPr>
                    </a:p>
                    <a:p>
                      <a:pPr marR="3175">
                        <a:lnSpc>
                          <a:spcPct val="100000"/>
                        </a:lnSpc>
                      </a:pPr>
                      <a:endParaRPr sz="1200">
                        <a:latin typeface="Times New Roman"/>
                        <a:cs typeface="Times New Roman"/>
                      </a:endParaRPr>
                    </a:p>
                    <a:p>
                      <a:pPr marR="3175">
                        <a:lnSpc>
                          <a:spcPct val="100000"/>
                        </a:lnSpc>
                      </a:pPr>
                      <a:endParaRPr sz="1200">
                        <a:latin typeface="Times New Roman"/>
                        <a:cs typeface="Times New Roman"/>
                      </a:endParaRPr>
                    </a:p>
                    <a:p>
                      <a:pPr marR="3175">
                        <a:lnSpc>
                          <a:spcPct val="100000"/>
                        </a:lnSpc>
                        <a:spcBef>
                          <a:spcPts val="685"/>
                        </a:spcBef>
                      </a:pPr>
                      <a:endParaRPr sz="1200">
                        <a:latin typeface="Times New Roman"/>
                        <a:cs typeface="Times New Roman"/>
                      </a:endParaRPr>
                    </a:p>
                    <a:p>
                      <a:pPr algn="r">
                        <a:lnSpc>
                          <a:spcPts val="2014"/>
                        </a:lnSpc>
                        <a:spcBef>
                          <a:spcPts val="5"/>
                        </a:spcBef>
                      </a:pPr>
                      <a:r>
                        <a:rPr sz="1800" b="1" spc="-25" dirty="0">
                          <a:latin typeface="Calibri"/>
                          <a:cs typeface="Calibri"/>
                        </a:rPr>
                        <a:t>59</a:t>
                      </a:r>
                      <a:endParaRPr sz="1800">
                        <a:latin typeface="Calibri"/>
                        <a:cs typeface="Calibri"/>
                      </a:endParaRPr>
                    </a:p>
                  </a:txBody>
                  <a:tcPr marL="0" marR="0" marT="6985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9" name="object 9"/>
          <p:cNvPicPr/>
          <p:nvPr/>
        </p:nvPicPr>
        <p:blipFill>
          <a:blip r:embed="rId3" cstate="print"/>
          <a:stretch>
            <a:fillRect/>
          </a:stretch>
        </p:blipFill>
        <p:spPr>
          <a:xfrm>
            <a:off x="3895344" y="5361387"/>
            <a:ext cx="3699255" cy="1390266"/>
          </a:xfrm>
          <a:prstGeom prst="rect">
            <a:avLst/>
          </a:prstGeom>
        </p:spPr>
      </p:pic>
      <p:sp>
        <p:nvSpPr>
          <p:cNvPr id="10" name="object 10"/>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Ⅲ－７口腔疾患の重症化予防等の生活の質に配慮した歯科医療の推進、口腔機能発達不全及び口腔機能低下への対応の充実、歯科治療のデジタル化の推進－⑪</a:t>
            </a:r>
            <a:endParaRPr sz="1050">
              <a:latin typeface="Yu Gothic UI"/>
              <a:cs typeface="Yu Gothic U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581275" cy="927100"/>
          </a:xfrm>
          <a:custGeom>
            <a:avLst/>
            <a:gdLst/>
            <a:ahLst/>
            <a:cxnLst/>
            <a:rect l="l" t="t" r="r" b="b"/>
            <a:pathLst>
              <a:path w="2581275" h="927100">
                <a:moveTo>
                  <a:pt x="2581275" y="0"/>
                </a:moveTo>
                <a:lnTo>
                  <a:pt x="0" y="0"/>
                </a:lnTo>
                <a:lnTo>
                  <a:pt x="0" y="926528"/>
                </a:lnTo>
                <a:lnTo>
                  <a:pt x="2581275" y="926528"/>
                </a:lnTo>
                <a:lnTo>
                  <a:pt x="2581275" y="0"/>
                </a:lnTo>
                <a:close/>
              </a:path>
            </a:pathLst>
          </a:custGeom>
          <a:solidFill>
            <a:srgbClr val="CDFFDC"/>
          </a:solidFill>
        </p:spPr>
        <p:txBody>
          <a:bodyPr wrap="square" lIns="0" tIns="0" rIns="0" bIns="0" rtlCol="0"/>
          <a:lstStyle/>
          <a:p>
            <a:endParaRPr/>
          </a:p>
        </p:txBody>
      </p:sp>
      <p:sp>
        <p:nvSpPr>
          <p:cNvPr id="3" name="object 3"/>
          <p:cNvSpPr txBox="1"/>
          <p:nvPr/>
        </p:nvSpPr>
        <p:spPr>
          <a:xfrm>
            <a:off x="2660395"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60</a:t>
            </a:r>
          </a:p>
        </p:txBody>
      </p:sp>
      <p:sp>
        <p:nvSpPr>
          <p:cNvPr id="4" name="object 4"/>
          <p:cNvSpPr txBox="1">
            <a:spLocks noGrp="1"/>
          </p:cNvSpPr>
          <p:nvPr>
            <p:ph type="title"/>
          </p:nvPr>
        </p:nvSpPr>
        <p:spPr>
          <a:xfrm>
            <a:off x="2660395" y="4173092"/>
            <a:ext cx="6901180" cy="452120"/>
          </a:xfrm>
          <a:prstGeom prst="rect">
            <a:avLst/>
          </a:prstGeom>
        </p:spPr>
        <p:txBody>
          <a:bodyPr vert="horz" wrap="square" lIns="0" tIns="12065" rIns="0" bIns="0" rtlCol="0">
            <a:spAutoFit/>
          </a:bodyPr>
          <a:lstStyle/>
          <a:p>
            <a:pPr marL="12700">
              <a:lnSpc>
                <a:spcPct val="100000"/>
              </a:lnSpc>
              <a:spcBef>
                <a:spcPts val="95"/>
              </a:spcBef>
            </a:pPr>
            <a:r>
              <a:rPr sz="2800" spc="215" dirty="0"/>
              <a:t>20</a:t>
            </a:r>
            <a:r>
              <a:rPr sz="2800" spc="170" dirty="0"/>
              <a:t>．歯科診療の実態に応じた評価の見直し</a:t>
            </a:r>
            <a:endParaRPr sz="2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657225" cy="927100"/>
          </a:xfrm>
          <a:custGeom>
            <a:avLst/>
            <a:gdLst/>
            <a:ahLst/>
            <a:cxnLst/>
            <a:rect l="l" t="t" r="r" b="b"/>
            <a:pathLst>
              <a:path w="657225" h="927100">
                <a:moveTo>
                  <a:pt x="657225" y="0"/>
                </a:moveTo>
                <a:lnTo>
                  <a:pt x="0" y="0"/>
                </a:lnTo>
                <a:lnTo>
                  <a:pt x="0" y="926528"/>
                </a:lnTo>
                <a:lnTo>
                  <a:pt x="657225" y="926528"/>
                </a:lnTo>
                <a:lnTo>
                  <a:pt x="657225" y="0"/>
                </a:lnTo>
                <a:close/>
              </a:path>
            </a:pathLst>
          </a:custGeom>
          <a:solidFill>
            <a:srgbClr val="CDFFDC"/>
          </a:solidFill>
        </p:spPr>
        <p:txBody>
          <a:bodyPr wrap="square" lIns="0" tIns="0" rIns="0" bIns="0" rtlCol="0"/>
          <a:lstStyle/>
          <a:p>
            <a:endParaRPr/>
          </a:p>
        </p:txBody>
      </p:sp>
      <p:sp>
        <p:nvSpPr>
          <p:cNvPr id="3" name="object 3"/>
          <p:cNvSpPr txBox="1"/>
          <p:nvPr/>
        </p:nvSpPr>
        <p:spPr>
          <a:xfrm>
            <a:off x="736193" y="3853942"/>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61</a:t>
            </a:r>
          </a:p>
        </p:txBody>
      </p:sp>
      <p:sp>
        <p:nvSpPr>
          <p:cNvPr id="4" name="object 4"/>
          <p:cNvSpPr txBox="1">
            <a:spLocks noGrp="1"/>
          </p:cNvSpPr>
          <p:nvPr>
            <p:ph type="title"/>
          </p:nvPr>
        </p:nvSpPr>
        <p:spPr>
          <a:xfrm>
            <a:off x="736193" y="4109973"/>
            <a:ext cx="9093200" cy="452120"/>
          </a:xfrm>
          <a:prstGeom prst="rect">
            <a:avLst/>
          </a:prstGeom>
        </p:spPr>
        <p:txBody>
          <a:bodyPr vert="horz" wrap="square" lIns="0" tIns="12065" rIns="0" bIns="0" rtlCol="0">
            <a:spAutoFit/>
          </a:bodyPr>
          <a:lstStyle/>
          <a:p>
            <a:pPr marL="12700">
              <a:lnSpc>
                <a:spcPct val="100000"/>
              </a:lnSpc>
              <a:spcBef>
                <a:spcPts val="95"/>
              </a:spcBef>
              <a:tabLst>
                <a:tab pos="1259205" algn="l"/>
              </a:tabLst>
            </a:pPr>
            <a:r>
              <a:rPr sz="2800" spc="285" dirty="0"/>
              <a:t>20-</a:t>
            </a:r>
            <a:r>
              <a:rPr sz="2800" spc="715" dirty="0"/>
              <a:t>1</a:t>
            </a:r>
            <a:r>
              <a:rPr sz="2800" dirty="0"/>
              <a:t>	</a:t>
            </a:r>
            <a:r>
              <a:rPr sz="2800" spc="150" dirty="0"/>
              <a:t>歯科点数表で解釈が示されていない項目の明確化</a:t>
            </a:r>
            <a:endParaRPr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1323"/>
            <a:ext cx="9519920" cy="5663565"/>
          </a:xfrm>
          <a:custGeom>
            <a:avLst/>
            <a:gdLst/>
            <a:ahLst/>
            <a:cxnLst/>
            <a:rect l="l" t="t" r="r" b="b"/>
            <a:pathLst>
              <a:path w="9519920" h="5663565">
                <a:moveTo>
                  <a:pt x="0" y="5663057"/>
                </a:moveTo>
                <a:lnTo>
                  <a:pt x="9519793" y="5663057"/>
                </a:lnTo>
                <a:lnTo>
                  <a:pt x="9519793" y="0"/>
                </a:lnTo>
                <a:lnTo>
                  <a:pt x="0" y="0"/>
                </a:lnTo>
                <a:lnTo>
                  <a:pt x="0" y="5663057"/>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284683" y="3396701"/>
            <a:ext cx="1069975" cy="231140"/>
          </a:xfrm>
          <a:prstGeom prst="rect">
            <a:avLst/>
          </a:prstGeom>
        </p:spPr>
        <p:txBody>
          <a:bodyPr vert="horz" wrap="square" lIns="0" tIns="10795" rIns="0" bIns="0" rtlCol="0">
            <a:spAutoFit/>
          </a:bodyPr>
          <a:lstStyle/>
          <a:p>
            <a:pPr>
              <a:lnSpc>
                <a:spcPct val="100000"/>
              </a:lnSpc>
              <a:spcBef>
                <a:spcPts val="85"/>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p:txBody>
      </p:sp>
      <p:sp>
        <p:nvSpPr>
          <p:cNvPr id="4" name="object 4"/>
          <p:cNvSpPr txBox="1"/>
          <p:nvPr/>
        </p:nvSpPr>
        <p:spPr>
          <a:xfrm>
            <a:off x="271983" y="4888484"/>
            <a:ext cx="9323070" cy="1524000"/>
          </a:xfrm>
          <a:prstGeom prst="rect">
            <a:avLst/>
          </a:prstGeom>
        </p:spPr>
        <p:txBody>
          <a:bodyPr vert="horz" wrap="square" lIns="0" tIns="12700" rIns="0" bIns="0" rtlCol="0">
            <a:spAutoFit/>
          </a:bodyPr>
          <a:lstStyle/>
          <a:p>
            <a:pPr marL="12700">
              <a:lnSpc>
                <a:spcPct val="100000"/>
              </a:lnSpc>
              <a:spcBef>
                <a:spcPts val="100"/>
              </a:spcBef>
              <a:tabLst>
                <a:tab pos="3034665" algn="l"/>
              </a:tabLst>
            </a:pPr>
            <a:r>
              <a:rPr sz="1400" dirty="0">
                <a:latin typeface="Yu Gothic UI"/>
                <a:cs typeface="Yu Gothic UI"/>
              </a:rPr>
              <a:t>＜</a:t>
            </a:r>
            <a:r>
              <a:rPr sz="1400" b="1" u="sng" spc="140" dirty="0">
                <a:solidFill>
                  <a:srgbClr val="006FC0"/>
                </a:solidFill>
                <a:uFill>
                  <a:solidFill>
                    <a:srgbClr val="006FC0"/>
                  </a:solidFill>
                </a:uFill>
                <a:latin typeface="Yu Gothic UI"/>
                <a:cs typeface="Yu Gothic UI"/>
              </a:rPr>
              <a:t>新</a:t>
            </a:r>
            <a:r>
              <a:rPr sz="1400" b="1" u="sng" spc="110" dirty="0">
                <a:solidFill>
                  <a:srgbClr val="006FC0"/>
                </a:solidFill>
                <a:uFill>
                  <a:solidFill>
                    <a:srgbClr val="006FC0"/>
                  </a:solidFill>
                </a:uFill>
                <a:latin typeface="Yu Gothic UI"/>
                <a:cs typeface="Yu Gothic UI"/>
              </a:rPr>
              <a:t>たに</a:t>
            </a:r>
            <a:r>
              <a:rPr sz="1400" b="1" u="sng" spc="140" dirty="0">
                <a:solidFill>
                  <a:srgbClr val="006FC0"/>
                </a:solidFill>
                <a:uFill>
                  <a:solidFill>
                    <a:srgbClr val="006FC0"/>
                  </a:solidFill>
                </a:uFill>
                <a:latin typeface="Yu Gothic UI"/>
                <a:cs typeface="Yu Gothic UI"/>
              </a:rPr>
              <a:t>示</a:t>
            </a:r>
            <a:r>
              <a:rPr sz="1400" b="1" u="sng" spc="100" dirty="0">
                <a:solidFill>
                  <a:srgbClr val="006FC0"/>
                </a:solidFill>
                <a:uFill>
                  <a:solidFill>
                    <a:srgbClr val="006FC0"/>
                  </a:solidFill>
                </a:uFill>
                <a:latin typeface="Yu Gothic UI"/>
                <a:cs typeface="Yu Gothic UI"/>
              </a:rPr>
              <a:t>し</a:t>
            </a:r>
            <a:r>
              <a:rPr sz="1400" b="1" u="sng" spc="110" dirty="0">
                <a:solidFill>
                  <a:srgbClr val="006FC0"/>
                </a:solidFill>
                <a:uFill>
                  <a:solidFill>
                    <a:srgbClr val="006FC0"/>
                  </a:solidFill>
                </a:uFill>
                <a:latin typeface="Yu Gothic UI"/>
                <a:cs typeface="Yu Gothic UI"/>
              </a:rPr>
              <a:t>た</a:t>
            </a:r>
            <a:r>
              <a:rPr sz="1400" b="1" u="sng" spc="140" dirty="0">
                <a:solidFill>
                  <a:srgbClr val="006FC0"/>
                </a:solidFill>
                <a:uFill>
                  <a:solidFill>
                    <a:srgbClr val="006FC0"/>
                  </a:solidFill>
                </a:uFill>
                <a:latin typeface="Yu Gothic UI"/>
                <a:cs typeface="Yu Gothic UI"/>
              </a:rPr>
              <a:t>定義（</a:t>
            </a:r>
            <a:r>
              <a:rPr sz="1400" b="1" u="sng" spc="125" dirty="0">
                <a:solidFill>
                  <a:srgbClr val="006FC0"/>
                </a:solidFill>
                <a:uFill>
                  <a:solidFill>
                    <a:srgbClr val="006FC0"/>
                  </a:solidFill>
                </a:uFill>
                <a:latin typeface="Yu Gothic UI"/>
                <a:cs typeface="Yu Gothic UI"/>
              </a:rPr>
              <a:t>留</a:t>
            </a:r>
            <a:r>
              <a:rPr sz="1400" b="1" u="sng" dirty="0">
                <a:solidFill>
                  <a:srgbClr val="006FC0"/>
                </a:solidFill>
                <a:uFill>
                  <a:solidFill>
                    <a:srgbClr val="006FC0"/>
                  </a:solidFill>
                </a:uFill>
                <a:latin typeface="Yu Gothic UI"/>
                <a:cs typeface="Yu Gothic UI"/>
              </a:rPr>
              <a:t>意事</a:t>
            </a:r>
            <a:r>
              <a:rPr sz="1400" b="1" u="sng" spc="-15" dirty="0">
                <a:solidFill>
                  <a:srgbClr val="006FC0"/>
                </a:solidFill>
                <a:uFill>
                  <a:solidFill>
                    <a:srgbClr val="006FC0"/>
                  </a:solidFill>
                </a:uFill>
                <a:latin typeface="Yu Gothic UI"/>
                <a:cs typeface="Yu Gothic UI"/>
              </a:rPr>
              <a:t>項</a:t>
            </a:r>
            <a:r>
              <a:rPr sz="1400" b="1" u="sng" dirty="0">
                <a:solidFill>
                  <a:srgbClr val="006FC0"/>
                </a:solidFill>
                <a:uFill>
                  <a:solidFill>
                    <a:srgbClr val="006FC0"/>
                  </a:solidFill>
                </a:uFill>
                <a:latin typeface="Yu Gothic UI"/>
                <a:cs typeface="Yu Gothic UI"/>
              </a:rPr>
              <a:t>通</a:t>
            </a:r>
            <a:r>
              <a:rPr sz="1400" b="1" u="sng" spc="-50" dirty="0">
                <a:solidFill>
                  <a:srgbClr val="006FC0"/>
                </a:solidFill>
                <a:uFill>
                  <a:solidFill>
                    <a:srgbClr val="006FC0"/>
                  </a:solidFill>
                </a:uFill>
                <a:latin typeface="Yu Gothic UI"/>
                <a:cs typeface="Yu Gothic UI"/>
              </a:rPr>
              <a:t>知</a:t>
            </a:r>
            <a:r>
              <a:rPr sz="1400" b="1" u="sng" dirty="0">
                <a:solidFill>
                  <a:srgbClr val="006FC0"/>
                </a:solidFill>
                <a:uFill>
                  <a:solidFill>
                    <a:srgbClr val="006FC0"/>
                  </a:solidFill>
                </a:uFill>
                <a:latin typeface="Yu Gothic UI"/>
                <a:cs typeface="Yu Gothic UI"/>
              </a:rPr>
              <a:t>	通則</a:t>
            </a:r>
            <a:r>
              <a:rPr sz="1400" b="1" u="sng" spc="-25" dirty="0">
                <a:solidFill>
                  <a:srgbClr val="006FC0"/>
                </a:solidFill>
                <a:uFill>
                  <a:solidFill>
                    <a:srgbClr val="006FC0"/>
                  </a:solidFill>
                </a:uFill>
                <a:latin typeface="Yu Gothic UI"/>
                <a:cs typeface="Yu Gothic UI"/>
              </a:rPr>
              <a:t>）</a:t>
            </a:r>
            <a:r>
              <a:rPr sz="1400" spc="-25" dirty="0">
                <a:latin typeface="Yu Gothic UI"/>
                <a:cs typeface="Yu Gothic UI"/>
              </a:rPr>
              <a:t>＞</a:t>
            </a:r>
            <a:endParaRPr sz="1400">
              <a:latin typeface="Yu Gothic UI"/>
              <a:cs typeface="Yu Gothic UI"/>
            </a:endParaRPr>
          </a:p>
          <a:p>
            <a:pPr marL="12700">
              <a:lnSpc>
                <a:spcPct val="100000"/>
              </a:lnSpc>
              <a:spcBef>
                <a:spcPts val="35"/>
              </a:spcBef>
              <a:tabLst>
                <a:tab pos="316865" algn="l"/>
              </a:tabLst>
            </a:pPr>
            <a:r>
              <a:rPr sz="1200" spc="-50" dirty="0">
                <a:latin typeface="Yu Gothic UI"/>
                <a:cs typeface="Yu Gothic UI"/>
              </a:rPr>
              <a:t>１</a:t>
            </a:r>
            <a:r>
              <a:rPr sz="1200" dirty="0">
                <a:latin typeface="Yu Gothic UI"/>
                <a:cs typeface="Yu Gothic UI"/>
              </a:rPr>
              <a:t>	</a:t>
            </a:r>
            <a:r>
              <a:rPr sz="1200" b="1" spc="195" dirty="0">
                <a:latin typeface="Yu Gothic UI"/>
                <a:cs typeface="Yu Gothic UI"/>
              </a:rPr>
              <a:t>「同一の部位」とは</a:t>
            </a:r>
            <a:r>
              <a:rPr sz="1200" spc="105" dirty="0">
                <a:latin typeface="Yu Gothic UI"/>
                <a:cs typeface="Yu Gothic UI"/>
              </a:rPr>
              <a:t>、部位的な一致に加え、</a:t>
            </a:r>
            <a:r>
              <a:rPr sz="1200" b="1" spc="100" dirty="0">
                <a:solidFill>
                  <a:srgbClr val="DF617C"/>
                </a:solidFill>
                <a:latin typeface="Yu Gothic UI"/>
                <a:cs typeface="Yu Gothic UI"/>
              </a:rPr>
              <a:t>通常同一フィルム面に撮影し得る範囲</a:t>
            </a:r>
            <a:r>
              <a:rPr sz="1200" spc="310" dirty="0">
                <a:latin typeface="Yu Gothic UI"/>
                <a:cs typeface="Yu Gothic UI"/>
              </a:rPr>
              <a:t>をいう。</a:t>
            </a:r>
            <a:endParaRPr sz="1200">
              <a:latin typeface="Yu Gothic UI"/>
              <a:cs typeface="Yu Gothic UI"/>
            </a:endParaRPr>
          </a:p>
          <a:p>
            <a:pPr marL="12700">
              <a:lnSpc>
                <a:spcPct val="100000"/>
              </a:lnSpc>
              <a:tabLst>
                <a:tab pos="316865" algn="l"/>
              </a:tabLst>
            </a:pPr>
            <a:r>
              <a:rPr sz="1200" spc="-50" dirty="0">
                <a:latin typeface="Yu Gothic UI"/>
                <a:cs typeface="Yu Gothic UI"/>
              </a:rPr>
              <a:t>２</a:t>
            </a:r>
            <a:r>
              <a:rPr sz="1200" dirty="0">
                <a:latin typeface="Yu Gothic UI"/>
                <a:cs typeface="Yu Gothic UI"/>
              </a:rPr>
              <a:t>	</a:t>
            </a:r>
            <a:r>
              <a:rPr sz="1200" b="1" spc="265" dirty="0">
                <a:latin typeface="Yu Gothic UI"/>
                <a:cs typeface="Yu Gothic UI"/>
              </a:rPr>
              <a:t>「同時に」とは、</a:t>
            </a:r>
            <a:r>
              <a:rPr sz="1200" spc="200" dirty="0">
                <a:latin typeface="Yu Gothic UI"/>
                <a:cs typeface="Yu Gothic UI"/>
              </a:rPr>
              <a:t>診断するため予定されるものをいう。ただし、</a:t>
            </a:r>
            <a:r>
              <a:rPr sz="1200" b="1" spc="75" dirty="0">
                <a:solidFill>
                  <a:srgbClr val="DF617C"/>
                </a:solidFill>
                <a:latin typeface="Yu Gothic UI"/>
                <a:cs typeface="Yu Gothic UI"/>
              </a:rPr>
              <a:t>処置又は手術後の評価を目的として撮影した場合は「同時」に該当</a:t>
            </a:r>
            <a:endParaRPr sz="1200">
              <a:latin typeface="Yu Gothic UI"/>
              <a:cs typeface="Yu Gothic UI"/>
            </a:endParaRPr>
          </a:p>
          <a:p>
            <a:pPr marL="367665">
              <a:lnSpc>
                <a:spcPct val="100000"/>
              </a:lnSpc>
            </a:pPr>
            <a:r>
              <a:rPr sz="1200" b="1" spc="254" dirty="0">
                <a:solidFill>
                  <a:srgbClr val="DF617C"/>
                </a:solidFill>
                <a:latin typeface="Yu Gothic UI"/>
                <a:cs typeface="Yu Gothic UI"/>
              </a:rPr>
              <a:t>しない。</a:t>
            </a:r>
            <a:endParaRPr sz="1200">
              <a:latin typeface="Yu Gothic UI"/>
              <a:cs typeface="Yu Gothic UI"/>
            </a:endParaRPr>
          </a:p>
          <a:p>
            <a:pPr marL="12700">
              <a:lnSpc>
                <a:spcPct val="100000"/>
              </a:lnSpc>
              <a:tabLst>
                <a:tab pos="316865" algn="l"/>
              </a:tabLst>
            </a:pPr>
            <a:r>
              <a:rPr sz="1200" spc="-50" dirty="0">
                <a:latin typeface="Yu Gothic UI"/>
                <a:cs typeface="Yu Gothic UI"/>
              </a:rPr>
              <a:t>３</a:t>
            </a:r>
            <a:r>
              <a:rPr sz="1200" dirty="0">
                <a:latin typeface="Yu Gothic UI"/>
                <a:cs typeface="Yu Gothic UI"/>
              </a:rPr>
              <a:t>	</a:t>
            </a:r>
            <a:r>
              <a:rPr sz="1200" b="1" spc="210" dirty="0">
                <a:latin typeface="Yu Gothic UI"/>
                <a:cs typeface="Yu Gothic UI"/>
              </a:rPr>
              <a:t>「２枚以上」とは、</a:t>
            </a:r>
            <a:r>
              <a:rPr sz="1200" spc="110" dirty="0">
                <a:latin typeface="Yu Gothic UI"/>
                <a:cs typeface="Yu Gothic UI"/>
              </a:rPr>
              <a:t>特に規定する場合を除き、撮影方法の別によらず</a:t>
            </a:r>
            <a:r>
              <a:rPr sz="1200" b="1" spc="85" dirty="0">
                <a:solidFill>
                  <a:srgbClr val="DF617C"/>
                </a:solidFill>
                <a:latin typeface="Yu Gothic UI"/>
                <a:cs typeface="Yu Gothic UI"/>
              </a:rPr>
              <a:t>２枚以上のエックス線写真を撮影した場合</a:t>
            </a:r>
            <a:r>
              <a:rPr sz="1200" spc="310" dirty="0">
                <a:latin typeface="Yu Gothic UI"/>
                <a:cs typeface="Yu Gothic UI"/>
              </a:rPr>
              <a:t>をいう。</a:t>
            </a:r>
            <a:endParaRPr sz="1200">
              <a:latin typeface="Yu Gothic UI"/>
              <a:cs typeface="Yu Gothic UI"/>
            </a:endParaRPr>
          </a:p>
          <a:p>
            <a:pPr marL="367665" marR="5080" indent="-355600">
              <a:lnSpc>
                <a:spcPct val="100000"/>
              </a:lnSpc>
              <a:tabLst>
                <a:tab pos="316865" algn="l"/>
              </a:tabLst>
            </a:pPr>
            <a:r>
              <a:rPr sz="1200" spc="-50" dirty="0">
                <a:latin typeface="Yu Gothic UI"/>
                <a:cs typeface="Yu Gothic UI"/>
              </a:rPr>
              <a:t>４</a:t>
            </a:r>
            <a:r>
              <a:rPr sz="1200" dirty="0">
                <a:latin typeface="Yu Gothic UI"/>
                <a:cs typeface="Yu Gothic UI"/>
              </a:rPr>
              <a:t>	</a:t>
            </a:r>
            <a:r>
              <a:rPr sz="1200" b="1" spc="180" dirty="0">
                <a:latin typeface="Yu Gothic UI"/>
                <a:cs typeface="Yu Gothic UI"/>
              </a:rPr>
              <a:t>「同一の方法」による撮影とは、</a:t>
            </a:r>
            <a:r>
              <a:rPr sz="1200" spc="40" dirty="0">
                <a:latin typeface="Yu Gothic UI"/>
                <a:cs typeface="Yu Gothic UI"/>
              </a:rPr>
              <a:t>単純撮影、特殊撮影、歯科用３次元エックス線断層撮影又は造影剤使用撮影の</a:t>
            </a:r>
            <a:r>
              <a:rPr sz="1200" b="1" spc="80" dirty="0">
                <a:solidFill>
                  <a:srgbClr val="DF617C"/>
                </a:solidFill>
                <a:latin typeface="Yu Gothic UI"/>
                <a:cs typeface="Yu Gothic UI"/>
              </a:rPr>
              <a:t>それぞれの撮影方法</a:t>
            </a:r>
            <a:r>
              <a:rPr sz="1200" b="1" spc="220" dirty="0">
                <a:latin typeface="Yu Gothic UI"/>
                <a:cs typeface="Yu Gothic UI"/>
              </a:rPr>
              <a:t>をいい</a:t>
            </a:r>
            <a:r>
              <a:rPr sz="1200" spc="165" dirty="0">
                <a:latin typeface="Yu Gothic UI"/>
                <a:cs typeface="Yu Gothic UI"/>
              </a:rPr>
              <a:t>、デジタル撮影及びアナログ撮影については「同一の方法」として扱う。</a:t>
            </a:r>
            <a:endParaRPr sz="1200">
              <a:latin typeface="Yu Gothic UI"/>
              <a:cs typeface="Yu Gothic UI"/>
            </a:endParaRPr>
          </a:p>
          <a:p>
            <a:pPr marL="12700">
              <a:lnSpc>
                <a:spcPct val="100000"/>
              </a:lnSpc>
              <a:tabLst>
                <a:tab pos="316865" algn="l"/>
              </a:tabLst>
            </a:pPr>
            <a:r>
              <a:rPr sz="1200" spc="-50" dirty="0">
                <a:latin typeface="Yu Gothic UI"/>
                <a:cs typeface="Yu Gothic UI"/>
              </a:rPr>
              <a:t>５</a:t>
            </a:r>
            <a:r>
              <a:rPr sz="1200" dirty="0">
                <a:latin typeface="Yu Gothic UI"/>
                <a:cs typeface="Yu Gothic UI"/>
              </a:rPr>
              <a:t>	</a:t>
            </a:r>
            <a:r>
              <a:rPr sz="1200" spc="35" dirty="0">
                <a:latin typeface="Yu Gothic UI"/>
                <a:cs typeface="Yu Gothic UI"/>
              </a:rPr>
              <a:t>第１枚目の撮影では診断困難な</a:t>
            </a:r>
            <a:r>
              <a:rPr sz="1200" b="1" spc="80" dirty="0">
                <a:solidFill>
                  <a:srgbClr val="DF617C"/>
                </a:solidFill>
                <a:latin typeface="Yu Gothic UI"/>
                <a:cs typeface="Yu Gothic UI"/>
              </a:rPr>
              <a:t>異なる疾患に対する診断を目的に撮影した場合においては、各区分の所定点数により算定</a:t>
            </a:r>
            <a:r>
              <a:rPr sz="1200" spc="275" dirty="0">
                <a:latin typeface="Yu Gothic UI"/>
                <a:cs typeface="Yu Gothic UI"/>
              </a:rPr>
              <a:t>する。</a:t>
            </a:r>
            <a:endParaRPr sz="1200">
              <a:latin typeface="Yu Gothic UI"/>
              <a:cs typeface="Yu Gothic UI"/>
            </a:endParaRPr>
          </a:p>
        </p:txBody>
      </p:sp>
      <p:sp>
        <p:nvSpPr>
          <p:cNvPr id="5" name="object 5"/>
          <p:cNvSpPr txBox="1"/>
          <p:nvPr/>
        </p:nvSpPr>
        <p:spPr>
          <a:xfrm>
            <a:off x="315468" y="1613192"/>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6" name="object 6"/>
          <p:cNvSpPr txBox="1"/>
          <p:nvPr/>
        </p:nvSpPr>
        <p:spPr>
          <a:xfrm>
            <a:off x="315468" y="1972945"/>
            <a:ext cx="4320540" cy="2836545"/>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190" dirty="0">
                <a:latin typeface="Yu Gothic UI"/>
                <a:cs typeface="Yu Gothic UI"/>
              </a:rPr>
              <a:t>【写真診断】</a:t>
            </a:r>
            <a:endParaRPr sz="1200">
              <a:latin typeface="Yu Gothic UI"/>
              <a:cs typeface="Yu Gothic UI"/>
            </a:endParaRPr>
          </a:p>
          <a:p>
            <a:pPr marL="356235" marR="102235" indent="-265430">
              <a:lnSpc>
                <a:spcPct val="100000"/>
              </a:lnSpc>
              <a:tabLst>
                <a:tab pos="54800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a:t>
            </a:r>
            <a:r>
              <a:rPr sz="1200" b="1" spc="120" dirty="0">
                <a:latin typeface="Yu Gothic UI"/>
                <a:cs typeface="Yu Gothic UI"/>
              </a:rPr>
              <a:t>一連</a:t>
            </a:r>
            <a:r>
              <a:rPr sz="1200" b="1" spc="100" dirty="0">
                <a:latin typeface="Yu Gothic UI"/>
                <a:cs typeface="Yu Gothic UI"/>
              </a:rPr>
              <a:t>の</a:t>
            </a:r>
            <a:r>
              <a:rPr sz="1200" b="1" spc="120" dirty="0">
                <a:latin typeface="Yu Gothic UI"/>
                <a:cs typeface="Yu Gothic UI"/>
              </a:rPr>
              <a:t>症状</a:t>
            </a:r>
            <a:r>
              <a:rPr sz="1200" b="1" spc="90" dirty="0">
                <a:latin typeface="Yu Gothic UI"/>
                <a:cs typeface="Yu Gothic UI"/>
              </a:rPr>
              <a:t>を</a:t>
            </a:r>
            <a:r>
              <a:rPr sz="1200" b="1" spc="120" dirty="0">
                <a:latin typeface="Yu Gothic UI"/>
                <a:cs typeface="Yu Gothic UI"/>
              </a:rPr>
              <a:t>確認</a:t>
            </a:r>
            <a:r>
              <a:rPr sz="1200" b="1" spc="100" dirty="0">
                <a:latin typeface="Yu Gothic UI"/>
                <a:cs typeface="Yu Gothic UI"/>
              </a:rPr>
              <a:t>す</a:t>
            </a:r>
            <a:r>
              <a:rPr sz="1200" b="1" spc="90" dirty="0">
                <a:latin typeface="Yu Gothic UI"/>
                <a:cs typeface="Yu Gothic UI"/>
              </a:rPr>
              <a:t>る</a:t>
            </a:r>
            <a:r>
              <a:rPr sz="1200" b="1" spc="95" dirty="0">
                <a:latin typeface="Yu Gothic UI"/>
                <a:cs typeface="Yu Gothic UI"/>
              </a:rPr>
              <a:t>た</a:t>
            </a:r>
            <a:r>
              <a:rPr sz="1200" b="1" spc="75" dirty="0">
                <a:latin typeface="Yu Gothic UI"/>
                <a:cs typeface="Yu Gothic UI"/>
              </a:rPr>
              <a:t>め</a:t>
            </a:r>
            <a:r>
              <a:rPr sz="1200" spc="95" dirty="0">
                <a:latin typeface="Yu Gothic UI"/>
                <a:cs typeface="Yu Gothic UI"/>
              </a:rPr>
              <a:t>、</a:t>
            </a:r>
            <a:r>
              <a:rPr sz="1200" spc="140" dirty="0">
                <a:latin typeface="Yu Gothic UI"/>
                <a:cs typeface="Yu Gothic UI"/>
              </a:rPr>
              <a:t>同一部位</a:t>
            </a:r>
            <a:r>
              <a:rPr sz="1200" spc="110" dirty="0">
                <a:latin typeface="Yu Gothic UI"/>
                <a:cs typeface="Yu Gothic UI"/>
              </a:rPr>
              <a:t>に</a:t>
            </a:r>
            <a:r>
              <a:rPr sz="1200" spc="140" dirty="0">
                <a:latin typeface="Yu Gothic UI"/>
                <a:cs typeface="Yu Gothic UI"/>
              </a:rPr>
              <a:t>対</a:t>
            </a:r>
            <a:r>
              <a:rPr sz="1200" spc="100" dirty="0">
                <a:latin typeface="Yu Gothic UI"/>
                <a:cs typeface="Yu Gothic UI"/>
              </a:rPr>
              <a:t>し</a:t>
            </a:r>
            <a:r>
              <a:rPr sz="1200" spc="105" dirty="0">
                <a:latin typeface="Yu Gothic UI"/>
                <a:cs typeface="Yu Gothic UI"/>
              </a:rPr>
              <a:t>て</a:t>
            </a:r>
            <a:r>
              <a:rPr sz="1200" spc="140" dirty="0">
                <a:latin typeface="Yu Gothic UI"/>
                <a:cs typeface="Yu Gothic UI"/>
              </a:rPr>
              <a:t>撮影</a:t>
            </a:r>
            <a:r>
              <a:rPr sz="1200" spc="55" dirty="0">
                <a:latin typeface="Yu Gothic UI"/>
                <a:cs typeface="Yu Gothic UI"/>
              </a:rPr>
              <a:t>を</a:t>
            </a:r>
            <a:r>
              <a:rPr sz="1200" spc="225" dirty="0">
                <a:latin typeface="Yu Gothic UI"/>
                <a:cs typeface="Yu Gothic UI"/>
              </a:rPr>
              <a:t>行</a:t>
            </a:r>
            <a:r>
              <a:rPr sz="1200" spc="140" dirty="0">
                <a:latin typeface="Yu Gothic UI"/>
                <a:cs typeface="Yu Gothic UI"/>
              </a:rPr>
              <a:t>っ</a:t>
            </a:r>
            <a:r>
              <a:rPr sz="1200" spc="175" dirty="0">
                <a:latin typeface="Yu Gothic UI"/>
                <a:cs typeface="Yu Gothic UI"/>
              </a:rPr>
              <a:t>た</a:t>
            </a:r>
            <a:r>
              <a:rPr sz="1200" spc="225" dirty="0">
                <a:latin typeface="Yu Gothic UI"/>
                <a:cs typeface="Yu Gothic UI"/>
              </a:rPr>
              <a:t>場合</a:t>
            </a:r>
            <a:r>
              <a:rPr sz="1200" spc="175" dirty="0">
                <a:latin typeface="Yu Gothic UI"/>
                <a:cs typeface="Yu Gothic UI"/>
              </a:rPr>
              <a:t>に</a:t>
            </a:r>
            <a:r>
              <a:rPr sz="1200" spc="180" dirty="0">
                <a:latin typeface="Yu Gothic UI"/>
                <a:cs typeface="Yu Gothic UI"/>
              </a:rPr>
              <a:t>お</a:t>
            </a:r>
            <a:r>
              <a:rPr sz="1200" spc="175" dirty="0">
                <a:latin typeface="Yu Gothic UI"/>
                <a:cs typeface="Yu Gothic UI"/>
              </a:rPr>
              <a:t>け</a:t>
            </a:r>
            <a:r>
              <a:rPr sz="1200" spc="170" dirty="0">
                <a:latin typeface="Yu Gothic UI"/>
                <a:cs typeface="Yu Gothic UI"/>
              </a:rPr>
              <a:t>る</a:t>
            </a:r>
            <a:r>
              <a:rPr sz="1200" b="1" dirty="0">
                <a:latin typeface="Yu Gothic UI"/>
                <a:cs typeface="Yu Gothic UI"/>
              </a:rPr>
              <a:t>２枚目以降の撮影に係る写真診</a:t>
            </a:r>
            <a:r>
              <a:rPr sz="1200" b="1" spc="-50" dirty="0">
                <a:latin typeface="Yu Gothic UI"/>
                <a:cs typeface="Yu Gothic UI"/>
              </a:rPr>
              <a:t>断</a:t>
            </a:r>
            <a:endParaRPr sz="1200">
              <a:latin typeface="Yu Gothic UI"/>
              <a:cs typeface="Yu Gothic UI"/>
            </a:endParaRPr>
          </a:p>
          <a:p>
            <a:pPr marL="356235" marR="83820">
              <a:lnSpc>
                <a:spcPct val="100000"/>
              </a:lnSpc>
            </a:pPr>
            <a:r>
              <a:rPr sz="1200" spc="200" dirty="0">
                <a:latin typeface="Yu Gothic UI"/>
                <a:cs typeface="Yu Gothic UI"/>
              </a:rPr>
              <a:t>（２</a:t>
            </a:r>
            <a:r>
              <a:rPr sz="1200" spc="140" dirty="0">
                <a:latin typeface="Yu Gothic UI"/>
                <a:cs typeface="Yu Gothic UI"/>
              </a:rPr>
              <a:t>のイ及びハ並びに３に係るものを除く。</a:t>
            </a:r>
            <a:r>
              <a:rPr sz="1200" spc="204" dirty="0">
                <a:latin typeface="Yu Gothic UI"/>
                <a:cs typeface="Yu Gothic UI"/>
              </a:rPr>
              <a:t>）</a:t>
            </a:r>
            <a:r>
              <a:rPr sz="1200" b="1" spc="90" dirty="0">
                <a:latin typeface="Yu Gothic UI"/>
                <a:cs typeface="Yu Gothic UI"/>
              </a:rPr>
              <a:t>の費用に</a:t>
            </a:r>
            <a:r>
              <a:rPr sz="1200" b="1" spc="95" dirty="0">
                <a:latin typeface="Yu Gothic UI"/>
                <a:cs typeface="Yu Gothic UI"/>
              </a:rPr>
              <a:t>ついては、各区分の所定点数の</a:t>
            </a:r>
            <a:r>
              <a:rPr sz="1200" b="1" spc="204" dirty="0">
                <a:latin typeface="Yu Gothic UI"/>
                <a:cs typeface="Yu Gothic UI"/>
              </a:rPr>
              <a:t>100</a:t>
            </a:r>
            <a:r>
              <a:rPr sz="1200" b="1" spc="90" dirty="0">
                <a:latin typeface="Yu Gothic UI"/>
                <a:cs typeface="Yu Gothic UI"/>
              </a:rPr>
              <a:t>分の</a:t>
            </a:r>
            <a:r>
              <a:rPr sz="1200" b="1" spc="145" dirty="0">
                <a:latin typeface="Yu Gothic UI"/>
                <a:cs typeface="Yu Gothic UI"/>
              </a:rPr>
              <a:t>50</a:t>
            </a:r>
            <a:r>
              <a:rPr sz="1200" b="1" spc="90" dirty="0">
                <a:latin typeface="Yu Gothic UI"/>
                <a:cs typeface="Yu Gothic UI"/>
              </a:rPr>
              <a:t>に相当する点</a:t>
            </a:r>
            <a:r>
              <a:rPr sz="1200" b="1" spc="175" dirty="0">
                <a:latin typeface="Yu Gothic UI"/>
                <a:cs typeface="Yu Gothic UI"/>
              </a:rPr>
              <a:t>数により算定する。</a:t>
            </a:r>
            <a:endParaRPr sz="1200">
              <a:latin typeface="Yu Gothic UI"/>
              <a:cs typeface="Yu Gothic UI"/>
            </a:endParaRPr>
          </a:p>
          <a:p>
            <a:pPr marL="90805">
              <a:lnSpc>
                <a:spcPct val="100000"/>
              </a:lnSpc>
              <a:spcBef>
                <a:spcPts val="1440"/>
              </a:spcBef>
            </a:pPr>
            <a:r>
              <a:rPr sz="1200" spc="120" dirty="0">
                <a:latin typeface="Yu Gothic UI"/>
                <a:cs typeface="Yu Gothic UI"/>
              </a:rPr>
              <a:t>【画像診断</a:t>
            </a:r>
            <a:r>
              <a:rPr sz="1200" dirty="0">
                <a:latin typeface="Yu Gothic UI"/>
                <a:cs typeface="Yu Gothic UI"/>
              </a:rPr>
              <a:t>（通則）</a:t>
            </a:r>
            <a:r>
              <a:rPr sz="1200" spc="550" dirty="0">
                <a:latin typeface="Yu Gothic UI"/>
                <a:cs typeface="Yu Gothic UI"/>
              </a:rPr>
              <a:t>】</a:t>
            </a:r>
            <a:endParaRPr sz="1200">
              <a:latin typeface="Yu Gothic UI"/>
              <a:cs typeface="Yu Gothic UI"/>
            </a:endParaRPr>
          </a:p>
          <a:p>
            <a:pPr marL="272415" marR="229235" indent="-181610" algn="just">
              <a:lnSpc>
                <a:spcPct val="100000"/>
              </a:lnSpc>
              <a:spcBef>
                <a:spcPts val="5"/>
              </a:spcBef>
            </a:pPr>
            <a:r>
              <a:rPr sz="1200" spc="100" dirty="0">
                <a:latin typeface="Yu Gothic UI"/>
                <a:cs typeface="Yu Gothic UI"/>
              </a:rPr>
              <a:t>２ 同一の部位につき、同時に</a:t>
            </a:r>
            <a:r>
              <a:rPr sz="1200" u="sng" dirty="0">
                <a:uFill>
                  <a:solidFill>
                    <a:srgbClr val="000000"/>
                  </a:solidFill>
                </a:uFill>
                <a:latin typeface="Yu Gothic UI"/>
                <a:cs typeface="Yu Gothic UI"/>
              </a:rPr>
              <a:t>２以上</a:t>
            </a:r>
            <a:r>
              <a:rPr sz="1200" spc="185" dirty="0">
                <a:latin typeface="Yu Gothic UI"/>
                <a:cs typeface="Yu Gothic UI"/>
              </a:rPr>
              <a:t>のエックス線撮影を</a:t>
            </a:r>
            <a:r>
              <a:rPr sz="1200" spc="60" dirty="0">
                <a:latin typeface="Yu Gothic UI"/>
                <a:cs typeface="Yu Gothic UI"/>
              </a:rPr>
              <a:t>行った場合における第１節の診断料</a:t>
            </a:r>
            <a:r>
              <a:rPr sz="1200" spc="80" dirty="0">
                <a:latin typeface="Yu Gothic UI"/>
                <a:cs typeface="Yu Gothic UI"/>
              </a:rPr>
              <a:t>（</a:t>
            </a:r>
            <a:r>
              <a:rPr sz="1200" spc="70" dirty="0">
                <a:latin typeface="Yu Gothic UI"/>
                <a:cs typeface="Yu Gothic UI"/>
              </a:rPr>
              <a:t>区分番号Ｅ０００</a:t>
            </a:r>
            <a:r>
              <a:rPr sz="1200" spc="155" dirty="0">
                <a:latin typeface="Yu Gothic UI"/>
                <a:cs typeface="Yu Gothic UI"/>
              </a:rPr>
              <a:t>に掲げる写真診断</a:t>
            </a:r>
            <a:r>
              <a:rPr sz="1200" spc="180" dirty="0">
                <a:latin typeface="Yu Gothic UI"/>
                <a:cs typeface="Yu Gothic UI"/>
              </a:rPr>
              <a:t>（３</a:t>
            </a:r>
            <a:r>
              <a:rPr sz="1200" spc="135" dirty="0">
                <a:latin typeface="Yu Gothic UI"/>
                <a:cs typeface="Yu Gothic UI"/>
              </a:rPr>
              <a:t>に係るものに限る。</a:t>
            </a:r>
            <a:r>
              <a:rPr sz="1200" spc="180" dirty="0">
                <a:latin typeface="Yu Gothic UI"/>
                <a:cs typeface="Yu Gothic UI"/>
              </a:rPr>
              <a:t>）</a:t>
            </a:r>
            <a:r>
              <a:rPr sz="1200" spc="130" dirty="0">
                <a:latin typeface="Yu Gothic UI"/>
                <a:cs typeface="Yu Gothic UI"/>
              </a:rPr>
              <a:t>を除く。）</a:t>
            </a:r>
            <a:r>
              <a:rPr sz="1200" spc="80" dirty="0">
                <a:latin typeface="Yu Gothic UI"/>
                <a:cs typeface="Yu Gothic UI"/>
              </a:rPr>
              <a:t>は、第１の診断については第１節の各区分の所定点数に</a:t>
            </a:r>
            <a:r>
              <a:rPr sz="1200" spc="95" dirty="0">
                <a:latin typeface="Yu Gothic UI"/>
                <a:cs typeface="Yu Gothic UI"/>
              </a:rPr>
              <a:t>より、第２の診断以後の診断については、同節の各区分</a:t>
            </a:r>
            <a:endParaRPr sz="1200">
              <a:latin typeface="Yu Gothic UI"/>
              <a:cs typeface="Yu Gothic UI"/>
            </a:endParaRPr>
          </a:p>
          <a:p>
            <a:pPr marL="272415">
              <a:lnSpc>
                <a:spcPct val="100000"/>
              </a:lnSpc>
            </a:pPr>
            <a:r>
              <a:rPr sz="1200" spc="55" dirty="0">
                <a:latin typeface="Yu Gothic UI"/>
                <a:cs typeface="Yu Gothic UI"/>
              </a:rPr>
              <a:t>の所定点数の</a:t>
            </a:r>
            <a:r>
              <a:rPr sz="1200" spc="85" dirty="0">
                <a:latin typeface="Yu Gothic UI"/>
                <a:cs typeface="Yu Gothic UI"/>
              </a:rPr>
              <a:t>100</a:t>
            </a:r>
            <a:r>
              <a:rPr sz="1200" spc="110" dirty="0">
                <a:latin typeface="Yu Gothic UI"/>
                <a:cs typeface="Yu Gothic UI"/>
              </a:rPr>
              <a:t>分の</a:t>
            </a:r>
            <a:r>
              <a:rPr sz="1200" spc="85" dirty="0">
                <a:latin typeface="Yu Gothic UI"/>
                <a:cs typeface="Yu Gothic UI"/>
              </a:rPr>
              <a:t>50</a:t>
            </a:r>
            <a:r>
              <a:rPr sz="1200" spc="150" dirty="0">
                <a:latin typeface="Yu Gothic UI"/>
                <a:cs typeface="Yu Gothic UI"/>
              </a:rPr>
              <a:t>に相当する点数により算定する。</a:t>
            </a:r>
            <a:endParaRPr sz="1200">
              <a:latin typeface="Yu Gothic UI"/>
              <a:cs typeface="Yu Gothic UI"/>
            </a:endParaRPr>
          </a:p>
        </p:txBody>
      </p:sp>
      <p:grpSp>
        <p:nvGrpSpPr>
          <p:cNvPr id="7" name="object 7"/>
          <p:cNvGrpSpPr/>
          <p:nvPr/>
        </p:nvGrpSpPr>
        <p:grpSpPr>
          <a:xfrm>
            <a:off x="315468" y="930935"/>
            <a:ext cx="4824095" cy="2020570"/>
            <a:chOff x="315468" y="930935"/>
            <a:chExt cx="4824095" cy="2020570"/>
          </a:xfrm>
        </p:grpSpPr>
        <p:sp>
          <p:nvSpPr>
            <p:cNvPr id="8" name="object 8"/>
            <p:cNvSpPr/>
            <p:nvPr/>
          </p:nvSpPr>
          <p:spPr>
            <a:xfrm>
              <a:off x="4773040" y="208102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sp>
          <p:nvSpPr>
            <p:cNvPr id="9" name="object 9"/>
            <p:cNvSpPr/>
            <p:nvPr/>
          </p:nvSpPr>
          <p:spPr>
            <a:xfrm>
              <a:off x="315468" y="930935"/>
              <a:ext cx="4168140" cy="294005"/>
            </a:xfrm>
            <a:custGeom>
              <a:avLst/>
              <a:gdLst/>
              <a:ahLst/>
              <a:cxnLst/>
              <a:rect l="l" t="t" r="r" b="b"/>
              <a:pathLst>
                <a:path w="4168140" h="294005">
                  <a:moveTo>
                    <a:pt x="4167632" y="0"/>
                  </a:moveTo>
                  <a:lnTo>
                    <a:pt x="0" y="0"/>
                  </a:lnTo>
                  <a:lnTo>
                    <a:pt x="0" y="293725"/>
                  </a:lnTo>
                  <a:lnTo>
                    <a:pt x="4167632" y="293725"/>
                  </a:lnTo>
                  <a:lnTo>
                    <a:pt x="4167632" y="0"/>
                  </a:lnTo>
                  <a:close/>
                </a:path>
              </a:pathLst>
            </a:custGeom>
            <a:solidFill>
              <a:srgbClr val="CDFFDC"/>
            </a:solidFill>
          </p:spPr>
          <p:txBody>
            <a:bodyPr wrap="square" lIns="0" tIns="0" rIns="0" bIns="0" rtlCol="0"/>
            <a:lstStyle/>
            <a:p>
              <a:endParaRPr/>
            </a:p>
          </p:txBody>
        </p:sp>
      </p:grpSp>
      <p:sp>
        <p:nvSpPr>
          <p:cNvPr id="10" name="object 10"/>
          <p:cNvSpPr txBox="1"/>
          <p:nvPr/>
        </p:nvSpPr>
        <p:spPr>
          <a:xfrm>
            <a:off x="5270500" y="1613192"/>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1" name="object 11"/>
          <p:cNvSpPr txBox="1"/>
          <p:nvPr/>
        </p:nvSpPr>
        <p:spPr>
          <a:xfrm>
            <a:off x="5270500" y="1972945"/>
            <a:ext cx="4320540" cy="2836545"/>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190" dirty="0">
                <a:latin typeface="Yu Gothic UI"/>
                <a:cs typeface="Yu Gothic UI"/>
              </a:rPr>
              <a:t>【写真診断】</a:t>
            </a:r>
            <a:endParaRPr sz="1200">
              <a:latin typeface="Yu Gothic UI"/>
              <a:cs typeface="Yu Gothic UI"/>
            </a:endParaRPr>
          </a:p>
          <a:p>
            <a:pPr marL="92075">
              <a:lnSpc>
                <a:spcPct val="100000"/>
              </a:lnSpc>
              <a:spcBef>
                <a:spcPts val="1440"/>
              </a:spcBef>
            </a:pPr>
            <a:r>
              <a:rPr sz="1200" b="1" u="sng" dirty="0">
                <a:solidFill>
                  <a:srgbClr val="006FC0"/>
                </a:solidFill>
                <a:uFill>
                  <a:solidFill>
                    <a:srgbClr val="006FC0"/>
                  </a:solidFill>
                </a:uFill>
                <a:latin typeface="Yu Gothic UI"/>
                <a:cs typeface="Yu Gothic UI"/>
              </a:rPr>
              <a:t>（削除</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pPr>
            <a:endParaRPr sz="1200">
              <a:latin typeface="Yu Gothic UI"/>
              <a:cs typeface="Yu Gothic UI"/>
            </a:endParaRPr>
          </a:p>
          <a:p>
            <a:pPr>
              <a:lnSpc>
                <a:spcPct val="100000"/>
              </a:lnSpc>
              <a:spcBef>
                <a:spcPts val="1365"/>
              </a:spcBef>
            </a:pPr>
            <a:endParaRPr sz="1200">
              <a:latin typeface="Yu Gothic UI"/>
              <a:cs typeface="Yu Gothic UI"/>
            </a:endParaRPr>
          </a:p>
          <a:p>
            <a:pPr marL="92075">
              <a:lnSpc>
                <a:spcPct val="100000"/>
              </a:lnSpc>
            </a:pPr>
            <a:r>
              <a:rPr sz="1200" spc="120" dirty="0">
                <a:latin typeface="Yu Gothic UI"/>
                <a:cs typeface="Yu Gothic UI"/>
              </a:rPr>
              <a:t>【画像診断</a:t>
            </a:r>
            <a:r>
              <a:rPr sz="1200" dirty="0">
                <a:latin typeface="Yu Gothic UI"/>
                <a:cs typeface="Yu Gothic UI"/>
              </a:rPr>
              <a:t>（通則）</a:t>
            </a:r>
            <a:r>
              <a:rPr sz="1200" spc="550" dirty="0">
                <a:latin typeface="Yu Gothic UI"/>
                <a:cs typeface="Yu Gothic UI"/>
              </a:rPr>
              <a:t>】</a:t>
            </a:r>
            <a:endParaRPr sz="1200">
              <a:latin typeface="Yu Gothic UI"/>
              <a:cs typeface="Yu Gothic UI"/>
            </a:endParaRPr>
          </a:p>
          <a:p>
            <a:pPr marL="273685" marR="104775" indent="-181610">
              <a:lnSpc>
                <a:spcPct val="100000"/>
              </a:lnSpc>
              <a:tabLst>
                <a:tab pos="396875" algn="l"/>
              </a:tabLst>
            </a:pPr>
            <a:r>
              <a:rPr sz="1200" dirty="0">
                <a:latin typeface="Yu Gothic UI"/>
                <a:cs typeface="Yu Gothic UI"/>
              </a:rPr>
              <a:t>２		</a:t>
            </a:r>
            <a:r>
              <a:rPr sz="1200" spc="120" dirty="0">
                <a:latin typeface="Yu Gothic UI"/>
                <a:cs typeface="Yu Gothic UI"/>
              </a:rPr>
              <a:t>同一の部位につき、同時に</a:t>
            </a:r>
            <a:r>
              <a:rPr sz="1200" b="1" u="sng" dirty="0">
                <a:solidFill>
                  <a:srgbClr val="006FC0"/>
                </a:solidFill>
                <a:uFill>
                  <a:solidFill>
                    <a:srgbClr val="006FC0"/>
                  </a:solidFill>
                </a:uFill>
                <a:latin typeface="Yu Gothic UI"/>
                <a:cs typeface="Yu Gothic UI"/>
              </a:rPr>
              <a:t>２枚以上</a:t>
            </a:r>
            <a:r>
              <a:rPr sz="1200" spc="190" dirty="0">
                <a:latin typeface="Yu Gothic UI"/>
                <a:cs typeface="Yu Gothic UI"/>
              </a:rPr>
              <a:t>のエックス線撮影を</a:t>
            </a:r>
            <a:r>
              <a:rPr sz="1200" spc="60" dirty="0">
                <a:latin typeface="Yu Gothic UI"/>
                <a:cs typeface="Yu Gothic UI"/>
              </a:rPr>
              <a:t>行った場合における第１節の診断料</a:t>
            </a:r>
            <a:r>
              <a:rPr sz="1200" spc="80" dirty="0">
                <a:latin typeface="Yu Gothic UI"/>
                <a:cs typeface="Yu Gothic UI"/>
              </a:rPr>
              <a:t>（</a:t>
            </a:r>
            <a:r>
              <a:rPr sz="1200" spc="75" dirty="0">
                <a:latin typeface="Yu Gothic UI"/>
                <a:cs typeface="Yu Gothic UI"/>
              </a:rPr>
              <a:t>区分番号Ｅ０００に</a:t>
            </a:r>
            <a:r>
              <a:rPr sz="1200" spc="65" dirty="0">
                <a:latin typeface="Yu Gothic UI"/>
                <a:cs typeface="Yu Gothic UI"/>
              </a:rPr>
              <a:t>掲げる写真診断</a:t>
            </a:r>
            <a:r>
              <a:rPr sz="1200" spc="120" dirty="0">
                <a:latin typeface="Yu Gothic UI"/>
                <a:cs typeface="Yu Gothic UI"/>
              </a:rPr>
              <a:t>（</a:t>
            </a:r>
            <a:r>
              <a:rPr sz="1200" b="1" u="sng" spc="125" dirty="0">
                <a:solidFill>
                  <a:srgbClr val="006FC0"/>
                </a:solidFill>
                <a:uFill>
                  <a:solidFill>
                    <a:srgbClr val="006FC0"/>
                  </a:solidFill>
                </a:uFill>
                <a:latin typeface="Yu Gothic UI"/>
                <a:cs typeface="Yu Gothic UI"/>
              </a:rPr>
              <a:t>２のイ及びハ並びに</a:t>
            </a:r>
            <a:r>
              <a:rPr sz="1200" spc="170" dirty="0">
                <a:latin typeface="Yu Gothic UI"/>
                <a:cs typeface="Yu Gothic UI"/>
              </a:rPr>
              <a:t>３に係るものに限</a:t>
            </a:r>
            <a:r>
              <a:rPr sz="1200" spc="125" dirty="0">
                <a:latin typeface="Yu Gothic UI"/>
                <a:cs typeface="Yu Gothic UI"/>
              </a:rPr>
              <a:t>る。</a:t>
            </a:r>
            <a:r>
              <a:rPr sz="1200" spc="185" dirty="0">
                <a:latin typeface="Yu Gothic UI"/>
                <a:cs typeface="Yu Gothic UI"/>
              </a:rPr>
              <a:t>）</a:t>
            </a:r>
            <a:r>
              <a:rPr sz="1200" spc="135" dirty="0">
                <a:latin typeface="Yu Gothic UI"/>
                <a:cs typeface="Yu Gothic UI"/>
              </a:rPr>
              <a:t>を除く。</a:t>
            </a:r>
            <a:r>
              <a:rPr sz="1200" spc="185" dirty="0">
                <a:latin typeface="Yu Gothic UI"/>
                <a:cs typeface="Yu Gothic UI"/>
              </a:rPr>
              <a:t>）</a:t>
            </a:r>
            <a:r>
              <a:rPr sz="1200" spc="135" dirty="0">
                <a:latin typeface="Yu Gothic UI"/>
                <a:cs typeface="Yu Gothic UI"/>
              </a:rPr>
              <a:t>は、第１の診断については第１節の各</a:t>
            </a:r>
            <a:r>
              <a:rPr sz="1200" spc="80" dirty="0">
                <a:latin typeface="Yu Gothic UI"/>
                <a:cs typeface="Yu Gothic UI"/>
              </a:rPr>
              <a:t>区分の所定点数により、第２の診断以後の診断につい て</a:t>
            </a:r>
            <a:r>
              <a:rPr sz="1200" spc="85" dirty="0">
                <a:latin typeface="Yu Gothic UI"/>
                <a:cs typeface="Yu Gothic UI"/>
              </a:rPr>
              <a:t>は、同節の各区分の所定点数の100</a:t>
            </a:r>
            <a:r>
              <a:rPr sz="1200" spc="105" dirty="0">
                <a:latin typeface="Yu Gothic UI"/>
                <a:cs typeface="Yu Gothic UI"/>
              </a:rPr>
              <a:t>分の</a:t>
            </a:r>
            <a:r>
              <a:rPr sz="1200" spc="85" dirty="0">
                <a:latin typeface="Yu Gothic UI"/>
                <a:cs typeface="Yu Gothic UI"/>
              </a:rPr>
              <a:t>50</a:t>
            </a:r>
            <a:r>
              <a:rPr sz="1200" spc="150" dirty="0">
                <a:latin typeface="Yu Gothic UI"/>
                <a:cs typeface="Yu Gothic UI"/>
              </a:rPr>
              <a:t>に相当する点</a:t>
            </a:r>
            <a:r>
              <a:rPr sz="1200" spc="165" dirty="0">
                <a:latin typeface="Yu Gothic UI"/>
                <a:cs typeface="Yu Gothic UI"/>
              </a:rPr>
              <a:t>数により算定する。</a:t>
            </a:r>
            <a:endParaRPr sz="1200">
              <a:latin typeface="Yu Gothic UI"/>
              <a:cs typeface="Yu Gothic UI"/>
            </a:endParaRPr>
          </a:p>
        </p:txBody>
      </p:sp>
      <p:sp>
        <p:nvSpPr>
          <p:cNvPr id="12" name="object 12"/>
          <p:cNvSpPr txBox="1"/>
          <p:nvPr/>
        </p:nvSpPr>
        <p:spPr>
          <a:xfrm>
            <a:off x="271983" y="876620"/>
            <a:ext cx="6363970" cy="623570"/>
          </a:xfrm>
          <a:prstGeom prst="rect">
            <a:avLst/>
          </a:prstGeom>
        </p:spPr>
        <p:txBody>
          <a:bodyPr vert="horz" wrap="square" lIns="0" tIns="104775" rIns="0" bIns="0" rtlCol="0">
            <a:spAutoFit/>
          </a:bodyPr>
          <a:lstStyle/>
          <a:p>
            <a:pPr marL="374015">
              <a:lnSpc>
                <a:spcPct val="100000"/>
              </a:lnSpc>
              <a:spcBef>
                <a:spcPts val="825"/>
              </a:spcBef>
            </a:pPr>
            <a:r>
              <a:rPr sz="1200" b="1" spc="-5" dirty="0">
                <a:latin typeface="Yu Gothic UI"/>
                <a:cs typeface="Yu Gothic UI"/>
              </a:rPr>
              <a:t>診断料及び撮影料の２枚目以降の算定方法を明確化</a:t>
            </a:r>
            <a:endParaRPr sz="1200">
              <a:latin typeface="Yu Gothic UI"/>
              <a:cs typeface="Yu Gothic UI"/>
            </a:endParaRPr>
          </a:p>
          <a:p>
            <a:pPr marL="299085" indent="-286385">
              <a:lnSpc>
                <a:spcPct val="100000"/>
              </a:lnSpc>
              <a:spcBef>
                <a:spcPts val="860"/>
              </a:spcBef>
              <a:buFont typeface="Wingdings"/>
              <a:buChar char=""/>
              <a:tabLst>
                <a:tab pos="299085" algn="l"/>
              </a:tabLst>
            </a:pPr>
            <a:r>
              <a:rPr sz="1400" spc="135" dirty="0">
                <a:latin typeface="Yu Gothic UI"/>
                <a:cs typeface="Yu Gothic UI"/>
              </a:rPr>
              <a:t>画像診断における</a:t>
            </a:r>
            <a:r>
              <a:rPr sz="1400" b="1" u="sng" spc="-5" dirty="0">
                <a:solidFill>
                  <a:srgbClr val="006FC0"/>
                </a:solidFill>
                <a:uFill>
                  <a:solidFill>
                    <a:srgbClr val="006FC0"/>
                  </a:solidFill>
                </a:uFill>
                <a:latin typeface="Yu Gothic UI"/>
                <a:cs typeface="Yu Gothic UI"/>
              </a:rPr>
              <a:t>診断料及び撮影料の２枚目以降の算定方法を明確化</a:t>
            </a:r>
            <a:r>
              <a:rPr sz="1400" spc="330" dirty="0">
                <a:latin typeface="Yu Gothic UI"/>
                <a:cs typeface="Yu Gothic UI"/>
              </a:rPr>
              <a:t>する。</a:t>
            </a:r>
            <a:endParaRPr sz="1400">
              <a:latin typeface="Yu Gothic UI"/>
              <a:cs typeface="Yu Gothic UI"/>
            </a:endParaRPr>
          </a:p>
        </p:txBody>
      </p:sp>
      <p:sp>
        <p:nvSpPr>
          <p:cNvPr id="13" name="object 13"/>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4" name="object 14"/>
          <p:cNvSpPr txBox="1">
            <a:spLocks noGrp="1"/>
          </p:cNvSpPr>
          <p:nvPr>
            <p:ph type="title"/>
          </p:nvPr>
        </p:nvSpPr>
        <p:spPr>
          <a:xfrm>
            <a:off x="1434464" y="402716"/>
            <a:ext cx="7035800" cy="391160"/>
          </a:xfrm>
          <a:prstGeom prst="rect">
            <a:avLst/>
          </a:prstGeom>
        </p:spPr>
        <p:txBody>
          <a:bodyPr vert="horz" wrap="square" lIns="0" tIns="12700" rIns="0" bIns="0" rtlCol="0">
            <a:spAutoFit/>
          </a:bodyPr>
          <a:lstStyle/>
          <a:p>
            <a:pPr marL="12700">
              <a:lnSpc>
                <a:spcPct val="100000"/>
              </a:lnSpc>
              <a:spcBef>
                <a:spcPts val="100"/>
              </a:spcBef>
            </a:pPr>
            <a:r>
              <a:rPr spc="135" dirty="0"/>
              <a:t>歯科点数表で解釈が示されていない項目の明確化①</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62</a:t>
            </a:r>
          </a:p>
        </p:txBody>
      </p:sp>
      <p:sp>
        <p:nvSpPr>
          <p:cNvPr id="15" name="object 15"/>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1272"/>
            <a:ext cx="9519920" cy="2247265"/>
          </a:xfrm>
          <a:custGeom>
            <a:avLst/>
            <a:gdLst/>
            <a:ahLst/>
            <a:cxnLst/>
            <a:rect l="l" t="t" r="r" b="b"/>
            <a:pathLst>
              <a:path w="9519920" h="2247265">
                <a:moveTo>
                  <a:pt x="0" y="2246756"/>
                </a:moveTo>
                <a:lnTo>
                  <a:pt x="9519793" y="2246756"/>
                </a:lnTo>
                <a:lnTo>
                  <a:pt x="9519793" y="0"/>
                </a:lnTo>
                <a:lnTo>
                  <a:pt x="0" y="0"/>
                </a:lnTo>
                <a:lnTo>
                  <a:pt x="0" y="2246756"/>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15468" y="1613192"/>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txBox="1"/>
          <p:nvPr/>
        </p:nvSpPr>
        <p:spPr>
          <a:xfrm>
            <a:off x="315468" y="1972995"/>
            <a:ext cx="4320540" cy="1176655"/>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120" dirty="0">
                <a:latin typeface="Yu Gothic UI"/>
                <a:cs typeface="Yu Gothic UI"/>
              </a:rPr>
              <a:t>【病理診断</a:t>
            </a:r>
            <a:r>
              <a:rPr sz="1200" dirty="0">
                <a:latin typeface="Yu Gothic UI"/>
                <a:cs typeface="Yu Gothic UI"/>
              </a:rPr>
              <a:t>（通則）</a:t>
            </a:r>
            <a:r>
              <a:rPr sz="1200" spc="550" dirty="0">
                <a:latin typeface="Yu Gothic UI"/>
                <a:cs typeface="Yu Gothic UI"/>
              </a:rPr>
              <a:t>】</a:t>
            </a:r>
            <a:endParaRPr sz="1200">
              <a:latin typeface="Yu Gothic UI"/>
              <a:cs typeface="Yu Gothic UI"/>
            </a:endParaRPr>
          </a:p>
          <a:p>
            <a:pPr marL="356235" marR="67310" indent="-265430">
              <a:lnSpc>
                <a:spcPct val="100000"/>
              </a:lnSpc>
              <a:tabLst>
                <a:tab pos="54800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第</a:t>
            </a:r>
            <a:r>
              <a:rPr sz="1200" spc="85" dirty="0">
                <a:latin typeface="Yu Gothic UI"/>
                <a:cs typeface="Yu Gothic UI"/>
              </a:rPr>
              <a:t>14</a:t>
            </a:r>
            <a:r>
              <a:rPr sz="1200" spc="60" dirty="0">
                <a:latin typeface="Yu Gothic UI"/>
                <a:cs typeface="Yu Gothic UI"/>
              </a:rPr>
              <a:t>部</a:t>
            </a:r>
            <a:r>
              <a:rPr sz="1200" dirty="0">
                <a:latin typeface="Yu Gothic UI"/>
                <a:cs typeface="Yu Gothic UI"/>
              </a:rPr>
              <a:t>に</a:t>
            </a:r>
            <a:r>
              <a:rPr sz="1200" spc="60" dirty="0">
                <a:latin typeface="Yu Gothic UI"/>
                <a:cs typeface="Yu Gothic UI"/>
              </a:rPr>
              <a:t>規</a:t>
            </a:r>
            <a:r>
              <a:rPr sz="1200" spc="70" dirty="0">
                <a:latin typeface="Yu Gothic UI"/>
                <a:cs typeface="Yu Gothic UI"/>
              </a:rPr>
              <a:t>定</a:t>
            </a:r>
            <a:r>
              <a:rPr sz="1200" spc="65" dirty="0">
                <a:latin typeface="Yu Gothic UI"/>
                <a:cs typeface="Yu Gothic UI"/>
              </a:rPr>
              <a:t>す</a:t>
            </a:r>
            <a:r>
              <a:rPr sz="1200" spc="60" dirty="0">
                <a:latin typeface="Yu Gothic UI"/>
                <a:cs typeface="Yu Gothic UI"/>
              </a:rPr>
              <a:t>る</a:t>
            </a:r>
            <a:r>
              <a:rPr sz="1200" spc="80" dirty="0">
                <a:latin typeface="Yu Gothic UI"/>
                <a:cs typeface="Yu Gothic UI"/>
              </a:rPr>
              <a:t>病理診断以外</a:t>
            </a:r>
            <a:r>
              <a:rPr sz="1200" spc="65" dirty="0">
                <a:latin typeface="Yu Gothic UI"/>
                <a:cs typeface="Yu Gothic UI"/>
              </a:rPr>
              <a:t>の</a:t>
            </a:r>
            <a:r>
              <a:rPr sz="1200" spc="80" dirty="0">
                <a:latin typeface="Yu Gothic UI"/>
                <a:cs typeface="Yu Gothic UI"/>
              </a:rPr>
              <a:t>病理診断</a:t>
            </a:r>
            <a:r>
              <a:rPr sz="1200" spc="65" dirty="0">
                <a:latin typeface="Yu Gothic UI"/>
                <a:cs typeface="Yu Gothic UI"/>
              </a:rPr>
              <a:t>の</a:t>
            </a:r>
            <a:r>
              <a:rPr sz="1200" spc="80" dirty="0">
                <a:latin typeface="Yu Gothic UI"/>
                <a:cs typeface="Yu Gothic UI"/>
              </a:rPr>
              <a:t>算定</a:t>
            </a:r>
            <a:r>
              <a:rPr sz="1200" spc="70" dirty="0">
                <a:latin typeface="Yu Gothic UI"/>
                <a:cs typeface="Yu Gothic UI"/>
              </a:rPr>
              <a:t>は</a:t>
            </a:r>
            <a:r>
              <a:rPr sz="1200" spc="5" dirty="0">
                <a:latin typeface="Yu Gothic UI"/>
                <a:cs typeface="Yu Gothic UI"/>
              </a:rPr>
              <a:t>、</a:t>
            </a:r>
            <a:r>
              <a:rPr sz="1200" spc="140" dirty="0">
                <a:latin typeface="Yu Gothic UI"/>
                <a:cs typeface="Yu Gothic UI"/>
              </a:rPr>
              <a:t>医科点数表</a:t>
            </a:r>
            <a:r>
              <a:rPr sz="1200" spc="114" dirty="0">
                <a:latin typeface="Yu Gothic UI"/>
                <a:cs typeface="Yu Gothic UI"/>
              </a:rPr>
              <a:t>の</a:t>
            </a:r>
            <a:r>
              <a:rPr sz="1200" spc="140" dirty="0">
                <a:latin typeface="Yu Gothic UI"/>
                <a:cs typeface="Yu Gothic UI"/>
              </a:rPr>
              <a:t>例</a:t>
            </a:r>
            <a:r>
              <a:rPr sz="1200" spc="110" dirty="0">
                <a:latin typeface="Yu Gothic UI"/>
                <a:cs typeface="Yu Gothic UI"/>
              </a:rPr>
              <a:t>に</a:t>
            </a:r>
            <a:r>
              <a:rPr sz="1200" spc="105" dirty="0">
                <a:latin typeface="Yu Gothic UI"/>
                <a:cs typeface="Yu Gothic UI"/>
              </a:rPr>
              <a:t>よる</a:t>
            </a:r>
            <a:r>
              <a:rPr sz="1200" spc="45" dirty="0">
                <a:latin typeface="Yu Gothic UI"/>
                <a:cs typeface="Yu Gothic UI"/>
              </a:rPr>
              <a:t>。</a:t>
            </a:r>
            <a:endParaRPr sz="1200">
              <a:latin typeface="Yu Gothic UI"/>
              <a:cs typeface="Yu Gothic UI"/>
            </a:endParaRPr>
          </a:p>
        </p:txBody>
      </p:sp>
      <p:grpSp>
        <p:nvGrpSpPr>
          <p:cNvPr id="5" name="object 5"/>
          <p:cNvGrpSpPr/>
          <p:nvPr/>
        </p:nvGrpSpPr>
        <p:grpSpPr>
          <a:xfrm>
            <a:off x="4766690" y="1966645"/>
            <a:ext cx="4830445" cy="1189355"/>
            <a:chOff x="4766690" y="1966645"/>
            <a:chExt cx="4830445" cy="1189355"/>
          </a:xfrm>
        </p:grpSpPr>
        <p:sp>
          <p:nvSpPr>
            <p:cNvPr id="6" name="object 6"/>
            <p:cNvSpPr/>
            <p:nvPr/>
          </p:nvSpPr>
          <p:spPr>
            <a:xfrm>
              <a:off x="4773040" y="208102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sp>
          <p:nvSpPr>
            <p:cNvPr id="7" name="object 7"/>
            <p:cNvSpPr/>
            <p:nvPr/>
          </p:nvSpPr>
          <p:spPr>
            <a:xfrm>
              <a:off x="5270499" y="1972995"/>
              <a:ext cx="4320540" cy="1176655"/>
            </a:xfrm>
            <a:custGeom>
              <a:avLst/>
              <a:gdLst/>
              <a:ahLst/>
              <a:cxnLst/>
              <a:rect l="l" t="t" r="r" b="b"/>
              <a:pathLst>
                <a:path w="4320540" h="1176655">
                  <a:moveTo>
                    <a:pt x="4320032" y="0"/>
                  </a:moveTo>
                  <a:lnTo>
                    <a:pt x="0" y="0"/>
                  </a:lnTo>
                  <a:lnTo>
                    <a:pt x="0" y="1176604"/>
                  </a:lnTo>
                  <a:lnTo>
                    <a:pt x="4320032" y="1176604"/>
                  </a:lnTo>
                  <a:lnTo>
                    <a:pt x="4320032" y="0"/>
                  </a:lnTo>
                  <a:close/>
                </a:path>
              </a:pathLst>
            </a:custGeom>
            <a:solidFill>
              <a:srgbClr val="E0FFEA"/>
            </a:solidFill>
          </p:spPr>
          <p:txBody>
            <a:bodyPr wrap="square" lIns="0" tIns="0" rIns="0" bIns="0" rtlCol="0"/>
            <a:lstStyle/>
            <a:p>
              <a:endParaRPr/>
            </a:p>
          </p:txBody>
        </p:sp>
        <p:sp>
          <p:nvSpPr>
            <p:cNvPr id="8" name="object 8"/>
            <p:cNvSpPr/>
            <p:nvPr/>
          </p:nvSpPr>
          <p:spPr>
            <a:xfrm>
              <a:off x="5270499" y="1972995"/>
              <a:ext cx="4320540" cy="1176655"/>
            </a:xfrm>
            <a:custGeom>
              <a:avLst/>
              <a:gdLst/>
              <a:ahLst/>
              <a:cxnLst/>
              <a:rect l="l" t="t" r="r" b="b"/>
              <a:pathLst>
                <a:path w="4320540" h="1176655">
                  <a:moveTo>
                    <a:pt x="0" y="1176604"/>
                  </a:moveTo>
                  <a:lnTo>
                    <a:pt x="4320032" y="1176604"/>
                  </a:lnTo>
                  <a:lnTo>
                    <a:pt x="4320032" y="0"/>
                  </a:lnTo>
                  <a:lnTo>
                    <a:pt x="0" y="0"/>
                  </a:lnTo>
                  <a:lnTo>
                    <a:pt x="0" y="1176604"/>
                  </a:lnTo>
                  <a:close/>
                </a:path>
              </a:pathLst>
            </a:custGeom>
            <a:ln w="12700">
              <a:solidFill>
                <a:srgbClr val="00AF50"/>
              </a:solidFill>
            </a:ln>
          </p:spPr>
          <p:txBody>
            <a:bodyPr wrap="square" lIns="0" tIns="0" rIns="0" bIns="0" rtlCol="0"/>
            <a:lstStyle/>
            <a:p>
              <a:endParaRPr/>
            </a:p>
          </p:txBody>
        </p:sp>
      </p:grpSp>
      <p:sp>
        <p:nvSpPr>
          <p:cNvPr id="9" name="object 9"/>
          <p:cNvSpPr txBox="1"/>
          <p:nvPr/>
        </p:nvSpPr>
        <p:spPr>
          <a:xfrm>
            <a:off x="5270500" y="1613192"/>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0" name="object 10"/>
          <p:cNvSpPr txBox="1"/>
          <p:nvPr/>
        </p:nvSpPr>
        <p:spPr>
          <a:xfrm>
            <a:off x="5276850" y="2009902"/>
            <a:ext cx="4315460" cy="1123315"/>
          </a:xfrm>
          <a:prstGeom prst="rect">
            <a:avLst/>
          </a:prstGeom>
        </p:spPr>
        <p:txBody>
          <a:bodyPr vert="horz" wrap="square" lIns="0" tIns="12700" rIns="0" bIns="0" rtlCol="0">
            <a:spAutoFit/>
          </a:bodyPr>
          <a:lstStyle/>
          <a:p>
            <a:pPr marL="85725">
              <a:lnSpc>
                <a:spcPct val="100000"/>
              </a:lnSpc>
              <a:spcBef>
                <a:spcPts val="100"/>
              </a:spcBef>
            </a:pPr>
            <a:r>
              <a:rPr sz="1200" spc="190" dirty="0">
                <a:latin typeface="Yu Gothic UI"/>
                <a:cs typeface="Yu Gothic UI"/>
              </a:rPr>
              <a:t>【写真診断】</a:t>
            </a:r>
            <a:endParaRPr sz="1200">
              <a:latin typeface="Yu Gothic UI"/>
              <a:cs typeface="Yu Gothic UI"/>
            </a:endParaRPr>
          </a:p>
          <a:p>
            <a:pPr marL="352425" indent="-266700">
              <a:lnSpc>
                <a:spcPct val="100000"/>
              </a:lnSpc>
              <a:tabLst>
                <a:tab pos="54292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第</a:t>
            </a:r>
            <a:r>
              <a:rPr sz="1200" spc="85" dirty="0">
                <a:latin typeface="Yu Gothic UI"/>
                <a:cs typeface="Yu Gothic UI"/>
              </a:rPr>
              <a:t>14</a:t>
            </a:r>
            <a:r>
              <a:rPr sz="1200" spc="60" dirty="0">
                <a:latin typeface="Yu Gothic UI"/>
                <a:cs typeface="Yu Gothic UI"/>
              </a:rPr>
              <a:t>部</a:t>
            </a:r>
            <a:r>
              <a:rPr sz="1200" dirty="0">
                <a:latin typeface="Yu Gothic UI"/>
                <a:cs typeface="Yu Gothic UI"/>
              </a:rPr>
              <a:t>に</a:t>
            </a:r>
            <a:r>
              <a:rPr sz="1200" spc="60" dirty="0">
                <a:latin typeface="Yu Gothic UI"/>
                <a:cs typeface="Yu Gothic UI"/>
              </a:rPr>
              <a:t>規</a:t>
            </a:r>
            <a:r>
              <a:rPr sz="1200" spc="70" dirty="0">
                <a:latin typeface="Yu Gothic UI"/>
                <a:cs typeface="Yu Gothic UI"/>
              </a:rPr>
              <a:t>定</a:t>
            </a:r>
            <a:r>
              <a:rPr sz="1200" spc="65" dirty="0">
                <a:latin typeface="Yu Gothic UI"/>
                <a:cs typeface="Yu Gothic UI"/>
              </a:rPr>
              <a:t>す</a:t>
            </a:r>
            <a:r>
              <a:rPr sz="1200" spc="60" dirty="0">
                <a:latin typeface="Yu Gothic UI"/>
                <a:cs typeface="Yu Gothic UI"/>
              </a:rPr>
              <a:t>る</a:t>
            </a:r>
            <a:r>
              <a:rPr sz="1200" spc="80" dirty="0">
                <a:latin typeface="Yu Gothic UI"/>
                <a:cs typeface="Yu Gothic UI"/>
              </a:rPr>
              <a:t>病理診断以外</a:t>
            </a:r>
            <a:r>
              <a:rPr sz="1200" spc="65" dirty="0">
                <a:latin typeface="Yu Gothic UI"/>
                <a:cs typeface="Yu Gothic UI"/>
              </a:rPr>
              <a:t>の</a:t>
            </a:r>
            <a:r>
              <a:rPr sz="1200" spc="80" dirty="0">
                <a:latin typeface="Yu Gothic UI"/>
                <a:cs typeface="Yu Gothic UI"/>
              </a:rPr>
              <a:t>病理診断</a:t>
            </a:r>
            <a:r>
              <a:rPr sz="1200" spc="65" dirty="0">
                <a:latin typeface="Yu Gothic UI"/>
                <a:cs typeface="Yu Gothic UI"/>
              </a:rPr>
              <a:t>の</a:t>
            </a:r>
            <a:r>
              <a:rPr sz="1200" spc="80" dirty="0">
                <a:latin typeface="Yu Gothic UI"/>
                <a:cs typeface="Yu Gothic UI"/>
              </a:rPr>
              <a:t>算定</a:t>
            </a:r>
            <a:r>
              <a:rPr sz="1200" spc="70" dirty="0">
                <a:latin typeface="Yu Gothic UI"/>
                <a:cs typeface="Yu Gothic UI"/>
              </a:rPr>
              <a:t>は</a:t>
            </a:r>
            <a:r>
              <a:rPr sz="1200" spc="5" dirty="0">
                <a:latin typeface="Yu Gothic UI"/>
                <a:cs typeface="Yu Gothic UI"/>
              </a:rPr>
              <a:t>、</a:t>
            </a:r>
            <a:r>
              <a:rPr sz="1200" spc="140" dirty="0">
                <a:latin typeface="Yu Gothic UI"/>
                <a:cs typeface="Yu Gothic UI"/>
              </a:rPr>
              <a:t>医科点数表</a:t>
            </a:r>
            <a:r>
              <a:rPr sz="1200" spc="114" dirty="0">
                <a:latin typeface="Yu Gothic UI"/>
                <a:cs typeface="Yu Gothic UI"/>
              </a:rPr>
              <a:t>の</a:t>
            </a:r>
            <a:r>
              <a:rPr sz="1200" spc="140" dirty="0">
                <a:latin typeface="Yu Gothic UI"/>
                <a:cs typeface="Yu Gothic UI"/>
              </a:rPr>
              <a:t>例</a:t>
            </a:r>
            <a:r>
              <a:rPr sz="1200" spc="110" dirty="0">
                <a:latin typeface="Yu Gothic UI"/>
                <a:cs typeface="Yu Gothic UI"/>
              </a:rPr>
              <a:t>に</a:t>
            </a:r>
            <a:r>
              <a:rPr sz="1200" spc="105" dirty="0">
                <a:latin typeface="Yu Gothic UI"/>
                <a:cs typeface="Yu Gothic UI"/>
              </a:rPr>
              <a:t>よる</a:t>
            </a:r>
            <a:r>
              <a:rPr sz="1200" spc="95" dirty="0">
                <a:latin typeface="Yu Gothic UI"/>
                <a:cs typeface="Yu Gothic UI"/>
              </a:rPr>
              <a:t>。</a:t>
            </a:r>
            <a:r>
              <a:rPr sz="1200" spc="80" dirty="0">
                <a:solidFill>
                  <a:srgbClr val="006FC0"/>
                </a:solidFill>
                <a:latin typeface="Yu Gothic UI"/>
                <a:cs typeface="Yu Gothic UI"/>
              </a:rPr>
              <a:t>な</a:t>
            </a:r>
            <a:r>
              <a:rPr sz="1200" spc="75" dirty="0">
                <a:solidFill>
                  <a:srgbClr val="006FC0"/>
                </a:solidFill>
                <a:latin typeface="Yu Gothic UI"/>
                <a:cs typeface="Yu Gothic UI"/>
              </a:rPr>
              <a:t>お</a:t>
            </a:r>
            <a:r>
              <a:rPr sz="1200" spc="60" dirty="0">
                <a:solidFill>
                  <a:srgbClr val="006FC0"/>
                </a:solidFill>
                <a:latin typeface="Yu Gothic UI"/>
                <a:cs typeface="Yu Gothic UI"/>
              </a:rPr>
              <a:t>、</a:t>
            </a:r>
            <a:r>
              <a:rPr sz="1200" spc="95" dirty="0">
                <a:solidFill>
                  <a:srgbClr val="006FC0"/>
                </a:solidFill>
                <a:latin typeface="Yu Gothic UI"/>
                <a:cs typeface="Yu Gothic UI"/>
              </a:rPr>
              <a:t>医科点数表</a:t>
            </a:r>
            <a:r>
              <a:rPr sz="1200" spc="75" dirty="0">
                <a:solidFill>
                  <a:srgbClr val="006FC0"/>
                </a:solidFill>
                <a:latin typeface="Yu Gothic UI"/>
                <a:cs typeface="Yu Gothic UI"/>
              </a:rPr>
              <a:t>の</a:t>
            </a:r>
            <a:r>
              <a:rPr sz="1200" spc="95" dirty="0">
                <a:solidFill>
                  <a:srgbClr val="006FC0"/>
                </a:solidFill>
                <a:latin typeface="Yu Gothic UI"/>
                <a:cs typeface="Yu Gothic UI"/>
              </a:rPr>
              <a:t>Ｎ０００</a:t>
            </a:r>
            <a:r>
              <a:rPr sz="1200" spc="25" dirty="0">
                <a:solidFill>
                  <a:srgbClr val="006FC0"/>
                </a:solidFill>
                <a:latin typeface="Yu Gothic UI"/>
                <a:cs typeface="Yu Gothic UI"/>
              </a:rPr>
              <a:t>か</a:t>
            </a:r>
            <a:r>
              <a:rPr sz="1200" spc="500" dirty="0">
                <a:solidFill>
                  <a:srgbClr val="006FC0"/>
                </a:solidFill>
                <a:latin typeface="Yu Gothic UI"/>
                <a:cs typeface="Yu Gothic UI"/>
              </a:rPr>
              <a:t> </a:t>
            </a:r>
            <a:r>
              <a:rPr sz="1200" spc="160" dirty="0">
                <a:solidFill>
                  <a:srgbClr val="006FC0"/>
                </a:solidFill>
                <a:latin typeface="Yu Gothic UI"/>
                <a:cs typeface="Yu Gothic UI"/>
              </a:rPr>
              <a:t>ら</a:t>
            </a:r>
            <a:r>
              <a:rPr sz="1200" spc="225" dirty="0">
                <a:solidFill>
                  <a:srgbClr val="006FC0"/>
                </a:solidFill>
                <a:latin typeface="Yu Gothic UI"/>
                <a:cs typeface="Yu Gothic UI"/>
              </a:rPr>
              <a:t>Ｎ００２</a:t>
            </a:r>
            <a:r>
              <a:rPr sz="1200" spc="170" dirty="0">
                <a:solidFill>
                  <a:srgbClr val="006FC0"/>
                </a:solidFill>
                <a:latin typeface="Yu Gothic UI"/>
                <a:cs typeface="Yu Gothic UI"/>
              </a:rPr>
              <a:t>ま</a:t>
            </a:r>
            <a:r>
              <a:rPr sz="1200" spc="180" dirty="0">
                <a:solidFill>
                  <a:srgbClr val="006FC0"/>
                </a:solidFill>
                <a:latin typeface="Yu Gothic UI"/>
                <a:cs typeface="Yu Gothic UI"/>
              </a:rPr>
              <a:t>で</a:t>
            </a:r>
            <a:r>
              <a:rPr sz="1200" spc="175" dirty="0">
                <a:solidFill>
                  <a:srgbClr val="006FC0"/>
                </a:solidFill>
                <a:latin typeface="Yu Gothic UI"/>
                <a:cs typeface="Yu Gothic UI"/>
              </a:rPr>
              <a:t>につ</a:t>
            </a:r>
            <a:r>
              <a:rPr sz="1200" spc="185" dirty="0">
                <a:solidFill>
                  <a:srgbClr val="006FC0"/>
                </a:solidFill>
                <a:latin typeface="Yu Gothic UI"/>
                <a:cs typeface="Yu Gothic UI"/>
              </a:rPr>
              <a:t>い</a:t>
            </a:r>
            <a:r>
              <a:rPr sz="1200" spc="170" dirty="0">
                <a:solidFill>
                  <a:srgbClr val="006FC0"/>
                </a:solidFill>
                <a:latin typeface="Yu Gothic UI"/>
                <a:cs typeface="Yu Gothic UI"/>
              </a:rPr>
              <a:t>て</a:t>
            </a:r>
            <a:r>
              <a:rPr sz="1200" spc="190" dirty="0">
                <a:solidFill>
                  <a:srgbClr val="006FC0"/>
                </a:solidFill>
                <a:latin typeface="Yu Gothic UI"/>
                <a:cs typeface="Yu Gothic UI"/>
              </a:rPr>
              <a:t>は</a:t>
            </a:r>
            <a:r>
              <a:rPr sz="1200" spc="150" dirty="0">
                <a:solidFill>
                  <a:srgbClr val="006FC0"/>
                </a:solidFill>
                <a:latin typeface="Yu Gothic UI"/>
                <a:cs typeface="Yu Gothic UI"/>
              </a:rPr>
              <a:t>、</a:t>
            </a:r>
            <a:r>
              <a:rPr sz="1200" b="1" u="sng" spc="120" dirty="0">
                <a:solidFill>
                  <a:srgbClr val="006FC0"/>
                </a:solidFill>
                <a:uFill>
                  <a:solidFill>
                    <a:srgbClr val="006FC0"/>
                  </a:solidFill>
                </a:uFill>
                <a:latin typeface="Yu Gothic UI"/>
                <a:cs typeface="Yu Gothic UI"/>
              </a:rPr>
              <a:t>口腔</a:t>
            </a:r>
            <a:r>
              <a:rPr sz="1200" b="1" u="sng" spc="90" dirty="0">
                <a:solidFill>
                  <a:srgbClr val="006FC0"/>
                </a:solidFill>
                <a:uFill>
                  <a:solidFill>
                    <a:srgbClr val="006FC0"/>
                  </a:solidFill>
                </a:uFill>
                <a:latin typeface="Yu Gothic UI"/>
                <a:cs typeface="Yu Gothic UI"/>
              </a:rPr>
              <a:t>を</a:t>
            </a:r>
            <a:r>
              <a:rPr sz="1200" b="1" u="sng" spc="120" dirty="0">
                <a:solidFill>
                  <a:srgbClr val="006FC0"/>
                </a:solidFill>
                <a:uFill>
                  <a:solidFill>
                    <a:srgbClr val="006FC0"/>
                  </a:solidFill>
                </a:uFill>
                <a:latin typeface="Yu Gothic UI"/>
                <a:cs typeface="Yu Gothic UI"/>
              </a:rPr>
              <a:t>１臓器</a:t>
            </a:r>
            <a:r>
              <a:rPr sz="1200" b="1" u="sng" spc="85" dirty="0">
                <a:solidFill>
                  <a:srgbClr val="006FC0"/>
                </a:solidFill>
                <a:uFill>
                  <a:solidFill>
                    <a:srgbClr val="006FC0"/>
                  </a:solidFill>
                </a:uFill>
                <a:latin typeface="Yu Gothic UI"/>
                <a:cs typeface="Yu Gothic UI"/>
              </a:rPr>
              <a:t>とし</a:t>
            </a:r>
            <a:r>
              <a:rPr sz="1200" b="1" u="sng" spc="90" dirty="0">
                <a:solidFill>
                  <a:srgbClr val="006FC0"/>
                </a:solidFill>
                <a:uFill>
                  <a:solidFill>
                    <a:srgbClr val="006FC0"/>
                  </a:solidFill>
                </a:uFill>
                <a:latin typeface="Yu Gothic UI"/>
                <a:cs typeface="Yu Gothic UI"/>
              </a:rPr>
              <a:t>て</a:t>
            </a:r>
            <a:r>
              <a:rPr sz="1200" b="1" u="sng" spc="120" dirty="0">
                <a:solidFill>
                  <a:srgbClr val="006FC0"/>
                </a:solidFill>
                <a:uFill>
                  <a:solidFill>
                    <a:srgbClr val="006FC0"/>
                  </a:solidFill>
                </a:uFill>
                <a:latin typeface="Yu Gothic UI"/>
                <a:cs typeface="Yu Gothic UI"/>
              </a:rPr>
              <a:t>算定</a:t>
            </a:r>
            <a:r>
              <a:rPr sz="1200" b="1" u="sng" spc="100" dirty="0">
                <a:solidFill>
                  <a:srgbClr val="006FC0"/>
                </a:solidFill>
                <a:uFill>
                  <a:solidFill>
                    <a:srgbClr val="006FC0"/>
                  </a:solidFill>
                </a:uFill>
                <a:latin typeface="Yu Gothic UI"/>
                <a:cs typeface="Yu Gothic UI"/>
              </a:rPr>
              <a:t>す</a:t>
            </a:r>
            <a:r>
              <a:rPr sz="1200" b="1" u="sng" spc="110" dirty="0">
                <a:solidFill>
                  <a:srgbClr val="006FC0"/>
                </a:solidFill>
                <a:uFill>
                  <a:solidFill>
                    <a:srgbClr val="006FC0"/>
                  </a:solidFill>
                </a:uFill>
                <a:latin typeface="Yu Gothic UI"/>
                <a:cs typeface="Yu Gothic UI"/>
              </a:rPr>
              <a:t>る</a:t>
            </a:r>
            <a:r>
              <a:rPr sz="1200" b="1" u="sng" spc="135" dirty="0">
                <a:solidFill>
                  <a:srgbClr val="006FC0"/>
                </a:solidFill>
                <a:uFill>
                  <a:solidFill>
                    <a:srgbClr val="006FC0"/>
                  </a:solidFill>
                </a:uFill>
                <a:latin typeface="Yu Gothic UI"/>
                <a:cs typeface="Yu Gothic UI"/>
              </a:rPr>
              <a:t>。</a:t>
            </a:r>
            <a:r>
              <a:rPr sz="1200" b="1" u="sng" spc="165" dirty="0">
                <a:solidFill>
                  <a:srgbClr val="006FC0"/>
                </a:solidFill>
                <a:uFill>
                  <a:solidFill>
                    <a:srgbClr val="006FC0"/>
                  </a:solidFill>
                </a:uFill>
                <a:latin typeface="Yu Gothic UI"/>
                <a:cs typeface="Yu Gothic UI"/>
              </a:rPr>
              <a:t>ただ</a:t>
            </a:r>
            <a:r>
              <a:rPr sz="1200" b="1" u="sng" spc="150" dirty="0">
                <a:solidFill>
                  <a:srgbClr val="006FC0"/>
                </a:solidFill>
                <a:uFill>
                  <a:solidFill>
                    <a:srgbClr val="006FC0"/>
                  </a:solidFill>
                </a:uFill>
                <a:latin typeface="Yu Gothic UI"/>
                <a:cs typeface="Yu Gothic UI"/>
              </a:rPr>
              <a:t>し</a:t>
            </a:r>
            <a:r>
              <a:rPr sz="1200" b="1" u="sng" spc="135" dirty="0">
                <a:solidFill>
                  <a:srgbClr val="006FC0"/>
                </a:solidFill>
                <a:uFill>
                  <a:solidFill>
                    <a:srgbClr val="006FC0"/>
                  </a:solidFill>
                </a:uFill>
                <a:latin typeface="Yu Gothic UI"/>
                <a:cs typeface="Yu Gothic UI"/>
              </a:rPr>
              <a:t>、</a:t>
            </a:r>
            <a:r>
              <a:rPr sz="1200" b="1" u="sng" spc="210" dirty="0">
                <a:solidFill>
                  <a:srgbClr val="006FC0"/>
                </a:solidFill>
                <a:uFill>
                  <a:solidFill>
                    <a:srgbClr val="006FC0"/>
                  </a:solidFill>
                </a:uFill>
                <a:latin typeface="Yu Gothic UI"/>
                <a:cs typeface="Yu Gothic UI"/>
              </a:rPr>
              <a:t>別</a:t>
            </a:r>
            <a:r>
              <a:rPr sz="1200" b="1" u="sng" spc="175" dirty="0">
                <a:solidFill>
                  <a:srgbClr val="006FC0"/>
                </a:solidFill>
                <a:uFill>
                  <a:solidFill>
                    <a:srgbClr val="006FC0"/>
                  </a:solidFill>
                </a:uFill>
                <a:latin typeface="Yu Gothic UI"/>
                <a:cs typeface="Yu Gothic UI"/>
              </a:rPr>
              <a:t>の</a:t>
            </a:r>
            <a:r>
              <a:rPr sz="1200" b="1" u="sng" spc="210" dirty="0">
                <a:solidFill>
                  <a:srgbClr val="006FC0"/>
                </a:solidFill>
                <a:uFill>
                  <a:solidFill>
                    <a:srgbClr val="006FC0"/>
                  </a:solidFill>
                </a:uFill>
                <a:latin typeface="Yu Gothic UI"/>
                <a:cs typeface="Yu Gothic UI"/>
              </a:rPr>
              <a:t>原因</a:t>
            </a:r>
            <a:r>
              <a:rPr sz="1200" b="1" u="sng" spc="170" dirty="0">
                <a:solidFill>
                  <a:srgbClr val="006FC0"/>
                </a:solidFill>
                <a:uFill>
                  <a:solidFill>
                    <a:srgbClr val="006FC0"/>
                  </a:solidFill>
                </a:uFill>
                <a:latin typeface="Yu Gothic UI"/>
                <a:cs typeface="Yu Gothic UI"/>
              </a:rPr>
              <a:t>で</a:t>
            </a:r>
            <a:r>
              <a:rPr sz="1200" b="1" u="sng" spc="210" dirty="0">
                <a:solidFill>
                  <a:srgbClr val="006FC0"/>
                </a:solidFill>
                <a:uFill>
                  <a:solidFill>
                    <a:srgbClr val="006FC0"/>
                  </a:solidFill>
                </a:uFill>
                <a:latin typeface="Yu Gothic UI"/>
                <a:cs typeface="Yu Gothic UI"/>
              </a:rPr>
              <a:t>病変</a:t>
            </a:r>
            <a:r>
              <a:rPr sz="1200" b="1" u="sng" spc="175" dirty="0">
                <a:solidFill>
                  <a:srgbClr val="006FC0"/>
                </a:solidFill>
                <a:uFill>
                  <a:solidFill>
                    <a:srgbClr val="006FC0"/>
                  </a:solidFill>
                </a:uFill>
                <a:latin typeface="Yu Gothic UI"/>
                <a:cs typeface="Yu Gothic UI"/>
              </a:rPr>
              <a:t>が</a:t>
            </a:r>
            <a:r>
              <a:rPr sz="1200" b="1" u="sng" spc="210" dirty="0">
                <a:solidFill>
                  <a:srgbClr val="006FC0"/>
                </a:solidFill>
                <a:uFill>
                  <a:solidFill>
                    <a:srgbClr val="006FC0"/>
                  </a:solidFill>
                </a:uFill>
                <a:latin typeface="Yu Gothic UI"/>
                <a:cs typeface="Yu Gothic UI"/>
              </a:rPr>
              <a:t>独立</a:t>
            </a:r>
            <a:r>
              <a:rPr sz="1200" b="1" u="sng" spc="150" dirty="0">
                <a:solidFill>
                  <a:srgbClr val="006FC0"/>
                </a:solidFill>
                <a:uFill>
                  <a:solidFill>
                    <a:srgbClr val="006FC0"/>
                  </a:solidFill>
                </a:uFill>
                <a:latin typeface="Yu Gothic UI"/>
                <a:cs typeface="Yu Gothic UI"/>
              </a:rPr>
              <a:t>し</a:t>
            </a:r>
            <a:r>
              <a:rPr sz="1200" b="1" u="sng" spc="160" dirty="0">
                <a:solidFill>
                  <a:srgbClr val="006FC0"/>
                </a:solidFill>
                <a:uFill>
                  <a:solidFill>
                    <a:srgbClr val="006FC0"/>
                  </a:solidFill>
                </a:uFill>
                <a:latin typeface="Yu Gothic UI"/>
                <a:cs typeface="Yu Gothic UI"/>
              </a:rPr>
              <a:t>て</a:t>
            </a:r>
            <a:r>
              <a:rPr sz="1200" b="1" u="sng" spc="210" dirty="0">
                <a:solidFill>
                  <a:srgbClr val="006FC0"/>
                </a:solidFill>
                <a:uFill>
                  <a:solidFill>
                    <a:srgbClr val="006FC0"/>
                  </a:solidFill>
                </a:uFill>
                <a:latin typeface="Yu Gothic UI"/>
                <a:cs typeface="Yu Gothic UI"/>
              </a:rPr>
              <a:t>生</a:t>
            </a:r>
            <a:r>
              <a:rPr sz="1200" b="1" u="sng" spc="150" dirty="0">
                <a:solidFill>
                  <a:srgbClr val="006FC0"/>
                </a:solidFill>
                <a:uFill>
                  <a:solidFill>
                    <a:srgbClr val="006FC0"/>
                  </a:solidFill>
                </a:uFill>
                <a:latin typeface="Yu Gothic UI"/>
                <a:cs typeface="Yu Gothic UI"/>
              </a:rPr>
              <a:t>じ</a:t>
            </a:r>
            <a:r>
              <a:rPr sz="1200" b="1" u="sng" spc="160" dirty="0">
                <a:solidFill>
                  <a:srgbClr val="006FC0"/>
                </a:solidFill>
                <a:uFill>
                  <a:solidFill>
                    <a:srgbClr val="006FC0"/>
                  </a:solidFill>
                </a:uFill>
                <a:latin typeface="Yu Gothic UI"/>
                <a:cs typeface="Yu Gothic UI"/>
              </a:rPr>
              <a:t>て</a:t>
            </a:r>
            <a:r>
              <a:rPr sz="1200" b="1" u="sng" spc="170" dirty="0">
                <a:solidFill>
                  <a:srgbClr val="006FC0"/>
                </a:solidFill>
                <a:uFill>
                  <a:solidFill>
                    <a:srgbClr val="006FC0"/>
                  </a:solidFill>
                </a:uFill>
                <a:latin typeface="Yu Gothic UI"/>
                <a:cs typeface="Yu Gothic UI"/>
              </a:rPr>
              <a:t>お</a:t>
            </a:r>
            <a:r>
              <a:rPr sz="1200" b="1" u="sng" spc="145" dirty="0">
                <a:solidFill>
                  <a:srgbClr val="006FC0"/>
                </a:solidFill>
                <a:uFill>
                  <a:solidFill>
                    <a:srgbClr val="006FC0"/>
                  </a:solidFill>
                </a:uFill>
                <a:latin typeface="Yu Gothic UI"/>
                <a:cs typeface="Yu Gothic UI"/>
              </a:rPr>
              <a:t>り</a:t>
            </a:r>
            <a:r>
              <a:rPr sz="1200" b="1" u="sng" spc="135" dirty="0">
                <a:solidFill>
                  <a:srgbClr val="006FC0"/>
                </a:solidFill>
                <a:uFill>
                  <a:solidFill>
                    <a:srgbClr val="006FC0"/>
                  </a:solidFill>
                </a:uFill>
                <a:latin typeface="Yu Gothic UI"/>
                <a:cs typeface="Yu Gothic UI"/>
              </a:rPr>
              <a:t>、</a:t>
            </a:r>
            <a:r>
              <a:rPr sz="1200" b="1" u="sng" spc="210" dirty="0">
                <a:solidFill>
                  <a:srgbClr val="006FC0"/>
                </a:solidFill>
                <a:uFill>
                  <a:solidFill>
                    <a:srgbClr val="006FC0"/>
                  </a:solidFill>
                </a:uFill>
                <a:latin typeface="Yu Gothic UI"/>
                <a:cs typeface="Yu Gothic UI"/>
              </a:rPr>
              <a:t>組</a:t>
            </a:r>
            <a:r>
              <a:rPr sz="1200" b="1" spc="80" dirty="0">
                <a:solidFill>
                  <a:srgbClr val="006FC0"/>
                </a:solidFill>
                <a:latin typeface="Yu Gothic UI"/>
                <a:cs typeface="Yu Gothic UI"/>
              </a:rPr>
              <a:t>織</a:t>
            </a:r>
            <a:r>
              <a:rPr sz="1200" b="1" spc="130" dirty="0">
                <a:solidFill>
                  <a:srgbClr val="006FC0"/>
                </a:solidFill>
                <a:latin typeface="Yu Gothic UI"/>
                <a:cs typeface="Yu Gothic UI"/>
              </a:rPr>
              <a:t>学的形態</a:t>
            </a:r>
            <a:r>
              <a:rPr sz="1200" b="1" spc="110" dirty="0">
                <a:solidFill>
                  <a:srgbClr val="006FC0"/>
                </a:solidFill>
                <a:latin typeface="Yu Gothic UI"/>
                <a:cs typeface="Yu Gothic UI"/>
              </a:rPr>
              <a:t>が</a:t>
            </a:r>
            <a:r>
              <a:rPr sz="1200" b="1" spc="130" dirty="0">
                <a:solidFill>
                  <a:srgbClr val="006FC0"/>
                </a:solidFill>
                <a:latin typeface="Yu Gothic UI"/>
                <a:cs typeface="Yu Gothic UI"/>
              </a:rPr>
              <a:t>異</a:t>
            </a:r>
            <a:r>
              <a:rPr sz="1200" b="1" spc="114" dirty="0">
                <a:solidFill>
                  <a:srgbClr val="006FC0"/>
                </a:solidFill>
                <a:latin typeface="Yu Gothic UI"/>
                <a:cs typeface="Yu Gothic UI"/>
              </a:rPr>
              <a:t>な</a:t>
            </a:r>
            <a:r>
              <a:rPr sz="1200" b="1" spc="100" dirty="0">
                <a:solidFill>
                  <a:srgbClr val="006FC0"/>
                </a:solidFill>
                <a:latin typeface="Yu Gothic UI"/>
                <a:cs typeface="Yu Gothic UI"/>
              </a:rPr>
              <a:t>る</a:t>
            </a:r>
            <a:r>
              <a:rPr sz="1200" b="1" spc="130" dirty="0">
                <a:solidFill>
                  <a:srgbClr val="006FC0"/>
                </a:solidFill>
                <a:latin typeface="Yu Gothic UI"/>
                <a:cs typeface="Yu Gothic UI"/>
              </a:rPr>
              <a:t>場合</a:t>
            </a:r>
            <a:r>
              <a:rPr sz="1200" b="1" spc="114" dirty="0">
                <a:solidFill>
                  <a:srgbClr val="006FC0"/>
                </a:solidFill>
                <a:latin typeface="Yu Gothic UI"/>
                <a:cs typeface="Yu Gothic UI"/>
              </a:rPr>
              <a:t>は</a:t>
            </a:r>
            <a:r>
              <a:rPr sz="1200" b="1" spc="85" dirty="0">
                <a:solidFill>
                  <a:srgbClr val="006FC0"/>
                </a:solidFill>
                <a:latin typeface="Yu Gothic UI"/>
                <a:cs typeface="Yu Gothic UI"/>
              </a:rPr>
              <a:t>、</a:t>
            </a:r>
            <a:r>
              <a:rPr sz="1200" b="1" spc="130" dirty="0">
                <a:solidFill>
                  <a:srgbClr val="006FC0"/>
                </a:solidFill>
                <a:latin typeface="Yu Gothic UI"/>
                <a:cs typeface="Yu Gothic UI"/>
              </a:rPr>
              <a:t>２回</a:t>
            </a:r>
            <a:r>
              <a:rPr sz="1200" b="1" spc="100" dirty="0">
                <a:solidFill>
                  <a:srgbClr val="006FC0"/>
                </a:solidFill>
                <a:latin typeface="Yu Gothic UI"/>
                <a:cs typeface="Yu Gothic UI"/>
              </a:rPr>
              <a:t>を</a:t>
            </a:r>
            <a:r>
              <a:rPr sz="1200" b="1" spc="130" dirty="0">
                <a:solidFill>
                  <a:srgbClr val="006FC0"/>
                </a:solidFill>
                <a:latin typeface="Yu Gothic UI"/>
                <a:cs typeface="Yu Gothic UI"/>
              </a:rPr>
              <a:t>限度</a:t>
            </a:r>
            <a:r>
              <a:rPr sz="1200" b="1" spc="95" dirty="0">
                <a:solidFill>
                  <a:srgbClr val="006FC0"/>
                </a:solidFill>
                <a:latin typeface="Yu Gothic UI"/>
                <a:cs typeface="Yu Gothic UI"/>
              </a:rPr>
              <a:t>と</a:t>
            </a:r>
            <a:r>
              <a:rPr sz="1200" b="1" spc="90" dirty="0">
                <a:solidFill>
                  <a:srgbClr val="006FC0"/>
                </a:solidFill>
                <a:latin typeface="Yu Gothic UI"/>
                <a:cs typeface="Yu Gothic UI"/>
              </a:rPr>
              <a:t>し</a:t>
            </a:r>
            <a:r>
              <a:rPr sz="1200" b="1" spc="100" dirty="0">
                <a:solidFill>
                  <a:srgbClr val="006FC0"/>
                </a:solidFill>
                <a:latin typeface="Yu Gothic UI"/>
                <a:cs typeface="Yu Gothic UI"/>
              </a:rPr>
              <a:t>て</a:t>
            </a:r>
            <a:r>
              <a:rPr sz="1200" b="1" spc="130" dirty="0">
                <a:solidFill>
                  <a:srgbClr val="006FC0"/>
                </a:solidFill>
                <a:latin typeface="Yu Gothic UI"/>
                <a:cs typeface="Yu Gothic UI"/>
              </a:rPr>
              <a:t>算定</a:t>
            </a:r>
            <a:r>
              <a:rPr sz="1200" b="1" spc="110" dirty="0">
                <a:solidFill>
                  <a:srgbClr val="006FC0"/>
                </a:solidFill>
                <a:latin typeface="Yu Gothic UI"/>
                <a:cs typeface="Yu Gothic UI"/>
              </a:rPr>
              <a:t>す</a:t>
            </a:r>
            <a:r>
              <a:rPr sz="1200" b="1" spc="100" dirty="0">
                <a:solidFill>
                  <a:srgbClr val="006FC0"/>
                </a:solidFill>
                <a:latin typeface="Yu Gothic UI"/>
                <a:cs typeface="Yu Gothic UI"/>
              </a:rPr>
              <a:t>る</a:t>
            </a:r>
            <a:r>
              <a:rPr sz="1200" b="1" spc="35" dirty="0">
                <a:solidFill>
                  <a:srgbClr val="006FC0"/>
                </a:solidFill>
                <a:latin typeface="Yu Gothic UI"/>
                <a:cs typeface="Yu Gothic UI"/>
              </a:rPr>
              <a:t>。</a:t>
            </a:r>
            <a:endParaRPr sz="1200">
              <a:latin typeface="Yu Gothic UI"/>
              <a:cs typeface="Yu Gothic UI"/>
            </a:endParaRPr>
          </a:p>
        </p:txBody>
      </p:sp>
      <p:grpSp>
        <p:nvGrpSpPr>
          <p:cNvPr id="11" name="object 11"/>
          <p:cNvGrpSpPr/>
          <p:nvPr/>
        </p:nvGrpSpPr>
        <p:grpSpPr>
          <a:xfrm>
            <a:off x="315468" y="928014"/>
            <a:ext cx="9276080" cy="2183765"/>
            <a:chOff x="315468" y="928014"/>
            <a:chExt cx="9276080" cy="2183765"/>
          </a:xfrm>
        </p:grpSpPr>
        <p:sp>
          <p:nvSpPr>
            <p:cNvPr id="12" name="object 12"/>
            <p:cNvSpPr/>
            <p:nvPr/>
          </p:nvSpPr>
          <p:spPr>
            <a:xfrm>
              <a:off x="5628639" y="3104134"/>
              <a:ext cx="3962400" cy="7620"/>
            </a:xfrm>
            <a:custGeom>
              <a:avLst/>
              <a:gdLst/>
              <a:ahLst/>
              <a:cxnLst/>
              <a:rect l="l" t="t" r="r" b="b"/>
              <a:pathLst>
                <a:path w="3962400" h="7619">
                  <a:moveTo>
                    <a:pt x="3962400" y="0"/>
                  </a:moveTo>
                  <a:lnTo>
                    <a:pt x="0" y="0"/>
                  </a:lnTo>
                  <a:lnTo>
                    <a:pt x="0" y="7619"/>
                  </a:lnTo>
                  <a:lnTo>
                    <a:pt x="3962400" y="7619"/>
                  </a:lnTo>
                  <a:lnTo>
                    <a:pt x="3962400" y="0"/>
                  </a:lnTo>
                  <a:close/>
                </a:path>
              </a:pathLst>
            </a:custGeom>
            <a:solidFill>
              <a:srgbClr val="006FC0"/>
            </a:solidFill>
          </p:spPr>
          <p:txBody>
            <a:bodyPr wrap="square" lIns="0" tIns="0" rIns="0" bIns="0" rtlCol="0"/>
            <a:lstStyle/>
            <a:p>
              <a:endParaRPr/>
            </a:p>
          </p:txBody>
        </p:sp>
        <p:sp>
          <p:nvSpPr>
            <p:cNvPr id="13" name="object 13"/>
            <p:cNvSpPr/>
            <p:nvPr/>
          </p:nvSpPr>
          <p:spPr>
            <a:xfrm>
              <a:off x="315468" y="928014"/>
              <a:ext cx="2631440" cy="294005"/>
            </a:xfrm>
            <a:custGeom>
              <a:avLst/>
              <a:gdLst/>
              <a:ahLst/>
              <a:cxnLst/>
              <a:rect l="l" t="t" r="r" b="b"/>
              <a:pathLst>
                <a:path w="2631440" h="294005">
                  <a:moveTo>
                    <a:pt x="2630932" y="0"/>
                  </a:moveTo>
                  <a:lnTo>
                    <a:pt x="0" y="0"/>
                  </a:lnTo>
                  <a:lnTo>
                    <a:pt x="0" y="293725"/>
                  </a:lnTo>
                  <a:lnTo>
                    <a:pt x="2630932" y="293725"/>
                  </a:lnTo>
                  <a:lnTo>
                    <a:pt x="2630932" y="0"/>
                  </a:lnTo>
                  <a:close/>
                </a:path>
              </a:pathLst>
            </a:custGeom>
            <a:solidFill>
              <a:srgbClr val="CDFFDC"/>
            </a:solidFill>
          </p:spPr>
          <p:txBody>
            <a:bodyPr wrap="square" lIns="0" tIns="0" rIns="0" bIns="0" rtlCol="0"/>
            <a:lstStyle/>
            <a:p>
              <a:endParaRPr/>
            </a:p>
          </p:txBody>
        </p:sp>
      </p:grpSp>
      <p:sp>
        <p:nvSpPr>
          <p:cNvPr id="14" name="object 14"/>
          <p:cNvSpPr txBox="1"/>
          <p:nvPr/>
        </p:nvSpPr>
        <p:spPr>
          <a:xfrm>
            <a:off x="271983" y="870529"/>
            <a:ext cx="4051300" cy="629920"/>
          </a:xfrm>
          <a:prstGeom prst="rect">
            <a:avLst/>
          </a:prstGeom>
        </p:spPr>
        <p:txBody>
          <a:bodyPr vert="horz" wrap="square" lIns="0" tIns="107950" rIns="0" bIns="0" rtlCol="0">
            <a:spAutoFit/>
          </a:bodyPr>
          <a:lstStyle/>
          <a:p>
            <a:pPr marL="444500">
              <a:lnSpc>
                <a:spcPct val="100000"/>
              </a:lnSpc>
              <a:spcBef>
                <a:spcPts val="850"/>
              </a:spcBef>
            </a:pPr>
            <a:r>
              <a:rPr sz="1200" b="1" spc="75" dirty="0">
                <a:latin typeface="Yu Gothic UI"/>
                <a:cs typeface="Yu Gothic UI"/>
              </a:rPr>
              <a:t>口腔を１臓器とする取扱い</a:t>
            </a:r>
            <a:endParaRPr sz="1200">
              <a:latin typeface="Yu Gothic UI"/>
              <a:cs typeface="Yu Gothic UI"/>
            </a:endParaRPr>
          </a:p>
          <a:p>
            <a:pPr marL="299085" indent="-286385">
              <a:lnSpc>
                <a:spcPct val="100000"/>
              </a:lnSpc>
              <a:spcBef>
                <a:spcPts val="885"/>
              </a:spcBef>
              <a:buFont typeface="Wingdings"/>
              <a:buChar char=""/>
              <a:tabLst>
                <a:tab pos="299085" algn="l"/>
              </a:tabLst>
            </a:pPr>
            <a:r>
              <a:rPr sz="1400" spc="170" dirty="0">
                <a:latin typeface="Yu Gothic UI"/>
                <a:cs typeface="Yu Gothic UI"/>
              </a:rPr>
              <a:t>病理診断における、</a:t>
            </a:r>
            <a:r>
              <a:rPr sz="1400" b="1" u="sng" spc="40" dirty="0">
                <a:solidFill>
                  <a:srgbClr val="006FC0"/>
                </a:solidFill>
                <a:uFill>
                  <a:solidFill>
                    <a:srgbClr val="006FC0"/>
                  </a:solidFill>
                </a:uFill>
                <a:latin typeface="Yu Gothic UI"/>
                <a:cs typeface="Yu Gothic UI"/>
              </a:rPr>
              <a:t>口腔の単位を明確化</a:t>
            </a:r>
            <a:r>
              <a:rPr sz="1400" spc="330" dirty="0">
                <a:latin typeface="Yu Gothic UI"/>
                <a:cs typeface="Yu Gothic UI"/>
              </a:rPr>
              <a:t>する。</a:t>
            </a:r>
            <a:endParaRPr sz="1400">
              <a:latin typeface="Yu Gothic UI"/>
              <a:cs typeface="Yu Gothic UI"/>
            </a:endParaRPr>
          </a:p>
        </p:txBody>
      </p:sp>
      <p:sp>
        <p:nvSpPr>
          <p:cNvPr id="15" name="object 15"/>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6" name="object 16"/>
          <p:cNvSpPr txBox="1">
            <a:spLocks noGrp="1"/>
          </p:cNvSpPr>
          <p:nvPr>
            <p:ph type="title"/>
          </p:nvPr>
        </p:nvSpPr>
        <p:spPr>
          <a:xfrm>
            <a:off x="1434464" y="402716"/>
            <a:ext cx="7035800" cy="391160"/>
          </a:xfrm>
          <a:prstGeom prst="rect">
            <a:avLst/>
          </a:prstGeom>
        </p:spPr>
        <p:txBody>
          <a:bodyPr vert="horz" wrap="square" lIns="0" tIns="12700" rIns="0" bIns="0" rtlCol="0">
            <a:spAutoFit/>
          </a:bodyPr>
          <a:lstStyle/>
          <a:p>
            <a:pPr marL="12700">
              <a:lnSpc>
                <a:spcPct val="100000"/>
              </a:lnSpc>
              <a:spcBef>
                <a:spcPts val="100"/>
              </a:spcBef>
            </a:pPr>
            <a:r>
              <a:rPr spc="135" dirty="0"/>
              <a:t>歯科点数表で解釈が示されていない項目の明確化②</a:t>
            </a:r>
          </a:p>
        </p:txBody>
      </p:sp>
      <p:grpSp>
        <p:nvGrpSpPr>
          <p:cNvPr id="17" name="object 17"/>
          <p:cNvGrpSpPr/>
          <p:nvPr/>
        </p:nvGrpSpPr>
        <p:grpSpPr>
          <a:xfrm>
            <a:off x="188366" y="3349523"/>
            <a:ext cx="9529445" cy="3442335"/>
            <a:chOff x="188366" y="3349523"/>
            <a:chExt cx="9529445" cy="3442335"/>
          </a:xfrm>
        </p:grpSpPr>
        <p:sp>
          <p:nvSpPr>
            <p:cNvPr id="18" name="object 18"/>
            <p:cNvSpPr/>
            <p:nvPr/>
          </p:nvSpPr>
          <p:spPr>
            <a:xfrm>
              <a:off x="193128" y="3462810"/>
              <a:ext cx="9519920" cy="3324225"/>
            </a:xfrm>
            <a:custGeom>
              <a:avLst/>
              <a:gdLst/>
              <a:ahLst/>
              <a:cxnLst/>
              <a:rect l="l" t="t" r="r" b="b"/>
              <a:pathLst>
                <a:path w="9519920" h="3324225">
                  <a:moveTo>
                    <a:pt x="0" y="3323971"/>
                  </a:moveTo>
                  <a:lnTo>
                    <a:pt x="9519793" y="3323971"/>
                  </a:lnTo>
                  <a:lnTo>
                    <a:pt x="9519793" y="0"/>
                  </a:lnTo>
                  <a:lnTo>
                    <a:pt x="0" y="0"/>
                  </a:lnTo>
                  <a:lnTo>
                    <a:pt x="0" y="3323971"/>
                  </a:lnTo>
                  <a:close/>
                </a:path>
              </a:pathLst>
            </a:custGeom>
            <a:ln w="9524">
              <a:solidFill>
                <a:srgbClr val="000000"/>
              </a:solidFill>
            </a:ln>
          </p:spPr>
          <p:txBody>
            <a:bodyPr wrap="square" lIns="0" tIns="0" rIns="0" bIns="0" rtlCol="0"/>
            <a:lstStyle/>
            <a:p>
              <a:endParaRPr/>
            </a:p>
          </p:txBody>
        </p:sp>
        <p:sp>
          <p:nvSpPr>
            <p:cNvPr id="19" name="object 19"/>
            <p:cNvSpPr/>
            <p:nvPr/>
          </p:nvSpPr>
          <p:spPr>
            <a:xfrm>
              <a:off x="315455" y="3349523"/>
              <a:ext cx="3037840" cy="294005"/>
            </a:xfrm>
            <a:custGeom>
              <a:avLst/>
              <a:gdLst/>
              <a:ahLst/>
              <a:cxnLst/>
              <a:rect l="l" t="t" r="r" b="b"/>
              <a:pathLst>
                <a:path w="3037840" h="294004">
                  <a:moveTo>
                    <a:pt x="3037332" y="0"/>
                  </a:moveTo>
                  <a:lnTo>
                    <a:pt x="0" y="0"/>
                  </a:lnTo>
                  <a:lnTo>
                    <a:pt x="0" y="293725"/>
                  </a:lnTo>
                  <a:lnTo>
                    <a:pt x="3037332" y="293725"/>
                  </a:lnTo>
                  <a:lnTo>
                    <a:pt x="3037332" y="0"/>
                  </a:lnTo>
                  <a:close/>
                </a:path>
              </a:pathLst>
            </a:custGeom>
            <a:solidFill>
              <a:srgbClr val="CDFFDC"/>
            </a:solidFill>
          </p:spPr>
          <p:txBody>
            <a:bodyPr wrap="square" lIns="0" tIns="0" rIns="0" bIns="0" rtlCol="0"/>
            <a:lstStyle/>
            <a:p>
              <a:endParaRPr/>
            </a:p>
          </p:txBody>
        </p:sp>
      </p:grpSp>
      <p:sp>
        <p:nvSpPr>
          <p:cNvPr id="20" name="object 20"/>
          <p:cNvSpPr txBox="1"/>
          <p:nvPr/>
        </p:nvSpPr>
        <p:spPr>
          <a:xfrm>
            <a:off x="271983" y="3292820"/>
            <a:ext cx="4051300" cy="629920"/>
          </a:xfrm>
          <a:prstGeom prst="rect">
            <a:avLst/>
          </a:prstGeom>
        </p:spPr>
        <p:txBody>
          <a:bodyPr vert="horz" wrap="square" lIns="0" tIns="107950" rIns="0" bIns="0" rtlCol="0">
            <a:spAutoFit/>
          </a:bodyPr>
          <a:lstStyle/>
          <a:p>
            <a:pPr marL="189230">
              <a:lnSpc>
                <a:spcPct val="100000"/>
              </a:lnSpc>
              <a:spcBef>
                <a:spcPts val="850"/>
              </a:spcBef>
            </a:pPr>
            <a:r>
              <a:rPr sz="1200" b="1" spc="30" dirty="0">
                <a:latin typeface="Yu Gothic UI"/>
                <a:cs typeface="Yu Gothic UI"/>
              </a:rPr>
              <a:t>歯肉剥離掻爬手術における術式の明確化</a:t>
            </a:r>
            <a:endParaRPr sz="1200">
              <a:latin typeface="Yu Gothic UI"/>
              <a:cs typeface="Yu Gothic UI"/>
            </a:endParaRPr>
          </a:p>
          <a:p>
            <a:pPr marL="299085" indent="-286385">
              <a:lnSpc>
                <a:spcPct val="100000"/>
              </a:lnSpc>
              <a:spcBef>
                <a:spcPts val="885"/>
              </a:spcBef>
              <a:buFont typeface="Wingdings"/>
              <a:buChar char=""/>
              <a:tabLst>
                <a:tab pos="299085" algn="l"/>
              </a:tabLst>
            </a:pPr>
            <a:r>
              <a:rPr sz="1400" spc="85" dirty="0">
                <a:latin typeface="Yu Gothic UI"/>
                <a:cs typeface="Yu Gothic UI"/>
              </a:rPr>
              <a:t>歯肉剥離掻爬手術における</a:t>
            </a:r>
            <a:r>
              <a:rPr sz="1400" b="1" u="sng" spc="40" dirty="0">
                <a:solidFill>
                  <a:srgbClr val="006FC0"/>
                </a:solidFill>
                <a:uFill>
                  <a:solidFill>
                    <a:srgbClr val="006FC0"/>
                  </a:solidFill>
                </a:uFill>
                <a:latin typeface="Yu Gothic UI"/>
                <a:cs typeface="Yu Gothic UI"/>
              </a:rPr>
              <a:t>術式を明確化</a:t>
            </a:r>
            <a:r>
              <a:rPr sz="1400" spc="330" dirty="0">
                <a:latin typeface="Yu Gothic UI"/>
                <a:cs typeface="Yu Gothic UI"/>
              </a:rPr>
              <a:t>する。</a:t>
            </a:r>
            <a:endParaRPr sz="1400">
              <a:latin typeface="Yu Gothic UI"/>
              <a:cs typeface="Yu Gothic UI"/>
            </a:endParaRPr>
          </a:p>
        </p:txBody>
      </p:sp>
      <p:sp>
        <p:nvSpPr>
          <p:cNvPr id="21" name="object 21"/>
          <p:cNvSpPr txBox="1"/>
          <p:nvPr/>
        </p:nvSpPr>
        <p:spPr>
          <a:xfrm>
            <a:off x="315455" y="3982630"/>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22" name="object 22"/>
          <p:cNvSpPr txBox="1"/>
          <p:nvPr/>
        </p:nvSpPr>
        <p:spPr>
          <a:xfrm>
            <a:off x="315455" y="4342561"/>
            <a:ext cx="4320540" cy="1176655"/>
          </a:xfrm>
          <a:prstGeom prst="rect">
            <a:avLst/>
          </a:prstGeom>
          <a:solidFill>
            <a:srgbClr val="E7EDF8"/>
          </a:solidFill>
        </p:spPr>
        <p:txBody>
          <a:bodyPr vert="horz" wrap="square" lIns="0" tIns="50165" rIns="0" bIns="0" rtlCol="0">
            <a:spAutoFit/>
          </a:bodyPr>
          <a:lstStyle/>
          <a:p>
            <a:pPr marL="91440">
              <a:lnSpc>
                <a:spcPct val="100000"/>
              </a:lnSpc>
              <a:spcBef>
                <a:spcPts val="395"/>
              </a:spcBef>
            </a:pPr>
            <a:r>
              <a:rPr sz="1200" spc="140" dirty="0">
                <a:latin typeface="Yu Gothic UI"/>
                <a:cs typeface="Yu Gothic UI"/>
              </a:rPr>
              <a:t>【歯周外科手術】</a:t>
            </a:r>
            <a:endParaRPr sz="1200">
              <a:latin typeface="Yu Gothic UI"/>
              <a:cs typeface="Yu Gothic UI"/>
            </a:endParaRPr>
          </a:p>
          <a:p>
            <a:pPr marL="91440">
              <a:lnSpc>
                <a:spcPct val="100000"/>
              </a:lnSpc>
              <a:spcBef>
                <a:spcPts val="1440"/>
              </a:spcBef>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p:txBody>
      </p:sp>
      <p:grpSp>
        <p:nvGrpSpPr>
          <p:cNvPr id="23" name="object 23"/>
          <p:cNvGrpSpPr/>
          <p:nvPr/>
        </p:nvGrpSpPr>
        <p:grpSpPr>
          <a:xfrm>
            <a:off x="4766690" y="4523613"/>
            <a:ext cx="4720590" cy="2218055"/>
            <a:chOff x="4766690" y="4523613"/>
            <a:chExt cx="4720590" cy="2218055"/>
          </a:xfrm>
        </p:grpSpPr>
        <p:sp>
          <p:nvSpPr>
            <p:cNvPr id="24" name="object 24"/>
            <p:cNvSpPr/>
            <p:nvPr/>
          </p:nvSpPr>
          <p:spPr>
            <a:xfrm>
              <a:off x="4773040" y="4529963"/>
              <a:ext cx="360045" cy="864235"/>
            </a:xfrm>
            <a:custGeom>
              <a:avLst/>
              <a:gdLst/>
              <a:ahLst/>
              <a:cxnLst/>
              <a:rect l="l" t="t" r="r" b="b"/>
              <a:pathLst>
                <a:path w="360045" h="864235">
                  <a:moveTo>
                    <a:pt x="0" y="216026"/>
                  </a:moveTo>
                  <a:lnTo>
                    <a:pt x="179959" y="216026"/>
                  </a:lnTo>
                  <a:lnTo>
                    <a:pt x="179959" y="0"/>
                  </a:lnTo>
                  <a:lnTo>
                    <a:pt x="359918" y="432054"/>
                  </a:lnTo>
                  <a:lnTo>
                    <a:pt x="179959" y="863981"/>
                  </a:lnTo>
                  <a:lnTo>
                    <a:pt x="179959" y="648081"/>
                  </a:lnTo>
                  <a:lnTo>
                    <a:pt x="0" y="648081"/>
                  </a:lnTo>
                  <a:lnTo>
                    <a:pt x="0" y="216026"/>
                  </a:lnTo>
                  <a:close/>
                </a:path>
              </a:pathLst>
            </a:custGeom>
            <a:ln w="12700">
              <a:solidFill>
                <a:srgbClr val="000000"/>
              </a:solidFill>
            </a:ln>
          </p:spPr>
          <p:txBody>
            <a:bodyPr wrap="square" lIns="0" tIns="0" rIns="0" bIns="0" rtlCol="0"/>
            <a:lstStyle/>
            <a:p>
              <a:endParaRPr/>
            </a:p>
          </p:txBody>
        </p:sp>
        <p:pic>
          <p:nvPicPr>
            <p:cNvPr id="25" name="object 25"/>
            <p:cNvPicPr/>
            <p:nvPr/>
          </p:nvPicPr>
          <p:blipFill>
            <a:blip r:embed="rId2" cstate="print"/>
            <a:stretch>
              <a:fillRect/>
            </a:stretch>
          </p:blipFill>
          <p:spPr>
            <a:xfrm>
              <a:off x="7724393" y="5564657"/>
              <a:ext cx="1762759" cy="1176604"/>
            </a:xfrm>
            <a:prstGeom prst="rect">
              <a:avLst/>
            </a:prstGeom>
          </p:spPr>
        </p:pic>
      </p:grpSp>
      <p:sp>
        <p:nvSpPr>
          <p:cNvPr id="26" name="object 26"/>
          <p:cNvSpPr txBox="1"/>
          <p:nvPr/>
        </p:nvSpPr>
        <p:spPr>
          <a:xfrm>
            <a:off x="5270500" y="3982630"/>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0" dirty="0">
                <a:latin typeface="Yu Gothic UI"/>
                <a:cs typeface="Yu Gothic UI"/>
              </a:rPr>
              <a:t>改定後</a:t>
            </a:r>
            <a:endParaRPr sz="1400">
              <a:latin typeface="Yu Gothic UI"/>
              <a:cs typeface="Yu Gothic U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63</a:t>
            </a:r>
          </a:p>
        </p:txBody>
      </p:sp>
      <p:sp>
        <p:nvSpPr>
          <p:cNvPr id="27" name="object 27"/>
          <p:cNvSpPr txBox="1"/>
          <p:nvPr/>
        </p:nvSpPr>
        <p:spPr>
          <a:xfrm>
            <a:off x="5270500" y="4342561"/>
            <a:ext cx="4320540" cy="1176655"/>
          </a:xfrm>
          <a:prstGeom prst="rect">
            <a:avLst/>
          </a:prstGeom>
          <a:solidFill>
            <a:srgbClr val="E0FFEA"/>
          </a:solidFill>
          <a:ln w="12700">
            <a:solidFill>
              <a:srgbClr val="00AF50"/>
            </a:solidFill>
          </a:ln>
        </p:spPr>
        <p:txBody>
          <a:bodyPr vert="horz" wrap="square" lIns="0" tIns="50165" rIns="0" bIns="0" rtlCol="0">
            <a:spAutoFit/>
          </a:bodyPr>
          <a:lstStyle/>
          <a:p>
            <a:pPr marL="92075">
              <a:lnSpc>
                <a:spcPct val="100000"/>
              </a:lnSpc>
              <a:spcBef>
                <a:spcPts val="395"/>
              </a:spcBef>
            </a:pPr>
            <a:r>
              <a:rPr sz="1200" spc="140" dirty="0">
                <a:latin typeface="Yu Gothic UI"/>
                <a:cs typeface="Yu Gothic UI"/>
              </a:rPr>
              <a:t>【歯周外科手術】</a:t>
            </a:r>
            <a:endParaRPr sz="1200">
              <a:latin typeface="Yu Gothic UI"/>
              <a:cs typeface="Yu Gothic UI"/>
            </a:endParaRPr>
          </a:p>
          <a:p>
            <a:pPr marL="358775" marR="142875" indent="-266700">
              <a:lnSpc>
                <a:spcPct val="100000"/>
              </a:lnSpc>
              <a:tabLst>
                <a:tab pos="1044575" algn="l"/>
              </a:tabLst>
            </a:pPr>
            <a:r>
              <a:rPr sz="1200" dirty="0">
                <a:solidFill>
                  <a:srgbClr val="006FC0"/>
                </a:solidFill>
                <a:latin typeface="Yu Gothic UI"/>
                <a:cs typeface="Yu Gothic UI"/>
              </a:rPr>
              <a:t>（10）</a:t>
            </a:r>
            <a:r>
              <a:rPr sz="1200" spc="195" dirty="0">
                <a:solidFill>
                  <a:srgbClr val="006FC0"/>
                </a:solidFill>
                <a:latin typeface="Yu Gothic UI"/>
                <a:cs typeface="Yu Gothic UI"/>
              </a:rPr>
              <a:t>「</a:t>
            </a:r>
            <a:r>
              <a:rPr sz="1200" spc="345" dirty="0">
                <a:solidFill>
                  <a:srgbClr val="006FC0"/>
                </a:solidFill>
                <a:latin typeface="Yu Gothic UI"/>
                <a:cs typeface="Yu Gothic UI"/>
              </a:rPr>
              <a:t>４</a:t>
            </a:r>
            <a:r>
              <a:rPr sz="1200" dirty="0">
                <a:solidFill>
                  <a:srgbClr val="006FC0"/>
                </a:solidFill>
                <a:latin typeface="Yu Gothic UI"/>
                <a:cs typeface="Yu Gothic UI"/>
              </a:rPr>
              <a:t>	</a:t>
            </a:r>
            <a:r>
              <a:rPr sz="1200" spc="130" dirty="0">
                <a:solidFill>
                  <a:srgbClr val="006FC0"/>
                </a:solidFill>
                <a:latin typeface="Yu Gothic UI"/>
                <a:cs typeface="Yu Gothic UI"/>
              </a:rPr>
              <a:t>歯肉剥離掻爬手術</a:t>
            </a:r>
            <a:r>
              <a:rPr sz="1200" spc="65" dirty="0">
                <a:solidFill>
                  <a:srgbClr val="006FC0"/>
                </a:solidFill>
                <a:latin typeface="Yu Gothic UI"/>
                <a:cs typeface="Yu Gothic UI"/>
              </a:rPr>
              <a:t>」</a:t>
            </a:r>
            <a:r>
              <a:rPr sz="1200" spc="90" dirty="0">
                <a:solidFill>
                  <a:srgbClr val="006FC0"/>
                </a:solidFill>
                <a:latin typeface="Yu Gothic UI"/>
                <a:cs typeface="Yu Gothic UI"/>
              </a:rPr>
              <a:t>と</a:t>
            </a:r>
            <a:r>
              <a:rPr sz="1200" spc="110" dirty="0">
                <a:solidFill>
                  <a:srgbClr val="006FC0"/>
                </a:solidFill>
                <a:latin typeface="Yu Gothic UI"/>
                <a:cs typeface="Yu Gothic UI"/>
              </a:rPr>
              <a:t>は</a:t>
            </a:r>
            <a:r>
              <a:rPr sz="1200" spc="85" dirty="0">
                <a:solidFill>
                  <a:srgbClr val="006FC0"/>
                </a:solidFill>
                <a:latin typeface="Yu Gothic UI"/>
                <a:cs typeface="Yu Gothic UI"/>
              </a:rPr>
              <a:t>、</a:t>
            </a:r>
            <a:r>
              <a:rPr sz="1200" b="1" u="sng" spc="60" dirty="0">
                <a:solidFill>
                  <a:srgbClr val="006FC0"/>
                </a:solidFill>
                <a:uFill>
                  <a:solidFill>
                    <a:srgbClr val="006FC0"/>
                  </a:solidFill>
                </a:uFill>
                <a:latin typeface="Yu Gothic UI"/>
                <a:cs typeface="Yu Gothic UI"/>
              </a:rPr>
              <a:t>歯肉弁</a:t>
            </a:r>
            <a:r>
              <a:rPr sz="1200" b="1" u="sng" dirty="0">
                <a:solidFill>
                  <a:srgbClr val="006FC0"/>
                </a:solidFill>
                <a:uFill>
                  <a:solidFill>
                    <a:srgbClr val="006FC0"/>
                  </a:solidFill>
                </a:uFill>
                <a:latin typeface="Yu Gothic UI"/>
                <a:cs typeface="Yu Gothic UI"/>
              </a:rPr>
              <a:t>を</a:t>
            </a:r>
            <a:r>
              <a:rPr sz="1200" b="1" u="sng" spc="60" dirty="0">
                <a:solidFill>
                  <a:srgbClr val="006FC0"/>
                </a:solidFill>
                <a:uFill>
                  <a:solidFill>
                    <a:srgbClr val="006FC0"/>
                  </a:solidFill>
                </a:uFill>
                <a:latin typeface="Yu Gothic UI"/>
                <a:cs typeface="Yu Gothic UI"/>
              </a:rPr>
              <a:t>歯槽骨</a:t>
            </a:r>
            <a:r>
              <a:rPr sz="1200" b="1" u="sng" dirty="0">
                <a:solidFill>
                  <a:srgbClr val="006FC0"/>
                </a:solidFill>
                <a:uFill>
                  <a:solidFill>
                    <a:srgbClr val="006FC0"/>
                  </a:solidFill>
                </a:uFill>
                <a:latin typeface="Yu Gothic UI"/>
                <a:cs typeface="Yu Gothic UI"/>
              </a:rPr>
              <a:t>か</a:t>
            </a:r>
            <a:r>
              <a:rPr sz="1200" b="1" u="sng" spc="500" dirty="0">
                <a:solidFill>
                  <a:srgbClr val="006FC0"/>
                </a:solidFill>
                <a:uFill>
                  <a:solidFill>
                    <a:srgbClr val="006FC0"/>
                  </a:solidFill>
                </a:uFill>
                <a:latin typeface="Yu Gothic UI"/>
                <a:cs typeface="Yu Gothic UI"/>
              </a:rPr>
              <a:t>                        </a:t>
            </a:r>
            <a:r>
              <a:rPr sz="1200" b="1" u="sng" spc="75" dirty="0">
                <a:solidFill>
                  <a:srgbClr val="006FC0"/>
                </a:solidFill>
                <a:uFill>
                  <a:solidFill>
                    <a:srgbClr val="006FC0"/>
                  </a:solidFill>
                </a:uFill>
                <a:latin typeface="Yu Gothic UI"/>
                <a:cs typeface="Yu Gothic UI"/>
              </a:rPr>
              <a:t>ら</a:t>
            </a:r>
            <a:r>
              <a:rPr sz="1200" b="1" u="sng" spc="105" dirty="0">
                <a:solidFill>
                  <a:srgbClr val="006FC0"/>
                </a:solidFill>
                <a:uFill>
                  <a:solidFill>
                    <a:srgbClr val="006FC0"/>
                  </a:solidFill>
                </a:uFill>
                <a:latin typeface="Yu Gothic UI"/>
                <a:cs typeface="Yu Gothic UI"/>
              </a:rPr>
              <a:t>剥離</a:t>
            </a:r>
            <a:r>
              <a:rPr sz="1200" b="1" u="sng" spc="75" dirty="0">
                <a:solidFill>
                  <a:srgbClr val="006FC0"/>
                </a:solidFill>
                <a:uFill>
                  <a:solidFill>
                    <a:srgbClr val="006FC0"/>
                  </a:solidFill>
                </a:uFill>
                <a:latin typeface="Yu Gothic UI"/>
                <a:cs typeface="Yu Gothic UI"/>
              </a:rPr>
              <a:t>し</a:t>
            </a:r>
            <a:r>
              <a:rPr sz="1200" b="1" u="sng" spc="80" dirty="0">
                <a:solidFill>
                  <a:srgbClr val="006FC0"/>
                </a:solidFill>
                <a:uFill>
                  <a:solidFill>
                    <a:srgbClr val="006FC0"/>
                  </a:solidFill>
                </a:uFill>
                <a:latin typeface="Yu Gothic UI"/>
                <a:cs typeface="Yu Gothic UI"/>
              </a:rPr>
              <a:t>て</a:t>
            </a:r>
            <a:r>
              <a:rPr sz="1200" b="1" u="sng" spc="105" dirty="0">
                <a:solidFill>
                  <a:srgbClr val="006FC0"/>
                </a:solidFill>
                <a:uFill>
                  <a:solidFill>
                    <a:srgbClr val="006FC0"/>
                  </a:solidFill>
                </a:uFill>
                <a:latin typeface="Yu Gothic UI"/>
                <a:cs typeface="Yu Gothic UI"/>
              </a:rPr>
              <a:t>明視下</a:t>
            </a:r>
            <a:r>
              <a:rPr sz="1200" b="1" u="sng" spc="85" dirty="0">
                <a:solidFill>
                  <a:srgbClr val="006FC0"/>
                </a:solidFill>
                <a:uFill>
                  <a:solidFill>
                    <a:srgbClr val="006FC0"/>
                  </a:solidFill>
                </a:uFill>
                <a:latin typeface="Yu Gothic UI"/>
                <a:cs typeface="Yu Gothic UI"/>
              </a:rPr>
              <a:t>で</a:t>
            </a:r>
            <a:r>
              <a:rPr sz="1200" b="1" u="sng" spc="105" dirty="0">
                <a:solidFill>
                  <a:srgbClr val="006FC0"/>
                </a:solidFill>
                <a:uFill>
                  <a:solidFill>
                    <a:srgbClr val="006FC0"/>
                  </a:solidFill>
                </a:uFill>
                <a:latin typeface="Yu Gothic UI"/>
                <a:cs typeface="Yu Gothic UI"/>
              </a:rPr>
              <a:t>不良肉芽</a:t>
            </a:r>
            <a:r>
              <a:rPr sz="1200" b="1" u="sng" spc="80" dirty="0">
                <a:solidFill>
                  <a:srgbClr val="006FC0"/>
                </a:solidFill>
                <a:uFill>
                  <a:solidFill>
                    <a:srgbClr val="006FC0"/>
                  </a:solidFill>
                </a:uFill>
                <a:latin typeface="Yu Gothic UI"/>
                <a:cs typeface="Yu Gothic UI"/>
              </a:rPr>
              <a:t>を</a:t>
            </a:r>
            <a:r>
              <a:rPr sz="1200" b="1" u="sng" spc="105" dirty="0">
                <a:solidFill>
                  <a:srgbClr val="006FC0"/>
                </a:solidFill>
                <a:uFill>
                  <a:solidFill>
                    <a:srgbClr val="006FC0"/>
                  </a:solidFill>
                </a:uFill>
                <a:latin typeface="Yu Gothic UI"/>
                <a:cs typeface="Yu Gothic UI"/>
              </a:rPr>
              <a:t>除去</a:t>
            </a:r>
            <a:r>
              <a:rPr sz="1200" b="1" u="sng" spc="75" dirty="0">
                <a:solidFill>
                  <a:srgbClr val="006FC0"/>
                </a:solidFill>
                <a:uFill>
                  <a:solidFill>
                    <a:srgbClr val="006FC0"/>
                  </a:solidFill>
                </a:uFill>
                <a:latin typeface="Yu Gothic UI"/>
                <a:cs typeface="Yu Gothic UI"/>
              </a:rPr>
              <a:t>し</a:t>
            </a:r>
            <a:r>
              <a:rPr sz="1200" b="1" u="sng" spc="70" dirty="0">
                <a:solidFill>
                  <a:srgbClr val="006FC0"/>
                </a:solidFill>
                <a:uFill>
                  <a:solidFill>
                    <a:srgbClr val="006FC0"/>
                  </a:solidFill>
                </a:uFill>
                <a:latin typeface="Yu Gothic UI"/>
                <a:cs typeface="Yu Gothic UI"/>
              </a:rPr>
              <a:t>、</a:t>
            </a:r>
            <a:r>
              <a:rPr sz="1200" b="1" u="sng" spc="105" dirty="0">
                <a:solidFill>
                  <a:srgbClr val="006FC0"/>
                </a:solidFill>
                <a:uFill>
                  <a:solidFill>
                    <a:srgbClr val="006FC0"/>
                  </a:solidFill>
                </a:uFill>
                <a:latin typeface="Yu Gothic UI"/>
                <a:cs typeface="Yu Gothic UI"/>
              </a:rPr>
              <a:t>汚染歯根面</a:t>
            </a:r>
            <a:r>
              <a:rPr sz="1200" b="1" u="sng" spc="90" dirty="0">
                <a:solidFill>
                  <a:srgbClr val="006FC0"/>
                </a:solidFill>
                <a:uFill>
                  <a:solidFill>
                    <a:srgbClr val="006FC0"/>
                  </a:solidFill>
                </a:uFill>
                <a:latin typeface="Yu Gothic UI"/>
                <a:cs typeface="Yu Gothic UI"/>
              </a:rPr>
              <a:t>の</a:t>
            </a:r>
            <a:r>
              <a:rPr sz="1200" b="1" u="sng" spc="30" dirty="0">
                <a:solidFill>
                  <a:srgbClr val="006FC0"/>
                </a:solidFill>
                <a:uFill>
                  <a:solidFill>
                    <a:srgbClr val="006FC0"/>
                  </a:solidFill>
                </a:uFill>
                <a:latin typeface="Yu Gothic UI"/>
                <a:cs typeface="Yu Gothic UI"/>
              </a:rPr>
              <a:t>ス</a:t>
            </a:r>
            <a:r>
              <a:rPr sz="1200" b="1" u="sng" spc="229" dirty="0">
                <a:solidFill>
                  <a:srgbClr val="006FC0"/>
                </a:solidFill>
                <a:uFill>
                  <a:solidFill>
                    <a:srgbClr val="006FC0"/>
                  </a:solidFill>
                </a:uFill>
                <a:latin typeface="Yu Gothic UI"/>
                <a:cs typeface="Yu Gothic UI"/>
              </a:rPr>
              <a:t>ケ</a:t>
            </a:r>
            <a:r>
              <a:rPr sz="1200" b="1" u="sng" spc="195" dirty="0">
                <a:solidFill>
                  <a:srgbClr val="006FC0"/>
                </a:solidFill>
                <a:uFill>
                  <a:solidFill>
                    <a:srgbClr val="006FC0"/>
                  </a:solidFill>
                </a:uFill>
                <a:latin typeface="Yu Gothic UI"/>
                <a:cs typeface="Yu Gothic UI"/>
              </a:rPr>
              <a:t>ー</a:t>
            </a:r>
            <a:r>
              <a:rPr sz="1200" b="1" u="sng" spc="215" dirty="0">
                <a:solidFill>
                  <a:srgbClr val="006FC0"/>
                </a:solidFill>
                <a:uFill>
                  <a:solidFill>
                    <a:srgbClr val="006FC0"/>
                  </a:solidFill>
                </a:uFill>
                <a:latin typeface="Yu Gothic UI"/>
                <a:cs typeface="Yu Gothic UI"/>
              </a:rPr>
              <a:t>リ</a:t>
            </a:r>
            <a:r>
              <a:rPr sz="1200" b="1" u="sng" spc="225" dirty="0">
                <a:solidFill>
                  <a:srgbClr val="006FC0"/>
                </a:solidFill>
                <a:uFill>
                  <a:solidFill>
                    <a:srgbClr val="006FC0"/>
                  </a:solidFill>
                </a:uFill>
                <a:latin typeface="Yu Gothic UI"/>
                <a:cs typeface="Yu Gothic UI"/>
              </a:rPr>
              <a:t>ン</a:t>
            </a:r>
            <a:r>
              <a:rPr sz="1200" b="1" u="sng" spc="245" dirty="0">
                <a:solidFill>
                  <a:srgbClr val="006FC0"/>
                </a:solidFill>
                <a:uFill>
                  <a:solidFill>
                    <a:srgbClr val="006FC0"/>
                  </a:solidFill>
                </a:uFill>
                <a:latin typeface="Yu Gothic UI"/>
                <a:cs typeface="Yu Gothic UI"/>
              </a:rPr>
              <a:t>グ</a:t>
            </a:r>
            <a:r>
              <a:rPr sz="1200" b="1" u="sng" spc="150" dirty="0">
                <a:solidFill>
                  <a:srgbClr val="006FC0"/>
                </a:solidFill>
                <a:uFill>
                  <a:solidFill>
                    <a:srgbClr val="006FC0"/>
                  </a:solidFill>
                </a:uFill>
                <a:latin typeface="Yu Gothic UI"/>
                <a:cs typeface="Yu Gothic UI"/>
              </a:rPr>
              <a:t>・</a:t>
            </a:r>
            <a:r>
              <a:rPr sz="1200" b="1" u="sng" spc="250" dirty="0">
                <a:solidFill>
                  <a:srgbClr val="006FC0"/>
                </a:solidFill>
                <a:uFill>
                  <a:solidFill>
                    <a:srgbClr val="006FC0"/>
                  </a:solidFill>
                </a:uFill>
                <a:latin typeface="Yu Gothic UI"/>
                <a:cs typeface="Yu Gothic UI"/>
              </a:rPr>
              <a:t>ル</a:t>
            </a:r>
            <a:r>
              <a:rPr sz="1200" b="1" u="sng" spc="195" dirty="0">
                <a:solidFill>
                  <a:srgbClr val="006FC0"/>
                </a:solidFill>
                <a:uFill>
                  <a:solidFill>
                    <a:srgbClr val="006FC0"/>
                  </a:solidFill>
                </a:uFill>
                <a:latin typeface="Yu Gothic UI"/>
                <a:cs typeface="Yu Gothic UI"/>
              </a:rPr>
              <a:t>ー</a:t>
            </a:r>
            <a:r>
              <a:rPr sz="1200" b="1" u="sng" spc="210" dirty="0">
                <a:solidFill>
                  <a:srgbClr val="006FC0"/>
                </a:solidFill>
                <a:uFill>
                  <a:solidFill>
                    <a:srgbClr val="006FC0"/>
                  </a:solidFill>
                </a:uFill>
                <a:latin typeface="Yu Gothic UI"/>
                <a:cs typeface="Yu Gothic UI"/>
              </a:rPr>
              <a:t>ト</a:t>
            </a:r>
            <a:r>
              <a:rPr sz="1200" b="1" u="sng" spc="229" dirty="0">
                <a:solidFill>
                  <a:srgbClr val="006FC0"/>
                </a:solidFill>
                <a:uFill>
                  <a:solidFill>
                    <a:srgbClr val="006FC0"/>
                  </a:solidFill>
                </a:uFill>
                <a:latin typeface="Yu Gothic UI"/>
                <a:cs typeface="Yu Gothic UI"/>
              </a:rPr>
              <a:t>プ</a:t>
            </a:r>
            <a:r>
              <a:rPr sz="1200" b="1" u="sng" spc="215" dirty="0">
                <a:solidFill>
                  <a:srgbClr val="006FC0"/>
                </a:solidFill>
                <a:uFill>
                  <a:solidFill>
                    <a:srgbClr val="006FC0"/>
                  </a:solidFill>
                </a:uFill>
                <a:latin typeface="Yu Gothic UI"/>
                <a:cs typeface="Yu Gothic UI"/>
              </a:rPr>
              <a:t>レ</a:t>
            </a:r>
            <a:r>
              <a:rPr sz="1200" b="1" u="sng" spc="195" dirty="0">
                <a:solidFill>
                  <a:srgbClr val="006FC0"/>
                </a:solidFill>
                <a:uFill>
                  <a:solidFill>
                    <a:srgbClr val="006FC0"/>
                  </a:solidFill>
                </a:uFill>
                <a:latin typeface="Yu Gothic UI"/>
                <a:cs typeface="Yu Gothic UI"/>
              </a:rPr>
              <a:t>ー</a:t>
            </a:r>
            <a:r>
              <a:rPr sz="1200" b="1" u="sng" spc="225" dirty="0">
                <a:solidFill>
                  <a:srgbClr val="006FC0"/>
                </a:solidFill>
                <a:uFill>
                  <a:solidFill>
                    <a:srgbClr val="006FC0"/>
                  </a:solidFill>
                </a:uFill>
                <a:latin typeface="Yu Gothic UI"/>
                <a:cs typeface="Yu Gothic UI"/>
              </a:rPr>
              <a:t>ニン</a:t>
            </a:r>
            <a:r>
              <a:rPr sz="1200" b="1" u="sng" spc="245" dirty="0">
                <a:solidFill>
                  <a:srgbClr val="006FC0"/>
                </a:solidFill>
                <a:uFill>
                  <a:solidFill>
                    <a:srgbClr val="006FC0"/>
                  </a:solidFill>
                </a:uFill>
                <a:latin typeface="Yu Gothic UI"/>
                <a:cs typeface="Yu Gothic UI"/>
              </a:rPr>
              <a:t>グ</a:t>
            </a:r>
            <a:r>
              <a:rPr sz="1200" b="1" u="sng" spc="229" dirty="0">
                <a:solidFill>
                  <a:srgbClr val="006FC0"/>
                </a:solidFill>
                <a:uFill>
                  <a:solidFill>
                    <a:srgbClr val="006FC0"/>
                  </a:solidFill>
                </a:uFill>
                <a:latin typeface="Yu Gothic UI"/>
                <a:cs typeface="Yu Gothic UI"/>
              </a:rPr>
              <a:t>を</a:t>
            </a:r>
            <a:r>
              <a:rPr sz="1200" b="1" u="sng" spc="300" dirty="0">
                <a:solidFill>
                  <a:srgbClr val="006FC0"/>
                </a:solidFill>
                <a:uFill>
                  <a:solidFill>
                    <a:srgbClr val="006FC0"/>
                  </a:solidFill>
                </a:uFill>
                <a:latin typeface="Yu Gothic UI"/>
                <a:cs typeface="Yu Gothic UI"/>
              </a:rPr>
              <a:t>行</a:t>
            </a:r>
            <a:r>
              <a:rPr sz="1200" b="1" u="sng" spc="250" dirty="0">
                <a:solidFill>
                  <a:srgbClr val="006FC0"/>
                </a:solidFill>
                <a:uFill>
                  <a:solidFill>
                    <a:srgbClr val="006FC0"/>
                  </a:solidFill>
                </a:uFill>
                <a:latin typeface="Yu Gothic UI"/>
                <a:cs typeface="Yu Gothic UI"/>
              </a:rPr>
              <a:t>い</a:t>
            </a:r>
            <a:r>
              <a:rPr sz="1200" b="1" u="sng" spc="200" dirty="0">
                <a:solidFill>
                  <a:srgbClr val="006FC0"/>
                </a:solidFill>
                <a:uFill>
                  <a:solidFill>
                    <a:srgbClr val="006FC0"/>
                  </a:solidFill>
                </a:uFill>
                <a:latin typeface="Yu Gothic UI"/>
                <a:cs typeface="Yu Gothic UI"/>
              </a:rPr>
              <a:t>、</a:t>
            </a:r>
            <a:r>
              <a:rPr sz="1200" b="1" u="sng" spc="300" dirty="0">
                <a:solidFill>
                  <a:srgbClr val="006FC0"/>
                </a:solidFill>
                <a:uFill>
                  <a:solidFill>
                    <a:srgbClr val="006FC0"/>
                  </a:solidFill>
                </a:uFill>
                <a:latin typeface="Yu Gothic UI"/>
                <a:cs typeface="Yu Gothic UI"/>
              </a:rPr>
              <a:t>歯肉弁</a:t>
            </a:r>
            <a:r>
              <a:rPr sz="1200" b="1" u="sng" spc="229" dirty="0">
                <a:solidFill>
                  <a:srgbClr val="006FC0"/>
                </a:solidFill>
                <a:uFill>
                  <a:solidFill>
                    <a:srgbClr val="006FC0"/>
                  </a:solidFill>
                </a:uFill>
                <a:latin typeface="Yu Gothic UI"/>
                <a:cs typeface="Yu Gothic UI"/>
              </a:rPr>
              <a:t>を</a:t>
            </a:r>
            <a:r>
              <a:rPr sz="1200" b="1" u="sng" spc="300" dirty="0">
                <a:solidFill>
                  <a:srgbClr val="006FC0"/>
                </a:solidFill>
                <a:uFill>
                  <a:solidFill>
                    <a:srgbClr val="006FC0"/>
                  </a:solidFill>
                </a:uFill>
                <a:latin typeface="Yu Gothic UI"/>
                <a:cs typeface="Yu Gothic UI"/>
              </a:rPr>
              <a:t>適</a:t>
            </a:r>
            <a:r>
              <a:rPr sz="1200" b="1" u="sng" spc="250" dirty="0">
                <a:solidFill>
                  <a:srgbClr val="006FC0"/>
                </a:solidFill>
                <a:uFill>
                  <a:solidFill>
                    <a:srgbClr val="006FC0"/>
                  </a:solidFill>
                </a:uFill>
                <a:latin typeface="Yu Gothic UI"/>
                <a:cs typeface="Yu Gothic UI"/>
              </a:rPr>
              <a:t>切</a:t>
            </a:r>
            <a:r>
              <a:rPr sz="1200" b="1" u="sng" spc="105" dirty="0">
                <a:solidFill>
                  <a:srgbClr val="006FC0"/>
                </a:solidFill>
                <a:uFill>
                  <a:solidFill>
                    <a:srgbClr val="006FC0"/>
                  </a:solidFill>
                </a:uFill>
                <a:latin typeface="Yu Gothic UI"/>
                <a:cs typeface="Yu Gothic UI"/>
              </a:rPr>
              <a:t>な</a:t>
            </a:r>
            <a:r>
              <a:rPr sz="1200" b="1" u="sng" spc="120" dirty="0">
                <a:solidFill>
                  <a:srgbClr val="006FC0"/>
                </a:solidFill>
                <a:uFill>
                  <a:solidFill>
                    <a:srgbClr val="006FC0"/>
                  </a:solidFill>
                </a:uFill>
                <a:latin typeface="Yu Gothic UI"/>
                <a:cs typeface="Yu Gothic UI"/>
              </a:rPr>
              <a:t>位置</a:t>
            </a:r>
            <a:r>
              <a:rPr sz="1200" b="1" u="sng" spc="95" dirty="0">
                <a:solidFill>
                  <a:srgbClr val="006FC0"/>
                </a:solidFill>
                <a:uFill>
                  <a:solidFill>
                    <a:srgbClr val="006FC0"/>
                  </a:solidFill>
                </a:uFill>
                <a:latin typeface="Yu Gothic UI"/>
                <a:cs typeface="Yu Gothic UI"/>
              </a:rPr>
              <a:t>に</a:t>
            </a:r>
            <a:r>
              <a:rPr sz="1200" b="1" u="sng" spc="120" dirty="0">
                <a:solidFill>
                  <a:srgbClr val="006FC0"/>
                </a:solidFill>
                <a:uFill>
                  <a:solidFill>
                    <a:srgbClr val="006FC0"/>
                  </a:solidFill>
                </a:uFill>
                <a:latin typeface="Yu Gothic UI"/>
                <a:cs typeface="Yu Gothic UI"/>
              </a:rPr>
              <a:t>復位縫合</a:t>
            </a:r>
            <a:r>
              <a:rPr sz="1200" b="1" u="sng" spc="85" dirty="0">
                <a:solidFill>
                  <a:srgbClr val="006FC0"/>
                </a:solidFill>
                <a:uFill>
                  <a:solidFill>
                    <a:srgbClr val="006FC0"/>
                  </a:solidFill>
                </a:uFill>
                <a:latin typeface="Yu Gothic UI"/>
                <a:cs typeface="Yu Gothic UI"/>
              </a:rPr>
              <a:t>し</a:t>
            </a:r>
            <a:r>
              <a:rPr sz="1200" b="1" u="sng" spc="80" dirty="0">
                <a:solidFill>
                  <a:srgbClr val="006FC0"/>
                </a:solidFill>
                <a:uFill>
                  <a:solidFill>
                    <a:srgbClr val="006FC0"/>
                  </a:solidFill>
                </a:uFill>
                <a:latin typeface="Yu Gothic UI"/>
                <a:cs typeface="Yu Gothic UI"/>
              </a:rPr>
              <a:t>、</a:t>
            </a:r>
            <a:r>
              <a:rPr sz="1200" b="1" u="sng" spc="120" dirty="0">
                <a:solidFill>
                  <a:srgbClr val="006FC0"/>
                </a:solidFill>
                <a:uFill>
                  <a:solidFill>
                    <a:srgbClr val="006FC0"/>
                  </a:solidFill>
                </a:uFill>
                <a:latin typeface="Yu Gothic UI"/>
                <a:cs typeface="Yu Gothic UI"/>
              </a:rPr>
              <a:t>歯周</a:t>
            </a:r>
            <a:r>
              <a:rPr sz="1200" b="1" u="sng" spc="100" dirty="0">
                <a:solidFill>
                  <a:srgbClr val="006FC0"/>
                </a:solidFill>
                <a:uFill>
                  <a:solidFill>
                    <a:srgbClr val="006FC0"/>
                  </a:solidFill>
                </a:uFill>
                <a:latin typeface="Yu Gothic UI"/>
                <a:cs typeface="Yu Gothic UI"/>
              </a:rPr>
              <a:t>ポ</a:t>
            </a:r>
            <a:r>
              <a:rPr sz="1200" b="1" u="sng" spc="90" dirty="0">
                <a:solidFill>
                  <a:srgbClr val="006FC0"/>
                </a:solidFill>
                <a:uFill>
                  <a:solidFill>
                    <a:srgbClr val="006FC0"/>
                  </a:solidFill>
                </a:uFill>
                <a:latin typeface="Yu Gothic UI"/>
                <a:cs typeface="Yu Gothic UI"/>
              </a:rPr>
              <a:t>ケ</a:t>
            </a:r>
            <a:r>
              <a:rPr sz="1200" b="1" u="sng" spc="80" dirty="0">
                <a:solidFill>
                  <a:srgbClr val="006FC0"/>
                </a:solidFill>
                <a:uFill>
                  <a:solidFill>
                    <a:srgbClr val="006FC0"/>
                  </a:solidFill>
                </a:uFill>
                <a:latin typeface="Yu Gothic UI"/>
                <a:cs typeface="Yu Gothic UI"/>
              </a:rPr>
              <a:t>ッ</a:t>
            </a:r>
            <a:r>
              <a:rPr sz="1200" b="1" u="sng" spc="85" dirty="0">
                <a:solidFill>
                  <a:srgbClr val="006FC0"/>
                </a:solidFill>
                <a:uFill>
                  <a:solidFill>
                    <a:srgbClr val="006FC0"/>
                  </a:solidFill>
                </a:uFill>
                <a:latin typeface="Yu Gothic UI"/>
                <a:cs typeface="Yu Gothic UI"/>
              </a:rPr>
              <a:t>ト</a:t>
            </a:r>
            <a:r>
              <a:rPr sz="1200" b="1" u="sng" spc="100" dirty="0">
                <a:solidFill>
                  <a:srgbClr val="006FC0"/>
                </a:solidFill>
                <a:uFill>
                  <a:solidFill>
                    <a:srgbClr val="006FC0"/>
                  </a:solidFill>
                </a:uFill>
                <a:latin typeface="Yu Gothic UI"/>
                <a:cs typeface="Yu Gothic UI"/>
              </a:rPr>
              <a:t>の</a:t>
            </a:r>
            <a:r>
              <a:rPr sz="1200" b="1" u="sng" spc="120" dirty="0">
                <a:solidFill>
                  <a:srgbClr val="006FC0"/>
                </a:solidFill>
                <a:uFill>
                  <a:solidFill>
                    <a:srgbClr val="006FC0"/>
                  </a:solidFill>
                </a:uFill>
                <a:latin typeface="Yu Gothic UI"/>
                <a:cs typeface="Yu Gothic UI"/>
              </a:rPr>
              <a:t>除去又</a:t>
            </a:r>
            <a:r>
              <a:rPr sz="1200" b="1" u="sng" spc="105" dirty="0">
                <a:solidFill>
                  <a:srgbClr val="006FC0"/>
                </a:solidFill>
                <a:uFill>
                  <a:solidFill>
                    <a:srgbClr val="006FC0"/>
                  </a:solidFill>
                </a:uFill>
                <a:latin typeface="Yu Gothic UI"/>
                <a:cs typeface="Yu Gothic UI"/>
              </a:rPr>
              <a:t>は</a:t>
            </a:r>
            <a:r>
              <a:rPr sz="1200" b="1" u="sng" spc="120" dirty="0">
                <a:solidFill>
                  <a:srgbClr val="006FC0"/>
                </a:solidFill>
                <a:uFill>
                  <a:solidFill>
                    <a:srgbClr val="006FC0"/>
                  </a:solidFill>
                </a:uFill>
                <a:latin typeface="Yu Gothic UI"/>
                <a:cs typeface="Yu Gothic UI"/>
              </a:rPr>
              <a:t>減少</a:t>
            </a:r>
            <a:r>
              <a:rPr sz="1200" b="1" u="sng" spc="90" dirty="0">
                <a:solidFill>
                  <a:srgbClr val="006FC0"/>
                </a:solidFill>
                <a:uFill>
                  <a:solidFill>
                    <a:srgbClr val="006FC0"/>
                  </a:solidFill>
                </a:uFill>
                <a:latin typeface="Yu Gothic UI"/>
                <a:cs typeface="Yu Gothic UI"/>
              </a:rPr>
              <a:t>を</a:t>
            </a:r>
            <a:r>
              <a:rPr sz="1200" b="1" u="sng" spc="70" dirty="0">
                <a:solidFill>
                  <a:srgbClr val="006FC0"/>
                </a:solidFill>
                <a:uFill>
                  <a:solidFill>
                    <a:srgbClr val="006FC0"/>
                  </a:solidFill>
                </a:uFill>
                <a:latin typeface="Yu Gothic UI"/>
                <a:cs typeface="Yu Gothic UI"/>
              </a:rPr>
              <a:t>目</a:t>
            </a:r>
            <a:r>
              <a:rPr sz="1200" b="1" u="sng" spc="195" dirty="0">
                <a:solidFill>
                  <a:srgbClr val="006FC0"/>
                </a:solidFill>
                <a:uFill>
                  <a:solidFill>
                    <a:srgbClr val="006FC0"/>
                  </a:solidFill>
                </a:uFill>
                <a:latin typeface="Yu Gothic UI"/>
                <a:cs typeface="Yu Gothic UI"/>
              </a:rPr>
              <a:t>的</a:t>
            </a:r>
            <a:r>
              <a:rPr sz="1200" b="1" u="sng" spc="140" dirty="0">
                <a:solidFill>
                  <a:srgbClr val="006FC0"/>
                </a:solidFill>
                <a:uFill>
                  <a:solidFill>
                    <a:srgbClr val="006FC0"/>
                  </a:solidFill>
                </a:uFill>
                <a:latin typeface="Yu Gothic UI"/>
                <a:cs typeface="Yu Gothic UI"/>
              </a:rPr>
              <a:t>とし</a:t>
            </a:r>
            <a:r>
              <a:rPr sz="1200" b="1" u="sng" spc="150" dirty="0">
                <a:solidFill>
                  <a:srgbClr val="006FC0"/>
                </a:solidFill>
                <a:uFill>
                  <a:solidFill>
                    <a:srgbClr val="006FC0"/>
                  </a:solidFill>
                </a:uFill>
                <a:latin typeface="Yu Gothic UI"/>
                <a:cs typeface="Yu Gothic UI"/>
              </a:rPr>
              <a:t>て</a:t>
            </a:r>
            <a:r>
              <a:rPr sz="1200" b="1" u="sng" spc="195" dirty="0">
                <a:solidFill>
                  <a:srgbClr val="006FC0"/>
                </a:solidFill>
                <a:uFill>
                  <a:solidFill>
                    <a:srgbClr val="006FC0"/>
                  </a:solidFill>
                </a:uFill>
                <a:latin typeface="Yu Gothic UI"/>
                <a:cs typeface="Yu Gothic UI"/>
              </a:rPr>
              <a:t>行</a:t>
            </a:r>
            <a:r>
              <a:rPr sz="1200" b="1" u="sng" spc="130" dirty="0">
                <a:solidFill>
                  <a:srgbClr val="006FC0"/>
                </a:solidFill>
                <a:uFill>
                  <a:solidFill>
                    <a:srgbClr val="006FC0"/>
                  </a:solidFill>
                </a:uFill>
                <a:latin typeface="Yu Gothic UI"/>
                <a:cs typeface="Yu Gothic UI"/>
              </a:rPr>
              <a:t>っ</a:t>
            </a:r>
            <a:r>
              <a:rPr sz="1200" b="1" u="sng" spc="155" dirty="0">
                <a:solidFill>
                  <a:srgbClr val="006FC0"/>
                </a:solidFill>
                <a:uFill>
                  <a:solidFill>
                    <a:srgbClr val="006FC0"/>
                  </a:solidFill>
                </a:uFill>
                <a:latin typeface="Yu Gothic UI"/>
                <a:cs typeface="Yu Gothic UI"/>
              </a:rPr>
              <a:t>た</a:t>
            </a:r>
            <a:r>
              <a:rPr sz="1200" b="1" u="sng" spc="195" dirty="0">
                <a:solidFill>
                  <a:srgbClr val="006FC0"/>
                </a:solidFill>
                <a:uFill>
                  <a:solidFill>
                    <a:srgbClr val="006FC0"/>
                  </a:solidFill>
                </a:uFill>
                <a:latin typeface="Yu Gothic UI"/>
                <a:cs typeface="Yu Gothic UI"/>
              </a:rPr>
              <a:t>場合</a:t>
            </a:r>
            <a:r>
              <a:rPr sz="1200" spc="135" dirty="0">
                <a:solidFill>
                  <a:srgbClr val="006FC0"/>
                </a:solidFill>
                <a:latin typeface="Yu Gothic UI"/>
                <a:cs typeface="Yu Gothic UI"/>
              </a:rPr>
              <a:t>に</a:t>
            </a:r>
            <a:r>
              <a:rPr sz="1200" spc="175" dirty="0">
                <a:solidFill>
                  <a:srgbClr val="006FC0"/>
                </a:solidFill>
                <a:latin typeface="Yu Gothic UI"/>
                <a:cs typeface="Yu Gothic UI"/>
              </a:rPr>
              <a:t>算定</a:t>
            </a:r>
            <a:r>
              <a:rPr sz="1200" spc="140" dirty="0">
                <a:solidFill>
                  <a:srgbClr val="006FC0"/>
                </a:solidFill>
                <a:latin typeface="Yu Gothic UI"/>
                <a:cs typeface="Yu Gothic UI"/>
              </a:rPr>
              <a:t>す</a:t>
            </a:r>
            <a:r>
              <a:rPr sz="1200" spc="135" dirty="0">
                <a:solidFill>
                  <a:srgbClr val="006FC0"/>
                </a:solidFill>
                <a:latin typeface="Yu Gothic UI"/>
                <a:cs typeface="Yu Gothic UI"/>
              </a:rPr>
              <a:t>る</a:t>
            </a:r>
            <a:r>
              <a:rPr sz="1200" spc="105" dirty="0">
                <a:solidFill>
                  <a:srgbClr val="006FC0"/>
                </a:solidFill>
                <a:latin typeface="Yu Gothic UI"/>
                <a:cs typeface="Yu Gothic UI"/>
              </a:rPr>
              <a:t> </a:t>
            </a:r>
            <a:r>
              <a:rPr sz="1200" spc="350" dirty="0">
                <a:solidFill>
                  <a:srgbClr val="006FC0"/>
                </a:solidFill>
                <a:latin typeface="Yu Gothic UI"/>
                <a:cs typeface="Yu Gothic UI"/>
              </a:rPr>
              <a:t>。</a:t>
            </a:r>
            <a:endParaRPr sz="1200">
              <a:latin typeface="Yu Gothic UI"/>
              <a:cs typeface="Yu Gothic UI"/>
            </a:endParaRPr>
          </a:p>
        </p:txBody>
      </p:sp>
      <p:sp>
        <p:nvSpPr>
          <p:cNvPr id="28" name="object 28"/>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5698"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p:nvPr/>
        </p:nvSpPr>
        <p:spPr>
          <a:xfrm>
            <a:off x="2155698" y="4046982"/>
            <a:ext cx="7313930" cy="878840"/>
          </a:xfrm>
          <a:prstGeom prst="rect">
            <a:avLst/>
          </a:prstGeom>
        </p:spPr>
        <p:txBody>
          <a:bodyPr vert="horz" wrap="square" lIns="0" tIns="12065" rIns="0" bIns="0" rtlCol="0">
            <a:spAutoFit/>
          </a:bodyPr>
          <a:lstStyle/>
          <a:p>
            <a:pPr marL="1079500" marR="5080" indent="-1066800">
              <a:lnSpc>
                <a:spcPct val="100000"/>
              </a:lnSpc>
              <a:spcBef>
                <a:spcPts val="95"/>
              </a:spcBef>
              <a:tabLst>
                <a:tab pos="1259205" algn="l"/>
              </a:tabLst>
            </a:pPr>
            <a:r>
              <a:rPr sz="2800" b="1" spc="285" dirty="0">
                <a:latin typeface="Yu Gothic UI"/>
                <a:cs typeface="Yu Gothic UI"/>
              </a:rPr>
              <a:t>20-</a:t>
            </a:r>
            <a:r>
              <a:rPr sz="2800" b="1" spc="290" dirty="0">
                <a:latin typeface="Yu Gothic UI"/>
                <a:cs typeface="Yu Gothic UI"/>
              </a:rPr>
              <a:t>2</a:t>
            </a:r>
            <a:r>
              <a:rPr sz="2800" b="1" dirty="0">
                <a:latin typeface="Yu Gothic UI"/>
                <a:cs typeface="Yu Gothic UI"/>
              </a:rPr>
              <a:t>		</a:t>
            </a:r>
            <a:r>
              <a:rPr sz="2800" b="1" spc="204" dirty="0">
                <a:latin typeface="Yu Gothic UI"/>
                <a:cs typeface="Yu Gothic UI"/>
              </a:rPr>
              <a:t>内容が類似する項目や複数年にわたり</a:t>
            </a:r>
            <a:r>
              <a:rPr sz="2800" b="1" spc="114" dirty="0">
                <a:latin typeface="Yu Gothic UI"/>
                <a:cs typeface="Yu Gothic UI"/>
              </a:rPr>
              <a:t>算定実績がない項目の整理</a:t>
            </a:r>
            <a:endParaRPr sz="2800">
              <a:latin typeface="Yu Gothic UI"/>
              <a:cs typeface="Yu Gothic UI"/>
            </a:endParaRPr>
          </a:p>
        </p:txBody>
      </p:sp>
      <p:sp>
        <p:nvSpPr>
          <p:cNvPr id="4" name="object 4"/>
          <p:cNvSpPr/>
          <p:nvPr/>
        </p:nvSpPr>
        <p:spPr>
          <a:xfrm>
            <a:off x="0" y="3791826"/>
            <a:ext cx="2076450" cy="1094740"/>
          </a:xfrm>
          <a:custGeom>
            <a:avLst/>
            <a:gdLst/>
            <a:ahLst/>
            <a:cxnLst/>
            <a:rect l="l" t="t" r="r" b="b"/>
            <a:pathLst>
              <a:path w="2076450" h="1094739">
                <a:moveTo>
                  <a:pt x="2076450" y="0"/>
                </a:moveTo>
                <a:lnTo>
                  <a:pt x="0" y="0"/>
                </a:lnTo>
                <a:lnTo>
                  <a:pt x="0" y="1094498"/>
                </a:lnTo>
                <a:lnTo>
                  <a:pt x="2076450" y="1094498"/>
                </a:lnTo>
                <a:lnTo>
                  <a:pt x="207645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812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3111245" y="284226"/>
            <a:ext cx="3683000" cy="391160"/>
          </a:xfrm>
          <a:prstGeom prst="rect">
            <a:avLst/>
          </a:prstGeom>
        </p:spPr>
        <p:txBody>
          <a:bodyPr vert="horz" wrap="square" lIns="0" tIns="12700" rIns="0" bIns="0" rtlCol="0">
            <a:spAutoFit/>
          </a:bodyPr>
          <a:lstStyle/>
          <a:p>
            <a:pPr marL="12700">
              <a:lnSpc>
                <a:spcPct val="100000"/>
              </a:lnSpc>
              <a:spcBef>
                <a:spcPts val="100"/>
              </a:spcBef>
            </a:pPr>
            <a:r>
              <a:rPr spc="114" dirty="0"/>
              <a:t>内容が類似する項目の整理</a:t>
            </a:r>
          </a:p>
        </p:txBody>
      </p:sp>
      <p:sp>
        <p:nvSpPr>
          <p:cNvPr id="4" name="object 4"/>
          <p:cNvSpPr/>
          <p:nvPr/>
        </p:nvSpPr>
        <p:spPr>
          <a:xfrm>
            <a:off x="110925" y="916456"/>
            <a:ext cx="9713595" cy="5868035"/>
          </a:xfrm>
          <a:custGeom>
            <a:avLst/>
            <a:gdLst/>
            <a:ahLst/>
            <a:cxnLst/>
            <a:rect l="l" t="t" r="r" b="b"/>
            <a:pathLst>
              <a:path w="9713595" h="5868034">
                <a:moveTo>
                  <a:pt x="0" y="5868035"/>
                </a:moveTo>
                <a:lnTo>
                  <a:pt x="9713214" y="5868035"/>
                </a:lnTo>
                <a:lnTo>
                  <a:pt x="9713214" y="0"/>
                </a:lnTo>
                <a:lnTo>
                  <a:pt x="0" y="0"/>
                </a:lnTo>
                <a:lnTo>
                  <a:pt x="0" y="5868035"/>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424383" y="3024378"/>
            <a:ext cx="2831465" cy="186690"/>
          </a:xfrm>
          <a:prstGeom prst="rect">
            <a:avLst/>
          </a:prstGeom>
        </p:spPr>
        <p:txBody>
          <a:bodyPr vert="horz" wrap="square" lIns="0" tIns="13335" rIns="0" bIns="0" rtlCol="0">
            <a:spAutoFit/>
          </a:bodyPr>
          <a:lstStyle/>
          <a:p>
            <a:pPr marL="12700">
              <a:lnSpc>
                <a:spcPct val="100000"/>
              </a:lnSpc>
              <a:spcBef>
                <a:spcPts val="105"/>
              </a:spcBef>
            </a:pPr>
            <a:r>
              <a:rPr sz="1050" spc="85" dirty="0">
                <a:latin typeface="Yu Gothic UI"/>
                <a:cs typeface="Yu Gothic UI"/>
              </a:rPr>
              <a:t>等を目的として、冠形態の装置を装着した場合</a:t>
            </a:r>
            <a:endParaRPr sz="1050">
              <a:latin typeface="Yu Gothic UI"/>
              <a:cs typeface="Yu Gothic UI"/>
            </a:endParaRPr>
          </a:p>
        </p:txBody>
      </p:sp>
      <p:sp>
        <p:nvSpPr>
          <p:cNvPr id="6" name="object 6"/>
          <p:cNvSpPr txBox="1"/>
          <p:nvPr/>
        </p:nvSpPr>
        <p:spPr>
          <a:xfrm>
            <a:off x="3358641" y="3056382"/>
            <a:ext cx="4501515" cy="147955"/>
          </a:xfrm>
          <a:prstGeom prst="rect">
            <a:avLst/>
          </a:prstGeom>
        </p:spPr>
        <p:txBody>
          <a:bodyPr vert="horz" wrap="square" lIns="0" tIns="13335" rIns="0" bIns="0" rtlCol="0">
            <a:spAutoFit/>
          </a:bodyPr>
          <a:lstStyle/>
          <a:p>
            <a:pPr marL="12700">
              <a:lnSpc>
                <a:spcPct val="100000"/>
              </a:lnSpc>
              <a:spcBef>
                <a:spcPts val="105"/>
              </a:spcBef>
            </a:pPr>
            <a:r>
              <a:rPr sz="800" spc="15" dirty="0">
                <a:latin typeface="Yu Gothic UI"/>
                <a:cs typeface="Yu Gothic UI"/>
              </a:rPr>
              <a:t>※歯周病検査を実施した患者に対して算定し、３月を経過した以降に、再製作して差し支えない。</a:t>
            </a:r>
            <a:endParaRPr sz="800">
              <a:latin typeface="Yu Gothic UI"/>
              <a:cs typeface="Yu Gothic UI"/>
            </a:endParaRPr>
          </a:p>
        </p:txBody>
      </p:sp>
      <p:grpSp>
        <p:nvGrpSpPr>
          <p:cNvPr id="7" name="object 7"/>
          <p:cNvGrpSpPr/>
          <p:nvPr/>
        </p:nvGrpSpPr>
        <p:grpSpPr>
          <a:xfrm>
            <a:off x="209054" y="796950"/>
            <a:ext cx="9518015" cy="5927725"/>
            <a:chOff x="209054" y="796950"/>
            <a:chExt cx="9518015" cy="5927725"/>
          </a:xfrm>
        </p:grpSpPr>
        <p:sp>
          <p:nvSpPr>
            <p:cNvPr id="8" name="object 8"/>
            <p:cNvSpPr/>
            <p:nvPr/>
          </p:nvSpPr>
          <p:spPr>
            <a:xfrm>
              <a:off x="221754" y="4517262"/>
              <a:ext cx="9492615" cy="274320"/>
            </a:xfrm>
            <a:custGeom>
              <a:avLst/>
              <a:gdLst/>
              <a:ahLst/>
              <a:cxnLst/>
              <a:rect l="l" t="t" r="r" b="b"/>
              <a:pathLst>
                <a:path w="9492615" h="274320">
                  <a:moveTo>
                    <a:pt x="9492602" y="0"/>
                  </a:moveTo>
                  <a:lnTo>
                    <a:pt x="5970765" y="0"/>
                  </a:lnTo>
                  <a:lnTo>
                    <a:pt x="3055607" y="0"/>
                  </a:lnTo>
                  <a:lnTo>
                    <a:pt x="0" y="0"/>
                  </a:lnTo>
                  <a:lnTo>
                    <a:pt x="0" y="274320"/>
                  </a:lnTo>
                  <a:lnTo>
                    <a:pt x="3055607" y="274320"/>
                  </a:lnTo>
                  <a:lnTo>
                    <a:pt x="5970765" y="274320"/>
                  </a:lnTo>
                  <a:lnTo>
                    <a:pt x="9492602" y="274320"/>
                  </a:lnTo>
                  <a:lnTo>
                    <a:pt x="9492602" y="0"/>
                  </a:lnTo>
                  <a:close/>
                </a:path>
              </a:pathLst>
            </a:custGeom>
            <a:solidFill>
              <a:srgbClr val="E0ECFF"/>
            </a:solidFill>
          </p:spPr>
          <p:txBody>
            <a:bodyPr wrap="square" lIns="0" tIns="0" rIns="0" bIns="0" rtlCol="0"/>
            <a:lstStyle/>
            <a:p>
              <a:endParaRPr/>
            </a:p>
          </p:txBody>
        </p:sp>
        <p:sp>
          <p:nvSpPr>
            <p:cNvPr id="9" name="object 9"/>
            <p:cNvSpPr/>
            <p:nvPr/>
          </p:nvSpPr>
          <p:spPr>
            <a:xfrm>
              <a:off x="221754" y="4791608"/>
              <a:ext cx="9492615" cy="1920239"/>
            </a:xfrm>
            <a:custGeom>
              <a:avLst/>
              <a:gdLst/>
              <a:ahLst/>
              <a:cxnLst/>
              <a:rect l="l" t="t" r="r" b="b"/>
              <a:pathLst>
                <a:path w="9492615" h="1920240">
                  <a:moveTo>
                    <a:pt x="9492602" y="0"/>
                  </a:moveTo>
                  <a:lnTo>
                    <a:pt x="5970765" y="0"/>
                  </a:lnTo>
                  <a:lnTo>
                    <a:pt x="3055607" y="0"/>
                  </a:lnTo>
                  <a:lnTo>
                    <a:pt x="0" y="0"/>
                  </a:lnTo>
                  <a:lnTo>
                    <a:pt x="0" y="1920240"/>
                  </a:lnTo>
                  <a:lnTo>
                    <a:pt x="3055607" y="1920240"/>
                  </a:lnTo>
                  <a:lnTo>
                    <a:pt x="5970765" y="1920240"/>
                  </a:lnTo>
                  <a:lnTo>
                    <a:pt x="9492602" y="1920240"/>
                  </a:lnTo>
                  <a:lnTo>
                    <a:pt x="9492602" y="0"/>
                  </a:lnTo>
                  <a:close/>
                </a:path>
              </a:pathLst>
            </a:custGeom>
            <a:solidFill>
              <a:srgbClr val="F3F8FF"/>
            </a:solidFill>
          </p:spPr>
          <p:txBody>
            <a:bodyPr wrap="square" lIns="0" tIns="0" rIns="0" bIns="0" rtlCol="0"/>
            <a:lstStyle/>
            <a:p>
              <a:endParaRPr/>
            </a:p>
          </p:txBody>
        </p:sp>
        <p:sp>
          <p:nvSpPr>
            <p:cNvPr id="10" name="object 10"/>
            <p:cNvSpPr/>
            <p:nvPr/>
          </p:nvSpPr>
          <p:spPr>
            <a:xfrm>
              <a:off x="215404" y="4510912"/>
              <a:ext cx="9505315" cy="2207895"/>
            </a:xfrm>
            <a:custGeom>
              <a:avLst/>
              <a:gdLst/>
              <a:ahLst/>
              <a:cxnLst/>
              <a:rect l="l" t="t" r="r" b="b"/>
              <a:pathLst>
                <a:path w="9505315" h="2207895">
                  <a:moveTo>
                    <a:pt x="3061957" y="0"/>
                  </a:moveTo>
                  <a:lnTo>
                    <a:pt x="3061957" y="2207285"/>
                  </a:lnTo>
                </a:path>
                <a:path w="9505315" h="2207895">
                  <a:moveTo>
                    <a:pt x="5977115" y="0"/>
                  </a:moveTo>
                  <a:lnTo>
                    <a:pt x="5977115" y="2207285"/>
                  </a:lnTo>
                </a:path>
                <a:path w="9505315" h="2207895">
                  <a:moveTo>
                    <a:pt x="0" y="280669"/>
                  </a:moveTo>
                  <a:lnTo>
                    <a:pt x="9505302" y="280669"/>
                  </a:lnTo>
                </a:path>
                <a:path w="9505315" h="2207895">
                  <a:moveTo>
                    <a:pt x="6350" y="0"/>
                  </a:moveTo>
                  <a:lnTo>
                    <a:pt x="6350" y="2207285"/>
                  </a:lnTo>
                </a:path>
                <a:path w="9505315" h="2207895">
                  <a:moveTo>
                    <a:pt x="9498952" y="0"/>
                  </a:moveTo>
                  <a:lnTo>
                    <a:pt x="9498952" y="2207285"/>
                  </a:lnTo>
                </a:path>
                <a:path w="9505315" h="2207895">
                  <a:moveTo>
                    <a:pt x="0" y="6350"/>
                  </a:moveTo>
                  <a:lnTo>
                    <a:pt x="9505302" y="6350"/>
                  </a:lnTo>
                </a:path>
                <a:path w="9505315" h="2207895">
                  <a:moveTo>
                    <a:pt x="0" y="2200935"/>
                  </a:moveTo>
                  <a:lnTo>
                    <a:pt x="9505302" y="2200935"/>
                  </a:lnTo>
                </a:path>
              </a:pathLst>
            </a:custGeom>
            <a:ln w="12700">
              <a:solidFill>
                <a:srgbClr val="BEBEBE"/>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629056" y="4986629"/>
              <a:ext cx="2224405" cy="1482852"/>
            </a:xfrm>
            <a:prstGeom prst="rect">
              <a:avLst/>
            </a:prstGeom>
          </p:spPr>
        </p:pic>
        <p:sp>
          <p:nvSpPr>
            <p:cNvPr id="12" name="object 12"/>
            <p:cNvSpPr/>
            <p:nvPr/>
          </p:nvSpPr>
          <p:spPr>
            <a:xfrm>
              <a:off x="1307464" y="5090299"/>
              <a:ext cx="972819" cy="809625"/>
            </a:xfrm>
            <a:custGeom>
              <a:avLst/>
              <a:gdLst/>
              <a:ahLst/>
              <a:cxnLst/>
              <a:rect l="l" t="t" r="r" b="b"/>
              <a:pathLst>
                <a:path w="972819" h="809625">
                  <a:moveTo>
                    <a:pt x="0" y="809243"/>
                  </a:moveTo>
                  <a:lnTo>
                    <a:pt x="972235" y="809243"/>
                  </a:lnTo>
                  <a:lnTo>
                    <a:pt x="972235" y="0"/>
                  </a:lnTo>
                  <a:lnTo>
                    <a:pt x="0" y="0"/>
                  </a:lnTo>
                  <a:lnTo>
                    <a:pt x="0" y="809243"/>
                  </a:lnTo>
                  <a:close/>
                </a:path>
              </a:pathLst>
            </a:custGeom>
            <a:ln w="38100">
              <a:solidFill>
                <a:srgbClr val="D63557"/>
              </a:solidFill>
              <a:prstDash val="sysDash"/>
            </a:ln>
          </p:spPr>
          <p:txBody>
            <a:bodyPr wrap="square" lIns="0" tIns="0" rIns="0" bIns="0" rtlCol="0"/>
            <a:lstStyle/>
            <a:p>
              <a:endParaRPr/>
            </a:p>
          </p:txBody>
        </p:sp>
        <p:pic>
          <p:nvPicPr>
            <p:cNvPr id="13" name="object 13"/>
            <p:cNvPicPr/>
            <p:nvPr/>
          </p:nvPicPr>
          <p:blipFill>
            <a:blip r:embed="rId3" cstate="print"/>
            <a:stretch>
              <a:fillRect/>
            </a:stretch>
          </p:blipFill>
          <p:spPr>
            <a:xfrm>
              <a:off x="3643248" y="4988661"/>
              <a:ext cx="2224404" cy="1482852"/>
            </a:xfrm>
            <a:prstGeom prst="rect">
              <a:avLst/>
            </a:prstGeom>
          </p:spPr>
        </p:pic>
        <p:sp>
          <p:nvSpPr>
            <p:cNvPr id="14" name="object 14"/>
            <p:cNvSpPr/>
            <p:nvPr/>
          </p:nvSpPr>
          <p:spPr>
            <a:xfrm>
              <a:off x="361505" y="796950"/>
              <a:ext cx="2797810" cy="294005"/>
            </a:xfrm>
            <a:custGeom>
              <a:avLst/>
              <a:gdLst/>
              <a:ahLst/>
              <a:cxnLst/>
              <a:rect l="l" t="t" r="r" b="b"/>
              <a:pathLst>
                <a:path w="2797810" h="294005">
                  <a:moveTo>
                    <a:pt x="2797556" y="0"/>
                  </a:moveTo>
                  <a:lnTo>
                    <a:pt x="0" y="0"/>
                  </a:lnTo>
                  <a:lnTo>
                    <a:pt x="0" y="293725"/>
                  </a:lnTo>
                  <a:lnTo>
                    <a:pt x="2797556" y="293725"/>
                  </a:lnTo>
                  <a:lnTo>
                    <a:pt x="2797556" y="0"/>
                  </a:lnTo>
                  <a:close/>
                </a:path>
              </a:pathLst>
            </a:custGeom>
            <a:solidFill>
              <a:srgbClr val="CDFFDC"/>
            </a:solidFill>
          </p:spPr>
          <p:txBody>
            <a:bodyPr wrap="square" lIns="0" tIns="0" rIns="0" bIns="0" rtlCol="0"/>
            <a:lstStyle/>
            <a:p>
              <a:endParaRPr/>
            </a:p>
          </p:txBody>
        </p:sp>
      </p:grpSp>
      <p:sp>
        <p:nvSpPr>
          <p:cNvPr id="15" name="object 15"/>
          <p:cNvSpPr txBox="1"/>
          <p:nvPr/>
        </p:nvSpPr>
        <p:spPr>
          <a:xfrm>
            <a:off x="189687" y="742394"/>
            <a:ext cx="9552940" cy="2291715"/>
          </a:xfrm>
          <a:prstGeom prst="rect">
            <a:avLst/>
          </a:prstGeom>
        </p:spPr>
        <p:txBody>
          <a:bodyPr vert="horz" wrap="square" lIns="0" tIns="104775" rIns="0" bIns="0" rtlCol="0">
            <a:spAutoFit/>
          </a:bodyPr>
          <a:lstStyle/>
          <a:p>
            <a:pPr marL="732790">
              <a:lnSpc>
                <a:spcPct val="100000"/>
              </a:lnSpc>
              <a:spcBef>
                <a:spcPts val="825"/>
              </a:spcBef>
            </a:pPr>
            <a:r>
              <a:rPr sz="1200" b="1" spc="-5" dirty="0">
                <a:latin typeface="Yu Gothic UI"/>
                <a:cs typeface="Yu Gothic UI"/>
              </a:rPr>
              <a:t>暫間歯冠補綴装置の新設</a:t>
            </a:r>
            <a:endParaRPr sz="1200">
              <a:latin typeface="Yu Gothic UI"/>
              <a:cs typeface="Yu Gothic UI"/>
            </a:endParaRPr>
          </a:p>
          <a:p>
            <a:pPr marL="299085" marR="5080" indent="-287020">
              <a:lnSpc>
                <a:spcPct val="100000"/>
              </a:lnSpc>
              <a:spcBef>
                <a:spcPts val="725"/>
              </a:spcBef>
              <a:buFont typeface="Wingdings"/>
              <a:buChar char=""/>
              <a:tabLst>
                <a:tab pos="299085" algn="l"/>
              </a:tabLst>
            </a:pPr>
            <a:r>
              <a:rPr sz="1200" spc="215" dirty="0">
                <a:latin typeface="Yu Gothic UI"/>
                <a:cs typeface="Yu Gothic UI"/>
              </a:rPr>
              <a:t>テンポラリークラウン、リテーナー、歯周治療用装置</a:t>
            </a:r>
            <a:r>
              <a:rPr sz="1200" dirty="0">
                <a:latin typeface="Yu Gothic UI"/>
                <a:cs typeface="Yu Gothic UI"/>
              </a:rPr>
              <a:t>（冠形態）</a:t>
            </a:r>
            <a:r>
              <a:rPr sz="1200" spc="80" dirty="0">
                <a:latin typeface="Yu Gothic UI"/>
                <a:cs typeface="Yu Gothic UI"/>
              </a:rPr>
              <a:t>、暫間固定</a:t>
            </a:r>
            <a:r>
              <a:rPr sz="1200" dirty="0">
                <a:latin typeface="Yu Gothic UI"/>
                <a:cs typeface="Yu Gothic UI"/>
              </a:rPr>
              <a:t>（</a:t>
            </a:r>
            <a:r>
              <a:rPr sz="1200" spc="90" dirty="0">
                <a:latin typeface="Yu Gothic UI"/>
                <a:cs typeface="Yu Gothic UI"/>
              </a:rPr>
              <a:t>レジン連結冠固定法</a:t>
            </a:r>
            <a:r>
              <a:rPr sz="1200" dirty="0">
                <a:latin typeface="Yu Gothic UI"/>
                <a:cs typeface="Yu Gothic UI"/>
              </a:rPr>
              <a:t>）</a:t>
            </a:r>
            <a:r>
              <a:rPr sz="1200" spc="60" dirty="0">
                <a:latin typeface="Yu Gothic UI"/>
                <a:cs typeface="Yu Gothic UI"/>
              </a:rPr>
              <a:t>、１歯欠損症例に対する暫間被覆</a:t>
            </a:r>
            <a:r>
              <a:rPr sz="1200" spc="120" dirty="0">
                <a:latin typeface="Yu Gothic UI"/>
                <a:cs typeface="Yu Gothic UI"/>
              </a:rPr>
              <a:t>冠成形品の連結について、</a:t>
            </a:r>
            <a:r>
              <a:rPr sz="1200" b="1" u="sng" spc="35" dirty="0">
                <a:solidFill>
                  <a:srgbClr val="006FC0"/>
                </a:solidFill>
                <a:uFill>
                  <a:solidFill>
                    <a:srgbClr val="006FC0"/>
                  </a:solidFill>
                </a:uFill>
                <a:latin typeface="Yu Gothic UI"/>
                <a:cs typeface="Yu Gothic UI"/>
              </a:rPr>
              <a:t>暫間歯冠補綴装置に統一し、評価を新設する</a:t>
            </a:r>
            <a:r>
              <a:rPr sz="1200" spc="350" dirty="0">
                <a:latin typeface="Yu Gothic UI"/>
                <a:cs typeface="Yu Gothic UI"/>
              </a:rPr>
              <a:t>。</a:t>
            </a:r>
            <a:endParaRPr sz="1200">
              <a:latin typeface="Yu Gothic UI"/>
              <a:cs typeface="Yu Gothic UI"/>
            </a:endParaRPr>
          </a:p>
          <a:p>
            <a:pPr marL="215265">
              <a:lnSpc>
                <a:spcPct val="100000"/>
              </a:lnSpc>
              <a:spcBef>
                <a:spcPts val="1380"/>
              </a:spcBef>
              <a:tabLst>
                <a:tab pos="1029335" algn="l"/>
                <a:tab pos="4483100" algn="l"/>
              </a:tabLst>
            </a:pPr>
            <a:r>
              <a:rPr sz="1600" b="1" u="sng" spc="-25" dirty="0">
                <a:solidFill>
                  <a:srgbClr val="006FC0"/>
                </a:solidFill>
                <a:uFill>
                  <a:solidFill>
                    <a:srgbClr val="006FC0"/>
                  </a:solidFill>
                </a:uFill>
                <a:latin typeface="Yu Gothic UI"/>
                <a:cs typeface="Yu Gothic UI"/>
              </a:rPr>
              <a:t>（新</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25" dirty="0">
                <a:solidFill>
                  <a:srgbClr val="006FC0"/>
                </a:solidFill>
                <a:uFill>
                  <a:solidFill>
                    <a:srgbClr val="006FC0"/>
                  </a:solidFill>
                </a:uFill>
                <a:latin typeface="Yu Gothic UI"/>
                <a:cs typeface="Yu Gothic UI"/>
              </a:rPr>
              <a:t>暫間歯冠補綴装置</a:t>
            </a:r>
            <a:r>
              <a:rPr sz="1600" b="1" u="sng" spc="100" dirty="0">
                <a:solidFill>
                  <a:srgbClr val="006FC0"/>
                </a:solidFill>
                <a:uFill>
                  <a:solidFill>
                    <a:srgbClr val="006FC0"/>
                  </a:solidFill>
                </a:uFill>
                <a:latin typeface="Yu Gothic UI"/>
                <a:cs typeface="Yu Gothic UI"/>
              </a:rPr>
              <a:t>（１</a:t>
            </a:r>
            <a:r>
              <a:rPr sz="1600" b="1" u="sng" spc="220" dirty="0">
                <a:solidFill>
                  <a:srgbClr val="006FC0"/>
                </a:solidFill>
                <a:uFill>
                  <a:solidFill>
                    <a:srgbClr val="006FC0"/>
                  </a:solidFill>
                </a:uFill>
                <a:latin typeface="Yu Gothic UI"/>
                <a:cs typeface="Yu Gothic UI"/>
              </a:rPr>
              <a:t>歯</a:t>
            </a:r>
            <a:r>
              <a:rPr sz="1600" b="1" u="sng" spc="175" dirty="0">
                <a:solidFill>
                  <a:srgbClr val="006FC0"/>
                </a:solidFill>
                <a:uFill>
                  <a:solidFill>
                    <a:srgbClr val="006FC0"/>
                  </a:solidFill>
                </a:uFill>
                <a:latin typeface="Yu Gothic UI"/>
                <a:cs typeface="Yu Gothic UI"/>
              </a:rPr>
              <a:t>に</a:t>
            </a:r>
            <a:r>
              <a:rPr sz="1600" b="1" u="sng" spc="180" dirty="0">
                <a:solidFill>
                  <a:srgbClr val="006FC0"/>
                </a:solidFill>
                <a:uFill>
                  <a:solidFill>
                    <a:srgbClr val="006FC0"/>
                  </a:solidFill>
                </a:uFill>
                <a:latin typeface="Yu Gothic UI"/>
                <a:cs typeface="Yu Gothic UI"/>
              </a:rPr>
              <a:t>つ</a:t>
            </a:r>
            <a:r>
              <a:rPr sz="1600" b="1" u="sng" spc="170" dirty="0">
                <a:solidFill>
                  <a:srgbClr val="006FC0"/>
                </a:solidFill>
                <a:uFill>
                  <a:solidFill>
                    <a:srgbClr val="006FC0"/>
                  </a:solidFill>
                </a:uFill>
                <a:latin typeface="Yu Gothic UI"/>
                <a:cs typeface="Yu Gothic UI"/>
              </a:rPr>
              <a:t>き</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165" dirty="0">
                <a:solidFill>
                  <a:srgbClr val="006FC0"/>
                </a:solidFill>
                <a:uFill>
                  <a:solidFill>
                    <a:srgbClr val="006FC0"/>
                  </a:solidFill>
                </a:uFill>
                <a:latin typeface="Yu Gothic UI"/>
                <a:cs typeface="Yu Gothic UI"/>
              </a:rPr>
              <a:t>48</a:t>
            </a:r>
            <a:r>
              <a:rPr sz="1600" b="1" u="sng" spc="-50" dirty="0">
                <a:solidFill>
                  <a:srgbClr val="006FC0"/>
                </a:solidFill>
                <a:uFill>
                  <a:solidFill>
                    <a:srgbClr val="006FC0"/>
                  </a:solidFill>
                </a:uFill>
                <a:latin typeface="Yu Gothic UI"/>
                <a:cs typeface="Yu Gothic UI"/>
              </a:rPr>
              <a:t>点</a:t>
            </a:r>
            <a:endParaRPr sz="1600">
              <a:latin typeface="Yu Gothic UI"/>
              <a:cs typeface="Yu Gothic UI"/>
            </a:endParaRPr>
          </a:p>
          <a:p>
            <a:pPr marL="12700">
              <a:lnSpc>
                <a:spcPct val="100000"/>
              </a:lnSpc>
              <a:spcBef>
                <a:spcPts val="1905"/>
              </a:spcBef>
            </a:pPr>
            <a:r>
              <a:rPr sz="1050" dirty="0">
                <a:latin typeface="Yu Gothic UI"/>
                <a:cs typeface="Yu Gothic UI"/>
              </a:rPr>
              <a:t>［算定要件</a:t>
            </a:r>
            <a:r>
              <a:rPr sz="1050" spc="-50" dirty="0">
                <a:latin typeface="Yu Gothic UI"/>
                <a:cs typeface="Yu Gothic UI"/>
              </a:rPr>
              <a:t>］</a:t>
            </a:r>
            <a:endParaRPr sz="1050">
              <a:latin typeface="Yu Gothic UI"/>
              <a:cs typeface="Yu Gothic UI"/>
            </a:endParaRPr>
          </a:p>
          <a:p>
            <a:pPr marL="12700">
              <a:lnSpc>
                <a:spcPct val="100000"/>
              </a:lnSpc>
              <a:spcBef>
                <a:spcPts val="145"/>
              </a:spcBef>
              <a:tabLst>
                <a:tab pos="545465" algn="l"/>
              </a:tabLst>
            </a:pPr>
            <a:r>
              <a:rPr sz="1050" spc="-25" dirty="0">
                <a:latin typeface="Yu Gothic UI"/>
                <a:cs typeface="Yu Gothic UI"/>
              </a:rPr>
              <a:t>（１）</a:t>
            </a:r>
            <a:r>
              <a:rPr sz="1050" dirty="0">
                <a:latin typeface="Yu Gothic UI"/>
                <a:cs typeface="Yu Gothic UI"/>
              </a:rPr>
              <a:t>	</a:t>
            </a:r>
            <a:r>
              <a:rPr sz="1050" spc="75" dirty="0">
                <a:latin typeface="Yu Gothic UI"/>
                <a:cs typeface="Yu Gothic UI"/>
              </a:rPr>
              <a:t>暫間歯冠補綴装置は、次に掲げるいずれかの場合に算定する。</a:t>
            </a:r>
            <a:endParaRPr sz="1050">
              <a:latin typeface="Yu Gothic UI"/>
              <a:cs typeface="Yu Gothic UI"/>
            </a:endParaRPr>
          </a:p>
          <a:p>
            <a:pPr marL="247015" marR="57150" indent="-102235">
              <a:lnSpc>
                <a:spcPts val="1400"/>
              </a:lnSpc>
              <a:spcBef>
                <a:spcPts val="65"/>
              </a:spcBef>
              <a:tabLst>
                <a:tab pos="411480" algn="l"/>
              </a:tabLst>
            </a:pPr>
            <a:r>
              <a:rPr sz="1050" spc="250" dirty="0">
                <a:latin typeface="Yu Gothic UI"/>
                <a:cs typeface="Yu Gothic UI"/>
              </a:rPr>
              <a:t>イ</a:t>
            </a:r>
            <a:r>
              <a:rPr sz="1050" dirty="0">
                <a:latin typeface="Yu Gothic UI"/>
                <a:cs typeface="Yu Gothic UI"/>
              </a:rPr>
              <a:t>	</a:t>
            </a:r>
            <a:r>
              <a:rPr sz="1050" spc="50" dirty="0">
                <a:latin typeface="Yu Gothic UI"/>
                <a:cs typeface="Yu Gothic UI"/>
              </a:rPr>
              <a:t>歯冠補綴物又</a:t>
            </a:r>
            <a:r>
              <a:rPr sz="1050" dirty="0">
                <a:latin typeface="Yu Gothic UI"/>
                <a:cs typeface="Yu Gothic UI"/>
              </a:rPr>
              <a:t>はブ</a:t>
            </a:r>
            <a:r>
              <a:rPr sz="1050" spc="280" dirty="0">
                <a:latin typeface="Yu Gothic UI"/>
                <a:cs typeface="Yu Gothic UI"/>
              </a:rPr>
              <a:t>リ</a:t>
            </a:r>
            <a:r>
              <a:rPr sz="1050" spc="265" dirty="0">
                <a:latin typeface="Yu Gothic UI"/>
                <a:cs typeface="Yu Gothic UI"/>
              </a:rPr>
              <a:t>ッ</a:t>
            </a:r>
            <a:r>
              <a:rPr sz="1050" spc="305" dirty="0">
                <a:latin typeface="Yu Gothic UI"/>
                <a:cs typeface="Yu Gothic UI"/>
              </a:rPr>
              <a:t>ジ</a:t>
            </a:r>
            <a:r>
              <a:rPr sz="1050" dirty="0">
                <a:latin typeface="Yu Gothic UI"/>
                <a:cs typeface="Yu Gothic UI"/>
              </a:rPr>
              <a:t>（</a:t>
            </a:r>
            <a:r>
              <a:rPr sz="1050" spc="-15" dirty="0">
                <a:latin typeface="Yu Gothic UI"/>
                <a:cs typeface="Yu Gothic UI"/>
              </a:rPr>
              <a:t>接</a:t>
            </a:r>
            <a:r>
              <a:rPr sz="1050" spc="155" dirty="0">
                <a:latin typeface="Yu Gothic UI"/>
                <a:cs typeface="Yu Gothic UI"/>
              </a:rPr>
              <a:t>着</a:t>
            </a:r>
            <a:r>
              <a:rPr sz="1050" spc="100" dirty="0">
                <a:latin typeface="Yu Gothic UI"/>
                <a:cs typeface="Yu Gothic UI"/>
              </a:rPr>
              <a:t>ブ</a:t>
            </a:r>
            <a:r>
              <a:rPr sz="1050" spc="335" dirty="0">
                <a:latin typeface="Yu Gothic UI"/>
                <a:cs typeface="Yu Gothic UI"/>
              </a:rPr>
              <a:t>リ</a:t>
            </a:r>
            <a:r>
              <a:rPr sz="1050" spc="305" dirty="0">
                <a:latin typeface="Yu Gothic UI"/>
                <a:cs typeface="Yu Gothic UI"/>
              </a:rPr>
              <a:t>ッ</a:t>
            </a:r>
            <a:r>
              <a:rPr sz="1050" spc="235" dirty="0">
                <a:latin typeface="Yu Gothic UI"/>
                <a:cs typeface="Yu Gothic UI"/>
              </a:rPr>
              <a:t>ジ</a:t>
            </a:r>
            <a:r>
              <a:rPr sz="1050" spc="204" dirty="0">
                <a:latin typeface="Yu Gothic UI"/>
                <a:cs typeface="Yu Gothic UI"/>
              </a:rPr>
              <a:t>を</a:t>
            </a:r>
            <a:r>
              <a:rPr sz="1050" spc="105" dirty="0">
                <a:latin typeface="Yu Gothic UI"/>
                <a:cs typeface="Yu Gothic UI"/>
              </a:rPr>
              <a:t>含</a:t>
            </a:r>
            <a:r>
              <a:rPr sz="1050" spc="70" dirty="0">
                <a:latin typeface="Yu Gothic UI"/>
                <a:cs typeface="Yu Gothic UI"/>
              </a:rPr>
              <a:t>む</a:t>
            </a:r>
            <a:r>
              <a:rPr sz="1050" spc="140" dirty="0">
                <a:latin typeface="Yu Gothic UI"/>
                <a:cs typeface="Yu Gothic UI"/>
              </a:rPr>
              <a:t>。</a:t>
            </a:r>
            <a:r>
              <a:rPr sz="1050" spc="195" dirty="0">
                <a:latin typeface="Yu Gothic UI"/>
                <a:cs typeface="Yu Gothic UI"/>
              </a:rPr>
              <a:t>）</a:t>
            </a:r>
            <a:r>
              <a:rPr sz="1050" spc="85" dirty="0">
                <a:latin typeface="Yu Gothic UI"/>
                <a:cs typeface="Yu Gothic UI"/>
              </a:rPr>
              <a:t>の</a:t>
            </a:r>
            <a:r>
              <a:rPr sz="1050" spc="90" dirty="0">
                <a:latin typeface="Yu Gothic UI"/>
                <a:cs typeface="Yu Gothic UI"/>
              </a:rPr>
              <a:t>製</a:t>
            </a:r>
            <a:r>
              <a:rPr sz="1050" dirty="0">
                <a:latin typeface="Yu Gothic UI"/>
                <a:cs typeface="Yu Gothic UI"/>
              </a:rPr>
              <a:t>作</a:t>
            </a:r>
            <a:r>
              <a:rPr sz="1050" spc="-15" dirty="0">
                <a:latin typeface="Yu Gothic UI"/>
                <a:cs typeface="Yu Gothic UI"/>
              </a:rPr>
              <a:t>過</a:t>
            </a:r>
            <a:r>
              <a:rPr sz="1050" spc="125" dirty="0">
                <a:latin typeface="Yu Gothic UI"/>
                <a:cs typeface="Yu Gothic UI"/>
              </a:rPr>
              <a:t>程</a:t>
            </a:r>
            <a:r>
              <a:rPr sz="1050" spc="80" dirty="0">
                <a:latin typeface="Yu Gothic UI"/>
                <a:cs typeface="Yu Gothic UI"/>
              </a:rPr>
              <a:t>に</a:t>
            </a:r>
            <a:r>
              <a:rPr sz="1050" spc="195" dirty="0">
                <a:latin typeface="Yu Gothic UI"/>
                <a:cs typeface="Yu Gothic UI"/>
              </a:rPr>
              <a:t>お</a:t>
            </a:r>
            <a:r>
              <a:rPr sz="1050" spc="180" dirty="0">
                <a:latin typeface="Yu Gothic UI"/>
                <a:cs typeface="Yu Gothic UI"/>
              </a:rPr>
              <a:t>い</a:t>
            </a:r>
            <a:r>
              <a:rPr sz="1050" spc="320" dirty="0">
                <a:latin typeface="Yu Gothic UI"/>
                <a:cs typeface="Yu Gothic UI"/>
              </a:rPr>
              <a:t>て</a:t>
            </a:r>
            <a:r>
              <a:rPr sz="1050" spc="270" dirty="0">
                <a:latin typeface="Yu Gothic UI"/>
                <a:cs typeface="Yu Gothic UI"/>
              </a:rPr>
              <a:t>、</a:t>
            </a:r>
            <a:r>
              <a:rPr sz="1050" dirty="0">
                <a:latin typeface="Yu Gothic UI"/>
                <a:cs typeface="Yu Gothic UI"/>
              </a:rPr>
              <a:t>支</a:t>
            </a:r>
            <a:r>
              <a:rPr sz="1050" spc="-15" dirty="0">
                <a:latin typeface="Yu Gothic UI"/>
                <a:cs typeface="Yu Gothic UI"/>
              </a:rPr>
              <a:t>台</a:t>
            </a:r>
            <a:r>
              <a:rPr sz="1050" spc="105" dirty="0">
                <a:latin typeface="Yu Gothic UI"/>
                <a:cs typeface="Yu Gothic UI"/>
              </a:rPr>
              <a:t>歯</a:t>
            </a:r>
            <a:r>
              <a:rPr sz="1050" spc="70" dirty="0">
                <a:latin typeface="Yu Gothic UI"/>
                <a:cs typeface="Yu Gothic UI"/>
              </a:rPr>
              <a:t>の</a:t>
            </a:r>
            <a:r>
              <a:rPr sz="1050" dirty="0">
                <a:latin typeface="Yu Gothic UI"/>
                <a:cs typeface="Yu Gothic UI"/>
              </a:rPr>
              <a:t>保</a:t>
            </a:r>
            <a:r>
              <a:rPr sz="1050" spc="-15" dirty="0">
                <a:latin typeface="Yu Gothic UI"/>
                <a:cs typeface="Yu Gothic UI"/>
              </a:rPr>
              <a:t>護</a:t>
            </a:r>
            <a:r>
              <a:rPr sz="1050" spc="105" dirty="0">
                <a:latin typeface="Yu Gothic UI"/>
                <a:cs typeface="Yu Gothic UI"/>
              </a:rPr>
              <a:t>等</a:t>
            </a:r>
            <a:r>
              <a:rPr sz="1050" spc="70" dirty="0">
                <a:latin typeface="Yu Gothic UI"/>
                <a:cs typeface="Yu Gothic UI"/>
              </a:rPr>
              <a:t>の</a:t>
            </a:r>
            <a:r>
              <a:rPr sz="1050" spc="204" dirty="0">
                <a:latin typeface="Yu Gothic UI"/>
                <a:cs typeface="Yu Gothic UI"/>
              </a:rPr>
              <a:t>た</a:t>
            </a:r>
            <a:r>
              <a:rPr sz="1050" spc="200" dirty="0">
                <a:latin typeface="Yu Gothic UI"/>
                <a:cs typeface="Yu Gothic UI"/>
              </a:rPr>
              <a:t>め</a:t>
            </a:r>
            <a:r>
              <a:rPr sz="1050" spc="310" dirty="0">
                <a:latin typeface="Yu Gothic UI"/>
                <a:cs typeface="Yu Gothic UI"/>
              </a:rPr>
              <a:t>に</a:t>
            </a:r>
            <a:r>
              <a:rPr sz="1050" spc="254" dirty="0">
                <a:latin typeface="Yu Gothic UI"/>
                <a:cs typeface="Yu Gothic UI"/>
              </a:rPr>
              <a:t>、</a:t>
            </a:r>
            <a:r>
              <a:rPr sz="1050" b="1" u="sng" spc="240" dirty="0">
                <a:solidFill>
                  <a:srgbClr val="006FC0"/>
                </a:solidFill>
                <a:uFill>
                  <a:solidFill>
                    <a:srgbClr val="006FC0"/>
                  </a:solidFill>
                </a:uFill>
                <a:latin typeface="Yu Gothic UI"/>
                <a:cs typeface="Yu Gothic UI"/>
              </a:rPr>
              <a:t>テ</a:t>
            </a:r>
            <a:r>
              <a:rPr sz="1050" b="1" u="sng" spc="225" dirty="0">
                <a:solidFill>
                  <a:srgbClr val="006FC0"/>
                </a:solidFill>
                <a:uFill>
                  <a:solidFill>
                    <a:srgbClr val="006FC0"/>
                  </a:solidFill>
                </a:uFill>
                <a:latin typeface="Yu Gothic UI"/>
                <a:cs typeface="Yu Gothic UI"/>
              </a:rPr>
              <a:t>ン</a:t>
            </a:r>
            <a:r>
              <a:rPr sz="1050" b="1" u="sng" spc="254" dirty="0">
                <a:solidFill>
                  <a:srgbClr val="006FC0"/>
                </a:solidFill>
                <a:uFill>
                  <a:solidFill>
                    <a:srgbClr val="006FC0"/>
                  </a:solidFill>
                </a:uFill>
                <a:latin typeface="Yu Gothic UI"/>
                <a:cs typeface="Yu Gothic UI"/>
              </a:rPr>
              <a:t>ポ</a:t>
            </a:r>
            <a:r>
              <a:rPr sz="1050" b="1" u="sng" spc="190" dirty="0">
                <a:solidFill>
                  <a:srgbClr val="006FC0"/>
                </a:solidFill>
                <a:uFill>
                  <a:solidFill>
                    <a:srgbClr val="006FC0"/>
                  </a:solidFill>
                </a:uFill>
                <a:latin typeface="Yu Gothic UI"/>
                <a:cs typeface="Yu Gothic UI"/>
              </a:rPr>
              <a:t>ラ</a:t>
            </a:r>
            <a:r>
              <a:rPr sz="1050" b="1" u="sng" spc="345" dirty="0">
                <a:solidFill>
                  <a:srgbClr val="006FC0"/>
                </a:solidFill>
                <a:uFill>
                  <a:solidFill>
                    <a:srgbClr val="006FC0"/>
                  </a:solidFill>
                </a:uFill>
                <a:latin typeface="Yu Gothic UI"/>
                <a:cs typeface="Yu Gothic UI"/>
              </a:rPr>
              <a:t>リ</a:t>
            </a:r>
            <a:r>
              <a:rPr sz="1050" b="1" u="sng" spc="300" dirty="0">
                <a:solidFill>
                  <a:srgbClr val="006FC0"/>
                </a:solidFill>
                <a:uFill>
                  <a:solidFill>
                    <a:srgbClr val="006FC0"/>
                  </a:solidFill>
                </a:uFill>
                <a:latin typeface="Yu Gothic UI"/>
                <a:cs typeface="Yu Gothic UI"/>
              </a:rPr>
              <a:t>ー</a:t>
            </a:r>
            <a:r>
              <a:rPr sz="1050" b="1" u="sng" spc="290" dirty="0">
                <a:solidFill>
                  <a:srgbClr val="006FC0"/>
                </a:solidFill>
                <a:uFill>
                  <a:solidFill>
                    <a:srgbClr val="006FC0"/>
                  </a:solidFill>
                </a:uFill>
                <a:latin typeface="Yu Gothic UI"/>
                <a:cs typeface="Yu Gothic UI"/>
              </a:rPr>
              <a:t>ク</a:t>
            </a:r>
            <a:r>
              <a:rPr sz="1050" b="1" u="sng" spc="250" dirty="0">
                <a:solidFill>
                  <a:srgbClr val="006FC0"/>
                </a:solidFill>
                <a:uFill>
                  <a:solidFill>
                    <a:srgbClr val="006FC0"/>
                  </a:solidFill>
                </a:uFill>
                <a:latin typeface="Yu Gothic UI"/>
                <a:cs typeface="Yu Gothic UI"/>
              </a:rPr>
              <a:t>ラ</a:t>
            </a:r>
            <a:r>
              <a:rPr sz="1050" b="1" u="sng" spc="254" dirty="0">
                <a:solidFill>
                  <a:srgbClr val="006FC0"/>
                </a:solidFill>
                <a:uFill>
                  <a:solidFill>
                    <a:srgbClr val="006FC0"/>
                  </a:solidFill>
                </a:uFill>
                <a:latin typeface="Yu Gothic UI"/>
                <a:cs typeface="Yu Gothic UI"/>
              </a:rPr>
              <a:t>ウ</a:t>
            </a:r>
            <a:r>
              <a:rPr sz="1050" b="1" u="sng" spc="240" dirty="0">
                <a:solidFill>
                  <a:srgbClr val="006FC0"/>
                </a:solidFill>
                <a:uFill>
                  <a:solidFill>
                    <a:srgbClr val="006FC0"/>
                  </a:solidFill>
                </a:uFill>
                <a:latin typeface="Yu Gothic UI"/>
                <a:cs typeface="Yu Gothic UI"/>
              </a:rPr>
              <a:t>ン</a:t>
            </a:r>
            <a:r>
              <a:rPr sz="1050" b="1" u="sng" spc="60" dirty="0">
                <a:solidFill>
                  <a:srgbClr val="006FC0"/>
                </a:solidFill>
                <a:uFill>
                  <a:solidFill>
                    <a:srgbClr val="006FC0"/>
                  </a:solidFill>
                </a:uFill>
                <a:latin typeface="Yu Gothic UI"/>
                <a:cs typeface="Yu Gothic UI"/>
              </a:rPr>
              <a:t>又</a:t>
            </a:r>
            <a:r>
              <a:rPr sz="1050" b="1" u="sng" dirty="0">
                <a:solidFill>
                  <a:srgbClr val="006FC0"/>
                </a:solidFill>
                <a:uFill>
                  <a:solidFill>
                    <a:srgbClr val="006FC0"/>
                  </a:solidFill>
                </a:uFill>
                <a:latin typeface="Yu Gothic UI"/>
                <a:cs typeface="Yu Gothic UI"/>
              </a:rPr>
              <a:t>は</a:t>
            </a:r>
            <a:r>
              <a:rPr sz="1050" b="1" u="sng" spc="260" dirty="0">
                <a:solidFill>
                  <a:srgbClr val="006FC0"/>
                </a:solidFill>
                <a:uFill>
                  <a:solidFill>
                    <a:srgbClr val="006FC0"/>
                  </a:solidFill>
                </a:uFill>
                <a:latin typeface="Yu Gothic UI"/>
                <a:cs typeface="Yu Gothic UI"/>
              </a:rPr>
              <a:t>リ</a:t>
            </a:r>
            <a:r>
              <a:rPr sz="1050" b="1" u="sng" spc="265" dirty="0">
                <a:solidFill>
                  <a:srgbClr val="006FC0"/>
                </a:solidFill>
                <a:uFill>
                  <a:solidFill>
                    <a:srgbClr val="006FC0"/>
                  </a:solidFill>
                </a:uFill>
                <a:latin typeface="Yu Gothic UI"/>
                <a:cs typeface="Yu Gothic UI"/>
              </a:rPr>
              <a:t>テ</a:t>
            </a:r>
            <a:r>
              <a:rPr sz="1050" b="1" u="sng" spc="275" dirty="0">
                <a:solidFill>
                  <a:srgbClr val="006FC0"/>
                </a:solidFill>
                <a:uFill>
                  <a:solidFill>
                    <a:srgbClr val="006FC0"/>
                  </a:solidFill>
                </a:uFill>
                <a:latin typeface="Yu Gothic UI"/>
                <a:cs typeface="Yu Gothic UI"/>
              </a:rPr>
              <a:t>ー</a:t>
            </a:r>
            <a:r>
              <a:rPr sz="1050" b="1" u="sng" spc="310" dirty="0">
                <a:solidFill>
                  <a:srgbClr val="006FC0"/>
                </a:solidFill>
                <a:uFill>
                  <a:solidFill>
                    <a:srgbClr val="006FC0"/>
                  </a:solidFill>
                </a:uFill>
                <a:latin typeface="Yu Gothic UI"/>
                <a:cs typeface="Yu Gothic UI"/>
              </a:rPr>
              <a:t>ナ</a:t>
            </a:r>
            <a:r>
              <a:rPr sz="1050" b="1" u="sng" spc="355" dirty="0">
                <a:solidFill>
                  <a:srgbClr val="006FC0"/>
                </a:solidFill>
                <a:uFill>
                  <a:solidFill>
                    <a:srgbClr val="006FC0"/>
                  </a:solidFill>
                </a:uFill>
                <a:latin typeface="Yu Gothic UI"/>
                <a:cs typeface="Yu Gothic UI"/>
              </a:rPr>
              <a:t>ー</a:t>
            </a:r>
            <a:r>
              <a:rPr sz="1050" spc="250" dirty="0">
                <a:latin typeface="Yu Gothic UI"/>
                <a:cs typeface="Yu Gothic UI"/>
              </a:rPr>
              <a:t>を</a:t>
            </a:r>
            <a:r>
              <a:rPr sz="1050" dirty="0">
                <a:latin typeface="Yu Gothic UI"/>
                <a:cs typeface="Yu Gothic UI"/>
              </a:rPr>
              <a:t>暫</a:t>
            </a:r>
            <a:r>
              <a:rPr sz="1050" spc="-15" dirty="0">
                <a:latin typeface="Yu Gothic UI"/>
                <a:cs typeface="Yu Gothic UI"/>
              </a:rPr>
              <a:t>間</a:t>
            </a:r>
            <a:r>
              <a:rPr sz="1050" spc="125" dirty="0">
                <a:latin typeface="Yu Gothic UI"/>
                <a:cs typeface="Yu Gothic UI"/>
              </a:rPr>
              <a:t>的</a:t>
            </a:r>
            <a:r>
              <a:rPr sz="1050" spc="80" dirty="0">
                <a:latin typeface="Yu Gothic UI"/>
                <a:cs typeface="Yu Gothic UI"/>
              </a:rPr>
              <a:t>に</a:t>
            </a:r>
            <a:r>
              <a:rPr sz="1050" spc="-50" dirty="0">
                <a:latin typeface="Yu Gothic UI"/>
                <a:cs typeface="Yu Gothic UI"/>
              </a:rPr>
              <a:t>装</a:t>
            </a:r>
            <a:r>
              <a:rPr sz="1050" spc="125" dirty="0">
                <a:latin typeface="Yu Gothic UI"/>
                <a:cs typeface="Yu Gothic UI"/>
              </a:rPr>
              <a:t>着</a:t>
            </a:r>
            <a:r>
              <a:rPr sz="1050" spc="85" dirty="0">
                <a:latin typeface="Yu Gothic UI"/>
                <a:cs typeface="Yu Gothic UI"/>
              </a:rPr>
              <a:t>し</a:t>
            </a:r>
            <a:r>
              <a:rPr sz="1050" spc="95" dirty="0">
                <a:latin typeface="Yu Gothic UI"/>
                <a:cs typeface="Yu Gothic UI"/>
              </a:rPr>
              <a:t>た</a:t>
            </a:r>
            <a:r>
              <a:rPr sz="1050" spc="125" dirty="0">
                <a:latin typeface="Yu Gothic UI"/>
                <a:cs typeface="Yu Gothic UI"/>
              </a:rPr>
              <a:t>場</a:t>
            </a:r>
            <a:r>
              <a:rPr sz="1050" spc="75" dirty="0">
                <a:latin typeface="Yu Gothic UI"/>
                <a:cs typeface="Yu Gothic UI"/>
              </a:rPr>
              <a:t>合</a:t>
            </a:r>
            <a:endParaRPr sz="1050">
              <a:latin typeface="Yu Gothic UI"/>
              <a:cs typeface="Yu Gothic UI"/>
            </a:endParaRPr>
          </a:p>
          <a:p>
            <a:pPr marL="144780">
              <a:lnSpc>
                <a:spcPct val="100000"/>
              </a:lnSpc>
              <a:spcBef>
                <a:spcPts val="75"/>
              </a:spcBef>
              <a:tabLst>
                <a:tab pos="411480" algn="l"/>
              </a:tabLst>
            </a:pPr>
            <a:r>
              <a:rPr sz="1050" spc="-50" dirty="0">
                <a:latin typeface="Yu Gothic UI"/>
                <a:cs typeface="Yu Gothic UI"/>
              </a:rPr>
              <a:t>◻</a:t>
            </a:r>
            <a:r>
              <a:rPr sz="1050" dirty="0">
                <a:latin typeface="Yu Gothic UI"/>
                <a:cs typeface="Yu Gothic UI"/>
              </a:rPr>
              <a:t>	</a:t>
            </a:r>
            <a:r>
              <a:rPr sz="1050" b="1" u="sng" dirty="0">
                <a:solidFill>
                  <a:srgbClr val="006FC0"/>
                </a:solidFill>
                <a:uFill>
                  <a:solidFill>
                    <a:srgbClr val="006FC0"/>
                  </a:solidFill>
                </a:uFill>
                <a:latin typeface="Yu Gothic UI"/>
                <a:cs typeface="Yu Gothic UI"/>
              </a:rPr>
              <a:t>歯周治療用装置</a:t>
            </a:r>
            <a:r>
              <a:rPr sz="1050" spc="15" dirty="0">
                <a:latin typeface="Yu Gothic UI"/>
                <a:cs typeface="Yu Gothic UI"/>
              </a:rPr>
              <a:t>として、重度の歯周病で長期の治療期間が予測される歯周病の患者に対して、治療中の咀嚼機能の回復及び残存歯への咬合の負担の軽減</a:t>
            </a:r>
            <a:endParaRPr sz="1050">
              <a:latin typeface="Yu Gothic UI"/>
              <a:cs typeface="Yu Gothic UI"/>
            </a:endParaRPr>
          </a:p>
        </p:txBody>
      </p:sp>
      <p:grpSp>
        <p:nvGrpSpPr>
          <p:cNvPr id="16" name="object 16"/>
          <p:cNvGrpSpPr/>
          <p:nvPr/>
        </p:nvGrpSpPr>
        <p:grpSpPr>
          <a:xfrm>
            <a:off x="3899027" y="4993500"/>
            <a:ext cx="5703570" cy="1465580"/>
            <a:chOff x="3899027" y="4993500"/>
            <a:chExt cx="5703570" cy="1465580"/>
          </a:xfrm>
        </p:grpSpPr>
        <p:pic>
          <p:nvPicPr>
            <p:cNvPr id="17" name="object 17"/>
            <p:cNvPicPr/>
            <p:nvPr/>
          </p:nvPicPr>
          <p:blipFill>
            <a:blip r:embed="rId4" cstate="print"/>
            <a:stretch>
              <a:fillRect/>
            </a:stretch>
          </p:blipFill>
          <p:spPr>
            <a:xfrm>
              <a:off x="6412865" y="4993500"/>
              <a:ext cx="1337183" cy="1465453"/>
            </a:xfrm>
            <a:prstGeom prst="rect">
              <a:avLst/>
            </a:prstGeom>
          </p:spPr>
        </p:pic>
        <p:pic>
          <p:nvPicPr>
            <p:cNvPr id="18" name="object 18"/>
            <p:cNvPicPr/>
            <p:nvPr/>
          </p:nvPicPr>
          <p:blipFill>
            <a:blip r:embed="rId5" cstate="print"/>
            <a:stretch>
              <a:fillRect/>
            </a:stretch>
          </p:blipFill>
          <p:spPr>
            <a:xfrm>
              <a:off x="8274558" y="4996916"/>
              <a:ext cx="1328038" cy="1441196"/>
            </a:xfrm>
            <a:prstGeom prst="rect">
              <a:avLst/>
            </a:prstGeom>
          </p:spPr>
        </p:pic>
        <p:sp>
          <p:nvSpPr>
            <p:cNvPr id="19" name="object 19"/>
            <p:cNvSpPr/>
            <p:nvPr/>
          </p:nvSpPr>
          <p:spPr>
            <a:xfrm>
              <a:off x="3918077" y="5046395"/>
              <a:ext cx="1675130" cy="809625"/>
            </a:xfrm>
            <a:custGeom>
              <a:avLst/>
              <a:gdLst/>
              <a:ahLst/>
              <a:cxnLst/>
              <a:rect l="l" t="t" r="r" b="b"/>
              <a:pathLst>
                <a:path w="1675129" h="809625">
                  <a:moveTo>
                    <a:pt x="0" y="809244"/>
                  </a:moveTo>
                  <a:lnTo>
                    <a:pt x="1674876" y="809244"/>
                  </a:lnTo>
                  <a:lnTo>
                    <a:pt x="1674876" y="0"/>
                  </a:lnTo>
                  <a:lnTo>
                    <a:pt x="0" y="0"/>
                  </a:lnTo>
                  <a:lnTo>
                    <a:pt x="0" y="809244"/>
                  </a:lnTo>
                  <a:close/>
                </a:path>
              </a:pathLst>
            </a:custGeom>
            <a:ln w="38100">
              <a:solidFill>
                <a:srgbClr val="D63557"/>
              </a:solidFill>
              <a:prstDash val="sysDash"/>
            </a:ln>
          </p:spPr>
          <p:txBody>
            <a:bodyPr wrap="square" lIns="0" tIns="0" rIns="0" bIns="0" rtlCol="0"/>
            <a:lstStyle/>
            <a:p>
              <a:endParaRPr/>
            </a:p>
          </p:txBody>
        </p:sp>
        <p:sp>
          <p:nvSpPr>
            <p:cNvPr id="20" name="object 20"/>
            <p:cNvSpPr/>
            <p:nvPr/>
          </p:nvSpPr>
          <p:spPr>
            <a:xfrm>
              <a:off x="7902194" y="5277992"/>
              <a:ext cx="262890" cy="876300"/>
            </a:xfrm>
            <a:custGeom>
              <a:avLst/>
              <a:gdLst/>
              <a:ahLst/>
              <a:cxnLst/>
              <a:rect l="l" t="t" r="r" b="b"/>
              <a:pathLst>
                <a:path w="262890" h="876300">
                  <a:moveTo>
                    <a:pt x="0" y="0"/>
                  </a:moveTo>
                  <a:lnTo>
                    <a:pt x="0" y="875804"/>
                  </a:lnTo>
                  <a:lnTo>
                    <a:pt x="262508" y="437921"/>
                  </a:lnTo>
                  <a:lnTo>
                    <a:pt x="0" y="0"/>
                  </a:lnTo>
                  <a:close/>
                </a:path>
              </a:pathLst>
            </a:custGeom>
            <a:solidFill>
              <a:srgbClr val="A9C2E7"/>
            </a:solidFill>
          </p:spPr>
          <p:txBody>
            <a:bodyPr wrap="square" lIns="0" tIns="0" rIns="0" bIns="0" rtlCol="0"/>
            <a:lstStyle/>
            <a:p>
              <a:endParaRPr/>
            </a:p>
          </p:txBody>
        </p:sp>
      </p:grpSp>
      <p:sp>
        <p:nvSpPr>
          <p:cNvPr id="21" name="object 21"/>
          <p:cNvSpPr txBox="1"/>
          <p:nvPr/>
        </p:nvSpPr>
        <p:spPr>
          <a:xfrm>
            <a:off x="189687" y="3184774"/>
            <a:ext cx="9500235" cy="1815464"/>
          </a:xfrm>
          <a:prstGeom prst="rect">
            <a:avLst/>
          </a:prstGeom>
        </p:spPr>
        <p:txBody>
          <a:bodyPr vert="horz" wrap="square" lIns="0" tIns="31115" rIns="0" bIns="0" rtlCol="0">
            <a:spAutoFit/>
          </a:bodyPr>
          <a:lstStyle/>
          <a:p>
            <a:pPr marL="144780">
              <a:lnSpc>
                <a:spcPct val="100000"/>
              </a:lnSpc>
              <a:spcBef>
                <a:spcPts val="245"/>
              </a:spcBef>
              <a:tabLst>
                <a:tab pos="411480" algn="l"/>
              </a:tabLst>
            </a:pPr>
            <a:r>
              <a:rPr sz="1050" spc="180" dirty="0">
                <a:latin typeface="Yu Gothic UI"/>
                <a:cs typeface="Yu Gothic UI"/>
              </a:rPr>
              <a:t>ハ</a:t>
            </a:r>
            <a:r>
              <a:rPr sz="1050" dirty="0">
                <a:latin typeface="Yu Gothic UI"/>
                <a:cs typeface="Yu Gothic UI"/>
              </a:rPr>
              <a:t>	</a:t>
            </a:r>
            <a:r>
              <a:rPr sz="1050" b="1" u="sng" spc="-10" dirty="0">
                <a:solidFill>
                  <a:srgbClr val="006FC0"/>
                </a:solidFill>
                <a:uFill>
                  <a:solidFill>
                    <a:srgbClr val="006FC0"/>
                  </a:solidFill>
                </a:uFill>
                <a:latin typeface="Yu Gothic UI"/>
                <a:cs typeface="Yu Gothic UI"/>
              </a:rPr>
              <a:t>暫間固</a:t>
            </a:r>
            <a:r>
              <a:rPr sz="1050" b="1" u="sng" dirty="0">
                <a:solidFill>
                  <a:srgbClr val="006FC0"/>
                </a:solidFill>
                <a:uFill>
                  <a:solidFill>
                    <a:srgbClr val="006FC0"/>
                  </a:solidFill>
                </a:uFill>
                <a:latin typeface="Yu Gothic UI"/>
                <a:cs typeface="Yu Gothic UI"/>
              </a:rPr>
              <a:t>定</a:t>
            </a:r>
            <a:r>
              <a:rPr sz="1050" spc="315" dirty="0">
                <a:latin typeface="Yu Gothic UI"/>
                <a:cs typeface="Yu Gothic UI"/>
              </a:rPr>
              <a:t>と</a:t>
            </a:r>
            <a:r>
              <a:rPr sz="1050" spc="295" dirty="0">
                <a:latin typeface="Yu Gothic UI"/>
                <a:cs typeface="Yu Gothic UI"/>
              </a:rPr>
              <a:t>し</a:t>
            </a:r>
            <a:r>
              <a:rPr sz="1050" spc="330" dirty="0">
                <a:latin typeface="Yu Gothic UI"/>
                <a:cs typeface="Yu Gothic UI"/>
              </a:rPr>
              <a:t>て</a:t>
            </a:r>
            <a:r>
              <a:rPr sz="1050" spc="270" dirty="0">
                <a:latin typeface="Yu Gothic UI"/>
                <a:cs typeface="Yu Gothic UI"/>
              </a:rPr>
              <a:t>、</a:t>
            </a:r>
            <a:r>
              <a:rPr sz="1050" spc="105" dirty="0">
                <a:latin typeface="Yu Gothic UI"/>
                <a:cs typeface="Yu Gothic UI"/>
              </a:rPr>
              <a:t>歯</a:t>
            </a:r>
            <a:r>
              <a:rPr sz="1050" spc="75" dirty="0">
                <a:latin typeface="Yu Gothic UI"/>
                <a:cs typeface="Yu Gothic UI"/>
              </a:rPr>
              <a:t>の</a:t>
            </a:r>
            <a:r>
              <a:rPr sz="1050" spc="-15" dirty="0">
                <a:latin typeface="Yu Gothic UI"/>
                <a:cs typeface="Yu Gothic UI"/>
              </a:rPr>
              <a:t>支</a:t>
            </a:r>
            <a:r>
              <a:rPr sz="1050" dirty="0">
                <a:latin typeface="Yu Gothic UI"/>
                <a:cs typeface="Yu Gothic UI"/>
              </a:rPr>
              <a:t>持</a:t>
            </a:r>
            <a:r>
              <a:rPr sz="1050" spc="-20" dirty="0">
                <a:latin typeface="Yu Gothic UI"/>
                <a:cs typeface="Yu Gothic UI"/>
              </a:rPr>
              <a:t>組</a:t>
            </a:r>
            <a:r>
              <a:rPr sz="1050" spc="105" dirty="0">
                <a:latin typeface="Yu Gothic UI"/>
                <a:cs typeface="Yu Gothic UI"/>
              </a:rPr>
              <a:t>織</a:t>
            </a:r>
            <a:r>
              <a:rPr sz="1050" spc="65" dirty="0">
                <a:latin typeface="Yu Gothic UI"/>
                <a:cs typeface="Yu Gothic UI"/>
              </a:rPr>
              <a:t>の</a:t>
            </a:r>
            <a:r>
              <a:rPr sz="1050" dirty="0">
                <a:latin typeface="Yu Gothic UI"/>
                <a:cs typeface="Yu Gothic UI"/>
              </a:rPr>
              <a:t>負</a:t>
            </a:r>
            <a:r>
              <a:rPr sz="1050" spc="-20" dirty="0">
                <a:latin typeface="Yu Gothic UI"/>
                <a:cs typeface="Yu Gothic UI"/>
              </a:rPr>
              <a:t>担</a:t>
            </a:r>
            <a:r>
              <a:rPr sz="1050" spc="114" dirty="0">
                <a:latin typeface="Yu Gothic UI"/>
                <a:cs typeface="Yu Gothic UI"/>
              </a:rPr>
              <a:t>を</a:t>
            </a:r>
            <a:r>
              <a:rPr sz="1050" spc="135" dirty="0">
                <a:latin typeface="Yu Gothic UI"/>
                <a:cs typeface="Yu Gothic UI"/>
              </a:rPr>
              <a:t>軽</a:t>
            </a:r>
            <a:r>
              <a:rPr sz="1050" spc="185" dirty="0">
                <a:latin typeface="Yu Gothic UI"/>
                <a:cs typeface="Yu Gothic UI"/>
              </a:rPr>
              <a:t>減</a:t>
            </a:r>
            <a:r>
              <a:rPr sz="1050" spc="110" dirty="0">
                <a:latin typeface="Yu Gothic UI"/>
                <a:cs typeface="Yu Gothic UI"/>
              </a:rPr>
              <a:t>し</a:t>
            </a:r>
            <a:r>
              <a:rPr sz="1050" spc="140" dirty="0">
                <a:latin typeface="Yu Gothic UI"/>
                <a:cs typeface="Yu Gothic UI"/>
              </a:rPr>
              <a:t>、</a:t>
            </a:r>
            <a:r>
              <a:rPr sz="1050" spc="190" dirty="0">
                <a:latin typeface="Yu Gothic UI"/>
                <a:cs typeface="Yu Gothic UI"/>
              </a:rPr>
              <a:t>歯</a:t>
            </a:r>
            <a:r>
              <a:rPr sz="1050" dirty="0">
                <a:latin typeface="Yu Gothic UI"/>
                <a:cs typeface="Yu Gothic UI"/>
              </a:rPr>
              <a:t>槽</a:t>
            </a:r>
            <a:r>
              <a:rPr sz="1050" spc="-20" dirty="0">
                <a:latin typeface="Yu Gothic UI"/>
                <a:cs typeface="Yu Gothic UI"/>
              </a:rPr>
              <a:t>骨</a:t>
            </a:r>
            <a:r>
              <a:rPr sz="1050" spc="85" dirty="0">
                <a:latin typeface="Yu Gothic UI"/>
                <a:cs typeface="Yu Gothic UI"/>
              </a:rPr>
              <a:t>の吸</a:t>
            </a:r>
            <a:r>
              <a:rPr sz="1050" spc="155" dirty="0">
                <a:latin typeface="Yu Gothic UI"/>
                <a:cs typeface="Yu Gothic UI"/>
              </a:rPr>
              <a:t>収</a:t>
            </a:r>
            <a:r>
              <a:rPr sz="1050" spc="95" dirty="0">
                <a:latin typeface="Yu Gothic UI"/>
                <a:cs typeface="Yu Gothic UI"/>
              </a:rPr>
              <a:t>を</a:t>
            </a:r>
            <a:r>
              <a:rPr sz="1050" dirty="0">
                <a:latin typeface="Yu Gothic UI"/>
                <a:cs typeface="Yu Gothic UI"/>
              </a:rPr>
              <a:t>防</a:t>
            </a:r>
            <a:r>
              <a:rPr sz="1050" spc="-20" dirty="0">
                <a:latin typeface="Yu Gothic UI"/>
                <a:cs typeface="Yu Gothic UI"/>
              </a:rPr>
              <a:t>止</a:t>
            </a:r>
            <a:r>
              <a:rPr sz="1050" spc="280" dirty="0">
                <a:latin typeface="Yu Gothic UI"/>
                <a:cs typeface="Yu Gothic UI"/>
              </a:rPr>
              <a:t>し</a:t>
            </a:r>
            <a:r>
              <a:rPr sz="1050" spc="275" dirty="0">
                <a:latin typeface="Yu Gothic UI"/>
                <a:cs typeface="Yu Gothic UI"/>
              </a:rPr>
              <a:t>て</a:t>
            </a:r>
            <a:r>
              <a:rPr sz="1050" spc="290" dirty="0">
                <a:latin typeface="Yu Gothic UI"/>
                <a:cs typeface="Yu Gothic UI"/>
              </a:rPr>
              <a:t>、</a:t>
            </a:r>
            <a:r>
              <a:rPr sz="1050" spc="310" dirty="0">
                <a:latin typeface="Yu Gothic UI"/>
                <a:cs typeface="Yu Gothic UI"/>
              </a:rPr>
              <a:t>そ</a:t>
            </a:r>
            <a:r>
              <a:rPr sz="1050" spc="85" dirty="0">
                <a:latin typeface="Yu Gothic UI"/>
                <a:cs typeface="Yu Gothic UI"/>
              </a:rPr>
              <a:t>の再</a:t>
            </a:r>
            <a:r>
              <a:rPr sz="1050" dirty="0">
                <a:latin typeface="Yu Gothic UI"/>
                <a:cs typeface="Yu Gothic UI"/>
              </a:rPr>
              <a:t>生</a:t>
            </a:r>
            <a:r>
              <a:rPr sz="1050" spc="-20" dirty="0">
                <a:latin typeface="Yu Gothic UI"/>
                <a:cs typeface="Yu Gothic UI"/>
              </a:rPr>
              <a:t>治</a:t>
            </a:r>
            <a:r>
              <a:rPr sz="1050" spc="155" dirty="0">
                <a:latin typeface="Yu Gothic UI"/>
                <a:cs typeface="Yu Gothic UI"/>
              </a:rPr>
              <a:t>癒</a:t>
            </a:r>
            <a:r>
              <a:rPr sz="1050" spc="95" dirty="0">
                <a:latin typeface="Yu Gothic UI"/>
                <a:cs typeface="Yu Gothic UI"/>
              </a:rPr>
              <a:t>を</a:t>
            </a:r>
            <a:r>
              <a:rPr sz="1050" dirty="0">
                <a:latin typeface="Yu Gothic UI"/>
                <a:cs typeface="Yu Gothic UI"/>
              </a:rPr>
              <a:t>促</a:t>
            </a:r>
            <a:r>
              <a:rPr sz="1050" spc="-20" dirty="0">
                <a:latin typeface="Yu Gothic UI"/>
                <a:cs typeface="Yu Gothic UI"/>
              </a:rPr>
              <a:t>進</a:t>
            </a:r>
            <a:r>
              <a:rPr sz="1050" spc="225" dirty="0">
                <a:latin typeface="Yu Gothic UI"/>
                <a:cs typeface="Yu Gothic UI"/>
              </a:rPr>
              <a:t>さ</a:t>
            </a:r>
            <a:r>
              <a:rPr sz="1050" spc="260" dirty="0">
                <a:latin typeface="Yu Gothic UI"/>
                <a:cs typeface="Yu Gothic UI"/>
              </a:rPr>
              <a:t>せ</a:t>
            </a:r>
            <a:r>
              <a:rPr sz="1050" spc="240" dirty="0">
                <a:latin typeface="Yu Gothic UI"/>
                <a:cs typeface="Yu Gothic UI"/>
              </a:rPr>
              <a:t>る</a:t>
            </a:r>
            <a:r>
              <a:rPr sz="1050" spc="225" dirty="0">
                <a:latin typeface="Yu Gothic UI"/>
                <a:cs typeface="Yu Gothic UI"/>
              </a:rPr>
              <a:t>た</a:t>
            </a:r>
            <a:r>
              <a:rPr sz="1050" spc="300" dirty="0">
                <a:latin typeface="Yu Gothic UI"/>
                <a:cs typeface="Yu Gothic UI"/>
              </a:rPr>
              <a:t>め</a:t>
            </a:r>
            <a:r>
              <a:rPr sz="1050" spc="225" dirty="0">
                <a:latin typeface="Yu Gothic UI"/>
                <a:cs typeface="Yu Gothic UI"/>
              </a:rPr>
              <a:t>、</a:t>
            </a:r>
            <a:r>
              <a:rPr sz="1050" dirty="0">
                <a:latin typeface="Yu Gothic UI"/>
                <a:cs typeface="Yu Gothic UI"/>
              </a:rPr>
              <a:t>暫</a:t>
            </a:r>
            <a:r>
              <a:rPr sz="1050" spc="-20" dirty="0">
                <a:latin typeface="Yu Gothic UI"/>
                <a:cs typeface="Yu Gothic UI"/>
              </a:rPr>
              <a:t>間</a:t>
            </a:r>
            <a:r>
              <a:rPr sz="1050" spc="125" dirty="0">
                <a:latin typeface="Yu Gothic UI"/>
                <a:cs typeface="Yu Gothic UI"/>
              </a:rPr>
              <a:t>的</a:t>
            </a:r>
            <a:r>
              <a:rPr sz="1050" spc="75" dirty="0">
                <a:latin typeface="Yu Gothic UI"/>
                <a:cs typeface="Yu Gothic UI"/>
              </a:rPr>
              <a:t>に</a:t>
            </a:r>
            <a:r>
              <a:rPr sz="1050" dirty="0">
                <a:latin typeface="Yu Gothic UI"/>
                <a:cs typeface="Yu Gothic UI"/>
              </a:rPr>
              <a:t>歯</a:t>
            </a:r>
            <a:r>
              <a:rPr sz="1050" spc="-20" dirty="0">
                <a:latin typeface="Yu Gothic UI"/>
                <a:cs typeface="Yu Gothic UI"/>
              </a:rPr>
              <a:t>冠</a:t>
            </a:r>
            <a:r>
              <a:rPr sz="1050" spc="290" dirty="0">
                <a:latin typeface="Yu Gothic UI"/>
                <a:cs typeface="Yu Gothic UI"/>
              </a:rPr>
              <a:t>を</a:t>
            </a:r>
            <a:r>
              <a:rPr sz="1050" spc="254" dirty="0">
                <a:latin typeface="Yu Gothic UI"/>
                <a:cs typeface="Yu Gothic UI"/>
              </a:rPr>
              <a:t>レ</a:t>
            </a:r>
            <a:r>
              <a:rPr sz="1050" spc="245" dirty="0">
                <a:latin typeface="Yu Gothic UI"/>
                <a:cs typeface="Yu Gothic UI"/>
              </a:rPr>
              <a:t>ジ</a:t>
            </a:r>
            <a:r>
              <a:rPr sz="1050" spc="204" dirty="0">
                <a:latin typeface="Yu Gothic UI"/>
                <a:cs typeface="Yu Gothic UI"/>
              </a:rPr>
              <a:t>ン</a:t>
            </a:r>
            <a:r>
              <a:rPr sz="1050" dirty="0">
                <a:latin typeface="Yu Gothic UI"/>
                <a:cs typeface="Yu Gothic UI"/>
              </a:rPr>
              <a:t>連</a:t>
            </a:r>
            <a:r>
              <a:rPr sz="1050" spc="-20" dirty="0">
                <a:latin typeface="Yu Gothic UI"/>
                <a:cs typeface="Yu Gothic UI"/>
              </a:rPr>
              <a:t>続</a:t>
            </a:r>
            <a:r>
              <a:rPr sz="1050" dirty="0">
                <a:latin typeface="Yu Gothic UI"/>
                <a:cs typeface="Yu Gothic UI"/>
              </a:rPr>
              <a:t>冠</a:t>
            </a:r>
            <a:r>
              <a:rPr sz="1050" spc="-20" dirty="0">
                <a:latin typeface="Yu Gothic UI"/>
                <a:cs typeface="Yu Gothic UI"/>
              </a:rPr>
              <a:t>固</a:t>
            </a:r>
            <a:r>
              <a:rPr sz="1050" dirty="0">
                <a:latin typeface="Yu Gothic UI"/>
                <a:cs typeface="Yu Gothic UI"/>
              </a:rPr>
              <a:t>定</a:t>
            </a:r>
            <a:r>
              <a:rPr sz="1050" spc="-20" dirty="0">
                <a:latin typeface="Yu Gothic UI"/>
                <a:cs typeface="Yu Gothic UI"/>
              </a:rPr>
              <a:t>法</a:t>
            </a:r>
            <a:r>
              <a:rPr sz="1050" spc="254" dirty="0">
                <a:latin typeface="Yu Gothic UI"/>
                <a:cs typeface="Yu Gothic UI"/>
              </a:rPr>
              <a:t>に</a:t>
            </a:r>
            <a:r>
              <a:rPr sz="1050" spc="220" dirty="0">
                <a:latin typeface="Yu Gothic UI"/>
                <a:cs typeface="Yu Gothic UI"/>
              </a:rPr>
              <a:t>よ</a:t>
            </a:r>
            <a:r>
              <a:rPr sz="1050" spc="275" dirty="0">
                <a:latin typeface="Yu Gothic UI"/>
                <a:cs typeface="Yu Gothic UI"/>
              </a:rPr>
              <a:t>り</a:t>
            </a:r>
            <a:endParaRPr sz="1050">
              <a:latin typeface="Yu Gothic UI"/>
              <a:cs typeface="Yu Gothic UI"/>
            </a:endParaRPr>
          </a:p>
          <a:p>
            <a:pPr marL="247015">
              <a:lnSpc>
                <a:spcPct val="100000"/>
              </a:lnSpc>
              <a:spcBef>
                <a:spcPts val="145"/>
              </a:spcBef>
            </a:pPr>
            <a:r>
              <a:rPr sz="1050" spc="50" dirty="0">
                <a:latin typeface="Yu Gothic UI"/>
                <a:cs typeface="Yu Gothic UI"/>
              </a:rPr>
              <a:t>連結固定した場合</a:t>
            </a:r>
            <a:endParaRPr sz="1050">
              <a:latin typeface="Yu Gothic UI"/>
              <a:cs typeface="Yu Gothic UI"/>
            </a:endParaRPr>
          </a:p>
          <a:p>
            <a:pPr marL="247015" marR="5080" indent="-102235">
              <a:lnSpc>
                <a:spcPts val="1400"/>
              </a:lnSpc>
              <a:spcBef>
                <a:spcPts val="65"/>
              </a:spcBef>
              <a:tabLst>
                <a:tab pos="411480" algn="l"/>
              </a:tabLst>
            </a:pPr>
            <a:r>
              <a:rPr sz="1050" spc="215" dirty="0">
                <a:latin typeface="Yu Gothic UI"/>
                <a:cs typeface="Yu Gothic UI"/>
              </a:rPr>
              <a:t>ニ</a:t>
            </a:r>
            <a:r>
              <a:rPr sz="1050" dirty="0">
                <a:latin typeface="Yu Gothic UI"/>
                <a:cs typeface="Yu Gothic UI"/>
              </a:rPr>
              <a:t>	</a:t>
            </a:r>
            <a:r>
              <a:rPr sz="1050" spc="90" dirty="0">
                <a:latin typeface="Yu Gothic UI"/>
                <a:cs typeface="Yu Gothic UI"/>
              </a:rPr>
              <a:t>抜歯</a:t>
            </a:r>
            <a:r>
              <a:rPr sz="1050" spc="75" dirty="0">
                <a:latin typeface="Yu Gothic UI"/>
                <a:cs typeface="Yu Gothic UI"/>
              </a:rPr>
              <a:t>や</a:t>
            </a:r>
            <a:r>
              <a:rPr sz="1050" spc="90" dirty="0">
                <a:latin typeface="Yu Gothic UI"/>
                <a:cs typeface="Yu Gothic UI"/>
              </a:rPr>
              <a:t>外傷等</a:t>
            </a:r>
            <a:r>
              <a:rPr sz="1050" spc="70" dirty="0">
                <a:latin typeface="Yu Gothic UI"/>
                <a:cs typeface="Yu Gothic UI"/>
              </a:rPr>
              <a:t>に</a:t>
            </a:r>
            <a:r>
              <a:rPr sz="1050" spc="55" dirty="0">
                <a:latin typeface="Yu Gothic UI"/>
                <a:cs typeface="Yu Gothic UI"/>
              </a:rPr>
              <a:t>よ</a:t>
            </a:r>
            <a:r>
              <a:rPr sz="1050" spc="70" dirty="0">
                <a:latin typeface="Yu Gothic UI"/>
                <a:cs typeface="Yu Gothic UI"/>
              </a:rPr>
              <a:t>る</a:t>
            </a:r>
            <a:r>
              <a:rPr sz="1050" spc="90" dirty="0">
                <a:latin typeface="Yu Gothic UI"/>
                <a:cs typeface="Yu Gothic UI"/>
              </a:rPr>
              <a:t>前</a:t>
            </a:r>
            <a:r>
              <a:rPr sz="1050" spc="75" dirty="0">
                <a:latin typeface="Yu Gothic UI"/>
                <a:cs typeface="Yu Gothic UI"/>
              </a:rPr>
              <a:t>歯</a:t>
            </a:r>
            <a:r>
              <a:rPr sz="1050" dirty="0">
                <a:latin typeface="Yu Gothic UI"/>
                <a:cs typeface="Yu Gothic UI"/>
              </a:rPr>
              <a:t>部</a:t>
            </a:r>
            <a:r>
              <a:rPr sz="1050" spc="-15" dirty="0">
                <a:latin typeface="Yu Gothic UI"/>
                <a:cs typeface="Yu Gothic UI"/>
              </a:rPr>
              <a:t>１</a:t>
            </a:r>
            <a:r>
              <a:rPr sz="1050" dirty="0">
                <a:latin typeface="Yu Gothic UI"/>
                <a:cs typeface="Yu Gothic UI"/>
              </a:rPr>
              <a:t>歯</a:t>
            </a:r>
            <a:r>
              <a:rPr sz="1050" spc="-15" dirty="0">
                <a:latin typeface="Yu Gothic UI"/>
                <a:cs typeface="Yu Gothic UI"/>
              </a:rPr>
              <a:t>欠</a:t>
            </a:r>
            <a:r>
              <a:rPr sz="1050" dirty="0">
                <a:latin typeface="Yu Gothic UI"/>
                <a:cs typeface="Yu Gothic UI"/>
              </a:rPr>
              <a:t>損</a:t>
            </a:r>
            <a:r>
              <a:rPr sz="1050" spc="-15" dirty="0">
                <a:latin typeface="Yu Gothic UI"/>
                <a:cs typeface="Yu Gothic UI"/>
              </a:rPr>
              <a:t>症</a:t>
            </a:r>
            <a:r>
              <a:rPr sz="1050" spc="125" dirty="0">
                <a:latin typeface="Yu Gothic UI"/>
                <a:cs typeface="Yu Gothic UI"/>
              </a:rPr>
              <a:t>例</a:t>
            </a:r>
            <a:r>
              <a:rPr sz="1050" spc="80" dirty="0">
                <a:latin typeface="Yu Gothic UI"/>
                <a:cs typeface="Yu Gothic UI"/>
              </a:rPr>
              <a:t>に</a:t>
            </a:r>
            <a:r>
              <a:rPr sz="1050" spc="185" dirty="0">
                <a:latin typeface="Yu Gothic UI"/>
                <a:cs typeface="Yu Gothic UI"/>
              </a:rPr>
              <a:t>対</a:t>
            </a:r>
            <a:r>
              <a:rPr sz="1050" spc="114" dirty="0">
                <a:latin typeface="Yu Gothic UI"/>
                <a:cs typeface="Yu Gothic UI"/>
              </a:rPr>
              <a:t>し</a:t>
            </a:r>
            <a:r>
              <a:rPr sz="1050" spc="320" dirty="0">
                <a:latin typeface="Yu Gothic UI"/>
                <a:cs typeface="Yu Gothic UI"/>
              </a:rPr>
              <a:t>て</a:t>
            </a:r>
            <a:r>
              <a:rPr sz="1050" spc="270" dirty="0">
                <a:latin typeface="Yu Gothic UI"/>
                <a:cs typeface="Yu Gothic UI"/>
              </a:rPr>
              <a:t>、</a:t>
            </a:r>
            <a:r>
              <a:rPr sz="1050" b="1" u="sng" dirty="0">
                <a:solidFill>
                  <a:srgbClr val="006FC0"/>
                </a:solidFill>
                <a:uFill>
                  <a:solidFill>
                    <a:srgbClr val="006FC0"/>
                  </a:solidFill>
                </a:uFill>
                <a:latin typeface="Yu Gothic UI"/>
                <a:cs typeface="Yu Gothic UI"/>
              </a:rPr>
              <a:t>歯</a:t>
            </a:r>
            <a:r>
              <a:rPr sz="1050" b="1" u="sng" spc="-15" dirty="0">
                <a:solidFill>
                  <a:srgbClr val="006FC0"/>
                </a:solidFill>
                <a:uFill>
                  <a:solidFill>
                    <a:srgbClr val="006FC0"/>
                  </a:solidFill>
                </a:uFill>
                <a:latin typeface="Yu Gothic UI"/>
                <a:cs typeface="Yu Gothic UI"/>
              </a:rPr>
              <a:t>科</a:t>
            </a:r>
            <a:r>
              <a:rPr sz="1050" b="1" u="sng" dirty="0">
                <a:solidFill>
                  <a:srgbClr val="006FC0"/>
                </a:solidFill>
                <a:uFill>
                  <a:solidFill>
                    <a:srgbClr val="006FC0"/>
                  </a:solidFill>
                </a:uFill>
                <a:latin typeface="Yu Gothic UI"/>
                <a:cs typeface="Yu Gothic UI"/>
              </a:rPr>
              <a:t>用</a:t>
            </a:r>
            <a:r>
              <a:rPr sz="1050" b="1" u="sng" spc="-15" dirty="0">
                <a:solidFill>
                  <a:srgbClr val="006FC0"/>
                </a:solidFill>
                <a:uFill>
                  <a:solidFill>
                    <a:srgbClr val="006FC0"/>
                  </a:solidFill>
                </a:uFill>
                <a:latin typeface="Yu Gothic UI"/>
                <a:cs typeface="Yu Gothic UI"/>
              </a:rPr>
              <a:t>暫</a:t>
            </a:r>
            <a:r>
              <a:rPr sz="1050" b="1" u="sng" dirty="0">
                <a:solidFill>
                  <a:srgbClr val="006FC0"/>
                </a:solidFill>
                <a:uFill>
                  <a:solidFill>
                    <a:srgbClr val="006FC0"/>
                  </a:solidFill>
                </a:uFill>
                <a:latin typeface="Yu Gothic UI"/>
                <a:cs typeface="Yu Gothic UI"/>
              </a:rPr>
              <a:t>間</a:t>
            </a:r>
            <a:r>
              <a:rPr sz="1050" b="1" u="sng" spc="-15" dirty="0">
                <a:solidFill>
                  <a:srgbClr val="006FC0"/>
                </a:solidFill>
                <a:uFill>
                  <a:solidFill>
                    <a:srgbClr val="006FC0"/>
                  </a:solidFill>
                </a:uFill>
                <a:latin typeface="Yu Gothic UI"/>
                <a:cs typeface="Yu Gothic UI"/>
              </a:rPr>
              <a:t>被</a:t>
            </a:r>
            <a:r>
              <a:rPr sz="1050" b="1" u="sng" dirty="0">
                <a:solidFill>
                  <a:srgbClr val="006FC0"/>
                </a:solidFill>
                <a:uFill>
                  <a:solidFill>
                    <a:srgbClr val="006FC0"/>
                  </a:solidFill>
                </a:uFill>
                <a:latin typeface="Yu Gothic UI"/>
                <a:cs typeface="Yu Gothic UI"/>
              </a:rPr>
              <a:t>覆</a:t>
            </a:r>
            <a:r>
              <a:rPr sz="1050" b="1" u="sng" spc="-15" dirty="0">
                <a:solidFill>
                  <a:srgbClr val="006FC0"/>
                </a:solidFill>
                <a:uFill>
                  <a:solidFill>
                    <a:srgbClr val="006FC0"/>
                  </a:solidFill>
                </a:uFill>
                <a:latin typeface="Yu Gothic UI"/>
                <a:cs typeface="Yu Gothic UI"/>
              </a:rPr>
              <a:t>冠</a:t>
            </a:r>
            <a:r>
              <a:rPr sz="1050" b="1" u="sng" dirty="0">
                <a:solidFill>
                  <a:srgbClr val="006FC0"/>
                </a:solidFill>
                <a:uFill>
                  <a:solidFill>
                    <a:srgbClr val="006FC0"/>
                  </a:solidFill>
                </a:uFill>
                <a:latin typeface="Yu Gothic UI"/>
                <a:cs typeface="Yu Gothic UI"/>
              </a:rPr>
              <a:t>成</a:t>
            </a:r>
            <a:r>
              <a:rPr sz="1050" b="1" u="sng" spc="-15" dirty="0">
                <a:solidFill>
                  <a:srgbClr val="006FC0"/>
                </a:solidFill>
                <a:uFill>
                  <a:solidFill>
                    <a:srgbClr val="006FC0"/>
                  </a:solidFill>
                </a:uFill>
                <a:latin typeface="Yu Gothic UI"/>
                <a:cs typeface="Yu Gothic UI"/>
              </a:rPr>
              <a:t>形</a:t>
            </a:r>
            <a:r>
              <a:rPr sz="1050" b="1" u="sng" dirty="0">
                <a:solidFill>
                  <a:srgbClr val="006FC0"/>
                </a:solidFill>
                <a:uFill>
                  <a:solidFill>
                    <a:srgbClr val="006FC0"/>
                  </a:solidFill>
                </a:uFill>
                <a:latin typeface="Yu Gothic UI"/>
                <a:cs typeface="Yu Gothic UI"/>
              </a:rPr>
              <a:t>品</a:t>
            </a:r>
            <a:r>
              <a:rPr sz="1050" spc="250" dirty="0">
                <a:latin typeface="Yu Gothic UI"/>
                <a:cs typeface="Yu Gothic UI"/>
              </a:rPr>
              <a:t>を</a:t>
            </a:r>
            <a:r>
              <a:rPr sz="1050" dirty="0">
                <a:latin typeface="Yu Gothic UI"/>
                <a:cs typeface="Yu Gothic UI"/>
              </a:rPr>
              <a:t>暫</a:t>
            </a:r>
            <a:r>
              <a:rPr sz="1050" spc="-15" dirty="0">
                <a:latin typeface="Yu Gothic UI"/>
                <a:cs typeface="Yu Gothic UI"/>
              </a:rPr>
              <a:t>間</a:t>
            </a:r>
            <a:r>
              <a:rPr sz="1050" spc="125" dirty="0">
                <a:latin typeface="Yu Gothic UI"/>
                <a:cs typeface="Yu Gothic UI"/>
              </a:rPr>
              <a:t>的</a:t>
            </a:r>
            <a:r>
              <a:rPr sz="1050" spc="80" dirty="0">
                <a:latin typeface="Yu Gothic UI"/>
                <a:cs typeface="Yu Gothic UI"/>
              </a:rPr>
              <a:t>に</a:t>
            </a:r>
            <a:r>
              <a:rPr sz="1050" dirty="0">
                <a:latin typeface="Yu Gothic UI"/>
                <a:cs typeface="Yu Gothic UI"/>
              </a:rPr>
              <a:t>隣</a:t>
            </a:r>
            <a:r>
              <a:rPr sz="1050" spc="-15" dirty="0">
                <a:latin typeface="Yu Gothic UI"/>
                <a:cs typeface="Yu Gothic UI"/>
              </a:rPr>
              <a:t>在</a:t>
            </a:r>
            <a:r>
              <a:rPr sz="1050" dirty="0">
                <a:latin typeface="Yu Gothic UI"/>
                <a:cs typeface="Yu Gothic UI"/>
              </a:rPr>
              <a:t>歯</a:t>
            </a:r>
            <a:r>
              <a:rPr sz="1050" spc="-15" dirty="0">
                <a:latin typeface="Yu Gothic UI"/>
                <a:cs typeface="Yu Gothic UI"/>
              </a:rPr>
              <a:t>（</a:t>
            </a:r>
            <a:r>
              <a:rPr sz="1050" b="1" u="sng" dirty="0">
                <a:solidFill>
                  <a:srgbClr val="006FC0"/>
                </a:solidFill>
                <a:uFill>
                  <a:solidFill>
                    <a:srgbClr val="006FC0"/>
                  </a:solidFill>
                </a:uFill>
                <a:latin typeface="Yu Gothic UI"/>
                <a:cs typeface="Yu Gothic UI"/>
              </a:rPr>
              <a:t>天</a:t>
            </a:r>
            <a:r>
              <a:rPr sz="1050" b="1" u="sng" spc="-10" dirty="0">
                <a:solidFill>
                  <a:srgbClr val="006FC0"/>
                </a:solidFill>
                <a:uFill>
                  <a:solidFill>
                    <a:srgbClr val="006FC0"/>
                  </a:solidFill>
                </a:uFill>
                <a:latin typeface="Yu Gothic UI"/>
                <a:cs typeface="Yu Gothic UI"/>
              </a:rPr>
              <a:t>然</a:t>
            </a:r>
            <a:r>
              <a:rPr sz="1050" b="1" u="sng" spc="114" dirty="0">
                <a:solidFill>
                  <a:srgbClr val="006FC0"/>
                </a:solidFill>
                <a:uFill>
                  <a:solidFill>
                    <a:srgbClr val="006FC0"/>
                  </a:solidFill>
                </a:uFill>
                <a:latin typeface="Yu Gothic UI"/>
                <a:cs typeface="Yu Gothic UI"/>
              </a:rPr>
              <a:t>歯</a:t>
            </a:r>
            <a:r>
              <a:rPr sz="1050" b="1" u="sng" spc="80" dirty="0">
                <a:solidFill>
                  <a:srgbClr val="006FC0"/>
                </a:solidFill>
                <a:uFill>
                  <a:solidFill>
                    <a:srgbClr val="006FC0"/>
                  </a:solidFill>
                </a:uFill>
                <a:latin typeface="Yu Gothic UI"/>
                <a:cs typeface="Yu Gothic UI"/>
              </a:rPr>
              <a:t>に</a:t>
            </a:r>
            <a:r>
              <a:rPr sz="1050" b="1" u="sng" spc="125" dirty="0">
                <a:solidFill>
                  <a:srgbClr val="006FC0"/>
                </a:solidFill>
                <a:uFill>
                  <a:solidFill>
                    <a:srgbClr val="006FC0"/>
                  </a:solidFill>
                </a:uFill>
                <a:latin typeface="Yu Gothic UI"/>
                <a:cs typeface="Yu Gothic UI"/>
              </a:rPr>
              <a:t>限</a:t>
            </a:r>
            <a:r>
              <a:rPr sz="1050" b="1" u="sng" spc="85" dirty="0">
                <a:solidFill>
                  <a:srgbClr val="006FC0"/>
                </a:solidFill>
                <a:uFill>
                  <a:solidFill>
                    <a:srgbClr val="006FC0"/>
                  </a:solidFill>
                </a:uFill>
                <a:latin typeface="Yu Gothic UI"/>
                <a:cs typeface="Yu Gothic UI"/>
              </a:rPr>
              <a:t>る</a:t>
            </a:r>
            <a:r>
              <a:rPr sz="1050" b="1" u="sng" spc="335" dirty="0">
                <a:solidFill>
                  <a:srgbClr val="006FC0"/>
                </a:solidFill>
                <a:uFill>
                  <a:solidFill>
                    <a:srgbClr val="006FC0"/>
                  </a:solidFill>
                </a:uFill>
                <a:latin typeface="Yu Gothic UI"/>
                <a:cs typeface="Yu Gothic UI"/>
              </a:rPr>
              <a:t>。</a:t>
            </a:r>
            <a:r>
              <a:rPr sz="1050" spc="-15" dirty="0">
                <a:latin typeface="Yu Gothic UI"/>
                <a:cs typeface="Yu Gothic UI"/>
              </a:rPr>
              <a:t>）</a:t>
            </a:r>
            <a:r>
              <a:rPr sz="1050" spc="245" dirty="0">
                <a:latin typeface="Yu Gothic UI"/>
                <a:cs typeface="Yu Gothic UI"/>
              </a:rPr>
              <a:t>に</a:t>
            </a:r>
            <a:r>
              <a:rPr sz="1050" spc="220" dirty="0">
                <a:latin typeface="Yu Gothic UI"/>
                <a:cs typeface="Yu Gothic UI"/>
              </a:rPr>
              <a:t>エ</a:t>
            </a:r>
            <a:r>
              <a:rPr sz="1050" spc="295" dirty="0">
                <a:latin typeface="Yu Gothic UI"/>
                <a:cs typeface="Yu Gothic UI"/>
              </a:rPr>
              <a:t>ナ</a:t>
            </a:r>
            <a:r>
              <a:rPr sz="1050" spc="254" dirty="0">
                <a:latin typeface="Yu Gothic UI"/>
                <a:cs typeface="Yu Gothic UI"/>
              </a:rPr>
              <a:t>メ</a:t>
            </a:r>
            <a:r>
              <a:rPr sz="1050" spc="180" dirty="0">
                <a:latin typeface="Yu Gothic UI"/>
                <a:cs typeface="Yu Gothic UI"/>
              </a:rPr>
              <a:t>ル</a:t>
            </a:r>
            <a:r>
              <a:rPr sz="1050" spc="165" dirty="0">
                <a:latin typeface="Yu Gothic UI"/>
                <a:cs typeface="Yu Gothic UI"/>
              </a:rPr>
              <a:t>ボ</a:t>
            </a:r>
            <a:r>
              <a:rPr sz="1050" spc="295" dirty="0">
                <a:latin typeface="Yu Gothic UI"/>
                <a:cs typeface="Yu Gothic UI"/>
              </a:rPr>
              <a:t>ン</a:t>
            </a:r>
            <a:r>
              <a:rPr sz="1050" spc="265" dirty="0">
                <a:latin typeface="Yu Gothic UI"/>
                <a:cs typeface="Yu Gothic UI"/>
              </a:rPr>
              <a:t>ド</a:t>
            </a:r>
            <a:r>
              <a:rPr sz="1050" spc="229" dirty="0">
                <a:latin typeface="Yu Gothic UI"/>
                <a:cs typeface="Yu Gothic UI"/>
              </a:rPr>
              <a:t>シ</a:t>
            </a:r>
            <a:r>
              <a:rPr sz="1050" spc="204" dirty="0">
                <a:latin typeface="Yu Gothic UI"/>
                <a:cs typeface="Yu Gothic UI"/>
              </a:rPr>
              <a:t>ス</a:t>
            </a:r>
            <a:r>
              <a:rPr sz="1050" spc="250" dirty="0">
                <a:latin typeface="Yu Gothic UI"/>
                <a:cs typeface="Yu Gothic UI"/>
              </a:rPr>
              <a:t>テ</a:t>
            </a:r>
            <a:r>
              <a:rPr sz="1050" spc="245" dirty="0">
                <a:latin typeface="Yu Gothic UI"/>
                <a:cs typeface="Yu Gothic UI"/>
              </a:rPr>
              <a:t>ムに</a:t>
            </a:r>
            <a:r>
              <a:rPr sz="1050" spc="220" dirty="0">
                <a:latin typeface="Yu Gothic UI"/>
                <a:cs typeface="Yu Gothic UI"/>
              </a:rPr>
              <a:t>よ</a:t>
            </a:r>
            <a:r>
              <a:rPr sz="1050" spc="130" dirty="0">
                <a:latin typeface="Yu Gothic UI"/>
                <a:cs typeface="Yu Gothic UI"/>
              </a:rPr>
              <a:t>り</a:t>
            </a:r>
            <a:r>
              <a:rPr sz="1050" spc="170" dirty="0">
                <a:latin typeface="Yu Gothic UI"/>
                <a:cs typeface="Yu Gothic UI"/>
              </a:rPr>
              <a:t>連</a:t>
            </a:r>
            <a:r>
              <a:rPr sz="1050" spc="-50" dirty="0">
                <a:latin typeface="Yu Gothic UI"/>
                <a:cs typeface="Yu Gothic UI"/>
              </a:rPr>
              <a:t>結</a:t>
            </a:r>
            <a:r>
              <a:rPr sz="1050" spc="90" dirty="0">
                <a:latin typeface="Yu Gothic UI"/>
                <a:cs typeface="Yu Gothic UI"/>
              </a:rPr>
              <a:t>固定</a:t>
            </a:r>
            <a:r>
              <a:rPr sz="1050" spc="65" dirty="0">
                <a:latin typeface="Yu Gothic UI"/>
                <a:cs typeface="Yu Gothic UI"/>
              </a:rPr>
              <a:t>し</a:t>
            </a:r>
            <a:r>
              <a:rPr sz="1050" spc="70" dirty="0">
                <a:latin typeface="Yu Gothic UI"/>
                <a:cs typeface="Yu Gothic UI"/>
              </a:rPr>
              <a:t>た</a:t>
            </a:r>
            <a:r>
              <a:rPr sz="1050" spc="90" dirty="0">
                <a:latin typeface="Yu Gothic UI"/>
                <a:cs typeface="Yu Gothic UI"/>
              </a:rPr>
              <a:t>場</a:t>
            </a:r>
            <a:r>
              <a:rPr sz="1050" spc="40" dirty="0">
                <a:latin typeface="Yu Gothic UI"/>
                <a:cs typeface="Yu Gothic UI"/>
              </a:rPr>
              <a:t>合</a:t>
            </a:r>
            <a:endParaRPr sz="1050">
              <a:latin typeface="Yu Gothic UI"/>
              <a:cs typeface="Yu Gothic UI"/>
            </a:endParaRPr>
          </a:p>
          <a:p>
            <a:pPr marL="247015" marR="5080" indent="-234950">
              <a:lnSpc>
                <a:spcPts val="1390"/>
              </a:lnSpc>
              <a:spcBef>
                <a:spcPts val="15"/>
              </a:spcBef>
              <a:tabLst>
                <a:tab pos="545465" algn="l"/>
              </a:tabLst>
            </a:pPr>
            <a:r>
              <a:rPr sz="1050" spc="-25" dirty="0">
                <a:latin typeface="Yu Gothic UI"/>
                <a:cs typeface="Yu Gothic UI"/>
              </a:rPr>
              <a:t>（２）</a:t>
            </a:r>
            <a:r>
              <a:rPr sz="1050" dirty="0">
                <a:latin typeface="Yu Gothic UI"/>
                <a:cs typeface="Yu Gothic UI"/>
              </a:rPr>
              <a:t>	</a:t>
            </a:r>
            <a:r>
              <a:rPr sz="1050" spc="30" dirty="0">
                <a:latin typeface="Yu Gothic UI"/>
                <a:cs typeface="Yu Gothic UI"/>
              </a:rPr>
              <a:t>暫間歯冠補綴装置の歯数の数え方は、歯数及び欠損歯数により、</a:t>
            </a:r>
            <a:r>
              <a:rPr sz="1050" b="1" u="sng" spc="80" dirty="0">
                <a:solidFill>
                  <a:srgbClr val="006FC0"/>
                </a:solidFill>
                <a:uFill>
                  <a:solidFill>
                    <a:srgbClr val="006FC0"/>
                  </a:solidFill>
                </a:uFill>
                <a:latin typeface="Yu Gothic UI"/>
                <a:cs typeface="Yu Gothic UI"/>
              </a:rPr>
              <a:t>装置数や部位にかかわらず、１歯につき算定</a:t>
            </a:r>
            <a:r>
              <a:rPr sz="1050" spc="254" dirty="0">
                <a:latin typeface="Yu Gothic UI"/>
                <a:cs typeface="Yu Gothic UI"/>
              </a:rPr>
              <a:t>する。ただし、</a:t>
            </a:r>
            <a:r>
              <a:rPr sz="1050" dirty="0">
                <a:latin typeface="Yu Gothic UI"/>
                <a:cs typeface="Yu Gothic UI"/>
              </a:rPr>
              <a:t>（１）</a:t>
            </a:r>
            <a:r>
              <a:rPr sz="1050" spc="80" dirty="0">
                <a:latin typeface="Yu Gothic UI"/>
                <a:cs typeface="Yu Gothic UI"/>
              </a:rPr>
              <a:t>の二の場合は、隣在歯は歯数に含めない。</a:t>
            </a:r>
            <a:endParaRPr sz="1050">
              <a:latin typeface="Yu Gothic UI"/>
              <a:cs typeface="Yu Gothic UI"/>
            </a:endParaRPr>
          </a:p>
          <a:p>
            <a:pPr marL="12700">
              <a:lnSpc>
                <a:spcPct val="100000"/>
              </a:lnSpc>
              <a:spcBef>
                <a:spcPts val="80"/>
              </a:spcBef>
              <a:tabLst>
                <a:tab pos="545465" algn="l"/>
              </a:tabLst>
            </a:pPr>
            <a:r>
              <a:rPr sz="1050" spc="-25" dirty="0">
                <a:latin typeface="Yu Gothic UI"/>
                <a:cs typeface="Yu Gothic UI"/>
              </a:rPr>
              <a:t>（３）</a:t>
            </a:r>
            <a:r>
              <a:rPr sz="1050" dirty="0">
                <a:latin typeface="Yu Gothic UI"/>
                <a:cs typeface="Yu Gothic UI"/>
              </a:rPr>
              <a:t>	</a:t>
            </a:r>
            <a:r>
              <a:rPr sz="1050" spc="-10" dirty="0">
                <a:latin typeface="Yu Gothic UI"/>
                <a:cs typeface="Yu Gothic UI"/>
              </a:rPr>
              <a:t>印象採得、咬合採得、仮着、調整指導、修理、除去等の基本的な技術料及び保険医療材料料は所定点数に含まれ別に算定できない。</a:t>
            </a:r>
            <a:endParaRPr sz="1050">
              <a:latin typeface="Yu Gothic UI"/>
              <a:cs typeface="Yu Gothic UI"/>
            </a:endParaRPr>
          </a:p>
          <a:p>
            <a:pPr marL="953135">
              <a:lnSpc>
                <a:spcPct val="100000"/>
              </a:lnSpc>
              <a:spcBef>
                <a:spcPts val="950"/>
              </a:spcBef>
              <a:tabLst>
                <a:tab pos="4011295" algn="l"/>
                <a:tab pos="6932295" algn="l"/>
              </a:tabLst>
            </a:pPr>
            <a:r>
              <a:rPr sz="1200" b="1" spc="-280" dirty="0">
                <a:latin typeface="Microsoft YaHei UI"/>
                <a:cs typeface="Microsoft YaHei UI"/>
              </a:rPr>
              <a:t>テン</a:t>
            </a:r>
            <a:r>
              <a:rPr sz="1200" b="1" spc="-220" dirty="0">
                <a:latin typeface="Microsoft YaHei UI"/>
                <a:cs typeface="Microsoft YaHei UI"/>
              </a:rPr>
              <a:t>ポ</a:t>
            </a:r>
            <a:r>
              <a:rPr sz="1200" b="1" spc="-254" dirty="0">
                <a:latin typeface="Microsoft YaHei UI"/>
                <a:cs typeface="Microsoft YaHei UI"/>
              </a:rPr>
              <a:t>ラリ</a:t>
            </a:r>
            <a:r>
              <a:rPr sz="1200" b="1" spc="-260" dirty="0">
                <a:latin typeface="Microsoft YaHei UI"/>
                <a:cs typeface="Microsoft YaHei UI"/>
              </a:rPr>
              <a:t>ークラウ</a:t>
            </a:r>
            <a:r>
              <a:rPr sz="1200" b="1" spc="-305" dirty="0">
                <a:latin typeface="Microsoft YaHei UI"/>
                <a:cs typeface="Microsoft YaHei UI"/>
              </a:rPr>
              <a:t>ン</a:t>
            </a:r>
            <a:r>
              <a:rPr sz="1200" b="1" dirty="0">
                <a:latin typeface="Microsoft YaHei UI"/>
                <a:cs typeface="Microsoft YaHei UI"/>
              </a:rPr>
              <a:t>	歯周治療用装</a:t>
            </a:r>
            <a:r>
              <a:rPr sz="1200" b="1" spc="-50" dirty="0">
                <a:latin typeface="Microsoft YaHei UI"/>
                <a:cs typeface="Microsoft YaHei UI"/>
              </a:rPr>
              <a:t>置</a:t>
            </a:r>
            <a:r>
              <a:rPr sz="1200" b="1" dirty="0">
                <a:latin typeface="Microsoft YaHei UI"/>
                <a:cs typeface="Microsoft YaHei UI"/>
              </a:rPr>
              <a:t>	</a:t>
            </a:r>
            <a:r>
              <a:rPr sz="1200" b="1" spc="-25" dirty="0">
                <a:latin typeface="Microsoft YaHei UI"/>
                <a:cs typeface="Microsoft YaHei UI"/>
              </a:rPr>
              <a:t>暫間被覆冠成形品</a:t>
            </a:r>
            <a:r>
              <a:rPr sz="1200" b="1" spc="-20" dirty="0">
                <a:latin typeface="Microsoft YaHei UI"/>
                <a:cs typeface="Microsoft YaHei UI"/>
              </a:rPr>
              <a:t>の</a:t>
            </a:r>
            <a:r>
              <a:rPr sz="1200" b="1" dirty="0">
                <a:latin typeface="Microsoft YaHei UI"/>
                <a:cs typeface="Microsoft YaHei UI"/>
              </a:rPr>
              <a:t>連</a:t>
            </a:r>
            <a:r>
              <a:rPr sz="1200" b="1" spc="-50" dirty="0">
                <a:latin typeface="Microsoft YaHei UI"/>
                <a:cs typeface="Microsoft YaHei UI"/>
              </a:rPr>
              <a:t>結</a:t>
            </a:r>
            <a:endParaRPr sz="1200">
              <a:latin typeface="Microsoft YaHei UI"/>
              <a:cs typeface="Microsoft YaHei UI"/>
            </a:endParaRPr>
          </a:p>
          <a:p>
            <a:pPr marR="309880" algn="r">
              <a:lnSpc>
                <a:spcPct val="100000"/>
              </a:lnSpc>
              <a:spcBef>
                <a:spcPts val="810"/>
              </a:spcBef>
              <a:tabLst>
                <a:tab pos="1765300" algn="l"/>
              </a:tabLst>
            </a:pPr>
            <a:r>
              <a:rPr sz="900" dirty="0">
                <a:latin typeface="Yu Gothic UI"/>
                <a:cs typeface="Yu Gothic UI"/>
              </a:rPr>
              <a:t>前歯部１歯欠</a:t>
            </a:r>
            <a:r>
              <a:rPr sz="900" spc="-50" dirty="0">
                <a:latin typeface="Yu Gothic UI"/>
                <a:cs typeface="Yu Gothic UI"/>
              </a:rPr>
              <a:t>損</a:t>
            </a:r>
            <a:r>
              <a:rPr sz="900" dirty="0">
                <a:latin typeface="Yu Gothic UI"/>
                <a:cs typeface="Yu Gothic UI"/>
              </a:rPr>
              <a:t>	暫間被覆冠成形</a:t>
            </a:r>
            <a:r>
              <a:rPr sz="900" spc="-50" dirty="0">
                <a:latin typeface="Yu Gothic UI"/>
                <a:cs typeface="Yu Gothic UI"/>
              </a:rPr>
              <a:t>品</a:t>
            </a:r>
            <a:endParaRPr sz="900">
              <a:latin typeface="Yu Gothic UI"/>
              <a:cs typeface="Yu Gothic UI"/>
            </a:endParaRPr>
          </a:p>
        </p:txBody>
      </p:sp>
      <p:sp>
        <p:nvSpPr>
          <p:cNvPr id="22" name="object 22"/>
          <p:cNvSpPr/>
          <p:nvPr/>
        </p:nvSpPr>
        <p:spPr>
          <a:xfrm>
            <a:off x="8365235" y="5168633"/>
            <a:ext cx="1132205" cy="1200785"/>
          </a:xfrm>
          <a:custGeom>
            <a:avLst/>
            <a:gdLst/>
            <a:ahLst/>
            <a:cxnLst/>
            <a:rect l="l" t="t" r="r" b="b"/>
            <a:pathLst>
              <a:path w="1132204" h="1200785">
                <a:moveTo>
                  <a:pt x="0" y="1200327"/>
                </a:moveTo>
                <a:lnTo>
                  <a:pt x="1131811" y="1200327"/>
                </a:lnTo>
                <a:lnTo>
                  <a:pt x="1131811" y="0"/>
                </a:lnTo>
                <a:lnTo>
                  <a:pt x="0" y="0"/>
                </a:lnTo>
                <a:lnTo>
                  <a:pt x="0" y="1200327"/>
                </a:lnTo>
                <a:close/>
              </a:path>
            </a:pathLst>
          </a:custGeom>
          <a:ln w="38100">
            <a:solidFill>
              <a:srgbClr val="D63557"/>
            </a:solidFill>
            <a:prstDash val="sysDash"/>
          </a:ln>
        </p:spPr>
        <p:txBody>
          <a:bodyPr wrap="square" lIns="0" tIns="0" rIns="0" bIns="0" rtlCol="0"/>
          <a:lstStyle/>
          <a:p>
            <a:endParaRPr/>
          </a:p>
        </p:txBody>
      </p:sp>
      <p:sp>
        <p:nvSpPr>
          <p:cNvPr id="23" name="object 23"/>
          <p:cNvSpPr txBox="1"/>
          <p:nvPr/>
        </p:nvSpPr>
        <p:spPr>
          <a:xfrm>
            <a:off x="8033511" y="6505092"/>
            <a:ext cx="1158875" cy="144780"/>
          </a:xfrm>
          <a:prstGeom prst="rect">
            <a:avLst/>
          </a:prstGeom>
          <a:solidFill>
            <a:srgbClr val="A9C2E7"/>
          </a:solidFill>
        </p:spPr>
        <p:txBody>
          <a:bodyPr vert="horz" wrap="square" lIns="0" tIns="5080" rIns="0" bIns="0" rtlCol="0">
            <a:spAutoFit/>
          </a:bodyPr>
          <a:lstStyle/>
          <a:p>
            <a:pPr marL="95885">
              <a:lnSpc>
                <a:spcPct val="100000"/>
              </a:lnSpc>
              <a:spcBef>
                <a:spcPts val="40"/>
              </a:spcBef>
            </a:pPr>
            <a:r>
              <a:rPr sz="900" spc="-220" dirty="0">
                <a:latin typeface="PMingLiU"/>
                <a:cs typeface="PMingLiU"/>
              </a:rPr>
              <a:t>エナメルボンドシステム</a:t>
            </a:r>
            <a:endParaRPr sz="900">
              <a:latin typeface="PMingLiU"/>
              <a:cs typeface="PMingLiU"/>
            </a:endParaRPr>
          </a:p>
        </p:txBody>
      </p:sp>
      <p:sp>
        <p:nvSpPr>
          <p:cNvPr id="24" name="object 24"/>
          <p:cNvSpPr/>
          <p:nvPr/>
        </p:nvSpPr>
        <p:spPr>
          <a:xfrm>
            <a:off x="4070603" y="5369052"/>
            <a:ext cx="612140" cy="1141095"/>
          </a:xfrm>
          <a:custGeom>
            <a:avLst/>
            <a:gdLst/>
            <a:ahLst/>
            <a:cxnLst/>
            <a:rect l="l" t="t" r="r" b="b"/>
            <a:pathLst>
              <a:path w="612139" h="1141095">
                <a:moveTo>
                  <a:pt x="567562" y="62929"/>
                </a:moveTo>
                <a:lnTo>
                  <a:pt x="0" y="1131570"/>
                </a:lnTo>
                <a:lnTo>
                  <a:pt x="16763" y="1140498"/>
                </a:lnTo>
                <a:lnTo>
                  <a:pt x="584327" y="71817"/>
                </a:lnTo>
                <a:lnTo>
                  <a:pt x="567562" y="62929"/>
                </a:lnTo>
                <a:close/>
              </a:path>
              <a:path w="612139" h="1141095">
                <a:moveTo>
                  <a:pt x="610399" y="51689"/>
                </a:moveTo>
                <a:lnTo>
                  <a:pt x="573532" y="51689"/>
                </a:lnTo>
                <a:lnTo>
                  <a:pt x="590296" y="60579"/>
                </a:lnTo>
                <a:lnTo>
                  <a:pt x="584327" y="71817"/>
                </a:lnTo>
                <a:lnTo>
                  <a:pt x="609600" y="85217"/>
                </a:lnTo>
                <a:lnTo>
                  <a:pt x="610399" y="51689"/>
                </a:lnTo>
                <a:close/>
              </a:path>
              <a:path w="612139" h="1141095">
                <a:moveTo>
                  <a:pt x="573532" y="51689"/>
                </a:moveTo>
                <a:lnTo>
                  <a:pt x="567562" y="62929"/>
                </a:lnTo>
                <a:lnTo>
                  <a:pt x="584327" y="71817"/>
                </a:lnTo>
                <a:lnTo>
                  <a:pt x="590296" y="60579"/>
                </a:lnTo>
                <a:lnTo>
                  <a:pt x="573532" y="51689"/>
                </a:lnTo>
                <a:close/>
              </a:path>
              <a:path w="612139" h="1141095">
                <a:moveTo>
                  <a:pt x="611632" y="0"/>
                </a:moveTo>
                <a:lnTo>
                  <a:pt x="542290" y="49530"/>
                </a:lnTo>
                <a:lnTo>
                  <a:pt x="567562" y="62929"/>
                </a:lnTo>
                <a:lnTo>
                  <a:pt x="573532" y="51689"/>
                </a:lnTo>
                <a:lnTo>
                  <a:pt x="610399" y="51689"/>
                </a:lnTo>
                <a:lnTo>
                  <a:pt x="611632" y="0"/>
                </a:lnTo>
                <a:close/>
              </a:path>
            </a:pathLst>
          </a:custGeom>
          <a:solidFill>
            <a:srgbClr val="006FC0"/>
          </a:solidFill>
        </p:spPr>
        <p:txBody>
          <a:bodyPr wrap="square" lIns="0" tIns="0" rIns="0" bIns="0" rtlCol="0"/>
          <a:lstStyle/>
          <a:p>
            <a:endParaRPr/>
          </a:p>
        </p:txBody>
      </p:sp>
      <p:sp>
        <p:nvSpPr>
          <p:cNvPr id="25" name="object 25"/>
          <p:cNvSpPr txBox="1"/>
          <p:nvPr/>
        </p:nvSpPr>
        <p:spPr>
          <a:xfrm>
            <a:off x="3441827" y="6503428"/>
            <a:ext cx="1158875" cy="144780"/>
          </a:xfrm>
          <a:prstGeom prst="rect">
            <a:avLst/>
          </a:prstGeom>
          <a:solidFill>
            <a:srgbClr val="A9C2E7"/>
          </a:solidFill>
        </p:spPr>
        <p:txBody>
          <a:bodyPr vert="horz" wrap="square" lIns="0" tIns="5080" rIns="0" bIns="0" rtlCol="0">
            <a:spAutoFit/>
          </a:bodyPr>
          <a:lstStyle/>
          <a:p>
            <a:pPr marL="247650">
              <a:lnSpc>
                <a:spcPct val="100000"/>
              </a:lnSpc>
              <a:spcBef>
                <a:spcPts val="40"/>
              </a:spcBef>
            </a:pPr>
            <a:r>
              <a:rPr sz="900" spc="-50" dirty="0">
                <a:latin typeface="PMingLiU"/>
                <a:cs typeface="PMingLiU"/>
              </a:rPr>
              <a:t>重度の歯周病</a:t>
            </a:r>
            <a:endParaRPr sz="900">
              <a:latin typeface="PMingLiU"/>
              <a:cs typeface="PMingLiU"/>
            </a:endParaRPr>
          </a:p>
        </p:txBody>
      </p:sp>
      <p:grpSp>
        <p:nvGrpSpPr>
          <p:cNvPr id="26" name="object 26"/>
          <p:cNvGrpSpPr/>
          <p:nvPr/>
        </p:nvGrpSpPr>
        <p:grpSpPr>
          <a:xfrm>
            <a:off x="4014978" y="5085588"/>
            <a:ext cx="5197475" cy="1434465"/>
            <a:chOff x="4014978" y="5085588"/>
            <a:chExt cx="5197475" cy="1434465"/>
          </a:xfrm>
        </p:grpSpPr>
        <p:sp>
          <p:nvSpPr>
            <p:cNvPr id="27" name="object 27"/>
            <p:cNvSpPr/>
            <p:nvPr/>
          </p:nvSpPr>
          <p:spPr>
            <a:xfrm>
              <a:off x="4021328" y="5091938"/>
              <a:ext cx="1468755" cy="245745"/>
            </a:xfrm>
            <a:custGeom>
              <a:avLst/>
              <a:gdLst/>
              <a:ahLst/>
              <a:cxnLst/>
              <a:rect l="l" t="t" r="r" b="b"/>
              <a:pathLst>
                <a:path w="1468754" h="245745">
                  <a:moveTo>
                    <a:pt x="0" y="122681"/>
                  </a:moveTo>
                  <a:lnTo>
                    <a:pt x="33004" y="86176"/>
                  </a:lnTo>
                  <a:lnTo>
                    <a:pt x="88606" y="64176"/>
                  </a:lnTo>
                  <a:lnTo>
                    <a:pt x="125379" y="54061"/>
                  </a:lnTo>
                  <a:lnTo>
                    <a:pt x="167642" y="44618"/>
                  </a:lnTo>
                  <a:lnTo>
                    <a:pt x="215026" y="35909"/>
                  </a:lnTo>
                  <a:lnTo>
                    <a:pt x="267163" y="27994"/>
                  </a:lnTo>
                  <a:lnTo>
                    <a:pt x="323682" y="20935"/>
                  </a:lnTo>
                  <a:lnTo>
                    <a:pt x="384216" y="14794"/>
                  </a:lnTo>
                  <a:lnTo>
                    <a:pt x="448395" y="9632"/>
                  </a:lnTo>
                  <a:lnTo>
                    <a:pt x="515850" y="5510"/>
                  </a:lnTo>
                  <a:lnTo>
                    <a:pt x="586213" y="2489"/>
                  </a:lnTo>
                  <a:lnTo>
                    <a:pt x="659115" y="632"/>
                  </a:lnTo>
                  <a:lnTo>
                    <a:pt x="734187" y="0"/>
                  </a:lnTo>
                  <a:lnTo>
                    <a:pt x="809258" y="632"/>
                  </a:lnTo>
                  <a:lnTo>
                    <a:pt x="882160" y="2489"/>
                  </a:lnTo>
                  <a:lnTo>
                    <a:pt x="952523" y="5510"/>
                  </a:lnTo>
                  <a:lnTo>
                    <a:pt x="1019978" y="9632"/>
                  </a:lnTo>
                  <a:lnTo>
                    <a:pt x="1084157" y="14794"/>
                  </a:lnTo>
                  <a:lnTo>
                    <a:pt x="1144691" y="20935"/>
                  </a:lnTo>
                  <a:lnTo>
                    <a:pt x="1201210" y="27994"/>
                  </a:lnTo>
                  <a:lnTo>
                    <a:pt x="1253347" y="35909"/>
                  </a:lnTo>
                  <a:lnTo>
                    <a:pt x="1300731" y="44618"/>
                  </a:lnTo>
                  <a:lnTo>
                    <a:pt x="1342994" y="54061"/>
                  </a:lnTo>
                  <a:lnTo>
                    <a:pt x="1379767" y="64176"/>
                  </a:lnTo>
                  <a:lnTo>
                    <a:pt x="1435369" y="86176"/>
                  </a:lnTo>
                  <a:lnTo>
                    <a:pt x="1468374" y="122681"/>
                  </a:lnTo>
                  <a:lnTo>
                    <a:pt x="1464583" y="135213"/>
                  </a:lnTo>
                  <a:lnTo>
                    <a:pt x="1410682" y="170388"/>
                  </a:lnTo>
                  <a:lnTo>
                    <a:pt x="1342994" y="191206"/>
                  </a:lnTo>
                  <a:lnTo>
                    <a:pt x="1300731" y="200640"/>
                  </a:lnTo>
                  <a:lnTo>
                    <a:pt x="1253347" y="209343"/>
                  </a:lnTo>
                  <a:lnTo>
                    <a:pt x="1201210" y="217253"/>
                  </a:lnTo>
                  <a:lnTo>
                    <a:pt x="1144691" y="224308"/>
                  </a:lnTo>
                  <a:lnTo>
                    <a:pt x="1084157" y="230446"/>
                  </a:lnTo>
                  <a:lnTo>
                    <a:pt x="1019978" y="235606"/>
                  </a:lnTo>
                  <a:lnTo>
                    <a:pt x="952523" y="239727"/>
                  </a:lnTo>
                  <a:lnTo>
                    <a:pt x="882160" y="242747"/>
                  </a:lnTo>
                  <a:lnTo>
                    <a:pt x="809258" y="244604"/>
                  </a:lnTo>
                  <a:lnTo>
                    <a:pt x="734187" y="245237"/>
                  </a:lnTo>
                  <a:lnTo>
                    <a:pt x="659115" y="244604"/>
                  </a:lnTo>
                  <a:lnTo>
                    <a:pt x="586213" y="242747"/>
                  </a:lnTo>
                  <a:lnTo>
                    <a:pt x="515850" y="239727"/>
                  </a:lnTo>
                  <a:lnTo>
                    <a:pt x="448395" y="235606"/>
                  </a:lnTo>
                  <a:lnTo>
                    <a:pt x="384216" y="230446"/>
                  </a:lnTo>
                  <a:lnTo>
                    <a:pt x="323682" y="224308"/>
                  </a:lnTo>
                  <a:lnTo>
                    <a:pt x="267163" y="217253"/>
                  </a:lnTo>
                  <a:lnTo>
                    <a:pt x="215026" y="209343"/>
                  </a:lnTo>
                  <a:lnTo>
                    <a:pt x="167642" y="200640"/>
                  </a:lnTo>
                  <a:lnTo>
                    <a:pt x="125379" y="191206"/>
                  </a:lnTo>
                  <a:lnTo>
                    <a:pt x="88606" y="181101"/>
                  </a:lnTo>
                  <a:lnTo>
                    <a:pt x="33004" y="159128"/>
                  </a:lnTo>
                  <a:lnTo>
                    <a:pt x="0" y="122681"/>
                  </a:lnTo>
                  <a:close/>
                </a:path>
              </a:pathLst>
            </a:custGeom>
            <a:ln w="12700">
              <a:solidFill>
                <a:srgbClr val="006FC0"/>
              </a:solidFill>
            </a:ln>
          </p:spPr>
          <p:txBody>
            <a:bodyPr wrap="square" lIns="0" tIns="0" rIns="0" bIns="0" rtlCol="0"/>
            <a:lstStyle/>
            <a:p>
              <a:endParaRPr/>
            </a:p>
          </p:txBody>
        </p:sp>
        <p:sp>
          <p:nvSpPr>
            <p:cNvPr id="28" name="object 28"/>
            <p:cNvSpPr/>
            <p:nvPr/>
          </p:nvSpPr>
          <p:spPr>
            <a:xfrm>
              <a:off x="6494399" y="5153875"/>
              <a:ext cx="1132205" cy="1200785"/>
            </a:xfrm>
            <a:custGeom>
              <a:avLst/>
              <a:gdLst/>
              <a:ahLst/>
              <a:cxnLst/>
              <a:rect l="l" t="t" r="r" b="b"/>
              <a:pathLst>
                <a:path w="1132204" h="1200785">
                  <a:moveTo>
                    <a:pt x="0" y="1200327"/>
                  </a:moveTo>
                  <a:lnTo>
                    <a:pt x="1131811" y="1200327"/>
                  </a:lnTo>
                  <a:lnTo>
                    <a:pt x="1131811" y="0"/>
                  </a:lnTo>
                  <a:lnTo>
                    <a:pt x="0" y="0"/>
                  </a:lnTo>
                  <a:lnTo>
                    <a:pt x="0" y="1200327"/>
                  </a:lnTo>
                  <a:close/>
                </a:path>
              </a:pathLst>
            </a:custGeom>
            <a:ln w="38100">
              <a:solidFill>
                <a:srgbClr val="D63557"/>
              </a:solidFill>
              <a:prstDash val="sysDash"/>
            </a:ln>
          </p:spPr>
          <p:txBody>
            <a:bodyPr wrap="square" lIns="0" tIns="0" rIns="0" bIns="0" rtlCol="0"/>
            <a:lstStyle/>
            <a:p>
              <a:endParaRPr/>
            </a:p>
          </p:txBody>
        </p:sp>
        <p:sp>
          <p:nvSpPr>
            <p:cNvPr id="29" name="object 29"/>
            <p:cNvSpPr/>
            <p:nvPr/>
          </p:nvSpPr>
          <p:spPr>
            <a:xfrm>
              <a:off x="8412734" y="5743575"/>
              <a:ext cx="800100" cy="776605"/>
            </a:xfrm>
            <a:custGeom>
              <a:avLst/>
              <a:gdLst/>
              <a:ahLst/>
              <a:cxnLst/>
              <a:rect l="l" t="t" r="r" b="b"/>
              <a:pathLst>
                <a:path w="800100" h="776604">
                  <a:moveTo>
                    <a:pt x="799592" y="155968"/>
                  </a:moveTo>
                  <a:lnTo>
                    <a:pt x="716026" y="172554"/>
                  </a:lnTo>
                  <a:lnTo>
                    <a:pt x="733539" y="195135"/>
                  </a:lnTo>
                  <a:lnTo>
                    <a:pt x="20002" y="748601"/>
                  </a:lnTo>
                  <a:lnTo>
                    <a:pt x="155968" y="76581"/>
                  </a:lnTo>
                  <a:lnTo>
                    <a:pt x="184023" y="82245"/>
                  </a:lnTo>
                  <a:lnTo>
                    <a:pt x="178104" y="60350"/>
                  </a:lnTo>
                  <a:lnTo>
                    <a:pt x="161798" y="0"/>
                  </a:lnTo>
                  <a:lnTo>
                    <a:pt x="109347" y="67132"/>
                  </a:lnTo>
                  <a:lnTo>
                    <a:pt x="137299" y="72796"/>
                  </a:lnTo>
                  <a:lnTo>
                    <a:pt x="0" y="751471"/>
                  </a:lnTo>
                  <a:lnTo>
                    <a:pt x="12928" y="754087"/>
                  </a:lnTo>
                  <a:lnTo>
                    <a:pt x="3556" y="761365"/>
                  </a:lnTo>
                  <a:lnTo>
                    <a:pt x="15240" y="776414"/>
                  </a:lnTo>
                  <a:lnTo>
                    <a:pt x="745223" y="210185"/>
                  </a:lnTo>
                  <a:lnTo>
                    <a:pt x="762762" y="232765"/>
                  </a:lnTo>
                  <a:lnTo>
                    <a:pt x="784529" y="187350"/>
                  </a:lnTo>
                  <a:lnTo>
                    <a:pt x="799592" y="155968"/>
                  </a:lnTo>
                  <a:close/>
                </a:path>
              </a:pathLst>
            </a:custGeom>
            <a:solidFill>
              <a:srgbClr val="006FC0"/>
            </a:solidFill>
          </p:spPr>
          <p:txBody>
            <a:bodyPr wrap="square" lIns="0" tIns="0" rIns="0" bIns="0" rtlCol="0"/>
            <a:lstStyle/>
            <a:p>
              <a:endParaRPr/>
            </a:p>
          </p:txBody>
        </p:sp>
      </p:grpSp>
      <p:sp>
        <p:nvSpPr>
          <p:cNvPr id="30" name="object 30"/>
          <p:cNvSpPr txBox="1"/>
          <p:nvPr/>
        </p:nvSpPr>
        <p:spPr>
          <a:xfrm>
            <a:off x="933907" y="6505688"/>
            <a:ext cx="1583055" cy="144780"/>
          </a:xfrm>
          <a:prstGeom prst="rect">
            <a:avLst/>
          </a:prstGeom>
          <a:solidFill>
            <a:srgbClr val="A9C2E7"/>
          </a:solidFill>
        </p:spPr>
        <p:txBody>
          <a:bodyPr vert="horz" wrap="square" lIns="0" tIns="5080" rIns="0" bIns="0" rtlCol="0">
            <a:spAutoFit/>
          </a:bodyPr>
          <a:lstStyle/>
          <a:p>
            <a:pPr marL="149225">
              <a:lnSpc>
                <a:spcPct val="100000"/>
              </a:lnSpc>
              <a:spcBef>
                <a:spcPts val="40"/>
              </a:spcBef>
            </a:pPr>
            <a:r>
              <a:rPr sz="900" spc="-65" dirty="0">
                <a:latin typeface="PMingLiU"/>
                <a:cs typeface="PMingLiU"/>
              </a:rPr>
              <a:t>支台歯の保護等のため装着</a:t>
            </a:r>
            <a:endParaRPr sz="900">
              <a:latin typeface="PMingLiU"/>
              <a:cs typeface="PMingLiU"/>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65</a:t>
            </a:r>
          </a:p>
        </p:txBody>
      </p:sp>
      <p:sp>
        <p:nvSpPr>
          <p:cNvPr id="31" name="object 31"/>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1272"/>
            <a:ext cx="9519920" cy="3539490"/>
          </a:xfrm>
          <a:custGeom>
            <a:avLst/>
            <a:gdLst/>
            <a:ahLst/>
            <a:cxnLst/>
            <a:rect l="l" t="t" r="r" b="b"/>
            <a:pathLst>
              <a:path w="9519920" h="3539490">
                <a:moveTo>
                  <a:pt x="0" y="3539490"/>
                </a:moveTo>
                <a:lnTo>
                  <a:pt x="9519793" y="3539490"/>
                </a:lnTo>
                <a:lnTo>
                  <a:pt x="9519793" y="0"/>
                </a:lnTo>
                <a:lnTo>
                  <a:pt x="0" y="0"/>
                </a:lnTo>
                <a:lnTo>
                  <a:pt x="0" y="353949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15468" y="1562392"/>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p:nvPr/>
        </p:nvSpPr>
        <p:spPr>
          <a:xfrm>
            <a:off x="315468" y="1922145"/>
            <a:ext cx="4320540" cy="2573655"/>
          </a:xfrm>
          <a:custGeom>
            <a:avLst/>
            <a:gdLst/>
            <a:ahLst/>
            <a:cxnLst/>
            <a:rect l="l" t="t" r="r" b="b"/>
            <a:pathLst>
              <a:path w="4320540" h="2573654">
                <a:moveTo>
                  <a:pt x="4320032" y="0"/>
                </a:moveTo>
                <a:lnTo>
                  <a:pt x="0" y="0"/>
                </a:lnTo>
                <a:lnTo>
                  <a:pt x="0" y="2573654"/>
                </a:lnTo>
                <a:lnTo>
                  <a:pt x="4320032" y="2573654"/>
                </a:lnTo>
                <a:lnTo>
                  <a:pt x="4320032" y="0"/>
                </a:lnTo>
                <a:close/>
              </a:path>
            </a:pathLst>
          </a:custGeom>
          <a:solidFill>
            <a:srgbClr val="E7EDF8"/>
          </a:solidFill>
        </p:spPr>
        <p:txBody>
          <a:bodyPr wrap="square" lIns="0" tIns="0" rIns="0" bIns="0" rtlCol="0"/>
          <a:lstStyle/>
          <a:p>
            <a:endParaRPr/>
          </a:p>
        </p:txBody>
      </p:sp>
      <p:sp>
        <p:nvSpPr>
          <p:cNvPr id="5" name="object 5"/>
          <p:cNvSpPr txBox="1"/>
          <p:nvPr/>
        </p:nvSpPr>
        <p:spPr>
          <a:xfrm>
            <a:off x="406908" y="1959102"/>
            <a:ext cx="2604135" cy="1671955"/>
          </a:xfrm>
          <a:prstGeom prst="rect">
            <a:avLst/>
          </a:prstGeom>
        </p:spPr>
        <p:txBody>
          <a:bodyPr vert="horz" wrap="square" lIns="0" tIns="12700" rIns="0" bIns="0" rtlCol="0">
            <a:spAutoFit/>
          </a:bodyPr>
          <a:lstStyle/>
          <a:p>
            <a:pPr>
              <a:lnSpc>
                <a:spcPct val="100000"/>
              </a:lnSpc>
              <a:spcBef>
                <a:spcPts val="100"/>
              </a:spcBef>
            </a:pPr>
            <a:r>
              <a:rPr sz="1200" spc="120" dirty="0">
                <a:latin typeface="Yu Gothic UI"/>
                <a:cs typeface="Yu Gothic UI"/>
              </a:rPr>
              <a:t>【救急搬送診療料】</a:t>
            </a:r>
            <a:endParaRPr sz="1200">
              <a:latin typeface="Yu Gothic UI"/>
              <a:cs typeface="Yu Gothic UI"/>
            </a:endParaRPr>
          </a:p>
          <a:p>
            <a:pPr>
              <a:lnSpc>
                <a:spcPct val="100000"/>
              </a:lnSpc>
              <a:spcBef>
                <a:spcPts val="1440"/>
              </a:spcBef>
            </a:pPr>
            <a:r>
              <a:rPr sz="1200" spc="70" dirty="0">
                <a:latin typeface="Yu Gothic UI"/>
                <a:cs typeface="Yu Gothic UI"/>
              </a:rPr>
              <a:t>【退院前在宅療養指導管理料】</a:t>
            </a:r>
            <a:endParaRPr sz="1200">
              <a:latin typeface="Yu Gothic UI"/>
              <a:cs typeface="Yu Gothic UI"/>
            </a:endParaRPr>
          </a:p>
          <a:p>
            <a:pPr>
              <a:lnSpc>
                <a:spcPct val="100000"/>
              </a:lnSpc>
              <a:spcBef>
                <a:spcPts val="1440"/>
              </a:spcBef>
            </a:pPr>
            <a:r>
              <a:rPr sz="1200" spc="70" dirty="0">
                <a:latin typeface="Yu Gothic UI"/>
                <a:cs typeface="Yu Gothic UI"/>
              </a:rPr>
              <a:t>【在宅麻薬等注射指導管理料】</a:t>
            </a:r>
            <a:endParaRPr sz="1200">
              <a:latin typeface="Yu Gothic UI"/>
              <a:cs typeface="Yu Gothic UI"/>
            </a:endParaRPr>
          </a:p>
          <a:p>
            <a:pPr>
              <a:lnSpc>
                <a:spcPct val="100000"/>
              </a:lnSpc>
              <a:spcBef>
                <a:spcPts val="1440"/>
              </a:spcBef>
            </a:pPr>
            <a:r>
              <a:rPr sz="1200" spc="50" dirty="0">
                <a:latin typeface="Yu Gothic UI"/>
                <a:cs typeface="Yu Gothic UI"/>
              </a:rPr>
              <a:t>【在宅腫瘍化学療法注射指導管理料】</a:t>
            </a:r>
            <a:endParaRPr sz="1200">
              <a:latin typeface="Yu Gothic UI"/>
              <a:cs typeface="Yu Gothic UI"/>
            </a:endParaRPr>
          </a:p>
          <a:p>
            <a:pPr>
              <a:lnSpc>
                <a:spcPct val="100000"/>
              </a:lnSpc>
              <a:spcBef>
                <a:spcPts val="1440"/>
              </a:spcBef>
            </a:pPr>
            <a:r>
              <a:rPr sz="1200" spc="50" dirty="0">
                <a:latin typeface="Yu Gothic UI"/>
                <a:cs typeface="Yu Gothic UI"/>
              </a:rPr>
              <a:t>【在宅悪性腫瘍患者共同指導管理料】</a:t>
            </a:r>
            <a:endParaRPr sz="1200">
              <a:latin typeface="Yu Gothic UI"/>
              <a:cs typeface="Yu Gothic UI"/>
            </a:endParaRPr>
          </a:p>
        </p:txBody>
      </p:sp>
      <p:sp>
        <p:nvSpPr>
          <p:cNvPr id="6" name="object 6"/>
          <p:cNvSpPr txBox="1"/>
          <p:nvPr/>
        </p:nvSpPr>
        <p:spPr>
          <a:xfrm>
            <a:off x="406908" y="3788409"/>
            <a:ext cx="1131570" cy="574040"/>
          </a:xfrm>
          <a:prstGeom prst="rect">
            <a:avLst/>
          </a:prstGeom>
        </p:spPr>
        <p:txBody>
          <a:bodyPr vert="horz" wrap="square" lIns="0" tIns="12700" rIns="0" bIns="0" rtlCol="0">
            <a:spAutoFit/>
          </a:bodyPr>
          <a:lstStyle/>
          <a:p>
            <a:pPr>
              <a:lnSpc>
                <a:spcPct val="100000"/>
              </a:lnSpc>
              <a:spcBef>
                <a:spcPts val="100"/>
              </a:spcBef>
            </a:pPr>
            <a:r>
              <a:rPr sz="1200" spc="190" dirty="0">
                <a:latin typeface="Yu Gothic UI"/>
                <a:cs typeface="Yu Gothic UI"/>
              </a:rPr>
              <a:t>【歯髄切断】</a:t>
            </a:r>
            <a:endParaRPr sz="1200">
              <a:latin typeface="Yu Gothic UI"/>
              <a:cs typeface="Yu Gothic UI"/>
            </a:endParaRPr>
          </a:p>
          <a:p>
            <a:pPr>
              <a:lnSpc>
                <a:spcPct val="100000"/>
              </a:lnSpc>
            </a:pPr>
            <a:r>
              <a:rPr sz="1200" u="sng" dirty="0">
                <a:uFill>
                  <a:solidFill>
                    <a:srgbClr val="000000"/>
                  </a:solidFill>
                </a:uFill>
                <a:latin typeface="Yu Gothic UI"/>
                <a:cs typeface="Yu Gothic UI"/>
              </a:rPr>
              <a:t>１</a:t>
            </a:r>
            <a:r>
              <a:rPr sz="1200" spc="-5" dirty="0">
                <a:latin typeface="Yu Gothic UI"/>
                <a:cs typeface="Yu Gothic UI"/>
              </a:rPr>
              <a:t> 生活歯髄切断</a:t>
            </a:r>
            <a:endParaRPr sz="1200">
              <a:latin typeface="Yu Gothic UI"/>
              <a:cs typeface="Yu Gothic UI"/>
            </a:endParaRPr>
          </a:p>
          <a:p>
            <a:pPr>
              <a:lnSpc>
                <a:spcPct val="100000"/>
              </a:lnSpc>
            </a:pPr>
            <a:r>
              <a:rPr sz="1200" u="sng" dirty="0">
                <a:uFill>
                  <a:solidFill>
                    <a:srgbClr val="000000"/>
                  </a:solidFill>
                </a:uFill>
                <a:latin typeface="Yu Gothic UI"/>
                <a:cs typeface="Yu Gothic UI"/>
              </a:rPr>
              <a:t>２</a:t>
            </a:r>
            <a:r>
              <a:rPr sz="1200" spc="-5" dirty="0">
                <a:latin typeface="Yu Gothic UI"/>
                <a:cs typeface="Yu Gothic UI"/>
              </a:rPr>
              <a:t> 失活歯髄切断</a:t>
            </a:r>
            <a:endParaRPr sz="1200">
              <a:latin typeface="Yu Gothic UI"/>
              <a:cs typeface="Yu Gothic UI"/>
            </a:endParaRPr>
          </a:p>
        </p:txBody>
      </p:sp>
      <p:sp>
        <p:nvSpPr>
          <p:cNvPr id="7" name="object 7"/>
          <p:cNvSpPr txBox="1"/>
          <p:nvPr/>
        </p:nvSpPr>
        <p:spPr>
          <a:xfrm>
            <a:off x="2783458" y="3971290"/>
            <a:ext cx="459740" cy="391160"/>
          </a:xfrm>
          <a:prstGeom prst="rect">
            <a:avLst/>
          </a:prstGeom>
        </p:spPr>
        <p:txBody>
          <a:bodyPr vert="horz" wrap="square" lIns="0" tIns="12700" rIns="0" bIns="0" rtlCol="0">
            <a:spAutoFit/>
          </a:bodyPr>
          <a:lstStyle/>
          <a:p>
            <a:pPr marR="15240" algn="r">
              <a:lnSpc>
                <a:spcPct val="100000"/>
              </a:lnSpc>
              <a:spcBef>
                <a:spcPts val="100"/>
              </a:spcBef>
            </a:pPr>
            <a:r>
              <a:rPr sz="1200" spc="85" dirty="0">
                <a:latin typeface="Yu Gothic UI"/>
                <a:cs typeface="Yu Gothic UI"/>
              </a:rPr>
              <a:t>233</a:t>
            </a:r>
            <a:r>
              <a:rPr sz="1200" spc="-50" dirty="0">
                <a:latin typeface="Yu Gothic UI"/>
                <a:cs typeface="Yu Gothic UI"/>
              </a:rPr>
              <a:t>点</a:t>
            </a:r>
            <a:endParaRPr sz="1200">
              <a:latin typeface="Yu Gothic UI"/>
              <a:cs typeface="Yu Gothic UI"/>
            </a:endParaRPr>
          </a:p>
          <a:p>
            <a:pPr marR="5080" algn="r">
              <a:lnSpc>
                <a:spcPct val="100000"/>
              </a:lnSpc>
            </a:pPr>
            <a:r>
              <a:rPr sz="1200" spc="85" dirty="0">
                <a:latin typeface="Yu Gothic UI"/>
                <a:cs typeface="Yu Gothic UI"/>
              </a:rPr>
              <a:t>72</a:t>
            </a:r>
            <a:r>
              <a:rPr sz="1200" spc="-50" dirty="0">
                <a:latin typeface="Yu Gothic UI"/>
                <a:cs typeface="Yu Gothic UI"/>
              </a:rPr>
              <a:t>点</a:t>
            </a:r>
            <a:endParaRPr sz="1200">
              <a:latin typeface="Yu Gothic UI"/>
              <a:cs typeface="Yu Gothic UI"/>
            </a:endParaRPr>
          </a:p>
        </p:txBody>
      </p:sp>
      <p:grpSp>
        <p:nvGrpSpPr>
          <p:cNvPr id="8" name="object 8"/>
          <p:cNvGrpSpPr/>
          <p:nvPr/>
        </p:nvGrpSpPr>
        <p:grpSpPr>
          <a:xfrm>
            <a:off x="4766690" y="1915795"/>
            <a:ext cx="4830445" cy="2586355"/>
            <a:chOff x="4766690" y="1915795"/>
            <a:chExt cx="4830445" cy="2586355"/>
          </a:xfrm>
        </p:grpSpPr>
        <p:sp>
          <p:nvSpPr>
            <p:cNvPr id="9" name="object 9"/>
            <p:cNvSpPr/>
            <p:nvPr/>
          </p:nvSpPr>
          <p:spPr>
            <a:xfrm>
              <a:off x="4773040" y="265252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sp>
          <p:nvSpPr>
            <p:cNvPr id="10" name="object 10"/>
            <p:cNvSpPr/>
            <p:nvPr/>
          </p:nvSpPr>
          <p:spPr>
            <a:xfrm>
              <a:off x="5270499" y="1922145"/>
              <a:ext cx="4320540" cy="2573655"/>
            </a:xfrm>
            <a:custGeom>
              <a:avLst/>
              <a:gdLst/>
              <a:ahLst/>
              <a:cxnLst/>
              <a:rect l="l" t="t" r="r" b="b"/>
              <a:pathLst>
                <a:path w="4320540" h="2573654">
                  <a:moveTo>
                    <a:pt x="4320032" y="0"/>
                  </a:moveTo>
                  <a:lnTo>
                    <a:pt x="0" y="0"/>
                  </a:lnTo>
                  <a:lnTo>
                    <a:pt x="0" y="2573654"/>
                  </a:lnTo>
                  <a:lnTo>
                    <a:pt x="4320032" y="2573654"/>
                  </a:lnTo>
                  <a:lnTo>
                    <a:pt x="4320032" y="0"/>
                  </a:lnTo>
                  <a:close/>
                </a:path>
              </a:pathLst>
            </a:custGeom>
            <a:solidFill>
              <a:srgbClr val="E0FFEA"/>
            </a:solidFill>
          </p:spPr>
          <p:txBody>
            <a:bodyPr wrap="square" lIns="0" tIns="0" rIns="0" bIns="0" rtlCol="0"/>
            <a:lstStyle/>
            <a:p>
              <a:endParaRPr/>
            </a:p>
          </p:txBody>
        </p:sp>
        <p:sp>
          <p:nvSpPr>
            <p:cNvPr id="11" name="object 11"/>
            <p:cNvSpPr/>
            <p:nvPr/>
          </p:nvSpPr>
          <p:spPr>
            <a:xfrm>
              <a:off x="5270499" y="1922145"/>
              <a:ext cx="4320540" cy="2573655"/>
            </a:xfrm>
            <a:custGeom>
              <a:avLst/>
              <a:gdLst/>
              <a:ahLst/>
              <a:cxnLst/>
              <a:rect l="l" t="t" r="r" b="b"/>
              <a:pathLst>
                <a:path w="4320540" h="2573654">
                  <a:moveTo>
                    <a:pt x="0" y="2573654"/>
                  </a:moveTo>
                  <a:lnTo>
                    <a:pt x="4320032" y="2573654"/>
                  </a:lnTo>
                  <a:lnTo>
                    <a:pt x="4320032" y="0"/>
                  </a:lnTo>
                  <a:lnTo>
                    <a:pt x="0" y="0"/>
                  </a:lnTo>
                  <a:lnTo>
                    <a:pt x="0" y="2573654"/>
                  </a:lnTo>
                  <a:close/>
                </a:path>
              </a:pathLst>
            </a:custGeom>
            <a:ln w="12699">
              <a:solidFill>
                <a:srgbClr val="00AF50"/>
              </a:solidFill>
            </a:ln>
          </p:spPr>
          <p:txBody>
            <a:bodyPr wrap="square" lIns="0" tIns="0" rIns="0" bIns="0" rtlCol="0"/>
            <a:lstStyle/>
            <a:p>
              <a:endParaRPr/>
            </a:p>
          </p:txBody>
        </p:sp>
      </p:grpSp>
      <p:sp>
        <p:nvSpPr>
          <p:cNvPr id="12" name="object 12"/>
          <p:cNvSpPr txBox="1"/>
          <p:nvPr/>
        </p:nvSpPr>
        <p:spPr>
          <a:xfrm>
            <a:off x="5270500" y="1562392"/>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3" name="object 13"/>
          <p:cNvSpPr txBox="1"/>
          <p:nvPr/>
        </p:nvSpPr>
        <p:spPr>
          <a:xfrm>
            <a:off x="7687309" y="3971290"/>
            <a:ext cx="448945" cy="208279"/>
          </a:xfrm>
          <a:prstGeom prst="rect">
            <a:avLst/>
          </a:prstGeom>
        </p:spPr>
        <p:txBody>
          <a:bodyPr vert="horz" wrap="square" lIns="0" tIns="12700" rIns="0" bIns="0" rtlCol="0">
            <a:spAutoFit/>
          </a:bodyPr>
          <a:lstStyle/>
          <a:p>
            <a:pPr>
              <a:lnSpc>
                <a:spcPct val="100000"/>
              </a:lnSpc>
              <a:spcBef>
                <a:spcPts val="100"/>
              </a:spcBef>
            </a:pPr>
            <a:r>
              <a:rPr sz="1200" spc="85" dirty="0">
                <a:latin typeface="Yu Gothic UI"/>
                <a:cs typeface="Yu Gothic UI"/>
              </a:rPr>
              <a:t>233</a:t>
            </a:r>
            <a:r>
              <a:rPr sz="1200" spc="-50" dirty="0">
                <a:latin typeface="Yu Gothic UI"/>
                <a:cs typeface="Yu Gothic UI"/>
              </a:rPr>
              <a:t>点</a:t>
            </a:r>
            <a:endParaRPr sz="1200">
              <a:latin typeface="Yu Gothic UI"/>
              <a:cs typeface="Yu Gothic UI"/>
            </a:endParaRPr>
          </a:p>
        </p:txBody>
      </p:sp>
      <p:sp>
        <p:nvSpPr>
          <p:cNvPr id="14" name="object 14"/>
          <p:cNvSpPr txBox="1"/>
          <p:nvPr/>
        </p:nvSpPr>
        <p:spPr>
          <a:xfrm>
            <a:off x="5362955" y="1959102"/>
            <a:ext cx="1231900" cy="2403475"/>
          </a:xfrm>
          <a:prstGeom prst="rect">
            <a:avLst/>
          </a:prstGeom>
        </p:spPr>
        <p:txBody>
          <a:bodyPr vert="horz" wrap="square" lIns="0" tIns="12700" rIns="0" bIns="0" rtlCol="0">
            <a:spAutoFit/>
          </a:bodyPr>
          <a:lstStyle/>
          <a:p>
            <a:pPr>
              <a:lnSpc>
                <a:spcPct val="100000"/>
              </a:lnSpc>
              <a:spcBef>
                <a:spcPts val="10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144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144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144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1440"/>
              </a:spcBef>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marL="152400" marR="5080" indent="-152400">
              <a:lnSpc>
                <a:spcPct val="100000"/>
              </a:lnSpc>
              <a:spcBef>
                <a:spcPts val="1440"/>
              </a:spcBef>
            </a:pP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生活</a:t>
            </a:r>
            <a:r>
              <a:rPr sz="1200" spc="110" dirty="0">
                <a:latin typeface="Yu Gothic UI"/>
                <a:cs typeface="Yu Gothic UI"/>
              </a:rPr>
              <a:t>歯髄切断】</a:t>
            </a:r>
            <a:r>
              <a:rPr sz="1200" spc="-10" dirty="0">
                <a:latin typeface="Yu Gothic UI"/>
                <a:cs typeface="Yu Gothic UI"/>
              </a:rPr>
              <a:t>生活歯髄切断</a:t>
            </a:r>
            <a:endParaRPr sz="1200">
              <a:latin typeface="Yu Gothic UI"/>
              <a:cs typeface="Yu Gothic UI"/>
            </a:endParaRPr>
          </a:p>
          <a:p>
            <a:pPr>
              <a:lnSpc>
                <a:spcPct val="100000"/>
              </a:lnSpc>
            </a:pPr>
            <a:r>
              <a:rPr sz="1200" b="1" u="sng" dirty="0">
                <a:solidFill>
                  <a:srgbClr val="006FC0"/>
                </a:solidFill>
                <a:uFill>
                  <a:solidFill>
                    <a:srgbClr val="006FC0"/>
                  </a:solidFill>
                </a:uFill>
                <a:latin typeface="Yu Gothic UI"/>
                <a:cs typeface="Yu Gothic UI"/>
              </a:rPr>
              <a:t>（廃止</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p:txBody>
      </p:sp>
      <p:sp>
        <p:nvSpPr>
          <p:cNvPr id="15" name="object 15"/>
          <p:cNvSpPr/>
          <p:nvPr/>
        </p:nvSpPr>
        <p:spPr>
          <a:xfrm>
            <a:off x="315468" y="928014"/>
            <a:ext cx="2631440" cy="294005"/>
          </a:xfrm>
          <a:custGeom>
            <a:avLst/>
            <a:gdLst/>
            <a:ahLst/>
            <a:cxnLst/>
            <a:rect l="l" t="t" r="r" b="b"/>
            <a:pathLst>
              <a:path w="2631440" h="294005">
                <a:moveTo>
                  <a:pt x="2630932" y="0"/>
                </a:moveTo>
                <a:lnTo>
                  <a:pt x="0" y="0"/>
                </a:lnTo>
                <a:lnTo>
                  <a:pt x="0" y="293725"/>
                </a:lnTo>
                <a:lnTo>
                  <a:pt x="2630932" y="293725"/>
                </a:lnTo>
                <a:lnTo>
                  <a:pt x="2630932" y="0"/>
                </a:lnTo>
                <a:close/>
              </a:path>
            </a:pathLst>
          </a:custGeom>
          <a:solidFill>
            <a:srgbClr val="CDFFDC"/>
          </a:solidFill>
        </p:spPr>
        <p:txBody>
          <a:bodyPr wrap="square" lIns="0" tIns="0" rIns="0" bIns="0" rtlCol="0"/>
          <a:lstStyle/>
          <a:p>
            <a:endParaRPr/>
          </a:p>
        </p:txBody>
      </p:sp>
      <p:sp>
        <p:nvSpPr>
          <p:cNvPr id="16" name="object 16"/>
          <p:cNvSpPr txBox="1"/>
          <p:nvPr/>
        </p:nvSpPr>
        <p:spPr>
          <a:xfrm>
            <a:off x="271983" y="870529"/>
            <a:ext cx="2984500" cy="629920"/>
          </a:xfrm>
          <a:prstGeom prst="rect">
            <a:avLst/>
          </a:prstGeom>
        </p:spPr>
        <p:txBody>
          <a:bodyPr vert="horz" wrap="square" lIns="0" tIns="107950" rIns="0" bIns="0" rtlCol="0">
            <a:spAutoFit/>
          </a:bodyPr>
          <a:lstStyle/>
          <a:p>
            <a:pPr marL="444500">
              <a:lnSpc>
                <a:spcPct val="100000"/>
              </a:lnSpc>
              <a:spcBef>
                <a:spcPts val="850"/>
              </a:spcBef>
            </a:pPr>
            <a:r>
              <a:rPr sz="1200" b="1" spc="25" dirty="0">
                <a:latin typeface="Yu Gothic UI"/>
                <a:cs typeface="Yu Gothic UI"/>
              </a:rPr>
              <a:t>算定実績がない項目の廃止</a:t>
            </a:r>
            <a:endParaRPr sz="1200">
              <a:latin typeface="Yu Gothic UI"/>
              <a:cs typeface="Yu Gothic UI"/>
            </a:endParaRPr>
          </a:p>
          <a:p>
            <a:pPr marL="299085" indent="-286385">
              <a:lnSpc>
                <a:spcPct val="100000"/>
              </a:lnSpc>
              <a:spcBef>
                <a:spcPts val="885"/>
              </a:spcBef>
              <a:buClr>
                <a:srgbClr val="000000"/>
              </a:buClr>
              <a:buFont typeface="Wingdings"/>
              <a:buChar char=""/>
              <a:tabLst>
                <a:tab pos="299085" algn="l"/>
              </a:tabLst>
            </a:pPr>
            <a:r>
              <a:rPr sz="1400" b="1" u="sng" spc="55" dirty="0">
                <a:solidFill>
                  <a:srgbClr val="006FC0"/>
                </a:solidFill>
                <a:uFill>
                  <a:solidFill>
                    <a:srgbClr val="006FC0"/>
                  </a:solidFill>
                </a:uFill>
                <a:latin typeface="Yu Gothic UI"/>
                <a:cs typeface="Yu Gothic UI"/>
              </a:rPr>
              <a:t>算定実績がない項目を廃止</a:t>
            </a:r>
            <a:r>
              <a:rPr sz="1400" spc="330" dirty="0">
                <a:latin typeface="Yu Gothic UI"/>
                <a:cs typeface="Yu Gothic UI"/>
              </a:rPr>
              <a:t>する。</a:t>
            </a:r>
            <a:endParaRPr sz="1400">
              <a:latin typeface="Yu Gothic UI"/>
              <a:cs typeface="Yu Gothic UI"/>
            </a:endParaRPr>
          </a:p>
        </p:txBody>
      </p:sp>
      <p:sp>
        <p:nvSpPr>
          <p:cNvPr id="17" name="object 17"/>
          <p:cNvSpPr/>
          <p:nvPr/>
        </p:nvSpPr>
        <p:spPr>
          <a:xfrm>
            <a:off x="0" y="417436"/>
            <a:ext cx="9906000" cy="417195"/>
          </a:xfrm>
          <a:custGeom>
            <a:avLst/>
            <a:gdLst/>
            <a:ahLst/>
            <a:cxnLst/>
            <a:rect l="l" t="t" r="r" b="b"/>
            <a:pathLst>
              <a:path w="9906000" h="417194">
                <a:moveTo>
                  <a:pt x="9906000" y="0"/>
                </a:moveTo>
                <a:lnTo>
                  <a:pt x="0" y="0"/>
                </a:lnTo>
                <a:lnTo>
                  <a:pt x="0" y="416826"/>
                </a:lnTo>
                <a:lnTo>
                  <a:pt x="9906000" y="416826"/>
                </a:lnTo>
                <a:lnTo>
                  <a:pt x="9906000" y="0"/>
                </a:lnTo>
                <a:close/>
              </a:path>
            </a:pathLst>
          </a:custGeom>
          <a:solidFill>
            <a:srgbClr val="CDFFDC"/>
          </a:solidFill>
        </p:spPr>
        <p:txBody>
          <a:bodyPr wrap="square" lIns="0" tIns="0" rIns="0" bIns="0" rtlCol="0"/>
          <a:lstStyle/>
          <a:p>
            <a:endParaRPr/>
          </a:p>
        </p:txBody>
      </p:sp>
      <p:sp>
        <p:nvSpPr>
          <p:cNvPr id="18" name="object 18"/>
          <p:cNvSpPr txBox="1">
            <a:spLocks noGrp="1"/>
          </p:cNvSpPr>
          <p:nvPr>
            <p:ph type="title"/>
          </p:nvPr>
        </p:nvSpPr>
        <p:spPr>
          <a:xfrm>
            <a:off x="2524505" y="439293"/>
            <a:ext cx="4856480" cy="330835"/>
          </a:xfrm>
          <a:prstGeom prst="rect">
            <a:avLst/>
          </a:prstGeom>
        </p:spPr>
        <p:txBody>
          <a:bodyPr vert="horz" wrap="square" lIns="0" tIns="13335" rIns="0" bIns="0" rtlCol="0">
            <a:spAutoFit/>
          </a:bodyPr>
          <a:lstStyle/>
          <a:p>
            <a:pPr marL="12700">
              <a:lnSpc>
                <a:spcPct val="100000"/>
              </a:lnSpc>
              <a:spcBef>
                <a:spcPts val="105"/>
              </a:spcBef>
            </a:pPr>
            <a:r>
              <a:rPr sz="2000" spc="125" dirty="0"/>
              <a:t>複数年にわたり算定実績がない項目の整理</a:t>
            </a:r>
            <a:endParaRPr sz="200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66</a:t>
            </a:r>
          </a:p>
        </p:txBody>
      </p:sp>
      <p:sp>
        <p:nvSpPr>
          <p:cNvPr id="19" name="object 19"/>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5698"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2155698" y="4046982"/>
            <a:ext cx="7313930" cy="452120"/>
          </a:xfrm>
          <a:prstGeom prst="rect">
            <a:avLst/>
          </a:prstGeom>
        </p:spPr>
        <p:txBody>
          <a:bodyPr vert="horz" wrap="square" lIns="0" tIns="12065" rIns="0" bIns="0" rtlCol="0">
            <a:spAutoFit/>
          </a:bodyPr>
          <a:lstStyle/>
          <a:p>
            <a:pPr marL="12700">
              <a:lnSpc>
                <a:spcPct val="100000"/>
              </a:lnSpc>
              <a:spcBef>
                <a:spcPts val="95"/>
              </a:spcBef>
              <a:tabLst>
                <a:tab pos="1259205" algn="l"/>
              </a:tabLst>
            </a:pPr>
            <a:r>
              <a:rPr sz="2800" spc="285" dirty="0"/>
              <a:t>20-</a:t>
            </a:r>
            <a:r>
              <a:rPr sz="2800" spc="290" dirty="0"/>
              <a:t>3</a:t>
            </a:r>
            <a:r>
              <a:rPr sz="2800" dirty="0"/>
              <a:t>	</a:t>
            </a:r>
            <a:r>
              <a:rPr sz="2800" spc="180" dirty="0"/>
              <a:t>算定告示と算定要件が一致していない</a:t>
            </a:r>
            <a:endParaRPr sz="2800"/>
          </a:p>
        </p:txBody>
      </p:sp>
      <p:sp>
        <p:nvSpPr>
          <p:cNvPr id="4" name="object 4"/>
          <p:cNvSpPr txBox="1"/>
          <p:nvPr/>
        </p:nvSpPr>
        <p:spPr>
          <a:xfrm>
            <a:off x="3222498" y="4473702"/>
            <a:ext cx="1800860" cy="452120"/>
          </a:xfrm>
          <a:prstGeom prst="rect">
            <a:avLst/>
          </a:prstGeom>
        </p:spPr>
        <p:txBody>
          <a:bodyPr vert="horz" wrap="square" lIns="0" tIns="12065" rIns="0" bIns="0" rtlCol="0">
            <a:spAutoFit/>
          </a:bodyPr>
          <a:lstStyle/>
          <a:p>
            <a:pPr marL="12700">
              <a:lnSpc>
                <a:spcPct val="100000"/>
              </a:lnSpc>
              <a:spcBef>
                <a:spcPts val="95"/>
              </a:spcBef>
            </a:pPr>
            <a:r>
              <a:rPr sz="2800" b="1" spc="65" dirty="0">
                <a:latin typeface="Yu Gothic UI"/>
                <a:cs typeface="Yu Gothic UI"/>
              </a:rPr>
              <a:t>項目の整理</a:t>
            </a:r>
            <a:endParaRPr sz="2800">
              <a:latin typeface="Yu Gothic UI"/>
              <a:cs typeface="Yu Gothic UI"/>
            </a:endParaRPr>
          </a:p>
        </p:txBody>
      </p:sp>
      <p:sp>
        <p:nvSpPr>
          <p:cNvPr id="5" name="object 5"/>
          <p:cNvSpPr/>
          <p:nvPr/>
        </p:nvSpPr>
        <p:spPr>
          <a:xfrm>
            <a:off x="0" y="3791826"/>
            <a:ext cx="2076450" cy="1094740"/>
          </a:xfrm>
          <a:custGeom>
            <a:avLst/>
            <a:gdLst/>
            <a:ahLst/>
            <a:cxnLst/>
            <a:rect l="l" t="t" r="r" b="b"/>
            <a:pathLst>
              <a:path w="2076450" h="1094739">
                <a:moveTo>
                  <a:pt x="2076450" y="0"/>
                </a:moveTo>
                <a:lnTo>
                  <a:pt x="0" y="0"/>
                </a:lnTo>
                <a:lnTo>
                  <a:pt x="0" y="1094498"/>
                </a:lnTo>
                <a:lnTo>
                  <a:pt x="2076450" y="1094498"/>
                </a:lnTo>
                <a:lnTo>
                  <a:pt x="2076450" y="0"/>
                </a:lnTo>
                <a:close/>
              </a:path>
            </a:pathLst>
          </a:custGeom>
          <a:solidFill>
            <a:srgbClr val="CDFFDC"/>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4518" y="1706283"/>
            <a:ext cx="4320540" cy="2800350"/>
            <a:chOff x="334518" y="1706283"/>
            <a:chExt cx="4320540" cy="2800350"/>
          </a:xfrm>
        </p:grpSpPr>
        <p:sp>
          <p:nvSpPr>
            <p:cNvPr id="3" name="object 3"/>
            <p:cNvSpPr/>
            <p:nvPr/>
          </p:nvSpPr>
          <p:spPr>
            <a:xfrm>
              <a:off x="334518" y="1706283"/>
              <a:ext cx="4320540" cy="283845"/>
            </a:xfrm>
            <a:custGeom>
              <a:avLst/>
              <a:gdLst/>
              <a:ahLst/>
              <a:cxnLst/>
              <a:rect l="l" t="t" r="r" b="b"/>
              <a:pathLst>
                <a:path w="4320540" h="283844">
                  <a:moveTo>
                    <a:pt x="0" y="283679"/>
                  </a:moveTo>
                  <a:lnTo>
                    <a:pt x="4320032" y="283679"/>
                  </a:lnTo>
                  <a:lnTo>
                    <a:pt x="4320032" y="0"/>
                  </a:lnTo>
                  <a:lnTo>
                    <a:pt x="0" y="0"/>
                  </a:lnTo>
                  <a:lnTo>
                    <a:pt x="0" y="283679"/>
                  </a:lnTo>
                  <a:close/>
                </a:path>
              </a:pathLst>
            </a:custGeom>
            <a:solidFill>
              <a:srgbClr val="A9C2E7"/>
            </a:solidFill>
          </p:spPr>
          <p:txBody>
            <a:bodyPr wrap="square" lIns="0" tIns="0" rIns="0" bIns="0" rtlCol="0"/>
            <a:lstStyle/>
            <a:p>
              <a:endParaRPr/>
            </a:p>
          </p:txBody>
        </p:sp>
        <p:sp>
          <p:nvSpPr>
            <p:cNvPr id="4" name="object 4"/>
            <p:cNvSpPr/>
            <p:nvPr/>
          </p:nvSpPr>
          <p:spPr>
            <a:xfrm>
              <a:off x="334518" y="1989962"/>
              <a:ext cx="4320540" cy="2516505"/>
            </a:xfrm>
            <a:custGeom>
              <a:avLst/>
              <a:gdLst/>
              <a:ahLst/>
              <a:cxnLst/>
              <a:rect l="l" t="t" r="r" b="b"/>
              <a:pathLst>
                <a:path w="4320540" h="2516504">
                  <a:moveTo>
                    <a:pt x="4320032" y="0"/>
                  </a:moveTo>
                  <a:lnTo>
                    <a:pt x="0" y="0"/>
                  </a:lnTo>
                  <a:lnTo>
                    <a:pt x="0" y="2516505"/>
                  </a:lnTo>
                  <a:lnTo>
                    <a:pt x="4320032" y="2516505"/>
                  </a:lnTo>
                  <a:lnTo>
                    <a:pt x="4320032" y="0"/>
                  </a:lnTo>
                  <a:close/>
                </a:path>
              </a:pathLst>
            </a:custGeom>
            <a:solidFill>
              <a:srgbClr val="E7EDF8"/>
            </a:solidFill>
          </p:spPr>
          <p:txBody>
            <a:bodyPr wrap="square" lIns="0" tIns="0" rIns="0" bIns="0" rtlCol="0"/>
            <a:lstStyle/>
            <a:p>
              <a:endParaRPr/>
            </a:p>
          </p:txBody>
        </p:sp>
      </p:grpSp>
      <p:sp>
        <p:nvSpPr>
          <p:cNvPr id="5" name="object 5"/>
          <p:cNvSpPr/>
          <p:nvPr/>
        </p:nvSpPr>
        <p:spPr>
          <a:xfrm>
            <a:off x="4792090" y="2517013"/>
            <a:ext cx="360045" cy="864235"/>
          </a:xfrm>
          <a:custGeom>
            <a:avLst/>
            <a:gdLst/>
            <a:ahLst/>
            <a:cxnLst/>
            <a:rect l="l" t="t" r="r" b="b"/>
            <a:pathLst>
              <a:path w="360045" h="864235">
                <a:moveTo>
                  <a:pt x="0" y="216026"/>
                </a:moveTo>
                <a:lnTo>
                  <a:pt x="179959" y="216026"/>
                </a:lnTo>
                <a:lnTo>
                  <a:pt x="179959" y="0"/>
                </a:lnTo>
                <a:lnTo>
                  <a:pt x="359918" y="432053"/>
                </a:lnTo>
                <a:lnTo>
                  <a:pt x="179959" y="864108"/>
                </a:lnTo>
                <a:lnTo>
                  <a:pt x="179959" y="648081"/>
                </a:lnTo>
                <a:lnTo>
                  <a:pt x="0" y="648081"/>
                </a:lnTo>
                <a:lnTo>
                  <a:pt x="0" y="216026"/>
                </a:lnTo>
                <a:close/>
              </a:path>
            </a:pathLst>
          </a:custGeom>
          <a:ln w="12700">
            <a:solidFill>
              <a:srgbClr val="000000"/>
            </a:solidFill>
          </a:ln>
        </p:spPr>
        <p:txBody>
          <a:bodyPr wrap="square" lIns="0" tIns="0" rIns="0" bIns="0" rtlCol="0"/>
          <a:lstStyle/>
          <a:p>
            <a:endParaRPr/>
          </a:p>
        </p:txBody>
      </p:sp>
      <p:grpSp>
        <p:nvGrpSpPr>
          <p:cNvPr id="6" name="object 6"/>
          <p:cNvGrpSpPr/>
          <p:nvPr/>
        </p:nvGrpSpPr>
        <p:grpSpPr>
          <a:xfrm>
            <a:off x="5283200" y="1706283"/>
            <a:ext cx="4333240" cy="2806700"/>
            <a:chOff x="5283200" y="1706283"/>
            <a:chExt cx="4333240" cy="2806700"/>
          </a:xfrm>
        </p:grpSpPr>
        <p:sp>
          <p:nvSpPr>
            <p:cNvPr id="7" name="object 7"/>
            <p:cNvSpPr/>
            <p:nvPr/>
          </p:nvSpPr>
          <p:spPr>
            <a:xfrm>
              <a:off x="5289550" y="1706283"/>
              <a:ext cx="4320540" cy="283845"/>
            </a:xfrm>
            <a:custGeom>
              <a:avLst/>
              <a:gdLst/>
              <a:ahLst/>
              <a:cxnLst/>
              <a:rect l="l" t="t" r="r" b="b"/>
              <a:pathLst>
                <a:path w="4320540" h="283844">
                  <a:moveTo>
                    <a:pt x="0" y="283679"/>
                  </a:moveTo>
                  <a:lnTo>
                    <a:pt x="4320032" y="283679"/>
                  </a:lnTo>
                  <a:lnTo>
                    <a:pt x="4320032" y="0"/>
                  </a:lnTo>
                  <a:lnTo>
                    <a:pt x="0" y="0"/>
                  </a:lnTo>
                  <a:lnTo>
                    <a:pt x="0" y="283679"/>
                  </a:lnTo>
                  <a:close/>
                </a:path>
              </a:pathLst>
            </a:custGeom>
            <a:solidFill>
              <a:srgbClr val="91FFB3"/>
            </a:solidFill>
          </p:spPr>
          <p:txBody>
            <a:bodyPr wrap="square" lIns="0" tIns="0" rIns="0" bIns="0" rtlCol="0"/>
            <a:lstStyle/>
            <a:p>
              <a:endParaRPr/>
            </a:p>
          </p:txBody>
        </p:sp>
        <p:sp>
          <p:nvSpPr>
            <p:cNvPr id="8" name="object 8"/>
            <p:cNvSpPr/>
            <p:nvPr/>
          </p:nvSpPr>
          <p:spPr>
            <a:xfrm>
              <a:off x="5289550" y="1989962"/>
              <a:ext cx="4320540" cy="2516505"/>
            </a:xfrm>
            <a:custGeom>
              <a:avLst/>
              <a:gdLst/>
              <a:ahLst/>
              <a:cxnLst/>
              <a:rect l="l" t="t" r="r" b="b"/>
              <a:pathLst>
                <a:path w="4320540" h="2516504">
                  <a:moveTo>
                    <a:pt x="4320032" y="0"/>
                  </a:moveTo>
                  <a:lnTo>
                    <a:pt x="0" y="0"/>
                  </a:lnTo>
                  <a:lnTo>
                    <a:pt x="0" y="2516505"/>
                  </a:lnTo>
                  <a:lnTo>
                    <a:pt x="4320032" y="2516505"/>
                  </a:lnTo>
                  <a:lnTo>
                    <a:pt x="4320032" y="0"/>
                  </a:lnTo>
                  <a:close/>
                </a:path>
              </a:pathLst>
            </a:custGeom>
            <a:solidFill>
              <a:srgbClr val="E0FFEA"/>
            </a:solidFill>
          </p:spPr>
          <p:txBody>
            <a:bodyPr wrap="square" lIns="0" tIns="0" rIns="0" bIns="0" rtlCol="0"/>
            <a:lstStyle/>
            <a:p>
              <a:endParaRPr/>
            </a:p>
          </p:txBody>
        </p:sp>
        <p:sp>
          <p:nvSpPr>
            <p:cNvPr id="9" name="object 9"/>
            <p:cNvSpPr/>
            <p:nvPr/>
          </p:nvSpPr>
          <p:spPr>
            <a:xfrm>
              <a:off x="5289550" y="1989962"/>
              <a:ext cx="4320540" cy="2516505"/>
            </a:xfrm>
            <a:custGeom>
              <a:avLst/>
              <a:gdLst/>
              <a:ahLst/>
              <a:cxnLst/>
              <a:rect l="l" t="t" r="r" b="b"/>
              <a:pathLst>
                <a:path w="4320540" h="2516504">
                  <a:moveTo>
                    <a:pt x="0" y="2516505"/>
                  </a:moveTo>
                  <a:lnTo>
                    <a:pt x="4320032" y="2516505"/>
                  </a:lnTo>
                  <a:lnTo>
                    <a:pt x="4320032" y="0"/>
                  </a:lnTo>
                  <a:lnTo>
                    <a:pt x="0" y="0"/>
                  </a:lnTo>
                  <a:lnTo>
                    <a:pt x="0" y="2516505"/>
                  </a:lnTo>
                  <a:close/>
                </a:path>
              </a:pathLst>
            </a:custGeom>
            <a:ln w="12700">
              <a:solidFill>
                <a:srgbClr val="00AF50"/>
              </a:solidFill>
            </a:ln>
          </p:spPr>
          <p:txBody>
            <a:bodyPr wrap="square" lIns="0" tIns="0" rIns="0" bIns="0" rtlCol="0"/>
            <a:lstStyle/>
            <a:p>
              <a:endParaRPr/>
            </a:p>
          </p:txBody>
        </p:sp>
      </p:grpSp>
      <p:grpSp>
        <p:nvGrpSpPr>
          <p:cNvPr id="10" name="object 10"/>
          <p:cNvGrpSpPr/>
          <p:nvPr/>
        </p:nvGrpSpPr>
        <p:grpSpPr>
          <a:xfrm>
            <a:off x="315455" y="4913922"/>
            <a:ext cx="4320540" cy="941705"/>
            <a:chOff x="315455" y="4913922"/>
            <a:chExt cx="4320540" cy="941705"/>
          </a:xfrm>
        </p:grpSpPr>
        <p:sp>
          <p:nvSpPr>
            <p:cNvPr id="11" name="object 11"/>
            <p:cNvSpPr/>
            <p:nvPr/>
          </p:nvSpPr>
          <p:spPr>
            <a:xfrm>
              <a:off x="315455" y="491392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12" name="object 12"/>
            <p:cNvSpPr/>
            <p:nvPr/>
          </p:nvSpPr>
          <p:spPr>
            <a:xfrm>
              <a:off x="315455" y="5210340"/>
              <a:ext cx="4320540" cy="645160"/>
            </a:xfrm>
            <a:custGeom>
              <a:avLst/>
              <a:gdLst/>
              <a:ahLst/>
              <a:cxnLst/>
              <a:rect l="l" t="t" r="r" b="b"/>
              <a:pathLst>
                <a:path w="4320540" h="645160">
                  <a:moveTo>
                    <a:pt x="4320032" y="0"/>
                  </a:moveTo>
                  <a:lnTo>
                    <a:pt x="0" y="0"/>
                  </a:lnTo>
                  <a:lnTo>
                    <a:pt x="0" y="644969"/>
                  </a:lnTo>
                  <a:lnTo>
                    <a:pt x="4320032" y="644969"/>
                  </a:lnTo>
                  <a:lnTo>
                    <a:pt x="4320032" y="0"/>
                  </a:lnTo>
                  <a:close/>
                </a:path>
              </a:pathLst>
            </a:custGeom>
            <a:solidFill>
              <a:srgbClr val="E7EDF8"/>
            </a:solidFill>
          </p:spPr>
          <p:txBody>
            <a:bodyPr wrap="square" lIns="0" tIns="0" rIns="0" bIns="0" rtlCol="0"/>
            <a:lstStyle/>
            <a:p>
              <a:endParaRPr/>
            </a:p>
          </p:txBody>
        </p:sp>
      </p:grpSp>
      <p:sp>
        <p:nvSpPr>
          <p:cNvPr id="13" name="object 13"/>
          <p:cNvSpPr/>
          <p:nvPr/>
        </p:nvSpPr>
        <p:spPr>
          <a:xfrm>
            <a:off x="4773040" y="5082159"/>
            <a:ext cx="360045" cy="864235"/>
          </a:xfrm>
          <a:custGeom>
            <a:avLst/>
            <a:gdLst/>
            <a:ahLst/>
            <a:cxnLst/>
            <a:rect l="l" t="t" r="r" b="b"/>
            <a:pathLst>
              <a:path w="360045" h="864235">
                <a:moveTo>
                  <a:pt x="0" y="215900"/>
                </a:moveTo>
                <a:lnTo>
                  <a:pt x="179959" y="215900"/>
                </a:lnTo>
                <a:lnTo>
                  <a:pt x="179959" y="0"/>
                </a:lnTo>
                <a:lnTo>
                  <a:pt x="359918" y="431927"/>
                </a:lnTo>
                <a:lnTo>
                  <a:pt x="179959" y="863942"/>
                </a:lnTo>
                <a:lnTo>
                  <a:pt x="179959" y="647954"/>
                </a:lnTo>
                <a:lnTo>
                  <a:pt x="0" y="647954"/>
                </a:lnTo>
                <a:lnTo>
                  <a:pt x="0" y="215900"/>
                </a:lnTo>
                <a:close/>
              </a:path>
            </a:pathLst>
          </a:custGeom>
          <a:ln w="12700">
            <a:solidFill>
              <a:srgbClr val="000000"/>
            </a:solidFill>
          </a:ln>
        </p:spPr>
        <p:txBody>
          <a:bodyPr wrap="square" lIns="0" tIns="0" rIns="0" bIns="0" rtlCol="0"/>
          <a:lstStyle/>
          <a:p>
            <a:endParaRPr/>
          </a:p>
        </p:txBody>
      </p:sp>
      <p:grpSp>
        <p:nvGrpSpPr>
          <p:cNvPr id="14" name="object 14"/>
          <p:cNvGrpSpPr/>
          <p:nvPr/>
        </p:nvGrpSpPr>
        <p:grpSpPr>
          <a:xfrm>
            <a:off x="5264150" y="4913922"/>
            <a:ext cx="4333240" cy="946150"/>
            <a:chOff x="5264150" y="4913922"/>
            <a:chExt cx="4333240" cy="946150"/>
          </a:xfrm>
        </p:grpSpPr>
        <p:sp>
          <p:nvSpPr>
            <p:cNvPr id="15" name="object 15"/>
            <p:cNvSpPr/>
            <p:nvPr/>
          </p:nvSpPr>
          <p:spPr>
            <a:xfrm>
              <a:off x="5270500" y="491392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91FFB3"/>
            </a:solidFill>
          </p:spPr>
          <p:txBody>
            <a:bodyPr wrap="square" lIns="0" tIns="0" rIns="0" bIns="0" rtlCol="0"/>
            <a:lstStyle/>
            <a:p>
              <a:endParaRPr/>
            </a:p>
          </p:txBody>
        </p:sp>
        <p:sp>
          <p:nvSpPr>
            <p:cNvPr id="16" name="object 16"/>
            <p:cNvSpPr/>
            <p:nvPr/>
          </p:nvSpPr>
          <p:spPr>
            <a:xfrm>
              <a:off x="5270500" y="5208536"/>
              <a:ext cx="4320540" cy="645160"/>
            </a:xfrm>
            <a:custGeom>
              <a:avLst/>
              <a:gdLst/>
              <a:ahLst/>
              <a:cxnLst/>
              <a:rect l="l" t="t" r="r" b="b"/>
              <a:pathLst>
                <a:path w="4320540" h="645160">
                  <a:moveTo>
                    <a:pt x="4320032" y="0"/>
                  </a:moveTo>
                  <a:lnTo>
                    <a:pt x="0" y="0"/>
                  </a:lnTo>
                  <a:lnTo>
                    <a:pt x="0" y="644969"/>
                  </a:lnTo>
                  <a:lnTo>
                    <a:pt x="4320032" y="644969"/>
                  </a:lnTo>
                  <a:lnTo>
                    <a:pt x="4320032" y="0"/>
                  </a:lnTo>
                  <a:close/>
                </a:path>
              </a:pathLst>
            </a:custGeom>
            <a:solidFill>
              <a:srgbClr val="E0FFEA"/>
            </a:solidFill>
          </p:spPr>
          <p:txBody>
            <a:bodyPr wrap="square" lIns="0" tIns="0" rIns="0" bIns="0" rtlCol="0"/>
            <a:lstStyle/>
            <a:p>
              <a:endParaRPr/>
            </a:p>
          </p:txBody>
        </p:sp>
        <p:sp>
          <p:nvSpPr>
            <p:cNvPr id="17" name="object 17"/>
            <p:cNvSpPr/>
            <p:nvPr/>
          </p:nvSpPr>
          <p:spPr>
            <a:xfrm>
              <a:off x="5270500" y="5208536"/>
              <a:ext cx="4320540" cy="645160"/>
            </a:xfrm>
            <a:custGeom>
              <a:avLst/>
              <a:gdLst/>
              <a:ahLst/>
              <a:cxnLst/>
              <a:rect l="l" t="t" r="r" b="b"/>
              <a:pathLst>
                <a:path w="4320540" h="645160">
                  <a:moveTo>
                    <a:pt x="0" y="644969"/>
                  </a:moveTo>
                  <a:lnTo>
                    <a:pt x="4320032" y="644969"/>
                  </a:lnTo>
                  <a:lnTo>
                    <a:pt x="4320032" y="0"/>
                  </a:lnTo>
                  <a:lnTo>
                    <a:pt x="0" y="0"/>
                  </a:lnTo>
                  <a:lnTo>
                    <a:pt x="0" y="644969"/>
                  </a:lnTo>
                  <a:close/>
                </a:path>
              </a:pathLst>
            </a:custGeom>
            <a:ln w="12700">
              <a:solidFill>
                <a:srgbClr val="00AF50"/>
              </a:solidFill>
            </a:ln>
          </p:spPr>
          <p:txBody>
            <a:bodyPr wrap="square" lIns="0" tIns="0" rIns="0" bIns="0" rtlCol="0"/>
            <a:lstStyle/>
            <a:p>
              <a:endParaRPr/>
            </a:p>
          </p:txBody>
        </p:sp>
      </p:grpSp>
      <p:graphicFrame>
        <p:nvGraphicFramePr>
          <p:cNvPr id="18" name="object 18"/>
          <p:cNvGraphicFramePr>
            <a:graphicFrameLocks noGrp="1"/>
          </p:cNvGraphicFramePr>
          <p:nvPr/>
        </p:nvGraphicFramePr>
        <p:xfrm>
          <a:off x="188366" y="915631"/>
          <a:ext cx="9605645" cy="576643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939540">
                  <a:extLst>
                    <a:ext uri="{9D8B030D-6E8A-4147-A177-3AD203B41FA5}">
                      <a16:colId xmlns:a16="http://schemas.microsoft.com/office/drawing/2014/main" val="20001"/>
                    </a:ext>
                  </a:extLst>
                </a:gridCol>
                <a:gridCol w="5459095">
                  <a:extLst>
                    <a:ext uri="{9D8B030D-6E8A-4147-A177-3AD203B41FA5}">
                      <a16:colId xmlns:a16="http://schemas.microsoft.com/office/drawing/2014/main" val="20002"/>
                    </a:ext>
                  </a:extLst>
                </a:gridCol>
              </a:tblGrid>
              <a:tr h="104139">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292735">
                        <a:lnSpc>
                          <a:spcPct val="100000"/>
                        </a:lnSpc>
                        <a:spcBef>
                          <a:spcPts val="400"/>
                        </a:spcBef>
                      </a:pPr>
                      <a:r>
                        <a:rPr sz="1200" b="1" spc="55" dirty="0">
                          <a:latin typeface="Yu Gothic UI"/>
                          <a:cs typeface="Yu Gothic UI"/>
                        </a:rPr>
                        <a:t>算定告示と算定要件が一致していない項目の整理</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923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473065">
                <a:tc gridSpan="3">
                  <a:txBody>
                    <a:bodyPr/>
                    <a:lstStyle/>
                    <a:p>
                      <a:pPr marL="377825" marR="81280" indent="-287020">
                        <a:lnSpc>
                          <a:spcPct val="100000"/>
                        </a:lnSpc>
                        <a:spcBef>
                          <a:spcPts val="335"/>
                        </a:spcBef>
                        <a:buFont typeface="Wingdings"/>
                        <a:buChar char=""/>
                        <a:tabLst>
                          <a:tab pos="377825" algn="l"/>
                        </a:tabLst>
                      </a:pPr>
                      <a:r>
                        <a:rPr sz="1400" spc="135" dirty="0">
                          <a:latin typeface="Yu Gothic UI"/>
                          <a:cs typeface="Yu Gothic UI"/>
                        </a:rPr>
                        <a:t>口腔内写真の枚数に応じた評価ではなく、</a:t>
                      </a:r>
                      <a:r>
                        <a:rPr sz="1400" b="1" u="sng" spc="85" dirty="0">
                          <a:solidFill>
                            <a:srgbClr val="006FC0"/>
                          </a:solidFill>
                          <a:uFill>
                            <a:solidFill>
                              <a:srgbClr val="006FC0"/>
                            </a:solidFill>
                          </a:uFill>
                          <a:latin typeface="Yu Gothic UI"/>
                          <a:cs typeface="Yu Gothic UI"/>
                        </a:rPr>
                        <a:t>歯周病患者に対する画像活用による指導の評価に見直し、位相差顕微</a:t>
                      </a:r>
                      <a:r>
                        <a:rPr sz="1400" b="1" u="sng" spc="500" dirty="0">
                          <a:solidFill>
                            <a:srgbClr val="006FC0"/>
                          </a:solidFill>
                          <a:uFill>
                            <a:solidFill>
                              <a:srgbClr val="006FC0"/>
                            </a:solidFill>
                          </a:uFill>
                          <a:latin typeface="Yu Gothic UI"/>
                          <a:cs typeface="Yu Gothic UI"/>
                        </a:rPr>
                        <a:t>                                                    </a:t>
                      </a:r>
                      <a:r>
                        <a:rPr sz="1400" b="1" u="sng" spc="100" dirty="0">
                          <a:solidFill>
                            <a:srgbClr val="006FC0"/>
                          </a:solidFill>
                          <a:uFill>
                            <a:solidFill>
                              <a:srgbClr val="006FC0"/>
                            </a:solidFill>
                          </a:uFill>
                          <a:latin typeface="Yu Gothic UI"/>
                          <a:cs typeface="Yu Gothic UI"/>
                        </a:rPr>
                        <a:t>鏡を用いた指導も評価</a:t>
                      </a:r>
                      <a:r>
                        <a:rPr sz="1400" spc="330" dirty="0">
                          <a:latin typeface="Yu Gothic UI"/>
                          <a:cs typeface="Yu Gothic UI"/>
                        </a:rPr>
                        <a:t>する。</a:t>
                      </a:r>
                      <a:endParaRPr sz="1400">
                        <a:latin typeface="Yu Gothic UI"/>
                        <a:cs typeface="Yu Gothic UI"/>
                      </a:endParaRPr>
                    </a:p>
                    <a:p>
                      <a:pPr marL="2122805">
                        <a:lnSpc>
                          <a:spcPct val="100000"/>
                        </a:lnSpc>
                        <a:spcBef>
                          <a:spcPts val="405"/>
                        </a:spcBef>
                        <a:tabLst>
                          <a:tab pos="699008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32410">
                        <a:lnSpc>
                          <a:spcPct val="100000"/>
                        </a:lnSpc>
                        <a:spcBef>
                          <a:spcPts val="720"/>
                        </a:spcBef>
                        <a:tabLst>
                          <a:tab pos="5188585" algn="l"/>
                        </a:tabLst>
                      </a:pPr>
                      <a:r>
                        <a:rPr sz="1200" spc="600" dirty="0">
                          <a:latin typeface="Yu Gothic UI"/>
                          <a:cs typeface="Yu Gothic UI"/>
                        </a:rPr>
                        <a:t>【</a:t>
                      </a:r>
                      <a:r>
                        <a:rPr sz="1200" dirty="0">
                          <a:latin typeface="Yu Gothic UI"/>
                          <a:cs typeface="Yu Gothic UI"/>
                        </a:rPr>
                        <a:t>歯周病患者画像活用指導料</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歯周病患者画像活用指導料</a:t>
                      </a:r>
                      <a:r>
                        <a:rPr sz="1200" spc="550" dirty="0">
                          <a:latin typeface="Yu Gothic UI"/>
                          <a:cs typeface="Yu Gothic UI"/>
                        </a:rPr>
                        <a:t>】</a:t>
                      </a:r>
                      <a:endParaRPr sz="1200">
                        <a:latin typeface="Yu Gothic UI"/>
                        <a:cs typeface="Yu Gothic UI"/>
                      </a:endParaRPr>
                    </a:p>
                    <a:p>
                      <a:pPr marL="232410">
                        <a:lnSpc>
                          <a:spcPct val="100000"/>
                        </a:lnSpc>
                        <a:tabLst>
                          <a:tab pos="3585845" algn="l"/>
                          <a:tab pos="5188585" algn="l"/>
                          <a:tab pos="8338820" algn="l"/>
                        </a:tabLst>
                      </a:pPr>
                      <a:r>
                        <a:rPr sz="1200" dirty="0">
                          <a:latin typeface="Yu Gothic UI"/>
                          <a:cs typeface="Yu Gothic UI"/>
                        </a:rPr>
                        <a:t>歯周病患者画像活用指導</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10</a:t>
                      </a:r>
                      <a:r>
                        <a:rPr sz="1200" u="sng" spc="-50" dirty="0">
                          <a:uFill>
                            <a:solidFill>
                              <a:srgbClr val="000000"/>
                            </a:solidFill>
                          </a:uFill>
                          <a:latin typeface="Yu Gothic UI"/>
                          <a:cs typeface="Yu Gothic UI"/>
                        </a:rPr>
                        <a:t>点</a:t>
                      </a:r>
                      <a:r>
                        <a:rPr sz="1200" dirty="0">
                          <a:latin typeface="Yu Gothic UI"/>
                          <a:cs typeface="Yu Gothic UI"/>
                        </a:rPr>
                        <a:t>	</a:t>
                      </a:r>
                      <a:r>
                        <a:rPr sz="1200" b="1" u="sng" dirty="0">
                          <a:solidFill>
                            <a:srgbClr val="006FC0"/>
                          </a:solidFill>
                          <a:uFill>
                            <a:solidFill>
                              <a:srgbClr val="006FC0"/>
                            </a:solidFill>
                          </a:uFill>
                          <a:latin typeface="Yu Gothic UI"/>
                          <a:cs typeface="Yu Gothic UI"/>
                        </a:rPr>
                        <a:t>１</a:t>
                      </a:r>
                      <a:r>
                        <a:rPr sz="1200" b="1" u="sng" spc="55"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口腔内画</a:t>
                      </a:r>
                      <a:r>
                        <a:rPr sz="1200" b="1" u="sng" spc="-50" dirty="0">
                          <a:solidFill>
                            <a:srgbClr val="006FC0"/>
                          </a:solidFill>
                          <a:uFill>
                            <a:solidFill>
                              <a:srgbClr val="006FC0"/>
                            </a:solidFill>
                          </a:uFill>
                          <a:latin typeface="Yu Gothic UI"/>
                          <a:cs typeface="Yu Gothic UI"/>
                        </a:rPr>
                        <a:t>像</a:t>
                      </a:r>
                      <a:r>
                        <a:rPr sz="1200" b="1" u="sng" dirty="0">
                          <a:solidFill>
                            <a:srgbClr val="006FC0"/>
                          </a:solidFill>
                          <a:uFill>
                            <a:solidFill>
                              <a:srgbClr val="006FC0"/>
                            </a:solidFill>
                          </a:uFill>
                          <a:latin typeface="Yu Gothic UI"/>
                          <a:cs typeface="Yu Gothic UI"/>
                        </a:rPr>
                        <a:t>	</a:t>
                      </a:r>
                      <a:r>
                        <a:rPr sz="1200" b="1" u="sng" spc="145" dirty="0">
                          <a:solidFill>
                            <a:srgbClr val="006FC0"/>
                          </a:solidFill>
                          <a:uFill>
                            <a:solidFill>
                              <a:srgbClr val="006FC0"/>
                            </a:solidFill>
                          </a:uFill>
                          <a:latin typeface="Yu Gothic UI"/>
                          <a:cs typeface="Yu Gothic UI"/>
                        </a:rPr>
                        <a:t>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5188585">
                        <a:lnSpc>
                          <a:spcPct val="100000"/>
                        </a:lnSpc>
                        <a:tabLst>
                          <a:tab pos="8338820" algn="l"/>
                        </a:tabLst>
                      </a:pPr>
                      <a:r>
                        <a:rPr sz="1200" b="1" u="sng" dirty="0">
                          <a:solidFill>
                            <a:srgbClr val="006FC0"/>
                          </a:solidFill>
                          <a:uFill>
                            <a:solidFill>
                              <a:srgbClr val="006FC0"/>
                            </a:solidFill>
                          </a:uFill>
                          <a:latin typeface="Yu Gothic UI"/>
                          <a:cs typeface="Yu Gothic UI"/>
                        </a:rPr>
                        <a:t>２</a:t>
                      </a:r>
                      <a:r>
                        <a:rPr sz="1200" b="1" u="sng" spc="65"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顕微鏡画</a:t>
                      </a:r>
                      <a:r>
                        <a:rPr sz="1200" b="1" u="sng" spc="-50" dirty="0">
                          <a:solidFill>
                            <a:srgbClr val="006FC0"/>
                          </a:solidFill>
                          <a:uFill>
                            <a:solidFill>
                              <a:srgbClr val="006FC0"/>
                            </a:solidFill>
                          </a:uFill>
                          <a:latin typeface="Yu Gothic UI"/>
                          <a:cs typeface="Yu Gothic UI"/>
                        </a:rPr>
                        <a:t>像</a:t>
                      </a:r>
                      <a:r>
                        <a:rPr sz="1200" b="1" u="sng" dirty="0">
                          <a:solidFill>
                            <a:srgbClr val="006FC0"/>
                          </a:solidFill>
                          <a:uFill>
                            <a:solidFill>
                              <a:srgbClr val="006FC0"/>
                            </a:solidFill>
                          </a:uFill>
                          <a:latin typeface="Yu Gothic UI"/>
                          <a:cs typeface="Yu Gothic UI"/>
                        </a:rPr>
                        <a:t>	</a:t>
                      </a:r>
                      <a:r>
                        <a:rPr sz="1200" b="1" u="sng" spc="145" dirty="0">
                          <a:solidFill>
                            <a:srgbClr val="006FC0"/>
                          </a:solidFill>
                          <a:uFill>
                            <a:solidFill>
                              <a:srgbClr val="006FC0"/>
                            </a:solidFill>
                          </a:uFill>
                          <a:latin typeface="Yu Gothic UI"/>
                          <a:cs typeface="Yu Gothic UI"/>
                        </a:rPr>
                        <a:t>50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a:lnSpc>
                          <a:spcPct val="100000"/>
                        </a:lnSpc>
                        <a:spcBef>
                          <a:spcPts val="60"/>
                        </a:spcBef>
                      </a:pPr>
                      <a:endParaRPr sz="1200">
                        <a:latin typeface="Times New Roman"/>
                        <a:cs typeface="Times New Roman"/>
                      </a:endParaRPr>
                    </a:p>
                    <a:p>
                      <a:pPr marL="232410">
                        <a:lnSpc>
                          <a:spcPct val="100000"/>
                        </a:lnSpc>
                        <a:tabLst>
                          <a:tab pos="5188585" algn="l"/>
                        </a:tabLst>
                      </a:pPr>
                      <a:r>
                        <a:rPr sz="1200" spc="160" dirty="0">
                          <a:latin typeface="Yu Gothic UI"/>
                          <a:cs typeface="Yu Gothic UI"/>
                        </a:rPr>
                        <a:t>[</a:t>
                      </a:r>
                      <a:r>
                        <a:rPr sz="1200" dirty="0">
                          <a:latin typeface="Yu Gothic UI"/>
                          <a:cs typeface="Yu Gothic UI"/>
                        </a:rPr>
                        <a:t>算定要件</a:t>
                      </a:r>
                      <a:r>
                        <a:rPr sz="1200" spc="110" dirty="0">
                          <a:latin typeface="Yu Gothic UI"/>
                          <a:cs typeface="Yu Gothic UI"/>
                        </a:rPr>
                        <a:t>]</a:t>
                      </a:r>
                      <a:r>
                        <a:rPr sz="1200" dirty="0">
                          <a:latin typeface="Yu Gothic UI"/>
                          <a:cs typeface="Yu Gothic UI"/>
                        </a:rPr>
                        <a:t>	</a:t>
                      </a:r>
                      <a:r>
                        <a:rPr sz="1200" spc="160" dirty="0">
                          <a:latin typeface="Yu Gothic UI"/>
                          <a:cs typeface="Yu Gothic UI"/>
                        </a:rPr>
                        <a:t>[</a:t>
                      </a:r>
                      <a:r>
                        <a:rPr sz="1200" dirty="0">
                          <a:latin typeface="Yu Gothic UI"/>
                          <a:cs typeface="Yu Gothic UI"/>
                        </a:rPr>
                        <a:t>算定要件</a:t>
                      </a:r>
                      <a:r>
                        <a:rPr sz="1200" spc="110" dirty="0">
                          <a:latin typeface="Yu Gothic UI"/>
                          <a:cs typeface="Yu Gothic UI"/>
                        </a:rPr>
                        <a:t>]</a:t>
                      </a:r>
                      <a:endParaRPr sz="1200">
                        <a:latin typeface="Yu Gothic UI"/>
                        <a:cs typeface="Yu Gothic UI"/>
                      </a:endParaRPr>
                    </a:p>
                    <a:p>
                      <a:pPr marL="232410">
                        <a:lnSpc>
                          <a:spcPct val="100000"/>
                        </a:lnSpc>
                        <a:tabLst>
                          <a:tab pos="689610" algn="l"/>
                          <a:tab pos="5188585" algn="l"/>
                          <a:tab pos="564578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a:t>
                      </a:r>
                      <a:r>
                        <a:rPr sz="1200" u="sng" spc="120" dirty="0">
                          <a:uFill>
                            <a:solidFill>
                              <a:srgbClr val="000000"/>
                            </a:solidFill>
                          </a:uFill>
                          <a:latin typeface="Yu Gothic UI"/>
                          <a:cs typeface="Yu Gothic UI"/>
                        </a:rPr>
                        <a:t>２枚以上撮影</a:t>
                      </a:r>
                      <a:r>
                        <a:rPr sz="1200" u="sng" spc="80" dirty="0">
                          <a:uFill>
                            <a:solidFill>
                              <a:srgbClr val="000000"/>
                            </a:solidFill>
                          </a:uFill>
                          <a:latin typeface="Yu Gothic UI"/>
                          <a:cs typeface="Yu Gothic UI"/>
                        </a:rPr>
                        <a:t>し</a:t>
                      </a:r>
                      <a:r>
                        <a:rPr sz="1200" u="sng" spc="90" dirty="0">
                          <a:uFill>
                            <a:solidFill>
                              <a:srgbClr val="000000"/>
                            </a:solidFill>
                          </a:uFill>
                          <a:latin typeface="Yu Gothic UI"/>
                          <a:cs typeface="Yu Gothic UI"/>
                        </a:rPr>
                        <a:t>た</a:t>
                      </a:r>
                      <a:r>
                        <a:rPr sz="1200" u="sng" spc="120" dirty="0">
                          <a:uFill>
                            <a:solidFill>
                              <a:srgbClr val="000000"/>
                            </a:solidFill>
                          </a:uFill>
                          <a:latin typeface="Yu Gothic UI"/>
                          <a:cs typeface="Yu Gothic UI"/>
                        </a:rPr>
                        <a:t>場合</a:t>
                      </a:r>
                      <a:r>
                        <a:rPr sz="1200" u="sng" spc="100" dirty="0">
                          <a:uFill>
                            <a:solidFill>
                              <a:srgbClr val="000000"/>
                            </a:solidFill>
                          </a:uFill>
                          <a:latin typeface="Yu Gothic UI"/>
                          <a:cs typeface="Yu Gothic UI"/>
                        </a:rPr>
                        <a:t>は</a:t>
                      </a:r>
                      <a:r>
                        <a:rPr sz="1200" u="sng" spc="80" dirty="0">
                          <a:uFill>
                            <a:solidFill>
                              <a:srgbClr val="000000"/>
                            </a:solidFill>
                          </a:uFill>
                          <a:latin typeface="Yu Gothic UI"/>
                          <a:cs typeface="Yu Gothic UI"/>
                        </a:rPr>
                        <a:t>、</a:t>
                      </a:r>
                      <a:r>
                        <a:rPr sz="1200" u="sng" spc="120" dirty="0">
                          <a:uFill>
                            <a:solidFill>
                              <a:srgbClr val="000000"/>
                            </a:solidFill>
                          </a:uFill>
                          <a:latin typeface="Yu Gothic UI"/>
                          <a:cs typeface="Yu Gothic UI"/>
                        </a:rPr>
                        <a:t>２枚目</a:t>
                      </a:r>
                      <a:r>
                        <a:rPr sz="1200" u="sng" spc="95" dirty="0">
                          <a:uFill>
                            <a:solidFill>
                              <a:srgbClr val="000000"/>
                            </a:solidFill>
                          </a:uFill>
                          <a:latin typeface="Yu Gothic UI"/>
                          <a:cs typeface="Yu Gothic UI"/>
                        </a:rPr>
                        <a:t>か</a:t>
                      </a:r>
                      <a:r>
                        <a:rPr sz="1200" u="sng" spc="85" dirty="0">
                          <a:uFill>
                            <a:solidFill>
                              <a:srgbClr val="000000"/>
                            </a:solidFill>
                          </a:uFill>
                          <a:latin typeface="Yu Gothic UI"/>
                          <a:cs typeface="Yu Gothic UI"/>
                        </a:rPr>
                        <a:t>ら</a:t>
                      </a:r>
                      <a:r>
                        <a:rPr sz="1200" u="sng" spc="120" dirty="0">
                          <a:uFill>
                            <a:solidFill>
                              <a:srgbClr val="000000"/>
                            </a:solidFill>
                          </a:uFill>
                          <a:latin typeface="Yu Gothic UI"/>
                          <a:cs typeface="Yu Gothic UI"/>
                        </a:rPr>
                        <a:t>１枚</a:t>
                      </a:r>
                      <a:r>
                        <a:rPr sz="1200" u="sng" spc="90" dirty="0">
                          <a:uFill>
                            <a:solidFill>
                              <a:srgbClr val="000000"/>
                            </a:solidFill>
                          </a:uFill>
                          <a:latin typeface="Yu Gothic UI"/>
                          <a:cs typeface="Yu Gothic UI"/>
                        </a:rPr>
                        <a:t>につき</a:t>
                      </a:r>
                      <a:r>
                        <a:rPr sz="1200" u="sng" spc="60" dirty="0">
                          <a:uFill>
                            <a:solidFill>
                              <a:srgbClr val="000000"/>
                            </a:solidFill>
                          </a:uFill>
                          <a:latin typeface="Yu Gothic UI"/>
                          <a:cs typeface="Yu Gothic UI"/>
                        </a:rPr>
                        <a:t>10</a:t>
                      </a:r>
                      <a:r>
                        <a:rPr sz="1200" dirty="0">
                          <a:latin typeface="Yu Gothic UI"/>
                          <a:cs typeface="Yu Gothic UI"/>
                        </a:rPr>
                        <a:t>	注</a:t>
                      </a:r>
                      <a:r>
                        <a:rPr sz="1200" spc="-50" dirty="0">
                          <a:latin typeface="Yu Gothic UI"/>
                          <a:cs typeface="Yu Gothic UI"/>
                        </a:rPr>
                        <a:t>１</a:t>
                      </a:r>
                      <a:r>
                        <a:rPr sz="1200" dirty="0">
                          <a:latin typeface="Yu Gothic UI"/>
                          <a:cs typeface="Yu Gothic UI"/>
                        </a:rPr>
                        <a:t>	</a:t>
                      </a:r>
                      <a:r>
                        <a:rPr sz="1200" b="1" u="sng" dirty="0">
                          <a:solidFill>
                            <a:srgbClr val="006FC0"/>
                          </a:solidFill>
                          <a:uFill>
                            <a:solidFill>
                              <a:srgbClr val="006FC0"/>
                            </a:solidFill>
                          </a:uFill>
                          <a:latin typeface="Yu Gothic UI"/>
                          <a:cs typeface="Yu Gothic UI"/>
                        </a:rPr>
                        <a:t>削</a:t>
                      </a:r>
                      <a:r>
                        <a:rPr sz="1200" b="1" u="sng" spc="-50" dirty="0">
                          <a:solidFill>
                            <a:srgbClr val="006FC0"/>
                          </a:solidFill>
                          <a:uFill>
                            <a:solidFill>
                              <a:srgbClr val="006FC0"/>
                            </a:solidFill>
                          </a:uFill>
                          <a:latin typeface="Yu Gothic UI"/>
                          <a:cs typeface="Yu Gothic UI"/>
                        </a:rPr>
                        <a:t>除</a:t>
                      </a:r>
                      <a:endParaRPr sz="1200">
                        <a:latin typeface="Yu Gothic UI"/>
                        <a:cs typeface="Yu Gothic UI"/>
                      </a:endParaRPr>
                    </a:p>
                    <a:p>
                      <a:pPr marL="499109">
                        <a:lnSpc>
                          <a:spcPct val="100000"/>
                        </a:lnSpc>
                      </a:pPr>
                      <a:r>
                        <a:rPr sz="1200" u="sng" spc="100" dirty="0">
                          <a:uFill>
                            <a:solidFill>
                              <a:srgbClr val="000000"/>
                            </a:solidFill>
                          </a:uFill>
                          <a:latin typeface="Yu Gothic UI"/>
                          <a:cs typeface="Yu Gothic UI"/>
                        </a:rPr>
                        <a:t>点を所定点数に加算し、１回につき５枚に限り算定する。</a:t>
                      </a:r>
                      <a:endParaRPr sz="1200">
                        <a:latin typeface="Yu Gothic UI"/>
                        <a:cs typeface="Yu Gothic UI"/>
                      </a:endParaRPr>
                    </a:p>
                    <a:p>
                      <a:pPr marL="5633720" marR="220345" indent="-5248910">
                        <a:lnSpc>
                          <a:spcPct val="100000"/>
                        </a:lnSpc>
                        <a:tabLst>
                          <a:tab pos="5366385" algn="l"/>
                          <a:tab pos="5671820"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u="sng" spc="-50" dirty="0">
                          <a:solidFill>
                            <a:srgbClr val="006FC0"/>
                          </a:solidFill>
                          <a:uFill>
                            <a:solidFill>
                              <a:srgbClr val="006FC0"/>
                            </a:solidFill>
                          </a:uFill>
                          <a:latin typeface="Yu Gothic UI"/>
                          <a:cs typeface="Yu Gothic UI"/>
                        </a:rPr>
                        <a:t>２</a:t>
                      </a:r>
                      <a:r>
                        <a:rPr sz="1200" u="sng" dirty="0">
                          <a:solidFill>
                            <a:srgbClr val="006FC0"/>
                          </a:solidFill>
                          <a:uFill>
                            <a:solidFill>
                              <a:srgbClr val="006FC0"/>
                            </a:solidFill>
                          </a:uFill>
                          <a:latin typeface="Yu Gothic UI"/>
                          <a:cs typeface="Yu Gothic UI"/>
                        </a:rPr>
                        <a:t>		</a:t>
                      </a:r>
                      <a:r>
                        <a:rPr sz="1200" b="1" u="sng" spc="250" dirty="0">
                          <a:solidFill>
                            <a:srgbClr val="006FC0"/>
                          </a:solidFill>
                          <a:uFill>
                            <a:solidFill>
                              <a:srgbClr val="006FC0"/>
                            </a:solidFill>
                          </a:uFill>
                          <a:latin typeface="Yu Gothic UI"/>
                          <a:cs typeface="Yu Gothic UI"/>
                        </a:rPr>
                        <a:t>２</a:t>
                      </a:r>
                      <a:r>
                        <a:rPr sz="1200" b="1" u="sng" spc="200" dirty="0">
                          <a:solidFill>
                            <a:srgbClr val="006FC0"/>
                          </a:solidFill>
                          <a:uFill>
                            <a:solidFill>
                              <a:srgbClr val="006FC0"/>
                            </a:solidFill>
                          </a:uFill>
                          <a:latin typeface="Yu Gothic UI"/>
                          <a:cs typeface="Yu Gothic UI"/>
                        </a:rPr>
                        <a:t>につ</a:t>
                      </a:r>
                      <a:r>
                        <a:rPr sz="1200" b="1" u="sng" spc="210" dirty="0">
                          <a:solidFill>
                            <a:srgbClr val="006FC0"/>
                          </a:solidFill>
                          <a:uFill>
                            <a:solidFill>
                              <a:srgbClr val="006FC0"/>
                            </a:solidFill>
                          </a:uFill>
                          <a:latin typeface="Yu Gothic UI"/>
                          <a:cs typeface="Yu Gothic UI"/>
                        </a:rPr>
                        <a:t>い</a:t>
                      </a:r>
                      <a:r>
                        <a:rPr sz="1200" b="1" u="sng" spc="190" dirty="0">
                          <a:solidFill>
                            <a:srgbClr val="006FC0"/>
                          </a:solidFill>
                          <a:uFill>
                            <a:solidFill>
                              <a:srgbClr val="006FC0"/>
                            </a:solidFill>
                          </a:uFill>
                          <a:latin typeface="Yu Gothic UI"/>
                          <a:cs typeface="Yu Gothic UI"/>
                        </a:rPr>
                        <a:t>て</a:t>
                      </a:r>
                      <a:r>
                        <a:rPr sz="1200" b="1" u="sng" spc="220" dirty="0">
                          <a:solidFill>
                            <a:srgbClr val="006FC0"/>
                          </a:solidFill>
                          <a:uFill>
                            <a:solidFill>
                              <a:srgbClr val="006FC0"/>
                            </a:solidFill>
                          </a:uFill>
                          <a:latin typeface="Yu Gothic UI"/>
                          <a:cs typeface="Yu Gothic UI"/>
                        </a:rPr>
                        <a:t>は</a:t>
                      </a:r>
                      <a:r>
                        <a:rPr sz="1200" b="1" u="sng" spc="165" dirty="0">
                          <a:solidFill>
                            <a:srgbClr val="006FC0"/>
                          </a:solidFill>
                          <a:uFill>
                            <a:solidFill>
                              <a:srgbClr val="006FC0"/>
                            </a:solidFill>
                          </a:uFill>
                          <a:latin typeface="Yu Gothic UI"/>
                          <a:cs typeface="Yu Gothic UI"/>
                        </a:rPr>
                        <a:t>、</a:t>
                      </a:r>
                      <a:r>
                        <a:rPr sz="1200" spc="165" dirty="0">
                          <a:solidFill>
                            <a:srgbClr val="006FC0"/>
                          </a:solidFill>
                          <a:latin typeface="Yu Gothic UI"/>
                          <a:cs typeface="Yu Gothic UI"/>
                        </a:rPr>
                        <a:t>歯周病</a:t>
                      </a:r>
                      <a:r>
                        <a:rPr sz="1200" spc="130" dirty="0">
                          <a:solidFill>
                            <a:srgbClr val="006FC0"/>
                          </a:solidFill>
                          <a:latin typeface="Yu Gothic UI"/>
                          <a:cs typeface="Yu Gothic UI"/>
                        </a:rPr>
                        <a:t>に</a:t>
                      </a:r>
                      <a:r>
                        <a:rPr sz="1200" spc="165" dirty="0">
                          <a:solidFill>
                            <a:srgbClr val="006FC0"/>
                          </a:solidFill>
                          <a:latin typeface="Yu Gothic UI"/>
                          <a:cs typeface="Yu Gothic UI"/>
                        </a:rPr>
                        <a:t>罹患</a:t>
                      </a:r>
                      <a:r>
                        <a:rPr sz="1200" spc="114" dirty="0">
                          <a:solidFill>
                            <a:srgbClr val="006FC0"/>
                          </a:solidFill>
                          <a:latin typeface="Yu Gothic UI"/>
                          <a:cs typeface="Yu Gothic UI"/>
                        </a:rPr>
                        <a:t>し</a:t>
                      </a:r>
                      <a:r>
                        <a:rPr sz="1200" spc="125" dirty="0">
                          <a:solidFill>
                            <a:srgbClr val="006FC0"/>
                          </a:solidFill>
                          <a:latin typeface="Yu Gothic UI"/>
                          <a:cs typeface="Yu Gothic UI"/>
                        </a:rPr>
                        <a:t>て</a:t>
                      </a:r>
                      <a:r>
                        <a:rPr sz="1200" spc="135" dirty="0">
                          <a:solidFill>
                            <a:srgbClr val="006FC0"/>
                          </a:solidFill>
                          <a:latin typeface="Yu Gothic UI"/>
                          <a:cs typeface="Yu Gothic UI"/>
                        </a:rPr>
                        <a:t>い</a:t>
                      </a:r>
                      <a:r>
                        <a:rPr sz="1200" spc="125" dirty="0">
                          <a:solidFill>
                            <a:srgbClr val="006FC0"/>
                          </a:solidFill>
                          <a:latin typeface="Yu Gothic UI"/>
                          <a:cs typeface="Yu Gothic UI"/>
                        </a:rPr>
                        <a:t>る</a:t>
                      </a:r>
                      <a:r>
                        <a:rPr sz="1200" spc="165" dirty="0">
                          <a:solidFill>
                            <a:srgbClr val="006FC0"/>
                          </a:solidFill>
                          <a:latin typeface="Yu Gothic UI"/>
                          <a:cs typeface="Yu Gothic UI"/>
                        </a:rPr>
                        <a:t>患者</a:t>
                      </a:r>
                      <a:r>
                        <a:rPr sz="1200" spc="130" dirty="0">
                          <a:solidFill>
                            <a:srgbClr val="006FC0"/>
                          </a:solidFill>
                          <a:latin typeface="Yu Gothic UI"/>
                          <a:cs typeface="Yu Gothic UI"/>
                        </a:rPr>
                        <a:t>に</a:t>
                      </a:r>
                      <a:r>
                        <a:rPr sz="1200" spc="165" dirty="0">
                          <a:solidFill>
                            <a:srgbClr val="006FC0"/>
                          </a:solidFill>
                          <a:latin typeface="Yu Gothic UI"/>
                          <a:cs typeface="Yu Gothic UI"/>
                        </a:rPr>
                        <a:t>対</a:t>
                      </a:r>
                      <a:r>
                        <a:rPr sz="1200" spc="114" dirty="0">
                          <a:solidFill>
                            <a:srgbClr val="006FC0"/>
                          </a:solidFill>
                          <a:latin typeface="Yu Gothic UI"/>
                          <a:cs typeface="Yu Gothic UI"/>
                        </a:rPr>
                        <a:t>し</a:t>
                      </a:r>
                      <a:r>
                        <a:rPr sz="1200" spc="75" dirty="0">
                          <a:solidFill>
                            <a:srgbClr val="006FC0"/>
                          </a:solidFill>
                          <a:latin typeface="Yu Gothic UI"/>
                          <a:cs typeface="Yu Gothic UI"/>
                        </a:rPr>
                        <a:t>て</a:t>
                      </a:r>
                      <a:r>
                        <a:rPr sz="1200" spc="60" dirty="0">
                          <a:solidFill>
                            <a:srgbClr val="006FC0"/>
                          </a:solidFill>
                          <a:latin typeface="Yu Gothic UI"/>
                          <a:cs typeface="Yu Gothic UI"/>
                        </a:rPr>
                        <a:t>区分番号Ｄ００２</a:t>
                      </a:r>
                      <a:r>
                        <a:rPr sz="1200" dirty="0">
                          <a:solidFill>
                            <a:srgbClr val="006FC0"/>
                          </a:solidFill>
                          <a:latin typeface="Yu Gothic UI"/>
                          <a:cs typeface="Yu Gothic UI"/>
                        </a:rPr>
                        <a:t>に</a:t>
                      </a:r>
                      <a:r>
                        <a:rPr sz="1200" spc="60" dirty="0">
                          <a:solidFill>
                            <a:srgbClr val="006FC0"/>
                          </a:solidFill>
                          <a:latin typeface="Yu Gothic UI"/>
                          <a:cs typeface="Yu Gothic UI"/>
                        </a:rPr>
                        <a:t>掲</a:t>
                      </a:r>
                      <a:r>
                        <a:rPr sz="1200" dirty="0">
                          <a:solidFill>
                            <a:srgbClr val="006FC0"/>
                          </a:solidFill>
                          <a:latin typeface="Yu Gothic UI"/>
                          <a:cs typeface="Yu Gothic UI"/>
                        </a:rPr>
                        <a:t>げる</a:t>
                      </a:r>
                      <a:r>
                        <a:rPr sz="1200" spc="60" dirty="0">
                          <a:solidFill>
                            <a:srgbClr val="006FC0"/>
                          </a:solidFill>
                          <a:latin typeface="Yu Gothic UI"/>
                          <a:cs typeface="Yu Gothic UI"/>
                        </a:rPr>
                        <a:t>歯周病検査</a:t>
                      </a:r>
                      <a:r>
                        <a:rPr sz="1200" dirty="0">
                          <a:solidFill>
                            <a:srgbClr val="006FC0"/>
                          </a:solidFill>
                          <a:latin typeface="Yu Gothic UI"/>
                          <a:cs typeface="Yu Gothic UI"/>
                        </a:rPr>
                        <a:t>を</a:t>
                      </a:r>
                      <a:r>
                        <a:rPr sz="1200" spc="60" dirty="0">
                          <a:solidFill>
                            <a:srgbClr val="006FC0"/>
                          </a:solidFill>
                          <a:latin typeface="Yu Gothic UI"/>
                          <a:cs typeface="Yu Gothic UI"/>
                        </a:rPr>
                        <a:t>実施</a:t>
                      </a:r>
                      <a:r>
                        <a:rPr sz="1200" dirty="0">
                          <a:solidFill>
                            <a:srgbClr val="006FC0"/>
                          </a:solidFill>
                          <a:latin typeface="Yu Gothic UI"/>
                          <a:cs typeface="Yu Gothic UI"/>
                        </a:rPr>
                        <a:t>する</a:t>
                      </a:r>
                      <a:r>
                        <a:rPr sz="1200" spc="60" dirty="0">
                          <a:solidFill>
                            <a:srgbClr val="006FC0"/>
                          </a:solidFill>
                          <a:latin typeface="Yu Gothic UI"/>
                          <a:cs typeface="Yu Gothic UI"/>
                        </a:rPr>
                        <a:t>場</a:t>
                      </a:r>
                      <a:r>
                        <a:rPr sz="1200" spc="10" dirty="0">
                          <a:solidFill>
                            <a:srgbClr val="006FC0"/>
                          </a:solidFill>
                          <a:latin typeface="Yu Gothic UI"/>
                          <a:cs typeface="Yu Gothic UI"/>
                        </a:rPr>
                        <a:t>合</a:t>
                      </a:r>
                      <a:r>
                        <a:rPr sz="1200" spc="290" dirty="0">
                          <a:solidFill>
                            <a:srgbClr val="006FC0"/>
                          </a:solidFill>
                          <a:latin typeface="Yu Gothic UI"/>
                          <a:cs typeface="Yu Gothic UI"/>
                        </a:rPr>
                        <a:t>に</a:t>
                      </a:r>
                      <a:r>
                        <a:rPr sz="1200" spc="295" dirty="0">
                          <a:solidFill>
                            <a:srgbClr val="006FC0"/>
                          </a:solidFill>
                          <a:latin typeface="Yu Gothic UI"/>
                          <a:cs typeface="Yu Gothic UI"/>
                        </a:rPr>
                        <a:t>お</a:t>
                      </a:r>
                      <a:r>
                        <a:rPr sz="1200" spc="300" dirty="0">
                          <a:solidFill>
                            <a:srgbClr val="006FC0"/>
                          </a:solidFill>
                          <a:latin typeface="Yu Gothic UI"/>
                          <a:cs typeface="Yu Gothic UI"/>
                        </a:rPr>
                        <a:t>い</a:t>
                      </a:r>
                      <a:r>
                        <a:rPr sz="1200" spc="275" dirty="0">
                          <a:solidFill>
                            <a:srgbClr val="006FC0"/>
                          </a:solidFill>
                          <a:latin typeface="Yu Gothic UI"/>
                          <a:cs typeface="Yu Gothic UI"/>
                        </a:rPr>
                        <a:t>て</a:t>
                      </a:r>
                      <a:r>
                        <a:rPr sz="1200" spc="245" dirty="0">
                          <a:solidFill>
                            <a:srgbClr val="006FC0"/>
                          </a:solidFill>
                          <a:latin typeface="Yu Gothic UI"/>
                          <a:cs typeface="Yu Gothic UI"/>
                        </a:rPr>
                        <a:t>、</a:t>
                      </a:r>
                      <a:r>
                        <a:rPr sz="1200" b="1" u="sng" spc="130" dirty="0">
                          <a:solidFill>
                            <a:srgbClr val="006FC0"/>
                          </a:solidFill>
                          <a:uFill>
                            <a:solidFill>
                              <a:srgbClr val="006FC0"/>
                            </a:solidFill>
                          </a:uFill>
                          <a:latin typeface="Yu Gothic UI"/>
                          <a:cs typeface="Yu Gothic UI"/>
                        </a:rPr>
                        <a:t>動機付</a:t>
                      </a:r>
                      <a:r>
                        <a:rPr sz="1200" b="1" u="sng" spc="105" dirty="0">
                          <a:solidFill>
                            <a:srgbClr val="006FC0"/>
                          </a:solidFill>
                          <a:uFill>
                            <a:solidFill>
                              <a:srgbClr val="006FC0"/>
                            </a:solidFill>
                          </a:uFill>
                          <a:latin typeface="Yu Gothic UI"/>
                          <a:cs typeface="Yu Gothic UI"/>
                        </a:rPr>
                        <a:t>け</a:t>
                      </a:r>
                      <a:r>
                        <a:rPr sz="1200" b="1" u="sng" spc="100" dirty="0">
                          <a:solidFill>
                            <a:srgbClr val="006FC0"/>
                          </a:solidFill>
                          <a:uFill>
                            <a:solidFill>
                              <a:srgbClr val="006FC0"/>
                            </a:solidFill>
                          </a:uFill>
                          <a:latin typeface="Yu Gothic UI"/>
                          <a:cs typeface="Yu Gothic UI"/>
                        </a:rPr>
                        <a:t>を</a:t>
                      </a:r>
                      <a:r>
                        <a:rPr sz="1200" b="1" u="sng" spc="130" dirty="0">
                          <a:solidFill>
                            <a:srgbClr val="006FC0"/>
                          </a:solidFill>
                          <a:uFill>
                            <a:solidFill>
                              <a:srgbClr val="006FC0"/>
                            </a:solidFill>
                          </a:uFill>
                          <a:latin typeface="Yu Gothic UI"/>
                          <a:cs typeface="Yu Gothic UI"/>
                        </a:rPr>
                        <a:t>目的</a:t>
                      </a:r>
                      <a:r>
                        <a:rPr sz="1200" b="1" u="sng" spc="95" dirty="0">
                          <a:solidFill>
                            <a:srgbClr val="006FC0"/>
                          </a:solidFill>
                          <a:uFill>
                            <a:solidFill>
                              <a:srgbClr val="006FC0"/>
                            </a:solidFill>
                          </a:uFill>
                          <a:latin typeface="Yu Gothic UI"/>
                          <a:cs typeface="Yu Gothic UI"/>
                        </a:rPr>
                        <a:t>と</a:t>
                      </a:r>
                      <a:r>
                        <a:rPr sz="1200" b="1" u="sng" spc="90" dirty="0">
                          <a:solidFill>
                            <a:srgbClr val="006FC0"/>
                          </a:solidFill>
                          <a:uFill>
                            <a:solidFill>
                              <a:srgbClr val="006FC0"/>
                            </a:solidFill>
                          </a:uFill>
                          <a:latin typeface="Yu Gothic UI"/>
                          <a:cs typeface="Yu Gothic UI"/>
                        </a:rPr>
                        <a:t>し</a:t>
                      </a:r>
                      <a:r>
                        <a:rPr sz="1200" b="1" u="sng" spc="100" dirty="0">
                          <a:solidFill>
                            <a:srgbClr val="006FC0"/>
                          </a:solidFill>
                          <a:uFill>
                            <a:solidFill>
                              <a:srgbClr val="006FC0"/>
                            </a:solidFill>
                          </a:uFill>
                          <a:latin typeface="Yu Gothic UI"/>
                          <a:cs typeface="Yu Gothic UI"/>
                        </a:rPr>
                        <a:t>て</a:t>
                      </a:r>
                      <a:r>
                        <a:rPr sz="1200" b="1" u="sng" spc="130" dirty="0">
                          <a:solidFill>
                            <a:srgbClr val="006FC0"/>
                          </a:solidFill>
                          <a:uFill>
                            <a:solidFill>
                              <a:srgbClr val="006FC0"/>
                            </a:solidFill>
                          </a:uFill>
                          <a:latin typeface="Yu Gothic UI"/>
                          <a:cs typeface="Yu Gothic UI"/>
                        </a:rPr>
                        <a:t>位相差顕微鏡</a:t>
                      </a:r>
                      <a:r>
                        <a:rPr sz="1200" b="1" u="sng" spc="105" dirty="0">
                          <a:solidFill>
                            <a:srgbClr val="006FC0"/>
                          </a:solidFill>
                          <a:uFill>
                            <a:solidFill>
                              <a:srgbClr val="006FC0"/>
                            </a:solidFill>
                          </a:uFill>
                          <a:latin typeface="Yu Gothic UI"/>
                          <a:cs typeface="Yu Gothic UI"/>
                        </a:rPr>
                        <a:t>に</a:t>
                      </a:r>
                      <a:r>
                        <a:rPr sz="1200" b="1" u="sng" spc="100" dirty="0">
                          <a:solidFill>
                            <a:srgbClr val="006FC0"/>
                          </a:solidFill>
                          <a:uFill>
                            <a:solidFill>
                              <a:srgbClr val="006FC0"/>
                            </a:solidFill>
                          </a:uFill>
                          <a:latin typeface="Yu Gothic UI"/>
                          <a:cs typeface="Yu Gothic UI"/>
                        </a:rPr>
                        <a:t>よ</a:t>
                      </a:r>
                      <a:r>
                        <a:rPr sz="1200" b="1" u="sng" spc="40" dirty="0">
                          <a:solidFill>
                            <a:srgbClr val="006FC0"/>
                          </a:solidFill>
                          <a:uFill>
                            <a:solidFill>
                              <a:srgbClr val="006FC0"/>
                            </a:solidFill>
                          </a:uFill>
                          <a:latin typeface="Yu Gothic UI"/>
                          <a:cs typeface="Yu Gothic UI"/>
                        </a:rPr>
                        <a:t>り</a:t>
                      </a:r>
                      <a:r>
                        <a:rPr sz="1200" b="1" u="sng" spc="500" dirty="0">
                          <a:solidFill>
                            <a:srgbClr val="006FC0"/>
                          </a:solidFill>
                          <a:uFill>
                            <a:solidFill>
                              <a:srgbClr val="006FC0"/>
                            </a:solidFill>
                          </a:uFill>
                          <a:latin typeface="Yu Gothic UI"/>
                          <a:cs typeface="Yu Gothic UI"/>
                        </a:rPr>
                        <a:t>                       </a:t>
                      </a:r>
                      <a:r>
                        <a:rPr sz="1200" b="1" u="sng" spc="130" dirty="0">
                          <a:solidFill>
                            <a:srgbClr val="006FC0"/>
                          </a:solidFill>
                          <a:uFill>
                            <a:solidFill>
                              <a:srgbClr val="006FC0"/>
                            </a:solidFill>
                          </a:uFill>
                          <a:latin typeface="Yu Gothic UI"/>
                          <a:cs typeface="Yu Gothic UI"/>
                        </a:rPr>
                        <a:t>描写</a:t>
                      </a:r>
                      <a:r>
                        <a:rPr sz="1200" b="1" u="sng" spc="90" dirty="0">
                          <a:solidFill>
                            <a:srgbClr val="006FC0"/>
                          </a:solidFill>
                          <a:uFill>
                            <a:solidFill>
                              <a:srgbClr val="006FC0"/>
                            </a:solidFill>
                          </a:uFill>
                          <a:latin typeface="Yu Gothic UI"/>
                          <a:cs typeface="Yu Gothic UI"/>
                        </a:rPr>
                        <a:t>さ</a:t>
                      </a:r>
                      <a:r>
                        <a:rPr sz="1200" b="1" u="sng" spc="114" dirty="0">
                          <a:solidFill>
                            <a:srgbClr val="006FC0"/>
                          </a:solidFill>
                          <a:uFill>
                            <a:solidFill>
                              <a:srgbClr val="006FC0"/>
                            </a:solidFill>
                          </a:uFill>
                          <a:latin typeface="Yu Gothic UI"/>
                          <a:cs typeface="Yu Gothic UI"/>
                        </a:rPr>
                        <a:t>れ</a:t>
                      </a:r>
                      <a:r>
                        <a:rPr sz="1200" b="1" u="sng" spc="105" dirty="0">
                          <a:solidFill>
                            <a:srgbClr val="006FC0"/>
                          </a:solidFill>
                          <a:uFill>
                            <a:solidFill>
                              <a:srgbClr val="006FC0"/>
                            </a:solidFill>
                          </a:uFill>
                          <a:latin typeface="Yu Gothic UI"/>
                          <a:cs typeface="Yu Gothic UI"/>
                        </a:rPr>
                        <a:t>た</a:t>
                      </a:r>
                      <a:r>
                        <a:rPr sz="1200" b="1" u="sng" spc="130" dirty="0">
                          <a:solidFill>
                            <a:srgbClr val="006FC0"/>
                          </a:solidFill>
                          <a:uFill>
                            <a:solidFill>
                              <a:srgbClr val="006FC0"/>
                            </a:solidFill>
                          </a:uFill>
                          <a:latin typeface="Yu Gothic UI"/>
                          <a:cs typeface="Yu Gothic UI"/>
                        </a:rPr>
                        <a:t>画像等</a:t>
                      </a:r>
                      <a:r>
                        <a:rPr sz="1200" b="1" u="sng" spc="100" dirty="0">
                          <a:solidFill>
                            <a:srgbClr val="006FC0"/>
                          </a:solidFill>
                          <a:uFill>
                            <a:solidFill>
                              <a:srgbClr val="006FC0"/>
                            </a:solidFill>
                          </a:uFill>
                          <a:latin typeface="Yu Gothic UI"/>
                          <a:cs typeface="Yu Gothic UI"/>
                        </a:rPr>
                        <a:t>を</a:t>
                      </a:r>
                      <a:r>
                        <a:rPr sz="1200" b="1" u="sng" spc="130" dirty="0">
                          <a:solidFill>
                            <a:srgbClr val="006FC0"/>
                          </a:solidFill>
                          <a:uFill>
                            <a:solidFill>
                              <a:srgbClr val="006FC0"/>
                            </a:solidFill>
                          </a:uFill>
                          <a:latin typeface="Yu Gothic UI"/>
                          <a:cs typeface="Yu Gothic UI"/>
                        </a:rPr>
                        <a:t>用</a:t>
                      </a:r>
                      <a:r>
                        <a:rPr sz="1200" b="1" u="sng" spc="110" dirty="0">
                          <a:solidFill>
                            <a:srgbClr val="006FC0"/>
                          </a:solidFill>
                          <a:uFill>
                            <a:solidFill>
                              <a:srgbClr val="006FC0"/>
                            </a:solidFill>
                          </a:uFill>
                          <a:latin typeface="Yu Gothic UI"/>
                          <a:cs typeface="Yu Gothic UI"/>
                        </a:rPr>
                        <a:t>い</a:t>
                      </a:r>
                      <a:r>
                        <a:rPr sz="1200" b="1" u="sng" spc="100" dirty="0">
                          <a:solidFill>
                            <a:srgbClr val="006FC0"/>
                          </a:solidFill>
                          <a:uFill>
                            <a:solidFill>
                              <a:srgbClr val="006FC0"/>
                            </a:solidFill>
                          </a:uFill>
                          <a:latin typeface="Yu Gothic UI"/>
                          <a:cs typeface="Yu Gothic UI"/>
                        </a:rPr>
                        <a:t>て</a:t>
                      </a:r>
                      <a:r>
                        <a:rPr sz="1200" b="1" u="sng" spc="130" dirty="0">
                          <a:solidFill>
                            <a:srgbClr val="006FC0"/>
                          </a:solidFill>
                          <a:uFill>
                            <a:solidFill>
                              <a:srgbClr val="006FC0"/>
                            </a:solidFill>
                          </a:uFill>
                          <a:latin typeface="Yu Gothic UI"/>
                          <a:cs typeface="Yu Gothic UI"/>
                        </a:rPr>
                        <a:t>指導</a:t>
                      </a:r>
                      <a:r>
                        <a:rPr sz="1200" b="1" u="sng" spc="100" dirty="0">
                          <a:solidFill>
                            <a:srgbClr val="006FC0"/>
                          </a:solidFill>
                          <a:uFill>
                            <a:solidFill>
                              <a:srgbClr val="006FC0"/>
                            </a:solidFill>
                          </a:uFill>
                          <a:latin typeface="Yu Gothic UI"/>
                          <a:cs typeface="Yu Gothic UI"/>
                        </a:rPr>
                        <a:t>を</a:t>
                      </a:r>
                      <a:r>
                        <a:rPr sz="1200" b="1" u="sng" spc="130" dirty="0">
                          <a:solidFill>
                            <a:srgbClr val="006FC0"/>
                          </a:solidFill>
                          <a:uFill>
                            <a:solidFill>
                              <a:srgbClr val="006FC0"/>
                            </a:solidFill>
                          </a:uFill>
                          <a:latin typeface="Yu Gothic UI"/>
                          <a:cs typeface="Yu Gothic UI"/>
                        </a:rPr>
                        <a:t>行</a:t>
                      </a:r>
                      <a:r>
                        <a:rPr sz="1200" b="1" u="sng" spc="85" dirty="0">
                          <a:solidFill>
                            <a:srgbClr val="006FC0"/>
                          </a:solidFill>
                          <a:uFill>
                            <a:solidFill>
                              <a:srgbClr val="006FC0"/>
                            </a:solidFill>
                          </a:uFill>
                          <a:latin typeface="Yu Gothic UI"/>
                          <a:cs typeface="Yu Gothic UI"/>
                        </a:rPr>
                        <a:t>っ</a:t>
                      </a:r>
                      <a:r>
                        <a:rPr sz="1200" b="1" u="sng" spc="105" dirty="0">
                          <a:solidFill>
                            <a:srgbClr val="006FC0"/>
                          </a:solidFill>
                          <a:uFill>
                            <a:solidFill>
                              <a:srgbClr val="006FC0"/>
                            </a:solidFill>
                          </a:uFill>
                          <a:latin typeface="Yu Gothic UI"/>
                          <a:cs typeface="Yu Gothic UI"/>
                        </a:rPr>
                        <a:t>た</a:t>
                      </a:r>
                      <a:r>
                        <a:rPr sz="1200" b="1" u="sng" spc="130" dirty="0">
                          <a:solidFill>
                            <a:srgbClr val="006FC0"/>
                          </a:solidFill>
                          <a:uFill>
                            <a:solidFill>
                              <a:srgbClr val="006FC0"/>
                            </a:solidFill>
                          </a:uFill>
                          <a:latin typeface="Yu Gothic UI"/>
                          <a:cs typeface="Yu Gothic UI"/>
                        </a:rPr>
                        <a:t>場合</a:t>
                      </a:r>
                      <a:r>
                        <a:rPr sz="1200" b="1" u="sng" spc="114" dirty="0">
                          <a:solidFill>
                            <a:srgbClr val="006FC0"/>
                          </a:solidFill>
                          <a:uFill>
                            <a:solidFill>
                              <a:srgbClr val="006FC0"/>
                            </a:solidFill>
                          </a:uFill>
                          <a:latin typeface="Yu Gothic UI"/>
                          <a:cs typeface="Yu Gothic UI"/>
                        </a:rPr>
                        <a:t>は</a:t>
                      </a:r>
                      <a:r>
                        <a:rPr sz="1200" b="1" u="sng" spc="85" dirty="0">
                          <a:solidFill>
                            <a:srgbClr val="006FC0"/>
                          </a:solidFill>
                          <a:uFill>
                            <a:solidFill>
                              <a:srgbClr val="006FC0"/>
                            </a:solidFill>
                          </a:uFill>
                          <a:latin typeface="Yu Gothic UI"/>
                          <a:cs typeface="Yu Gothic UI"/>
                        </a:rPr>
                        <a:t>、</a:t>
                      </a:r>
                      <a:r>
                        <a:rPr sz="1200" b="1" u="sng" spc="130" dirty="0">
                          <a:solidFill>
                            <a:srgbClr val="006FC0"/>
                          </a:solidFill>
                          <a:uFill>
                            <a:solidFill>
                              <a:srgbClr val="006FC0"/>
                            </a:solidFill>
                          </a:uFill>
                          <a:latin typeface="Yu Gothic UI"/>
                          <a:cs typeface="Yu Gothic UI"/>
                        </a:rPr>
                        <a:t>患</a:t>
                      </a:r>
                      <a:r>
                        <a:rPr sz="1200" b="1" u="sng" spc="80" dirty="0">
                          <a:solidFill>
                            <a:srgbClr val="006FC0"/>
                          </a:solidFill>
                          <a:uFill>
                            <a:solidFill>
                              <a:srgbClr val="006FC0"/>
                            </a:solidFill>
                          </a:uFill>
                          <a:latin typeface="Yu Gothic UI"/>
                          <a:cs typeface="Yu Gothic UI"/>
                        </a:rPr>
                        <a:t>者</a:t>
                      </a:r>
                      <a:endParaRPr sz="1200">
                        <a:latin typeface="Yu Gothic UI"/>
                        <a:cs typeface="Yu Gothic UI"/>
                      </a:endParaRPr>
                    </a:p>
                    <a:p>
                      <a:pPr marL="5633720">
                        <a:lnSpc>
                          <a:spcPct val="100000"/>
                        </a:lnSpc>
                      </a:pPr>
                      <a:r>
                        <a:rPr sz="1200" b="1" u="sng" spc="125" dirty="0">
                          <a:solidFill>
                            <a:srgbClr val="006FC0"/>
                          </a:solidFill>
                          <a:uFill>
                            <a:solidFill>
                              <a:srgbClr val="006FC0"/>
                            </a:solidFill>
                          </a:uFill>
                          <a:latin typeface="Yu Gothic UI"/>
                          <a:cs typeface="Yu Gothic UI"/>
                        </a:rPr>
                        <a:t>１人につき１回に限り算定する。</a:t>
                      </a:r>
                      <a:endParaRPr sz="1200">
                        <a:latin typeface="Yu Gothic UI"/>
                        <a:cs typeface="Yu Gothic UI"/>
                      </a:endParaRPr>
                    </a:p>
                    <a:p>
                      <a:pPr>
                        <a:lnSpc>
                          <a:spcPct val="100000"/>
                        </a:lnSpc>
                      </a:pPr>
                      <a:endParaRPr sz="1200">
                        <a:latin typeface="Times New Roman"/>
                        <a:cs typeface="Times New Roman"/>
                      </a:endParaRPr>
                    </a:p>
                    <a:p>
                      <a:pPr>
                        <a:lnSpc>
                          <a:spcPct val="100000"/>
                        </a:lnSpc>
                        <a:spcBef>
                          <a:spcPts val="685"/>
                        </a:spcBef>
                      </a:pPr>
                      <a:endParaRPr sz="1200">
                        <a:latin typeface="Times New Roman"/>
                        <a:cs typeface="Times New Roman"/>
                      </a:endParaRPr>
                    </a:p>
                    <a:p>
                      <a:pPr marL="377825" indent="-286385">
                        <a:lnSpc>
                          <a:spcPct val="100000"/>
                        </a:lnSpc>
                        <a:buFont typeface="Wingdings"/>
                        <a:buChar char=""/>
                        <a:tabLst>
                          <a:tab pos="377825" algn="l"/>
                        </a:tabLst>
                      </a:pPr>
                      <a:r>
                        <a:rPr sz="1400" spc="190" dirty="0">
                          <a:latin typeface="Yu Gothic UI"/>
                          <a:cs typeface="Yu Gothic UI"/>
                        </a:rPr>
                        <a:t>現行でう蝕以外も対象となっていることから、名称を見直す。</a:t>
                      </a:r>
                      <a:endParaRPr sz="1400">
                        <a:latin typeface="Yu Gothic UI"/>
                        <a:cs typeface="Yu Gothic UI"/>
                      </a:endParaRPr>
                    </a:p>
                    <a:p>
                      <a:pPr marL="2103755">
                        <a:lnSpc>
                          <a:spcPct val="100000"/>
                        </a:lnSpc>
                        <a:spcBef>
                          <a:spcPts val="459"/>
                        </a:spcBef>
                        <a:tabLst>
                          <a:tab pos="697103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nSpc>
                          <a:spcPct val="100000"/>
                        </a:lnSpc>
                        <a:spcBef>
                          <a:spcPts val="820"/>
                        </a:spcBef>
                        <a:tabLst>
                          <a:tab pos="5169535" algn="l"/>
                        </a:tabLst>
                      </a:pPr>
                      <a:r>
                        <a:rPr sz="1200" spc="600" dirty="0">
                          <a:latin typeface="Yu Gothic UI"/>
                          <a:cs typeface="Yu Gothic UI"/>
                        </a:rPr>
                        <a:t>【</a:t>
                      </a:r>
                      <a:r>
                        <a:rPr sz="1200" u="sng" spc="405" dirty="0">
                          <a:uFill>
                            <a:solidFill>
                              <a:srgbClr val="000000"/>
                            </a:solidFill>
                          </a:uFill>
                          <a:latin typeface="Yu Gothic UI"/>
                          <a:cs typeface="Yu Gothic UI"/>
                        </a:rPr>
                        <a:t>う</a:t>
                      </a:r>
                      <a:r>
                        <a:rPr sz="1200" u="sng" dirty="0">
                          <a:uFill>
                            <a:solidFill>
                              <a:srgbClr val="000000"/>
                            </a:solidFill>
                          </a:uFill>
                          <a:latin typeface="Yu Gothic UI"/>
                          <a:cs typeface="Yu Gothic UI"/>
                        </a:rPr>
                        <a:t>蝕</a:t>
                      </a:r>
                      <a:r>
                        <a:rPr sz="1200" dirty="0">
                          <a:latin typeface="Yu Gothic UI"/>
                          <a:cs typeface="Yu Gothic UI"/>
                        </a:rPr>
                        <a:t>処置</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b="1" u="sng" dirty="0">
                          <a:solidFill>
                            <a:srgbClr val="006FC0"/>
                          </a:solidFill>
                          <a:uFill>
                            <a:solidFill>
                              <a:srgbClr val="006FC0"/>
                            </a:solidFill>
                          </a:uFill>
                          <a:latin typeface="Yu Gothic UI"/>
                          <a:cs typeface="Yu Gothic UI"/>
                        </a:rPr>
                        <a:t>単純</a:t>
                      </a:r>
                      <a:r>
                        <a:rPr sz="1200" dirty="0">
                          <a:solidFill>
                            <a:srgbClr val="006FC0"/>
                          </a:solidFill>
                          <a:latin typeface="Yu Gothic UI"/>
                          <a:cs typeface="Yu Gothic UI"/>
                        </a:rPr>
                        <a:t>処置</a:t>
                      </a:r>
                      <a:r>
                        <a:rPr sz="1200" spc="550" dirty="0">
                          <a:latin typeface="Yu Gothic UI"/>
                          <a:cs typeface="Yu Gothic UI"/>
                        </a:rPr>
                        <a:t>】</a:t>
                      </a:r>
                      <a:endParaRPr sz="1200">
                        <a:latin typeface="Yu Gothic UI"/>
                        <a:cs typeface="Yu Gothic UI"/>
                      </a:endParaRPr>
                    </a:p>
                    <a:p>
                      <a:pPr marL="213360">
                        <a:lnSpc>
                          <a:spcPct val="100000"/>
                        </a:lnSpc>
                        <a:tabLst>
                          <a:tab pos="5169535" algn="l"/>
                        </a:tabLst>
                      </a:pPr>
                      <a:r>
                        <a:rPr sz="1200" spc="600" dirty="0">
                          <a:latin typeface="Yu Gothic UI"/>
                          <a:cs typeface="Yu Gothic UI"/>
                        </a:rPr>
                        <a:t>【</a:t>
                      </a:r>
                      <a:r>
                        <a:rPr sz="1200" u="sng" spc="90" dirty="0">
                          <a:uFill>
                            <a:solidFill>
                              <a:srgbClr val="000000"/>
                            </a:solidFill>
                          </a:uFill>
                          <a:latin typeface="Yu Gothic UI"/>
                          <a:cs typeface="Yu Gothic UI"/>
                        </a:rPr>
                        <a:t>う</a:t>
                      </a:r>
                      <a:r>
                        <a:rPr sz="1200" u="sng" spc="140" dirty="0">
                          <a:uFill>
                            <a:solidFill>
                              <a:srgbClr val="000000"/>
                            </a:solidFill>
                          </a:uFill>
                          <a:latin typeface="Yu Gothic UI"/>
                          <a:cs typeface="Yu Gothic UI"/>
                        </a:rPr>
                        <a:t>蝕歯</a:t>
                      </a:r>
                      <a:r>
                        <a:rPr sz="1200" dirty="0">
                          <a:latin typeface="Yu Gothic UI"/>
                          <a:cs typeface="Yu Gothic UI"/>
                        </a:rPr>
                        <a:t>即時充填形</a:t>
                      </a:r>
                      <a:r>
                        <a:rPr sz="1200" spc="-10" dirty="0">
                          <a:latin typeface="Yu Gothic UI"/>
                          <a:cs typeface="Yu Gothic UI"/>
                        </a:rPr>
                        <a:t>成</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solidFill>
                            <a:srgbClr val="006FC0"/>
                          </a:solidFill>
                          <a:latin typeface="Yu Gothic UI"/>
                          <a:cs typeface="Yu Gothic UI"/>
                        </a:rPr>
                        <a:t>即時充填形成</a:t>
                      </a:r>
                      <a:r>
                        <a:rPr sz="1200" spc="550" dirty="0">
                          <a:latin typeface="Yu Gothic UI"/>
                          <a:cs typeface="Yu Gothic UI"/>
                        </a:rPr>
                        <a:t>】</a:t>
                      </a:r>
                      <a:endParaRPr sz="1200">
                        <a:latin typeface="Yu Gothic UI"/>
                        <a:cs typeface="Yu Gothic UI"/>
                      </a:endParaRPr>
                    </a:p>
                    <a:p>
                      <a:pPr marL="213360">
                        <a:lnSpc>
                          <a:spcPct val="100000"/>
                        </a:lnSpc>
                        <a:tabLst>
                          <a:tab pos="5169535" algn="l"/>
                        </a:tabLst>
                      </a:pPr>
                      <a:r>
                        <a:rPr sz="1200" spc="600" dirty="0">
                          <a:latin typeface="Yu Gothic UI"/>
                          <a:cs typeface="Yu Gothic UI"/>
                        </a:rPr>
                        <a:t>【</a:t>
                      </a:r>
                      <a:r>
                        <a:rPr sz="1200" u="sng" spc="90" dirty="0">
                          <a:uFill>
                            <a:solidFill>
                              <a:srgbClr val="000000"/>
                            </a:solidFill>
                          </a:uFill>
                          <a:latin typeface="Yu Gothic UI"/>
                          <a:cs typeface="Yu Gothic UI"/>
                        </a:rPr>
                        <a:t>う</a:t>
                      </a:r>
                      <a:r>
                        <a:rPr sz="1200" u="sng" spc="140" dirty="0">
                          <a:uFill>
                            <a:solidFill>
                              <a:srgbClr val="000000"/>
                            </a:solidFill>
                          </a:uFill>
                          <a:latin typeface="Yu Gothic UI"/>
                          <a:cs typeface="Yu Gothic UI"/>
                        </a:rPr>
                        <a:t>蝕歯</a:t>
                      </a:r>
                      <a:r>
                        <a:rPr sz="1200" spc="140" dirty="0">
                          <a:latin typeface="Yu Gothic UI"/>
                          <a:cs typeface="Yu Gothic UI"/>
                        </a:rPr>
                        <a:t>イ</a:t>
                      </a:r>
                      <a:r>
                        <a:rPr sz="1200" spc="150" dirty="0">
                          <a:latin typeface="Yu Gothic UI"/>
                          <a:cs typeface="Yu Gothic UI"/>
                        </a:rPr>
                        <a:t>ン</a:t>
                      </a:r>
                      <a:r>
                        <a:rPr sz="1200" spc="145" dirty="0">
                          <a:latin typeface="Yu Gothic UI"/>
                          <a:cs typeface="Yu Gothic UI"/>
                        </a:rPr>
                        <a:t>レ</a:t>
                      </a:r>
                      <a:r>
                        <a:rPr sz="1200" spc="130" dirty="0">
                          <a:latin typeface="Yu Gothic UI"/>
                          <a:cs typeface="Yu Gothic UI"/>
                        </a:rPr>
                        <a:t>ー</a:t>
                      </a:r>
                      <a:r>
                        <a:rPr sz="1200" spc="200" dirty="0">
                          <a:latin typeface="Yu Gothic UI"/>
                          <a:cs typeface="Yu Gothic UI"/>
                        </a:rPr>
                        <a:t>修復形</a:t>
                      </a:r>
                      <a:r>
                        <a:rPr sz="1200" spc="195" dirty="0">
                          <a:latin typeface="Yu Gothic UI"/>
                          <a:cs typeface="Yu Gothic UI"/>
                        </a:rPr>
                        <a:t>成</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spc="140" dirty="0">
                          <a:solidFill>
                            <a:srgbClr val="006FC0"/>
                          </a:solidFill>
                          <a:latin typeface="Yu Gothic UI"/>
                          <a:cs typeface="Yu Gothic UI"/>
                        </a:rPr>
                        <a:t>イ</a:t>
                      </a:r>
                      <a:r>
                        <a:rPr sz="1200" spc="150" dirty="0">
                          <a:solidFill>
                            <a:srgbClr val="006FC0"/>
                          </a:solidFill>
                          <a:latin typeface="Yu Gothic UI"/>
                          <a:cs typeface="Yu Gothic UI"/>
                        </a:rPr>
                        <a:t>ン</a:t>
                      </a:r>
                      <a:r>
                        <a:rPr sz="1200" spc="145" dirty="0">
                          <a:solidFill>
                            <a:srgbClr val="006FC0"/>
                          </a:solidFill>
                          <a:latin typeface="Yu Gothic UI"/>
                          <a:cs typeface="Yu Gothic UI"/>
                        </a:rPr>
                        <a:t>レ</a:t>
                      </a:r>
                      <a:r>
                        <a:rPr sz="1200" spc="130" dirty="0">
                          <a:solidFill>
                            <a:srgbClr val="006FC0"/>
                          </a:solidFill>
                          <a:latin typeface="Yu Gothic UI"/>
                          <a:cs typeface="Yu Gothic UI"/>
                        </a:rPr>
                        <a:t>ー</a:t>
                      </a:r>
                      <a:r>
                        <a:rPr sz="1200" spc="200" dirty="0">
                          <a:solidFill>
                            <a:srgbClr val="006FC0"/>
                          </a:solidFill>
                          <a:latin typeface="Yu Gothic UI"/>
                          <a:cs typeface="Yu Gothic UI"/>
                        </a:rPr>
                        <a:t>修復形成</a:t>
                      </a:r>
                      <a:r>
                        <a:rPr sz="1200" spc="550" dirty="0">
                          <a:latin typeface="Yu Gothic UI"/>
                          <a:cs typeface="Yu Gothic UI"/>
                        </a:rPr>
                        <a:t>】</a:t>
                      </a:r>
                      <a:endParaRPr sz="1200">
                        <a:latin typeface="Yu Gothic UI"/>
                        <a:cs typeface="Yu Gothic UI"/>
                      </a:endParaRPr>
                    </a:p>
                    <a:p>
                      <a:pPr marL="377825" indent="-286385">
                        <a:lnSpc>
                          <a:spcPct val="100000"/>
                        </a:lnSpc>
                        <a:spcBef>
                          <a:spcPts val="1120"/>
                        </a:spcBef>
                        <a:buFont typeface="Wingdings"/>
                        <a:buChar char=""/>
                        <a:tabLst>
                          <a:tab pos="377825" algn="l"/>
                        </a:tabLst>
                      </a:pPr>
                      <a:r>
                        <a:rPr sz="1400" spc="145" dirty="0">
                          <a:latin typeface="Yu Gothic UI"/>
                          <a:cs typeface="Yu Gothic UI"/>
                        </a:rPr>
                        <a:t>準用となっている歯の破折片除去を新設する。</a:t>
                      </a:r>
                      <a:endParaRPr sz="1400">
                        <a:latin typeface="Yu Gothic UI"/>
                        <a:cs typeface="Yu Gothic UI"/>
                      </a:endParaRPr>
                    </a:p>
                    <a:p>
                      <a:pPr marL="865505">
                        <a:lnSpc>
                          <a:spcPct val="100000"/>
                        </a:lnSpc>
                        <a:spcBef>
                          <a:spcPts val="1445"/>
                        </a:spcBef>
                        <a:tabLst>
                          <a:tab pos="1755775" algn="l"/>
                          <a:tab pos="5133340" algn="l"/>
                        </a:tabLst>
                      </a:pPr>
                      <a:r>
                        <a:rPr sz="1400" b="1" u="sng" dirty="0">
                          <a:solidFill>
                            <a:srgbClr val="006FC0"/>
                          </a:solidFill>
                          <a:uFill>
                            <a:solidFill>
                              <a:srgbClr val="006FC0"/>
                            </a:solidFill>
                          </a:uFill>
                          <a:latin typeface="Yu Gothic UI"/>
                          <a:cs typeface="Yu Gothic UI"/>
                        </a:rPr>
                        <a:t>（新</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歯の破折片除去（１</a:t>
                      </a:r>
                      <a:r>
                        <a:rPr sz="1400" b="1" u="sng" spc="-15" dirty="0">
                          <a:solidFill>
                            <a:srgbClr val="006FC0"/>
                          </a:solidFill>
                          <a:uFill>
                            <a:solidFill>
                              <a:srgbClr val="006FC0"/>
                            </a:solidFill>
                          </a:uFill>
                          <a:latin typeface="Yu Gothic UI"/>
                          <a:cs typeface="Yu Gothic UI"/>
                        </a:rPr>
                        <a:t>歯</a:t>
                      </a:r>
                      <a:r>
                        <a:rPr sz="1400" b="1" u="sng" spc="285" dirty="0">
                          <a:solidFill>
                            <a:srgbClr val="006FC0"/>
                          </a:solidFill>
                          <a:uFill>
                            <a:solidFill>
                              <a:srgbClr val="006FC0"/>
                            </a:solidFill>
                          </a:uFill>
                          <a:latin typeface="Yu Gothic UI"/>
                          <a:cs typeface="Yu Gothic UI"/>
                        </a:rPr>
                        <a:t>に</a:t>
                      </a:r>
                      <a:r>
                        <a:rPr sz="1400" b="1" u="sng" spc="290" dirty="0">
                          <a:solidFill>
                            <a:srgbClr val="006FC0"/>
                          </a:solidFill>
                          <a:uFill>
                            <a:solidFill>
                              <a:srgbClr val="006FC0"/>
                            </a:solidFill>
                          </a:uFill>
                          <a:latin typeface="Yu Gothic UI"/>
                          <a:cs typeface="Yu Gothic UI"/>
                        </a:rPr>
                        <a:t>つ</a:t>
                      </a:r>
                      <a:r>
                        <a:rPr sz="1400" b="1" u="sng" spc="265" dirty="0">
                          <a:solidFill>
                            <a:srgbClr val="006FC0"/>
                          </a:solidFill>
                          <a:uFill>
                            <a:solidFill>
                              <a:srgbClr val="006FC0"/>
                            </a:solidFill>
                          </a:uFill>
                          <a:latin typeface="Yu Gothic UI"/>
                          <a:cs typeface="Yu Gothic UI"/>
                        </a:rPr>
                        <a:t>き</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165" dirty="0">
                          <a:solidFill>
                            <a:srgbClr val="006FC0"/>
                          </a:solidFill>
                          <a:uFill>
                            <a:solidFill>
                              <a:srgbClr val="006FC0"/>
                            </a:solidFill>
                          </a:uFill>
                          <a:latin typeface="Yu Gothic UI"/>
                          <a:cs typeface="Yu Gothic UI"/>
                        </a:rPr>
                        <a:t>30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txBody>
                  <a:tcPr marL="0" marR="0" marT="4254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9" name="object 19"/>
          <p:cNvSpPr/>
          <p:nvPr/>
        </p:nvSpPr>
        <p:spPr>
          <a:xfrm>
            <a:off x="0" y="417436"/>
            <a:ext cx="9906000" cy="417195"/>
          </a:xfrm>
          <a:custGeom>
            <a:avLst/>
            <a:gdLst/>
            <a:ahLst/>
            <a:cxnLst/>
            <a:rect l="l" t="t" r="r" b="b"/>
            <a:pathLst>
              <a:path w="9906000" h="417194">
                <a:moveTo>
                  <a:pt x="9906000" y="0"/>
                </a:moveTo>
                <a:lnTo>
                  <a:pt x="0" y="0"/>
                </a:lnTo>
                <a:lnTo>
                  <a:pt x="0" y="416826"/>
                </a:lnTo>
                <a:lnTo>
                  <a:pt x="9906000" y="416826"/>
                </a:lnTo>
                <a:lnTo>
                  <a:pt x="9906000" y="0"/>
                </a:lnTo>
                <a:close/>
              </a:path>
            </a:pathLst>
          </a:custGeom>
          <a:solidFill>
            <a:srgbClr val="CDFFDC"/>
          </a:solidFill>
        </p:spPr>
        <p:txBody>
          <a:bodyPr wrap="square" lIns="0" tIns="0" rIns="0" bIns="0" rtlCol="0"/>
          <a:lstStyle/>
          <a:p>
            <a:endParaRPr/>
          </a:p>
        </p:txBody>
      </p:sp>
      <p:sp>
        <p:nvSpPr>
          <p:cNvPr id="20" name="object 20"/>
          <p:cNvSpPr txBox="1">
            <a:spLocks noGrp="1"/>
          </p:cNvSpPr>
          <p:nvPr>
            <p:ph type="title"/>
          </p:nvPr>
        </p:nvSpPr>
        <p:spPr>
          <a:xfrm>
            <a:off x="2016632" y="439293"/>
            <a:ext cx="5873115" cy="330835"/>
          </a:xfrm>
          <a:prstGeom prst="rect">
            <a:avLst/>
          </a:prstGeom>
        </p:spPr>
        <p:txBody>
          <a:bodyPr vert="horz" wrap="square" lIns="0" tIns="13335" rIns="0" bIns="0" rtlCol="0">
            <a:spAutoFit/>
          </a:bodyPr>
          <a:lstStyle/>
          <a:p>
            <a:pPr marL="12700">
              <a:lnSpc>
                <a:spcPct val="100000"/>
              </a:lnSpc>
              <a:spcBef>
                <a:spcPts val="105"/>
              </a:spcBef>
            </a:pPr>
            <a:r>
              <a:rPr sz="2000" spc="95" dirty="0"/>
              <a:t>算定告示と算定要件が一致していない項目の整理①</a:t>
            </a:r>
            <a:endParaRPr sz="2000"/>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68</a:t>
            </a:r>
          </a:p>
        </p:txBody>
      </p:sp>
      <p:sp>
        <p:nvSpPr>
          <p:cNvPr id="21" name="object 21"/>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8366" y="976591"/>
          <a:ext cx="9234805" cy="1276349"/>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185670">
                  <a:extLst>
                    <a:ext uri="{9D8B030D-6E8A-4147-A177-3AD203B41FA5}">
                      <a16:colId xmlns:a16="http://schemas.microsoft.com/office/drawing/2014/main" val="20001"/>
                    </a:ext>
                  </a:extLst>
                </a:gridCol>
                <a:gridCol w="6926580">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635635">
                        <a:lnSpc>
                          <a:spcPct val="100000"/>
                        </a:lnSpc>
                        <a:spcBef>
                          <a:spcPts val="400"/>
                        </a:spcBef>
                      </a:pPr>
                      <a:r>
                        <a:rPr sz="1200" b="1" spc="-10" dirty="0">
                          <a:latin typeface="Yu Gothic UI"/>
                          <a:cs typeface="Yu Gothic UI"/>
                        </a:rPr>
                        <a:t>基本的な方針</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982980">
                <a:tc gridSpan="3">
                  <a:txBody>
                    <a:bodyPr/>
                    <a:lstStyle/>
                    <a:p>
                      <a:pPr marL="377825" marR="82550" indent="-287020">
                        <a:lnSpc>
                          <a:spcPct val="100000"/>
                        </a:lnSpc>
                        <a:spcBef>
                          <a:spcPts val="365"/>
                        </a:spcBef>
                        <a:buFont typeface="Wingdings"/>
                        <a:buChar char=""/>
                        <a:tabLst>
                          <a:tab pos="377825" algn="l"/>
                        </a:tabLst>
                      </a:pPr>
                      <a:r>
                        <a:rPr sz="1400" b="1" u="sng" spc="60" dirty="0">
                          <a:solidFill>
                            <a:srgbClr val="006FC0"/>
                          </a:solidFill>
                          <a:uFill>
                            <a:solidFill>
                              <a:srgbClr val="006FC0"/>
                            </a:solidFill>
                          </a:uFill>
                          <a:latin typeface="Yu Gothic UI"/>
                          <a:cs typeface="Yu Gothic UI"/>
                        </a:rPr>
                        <a:t>令和８年度以降の物価上昇への対応については</a:t>
                      </a:r>
                      <a:r>
                        <a:rPr sz="1400" spc="155" dirty="0">
                          <a:latin typeface="Yu Gothic UI"/>
                          <a:cs typeface="Yu Gothic UI"/>
                        </a:rPr>
                        <a:t>、段階的に対応する必要があることを踏まえ、初・再診料等及</a:t>
                      </a:r>
                      <a:r>
                        <a:rPr sz="1400" spc="100" dirty="0">
                          <a:latin typeface="Yu Gothic UI"/>
                          <a:cs typeface="Yu Gothic UI"/>
                        </a:rPr>
                        <a:t>び入院料等とは別に、初・再診時等及び入院料等の算定時に算定できる、</a:t>
                      </a:r>
                      <a:r>
                        <a:rPr sz="1400" b="1" u="sng" spc="25" dirty="0">
                          <a:solidFill>
                            <a:srgbClr val="006FC0"/>
                          </a:solidFill>
                          <a:uFill>
                            <a:solidFill>
                              <a:srgbClr val="006FC0"/>
                            </a:solidFill>
                          </a:uFill>
                          <a:latin typeface="Yu Gothic UI"/>
                          <a:cs typeface="Yu Gothic UI"/>
                        </a:rPr>
                        <a:t>物価対応料を新設</a:t>
                      </a:r>
                      <a:r>
                        <a:rPr sz="1400" spc="335" dirty="0">
                          <a:latin typeface="Yu Gothic UI"/>
                          <a:cs typeface="Yu Gothic UI"/>
                        </a:rPr>
                        <a:t>する。</a:t>
                      </a:r>
                      <a:endParaRPr sz="1400">
                        <a:latin typeface="Yu Gothic UI"/>
                        <a:cs typeface="Yu Gothic UI"/>
                      </a:endParaRPr>
                    </a:p>
                    <a:p>
                      <a:pPr marL="377825" marR="82550" indent="-287020">
                        <a:lnSpc>
                          <a:spcPct val="100000"/>
                        </a:lnSpc>
                        <a:buFont typeface="Wingdings"/>
                        <a:buChar char=""/>
                        <a:tabLst>
                          <a:tab pos="377825" algn="l"/>
                        </a:tabLst>
                      </a:pPr>
                      <a:r>
                        <a:rPr sz="1400" b="1" u="sng" spc="35" dirty="0">
                          <a:solidFill>
                            <a:srgbClr val="006FC0"/>
                          </a:solidFill>
                          <a:uFill>
                            <a:solidFill>
                              <a:srgbClr val="006FC0"/>
                            </a:solidFill>
                          </a:uFill>
                          <a:latin typeface="Yu Gothic UI"/>
                          <a:cs typeface="Yu Gothic UI"/>
                        </a:rPr>
                        <a:t>令和６年度診療報酬改定以降の経営環境の悪化への対応分については</a:t>
                      </a:r>
                      <a:r>
                        <a:rPr sz="1400" spc="105" dirty="0">
                          <a:latin typeface="Yu Gothic UI"/>
                          <a:cs typeface="Yu Gothic UI"/>
                        </a:rPr>
                        <a:t>、令和８年度改定時に、</a:t>
                      </a:r>
                      <a:r>
                        <a:rPr sz="1400" b="1" u="sng" spc="90" dirty="0">
                          <a:solidFill>
                            <a:srgbClr val="006FC0"/>
                          </a:solidFill>
                          <a:uFill>
                            <a:solidFill>
                              <a:srgbClr val="006FC0"/>
                            </a:solidFill>
                          </a:uFill>
                          <a:latin typeface="Yu Gothic UI"/>
                          <a:cs typeface="Yu Gothic UI"/>
                        </a:rPr>
                        <a:t>初・再診料等及</a:t>
                      </a:r>
                      <a:r>
                        <a:rPr sz="1400" b="1" u="sng" spc="500" dirty="0">
                          <a:solidFill>
                            <a:srgbClr val="006FC0"/>
                          </a:solidFill>
                          <a:uFill>
                            <a:solidFill>
                              <a:srgbClr val="006FC0"/>
                            </a:solidFill>
                          </a:uFill>
                          <a:latin typeface="Yu Gothic UI"/>
                          <a:cs typeface="Yu Gothic UI"/>
                        </a:rPr>
                        <a:t>                                                   </a:t>
                      </a:r>
                      <a:r>
                        <a:rPr sz="1400" b="1" u="sng" spc="80" dirty="0">
                          <a:solidFill>
                            <a:srgbClr val="006FC0"/>
                          </a:solidFill>
                          <a:uFill>
                            <a:solidFill>
                              <a:srgbClr val="006FC0"/>
                            </a:solidFill>
                          </a:uFill>
                          <a:latin typeface="Yu Gothic UI"/>
                          <a:cs typeface="Yu Gothic UI"/>
                        </a:rPr>
                        <a:t>び入院料等の評価に含める</a:t>
                      </a:r>
                      <a:r>
                        <a:rPr sz="1400" spc="420" dirty="0">
                          <a:latin typeface="Yu Gothic UI"/>
                          <a:cs typeface="Yu Gothic UI"/>
                        </a:rPr>
                        <a:t>。</a:t>
                      </a:r>
                      <a:endParaRPr sz="1400">
                        <a:latin typeface="Yu Gothic UI"/>
                        <a:cs typeface="Yu Gothic UI"/>
                      </a:endParaRPr>
                    </a:p>
                  </a:txBody>
                  <a:tcPr marL="0" marR="0" marT="463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p:nvPr/>
        </p:nvSpPr>
        <p:spPr>
          <a:xfrm>
            <a:off x="2348864" y="402716"/>
            <a:ext cx="5212715" cy="391160"/>
          </a:xfrm>
          <a:prstGeom prst="rect">
            <a:avLst/>
          </a:prstGeom>
        </p:spPr>
        <p:txBody>
          <a:bodyPr vert="horz" wrap="square" lIns="0" tIns="12700" rIns="0" bIns="0" rtlCol="0">
            <a:spAutoFit/>
          </a:bodyPr>
          <a:lstStyle/>
          <a:p>
            <a:pPr marL="12700">
              <a:lnSpc>
                <a:spcPct val="100000"/>
              </a:lnSpc>
              <a:spcBef>
                <a:spcPts val="100"/>
              </a:spcBef>
            </a:pPr>
            <a:r>
              <a:rPr sz="2400" b="1" spc="130" dirty="0">
                <a:latin typeface="Yu Gothic UI"/>
                <a:cs typeface="Yu Gothic UI"/>
              </a:rPr>
              <a:t>物件費の高騰を踏まえた対応の全体像</a:t>
            </a:r>
            <a:endParaRPr sz="2400">
              <a:latin typeface="Yu Gothic UI"/>
              <a:cs typeface="Yu Gothic UI"/>
            </a:endParaRPr>
          </a:p>
        </p:txBody>
      </p:sp>
      <p:sp>
        <p:nvSpPr>
          <p:cNvPr id="5" name="object 5"/>
          <p:cNvSpPr txBox="1"/>
          <p:nvPr/>
        </p:nvSpPr>
        <p:spPr>
          <a:xfrm>
            <a:off x="78739" y="65659"/>
            <a:ext cx="156781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Yu Gothic UI"/>
                <a:cs typeface="Yu Gothic UI"/>
              </a:rPr>
              <a:t>令和８年度診療報酬改定</a:t>
            </a:r>
            <a:endParaRPr sz="1100">
              <a:latin typeface="Yu Gothic UI"/>
              <a:cs typeface="Yu Gothic UI"/>
            </a:endParaRPr>
          </a:p>
        </p:txBody>
      </p:sp>
      <p:sp>
        <p:nvSpPr>
          <p:cNvPr id="6" name="object 6"/>
          <p:cNvSpPr txBox="1"/>
          <p:nvPr/>
        </p:nvSpPr>
        <p:spPr>
          <a:xfrm>
            <a:off x="1755394" y="65659"/>
            <a:ext cx="77139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Yu Gothic UI"/>
                <a:cs typeface="Yu Gothic UI"/>
              </a:rPr>
              <a:t>医療機関等が直面する人件費や、医療材料費、食材料費、光熱水費及び委託費等といった物件費の高騰を踏まえた対応－①</a:t>
            </a:r>
            <a:endParaRPr sz="1100">
              <a:latin typeface="Yu Gothic UI"/>
              <a:cs typeface="Yu Gothic UI"/>
            </a:endParaRPr>
          </a:p>
        </p:txBody>
      </p:sp>
      <p:sp>
        <p:nvSpPr>
          <p:cNvPr id="7" name="object 7"/>
          <p:cNvSpPr txBox="1"/>
          <p:nvPr/>
        </p:nvSpPr>
        <p:spPr>
          <a:xfrm>
            <a:off x="2806064" y="6318822"/>
            <a:ext cx="7022465" cy="508634"/>
          </a:xfrm>
          <a:prstGeom prst="rect">
            <a:avLst/>
          </a:prstGeom>
        </p:spPr>
        <p:txBody>
          <a:bodyPr vert="horz" wrap="square" lIns="0" tIns="22860" rIns="0" bIns="0" rtlCol="0">
            <a:spAutoFit/>
          </a:bodyPr>
          <a:lstStyle/>
          <a:p>
            <a:pPr marL="1325245">
              <a:lnSpc>
                <a:spcPct val="100000"/>
              </a:lnSpc>
              <a:spcBef>
                <a:spcPts val="180"/>
              </a:spcBef>
              <a:tabLst>
                <a:tab pos="4399280" algn="l"/>
              </a:tabLst>
            </a:pPr>
            <a:r>
              <a:rPr sz="1200" dirty="0">
                <a:latin typeface="Yu Gothic UI"/>
                <a:cs typeface="Yu Gothic UI"/>
              </a:rPr>
              <a:t>令和８年</a:t>
            </a:r>
            <a:r>
              <a:rPr sz="1200" spc="-50" dirty="0">
                <a:latin typeface="Yu Gothic UI"/>
                <a:cs typeface="Yu Gothic UI"/>
              </a:rPr>
              <a:t>度</a:t>
            </a:r>
            <a:r>
              <a:rPr sz="1200" dirty="0">
                <a:latin typeface="Yu Gothic UI"/>
                <a:cs typeface="Yu Gothic UI"/>
              </a:rPr>
              <a:t>	令和９年</a:t>
            </a:r>
            <a:r>
              <a:rPr sz="1200" spc="-50" dirty="0">
                <a:latin typeface="Yu Gothic UI"/>
                <a:cs typeface="Yu Gothic UI"/>
              </a:rPr>
              <a:t>度</a:t>
            </a:r>
            <a:endParaRPr sz="1200">
              <a:latin typeface="Yu Gothic UI"/>
              <a:cs typeface="Yu Gothic UI"/>
            </a:endParaRPr>
          </a:p>
          <a:p>
            <a:pPr marL="12700">
              <a:lnSpc>
                <a:spcPct val="100000"/>
              </a:lnSpc>
              <a:spcBef>
                <a:spcPts val="120"/>
              </a:spcBef>
              <a:tabLst>
                <a:tab pos="278765" algn="l"/>
                <a:tab pos="6892925" algn="l"/>
              </a:tabLst>
            </a:pPr>
            <a:r>
              <a:rPr sz="1050" spc="-50" dirty="0">
                <a:latin typeface="MS Gothic"/>
                <a:cs typeface="MS Gothic"/>
              </a:rPr>
              <a:t>※</a:t>
            </a:r>
            <a:r>
              <a:rPr sz="1050" dirty="0">
                <a:latin typeface="MS Gothic"/>
                <a:cs typeface="MS Gothic"/>
              </a:rPr>
              <a:t>	</a:t>
            </a:r>
            <a:r>
              <a:rPr sz="1050" dirty="0">
                <a:latin typeface="Yu Gothic UI"/>
                <a:cs typeface="Yu Gothic UI"/>
              </a:rPr>
              <a:t>実</a:t>
            </a:r>
            <a:r>
              <a:rPr sz="1050" spc="-10" dirty="0">
                <a:latin typeface="Yu Gothic UI"/>
                <a:cs typeface="Yu Gothic UI"/>
              </a:rPr>
              <a:t>際</a:t>
            </a:r>
            <a:r>
              <a:rPr sz="1050" spc="85" dirty="0">
                <a:latin typeface="Yu Gothic UI"/>
                <a:cs typeface="Yu Gothic UI"/>
              </a:rPr>
              <a:t>の</a:t>
            </a:r>
            <a:r>
              <a:rPr sz="1050" spc="95" dirty="0">
                <a:latin typeface="Yu Gothic UI"/>
                <a:cs typeface="Yu Gothic UI"/>
              </a:rPr>
              <a:t>経</a:t>
            </a:r>
            <a:r>
              <a:rPr sz="1050" spc="355" dirty="0">
                <a:latin typeface="Yu Gothic UI"/>
                <a:cs typeface="Yu Gothic UI"/>
              </a:rPr>
              <a:t>済</a:t>
            </a:r>
            <a:r>
              <a:rPr sz="1050" spc="165" dirty="0">
                <a:latin typeface="Yu Gothic UI"/>
                <a:cs typeface="Yu Gothic UI"/>
              </a:rPr>
              <a:t>・</a:t>
            </a:r>
            <a:r>
              <a:rPr sz="1050" spc="-15" dirty="0">
                <a:latin typeface="Yu Gothic UI"/>
                <a:cs typeface="Yu Gothic UI"/>
              </a:rPr>
              <a:t>物</a:t>
            </a:r>
            <a:r>
              <a:rPr sz="1050" spc="105" dirty="0">
                <a:latin typeface="Yu Gothic UI"/>
                <a:cs typeface="Yu Gothic UI"/>
              </a:rPr>
              <a:t>価</a:t>
            </a:r>
            <a:r>
              <a:rPr sz="1050" spc="65" dirty="0">
                <a:latin typeface="Yu Gothic UI"/>
                <a:cs typeface="Yu Gothic UI"/>
              </a:rPr>
              <a:t>の</a:t>
            </a:r>
            <a:r>
              <a:rPr sz="1050" dirty="0">
                <a:latin typeface="Yu Gothic UI"/>
                <a:cs typeface="Yu Gothic UI"/>
              </a:rPr>
              <a:t>動</a:t>
            </a:r>
            <a:r>
              <a:rPr sz="1050" spc="-10" dirty="0">
                <a:latin typeface="Yu Gothic UI"/>
                <a:cs typeface="Yu Gothic UI"/>
              </a:rPr>
              <a:t>向</a:t>
            </a:r>
            <a:r>
              <a:rPr sz="1050" spc="165" dirty="0">
                <a:latin typeface="Yu Gothic UI"/>
                <a:cs typeface="Yu Gothic UI"/>
              </a:rPr>
              <a:t>が</a:t>
            </a:r>
            <a:r>
              <a:rPr sz="1050" spc="-10" dirty="0">
                <a:latin typeface="Segoe UI"/>
                <a:cs typeface="Segoe UI"/>
              </a:rPr>
              <a:t>R</a:t>
            </a:r>
            <a:r>
              <a:rPr sz="1050" spc="-10" dirty="0">
                <a:latin typeface="Yu Gothic UI"/>
                <a:cs typeface="Yu Gothic UI"/>
              </a:rPr>
              <a:t>８</a:t>
            </a:r>
            <a:r>
              <a:rPr sz="1050" spc="-20" dirty="0">
                <a:latin typeface="Yu Gothic UI"/>
                <a:cs typeface="Yu Gothic UI"/>
              </a:rPr>
              <a:t>年</a:t>
            </a:r>
            <a:r>
              <a:rPr sz="1050" dirty="0">
                <a:latin typeface="Yu Gothic UI"/>
                <a:cs typeface="Yu Gothic UI"/>
              </a:rPr>
              <a:t>時</a:t>
            </a:r>
            <a:r>
              <a:rPr sz="1050" spc="-20" dirty="0">
                <a:latin typeface="Yu Gothic UI"/>
                <a:cs typeface="Yu Gothic UI"/>
              </a:rPr>
              <a:t>点</a:t>
            </a:r>
            <a:r>
              <a:rPr sz="1050" spc="85" dirty="0">
                <a:latin typeface="Yu Gothic UI"/>
                <a:cs typeface="Yu Gothic UI"/>
              </a:rPr>
              <a:t>の見</a:t>
            </a:r>
            <a:r>
              <a:rPr sz="1050" spc="185" dirty="0">
                <a:latin typeface="Yu Gothic UI"/>
                <a:cs typeface="Yu Gothic UI"/>
              </a:rPr>
              <a:t>通</a:t>
            </a:r>
            <a:r>
              <a:rPr sz="1050" spc="110" dirty="0">
                <a:latin typeface="Yu Gothic UI"/>
                <a:cs typeface="Yu Gothic UI"/>
              </a:rPr>
              <a:t>し</a:t>
            </a:r>
            <a:r>
              <a:rPr sz="1050" spc="265" dirty="0">
                <a:latin typeface="Yu Gothic UI"/>
                <a:cs typeface="Yu Gothic UI"/>
              </a:rPr>
              <a:t>か</a:t>
            </a:r>
            <a:r>
              <a:rPr sz="1050" spc="210" dirty="0">
                <a:latin typeface="Yu Gothic UI"/>
                <a:cs typeface="Yu Gothic UI"/>
              </a:rPr>
              <a:t>ら</a:t>
            </a:r>
            <a:r>
              <a:rPr sz="1050" spc="155" dirty="0">
                <a:latin typeface="Yu Gothic UI"/>
                <a:cs typeface="Yu Gothic UI"/>
              </a:rPr>
              <a:t>大</a:t>
            </a:r>
            <a:r>
              <a:rPr sz="1050" spc="95" dirty="0">
                <a:latin typeface="Yu Gothic UI"/>
                <a:cs typeface="Yu Gothic UI"/>
              </a:rPr>
              <a:t>き</a:t>
            </a:r>
            <a:r>
              <a:rPr sz="1050" spc="160" dirty="0">
                <a:latin typeface="Yu Gothic UI"/>
                <a:cs typeface="Yu Gothic UI"/>
              </a:rPr>
              <a:t>く</a:t>
            </a:r>
            <a:r>
              <a:rPr sz="1050" spc="250" dirty="0">
                <a:latin typeface="Yu Gothic UI"/>
                <a:cs typeface="Yu Gothic UI"/>
              </a:rPr>
              <a:t>変</a:t>
            </a:r>
            <a:r>
              <a:rPr sz="1050" spc="185" dirty="0">
                <a:latin typeface="Yu Gothic UI"/>
                <a:cs typeface="Yu Gothic UI"/>
              </a:rPr>
              <a:t>動</a:t>
            </a:r>
            <a:r>
              <a:rPr sz="1050" spc="110" dirty="0">
                <a:latin typeface="Yu Gothic UI"/>
                <a:cs typeface="Yu Gothic UI"/>
              </a:rPr>
              <a:t>し</a:t>
            </a:r>
            <a:r>
              <a:rPr sz="1050" spc="95" dirty="0">
                <a:latin typeface="Yu Gothic UI"/>
                <a:cs typeface="Yu Gothic UI"/>
              </a:rPr>
              <a:t>た</a:t>
            </a:r>
            <a:r>
              <a:rPr sz="1050" spc="105" dirty="0">
                <a:latin typeface="Yu Gothic UI"/>
                <a:cs typeface="Yu Gothic UI"/>
              </a:rPr>
              <a:t>場</a:t>
            </a:r>
            <a:r>
              <a:rPr sz="1050" dirty="0">
                <a:latin typeface="Yu Gothic UI"/>
                <a:cs typeface="Yu Gothic UI"/>
              </a:rPr>
              <a:t>合</a:t>
            </a:r>
            <a:r>
              <a:rPr sz="1050" spc="-20" dirty="0">
                <a:latin typeface="Yu Gothic UI"/>
                <a:cs typeface="Yu Gothic UI"/>
              </a:rPr>
              <a:t>等</a:t>
            </a:r>
            <a:r>
              <a:rPr sz="1050" spc="180" dirty="0">
                <a:latin typeface="Yu Gothic UI"/>
                <a:cs typeface="Yu Gothic UI"/>
              </a:rPr>
              <a:t>に</a:t>
            </a:r>
            <a:r>
              <a:rPr sz="1050" spc="175" dirty="0">
                <a:latin typeface="Yu Gothic UI"/>
                <a:cs typeface="Yu Gothic UI"/>
              </a:rPr>
              <a:t>は</a:t>
            </a:r>
            <a:r>
              <a:rPr sz="1050" spc="140" dirty="0">
                <a:latin typeface="Yu Gothic UI"/>
                <a:cs typeface="Yu Gothic UI"/>
              </a:rPr>
              <a:t>、</a:t>
            </a:r>
            <a:r>
              <a:rPr sz="1050" spc="190" dirty="0">
                <a:latin typeface="Yu Gothic UI"/>
                <a:cs typeface="Yu Gothic UI"/>
              </a:rPr>
              <a:t>加</a:t>
            </a:r>
            <a:r>
              <a:rPr sz="1050" dirty="0">
                <a:latin typeface="Yu Gothic UI"/>
                <a:cs typeface="Yu Gothic UI"/>
              </a:rPr>
              <a:t>減</a:t>
            </a:r>
            <a:r>
              <a:rPr sz="1050" spc="-20" dirty="0">
                <a:latin typeface="Yu Gothic UI"/>
                <a:cs typeface="Yu Gothic UI"/>
              </a:rPr>
              <a:t>算</a:t>
            </a:r>
            <a:r>
              <a:rPr sz="1050" spc="114" dirty="0">
                <a:latin typeface="Yu Gothic UI"/>
                <a:cs typeface="Yu Gothic UI"/>
              </a:rPr>
              <a:t>を</a:t>
            </a:r>
            <a:r>
              <a:rPr sz="1050" spc="135" dirty="0">
                <a:latin typeface="Yu Gothic UI"/>
                <a:cs typeface="Yu Gothic UI"/>
              </a:rPr>
              <a:t>含</a:t>
            </a:r>
            <a:r>
              <a:rPr sz="1050" spc="215" dirty="0">
                <a:latin typeface="Yu Gothic UI"/>
                <a:cs typeface="Yu Gothic UI"/>
              </a:rPr>
              <a:t>め</a:t>
            </a:r>
            <a:r>
              <a:rPr sz="1050" spc="185" dirty="0">
                <a:latin typeface="Yu Gothic UI"/>
                <a:cs typeface="Yu Gothic UI"/>
              </a:rPr>
              <a:t>た</a:t>
            </a:r>
            <a:r>
              <a:rPr sz="1050" dirty="0">
                <a:latin typeface="Yu Gothic UI"/>
                <a:cs typeface="Yu Gothic UI"/>
              </a:rPr>
              <a:t>調</a:t>
            </a:r>
            <a:r>
              <a:rPr sz="1050" spc="-20" dirty="0">
                <a:latin typeface="Yu Gothic UI"/>
                <a:cs typeface="Yu Gothic UI"/>
              </a:rPr>
              <a:t>整</a:t>
            </a:r>
            <a:r>
              <a:rPr sz="1050" spc="114" dirty="0">
                <a:latin typeface="Yu Gothic UI"/>
                <a:cs typeface="Yu Gothic UI"/>
              </a:rPr>
              <a:t>を</a:t>
            </a:r>
            <a:r>
              <a:rPr sz="1050" spc="135" dirty="0">
                <a:latin typeface="Yu Gothic UI"/>
                <a:cs typeface="Yu Gothic UI"/>
              </a:rPr>
              <a:t>実</a:t>
            </a:r>
            <a:r>
              <a:rPr sz="1050" spc="-50" dirty="0">
                <a:latin typeface="Yu Gothic UI"/>
                <a:cs typeface="Yu Gothic UI"/>
              </a:rPr>
              <a:t>施</a:t>
            </a:r>
            <a:r>
              <a:rPr sz="1050" dirty="0">
                <a:latin typeface="Yu Gothic UI"/>
                <a:cs typeface="Yu Gothic UI"/>
              </a:rPr>
              <a:t>	</a:t>
            </a:r>
            <a:r>
              <a:rPr sz="2700" b="1" spc="-75" baseline="3086" dirty="0">
                <a:latin typeface="Calibri"/>
                <a:cs typeface="Calibri"/>
              </a:rPr>
              <a:t>6</a:t>
            </a:r>
            <a:endParaRPr sz="2700" baseline="3086">
              <a:latin typeface="Calibri"/>
              <a:cs typeface="Calibri"/>
            </a:endParaRPr>
          </a:p>
        </p:txBody>
      </p:sp>
      <p:sp>
        <p:nvSpPr>
          <p:cNvPr id="8" name="object 8"/>
          <p:cNvSpPr txBox="1"/>
          <p:nvPr/>
        </p:nvSpPr>
        <p:spPr>
          <a:xfrm>
            <a:off x="712838" y="4862423"/>
            <a:ext cx="1839595" cy="1423035"/>
          </a:xfrm>
          <a:prstGeom prst="rect">
            <a:avLst/>
          </a:prstGeom>
          <a:solidFill>
            <a:srgbClr val="E7EDF8"/>
          </a:solidFill>
          <a:ln w="12700">
            <a:solidFill>
              <a:srgbClr val="000000"/>
            </a:solidFill>
          </a:ln>
        </p:spPr>
        <p:txBody>
          <a:bodyPr vert="horz" wrap="square" lIns="0" tIns="211454" rIns="0" bIns="0" rtlCol="0">
            <a:spAutoFit/>
          </a:bodyPr>
          <a:lstStyle/>
          <a:p>
            <a:pPr>
              <a:lnSpc>
                <a:spcPct val="100000"/>
              </a:lnSpc>
              <a:spcBef>
                <a:spcPts val="1664"/>
              </a:spcBef>
            </a:pPr>
            <a:endParaRPr sz="1600">
              <a:latin typeface="Times New Roman"/>
              <a:cs typeface="Times New Roman"/>
            </a:endParaRPr>
          </a:p>
          <a:p>
            <a:pPr marL="412115">
              <a:lnSpc>
                <a:spcPct val="100000"/>
              </a:lnSpc>
            </a:pPr>
            <a:r>
              <a:rPr sz="1600" b="1" spc="130" dirty="0">
                <a:latin typeface="Yu Gothic UI"/>
                <a:cs typeface="Yu Gothic UI"/>
              </a:rPr>
              <a:t>初・再診料</a:t>
            </a:r>
            <a:endParaRPr sz="1600">
              <a:latin typeface="Yu Gothic UI"/>
              <a:cs typeface="Yu Gothic UI"/>
            </a:endParaRPr>
          </a:p>
          <a:p>
            <a:pPr marL="513715">
              <a:lnSpc>
                <a:spcPct val="100000"/>
              </a:lnSpc>
            </a:pPr>
            <a:r>
              <a:rPr sz="1600" b="1" spc="-35" dirty="0">
                <a:latin typeface="Yu Gothic UI"/>
                <a:cs typeface="Yu Gothic UI"/>
              </a:rPr>
              <a:t>入院料等</a:t>
            </a:r>
            <a:endParaRPr sz="1600">
              <a:latin typeface="Yu Gothic UI"/>
              <a:cs typeface="Yu Gothic UI"/>
            </a:endParaRPr>
          </a:p>
        </p:txBody>
      </p:sp>
      <p:sp>
        <p:nvSpPr>
          <p:cNvPr id="9" name="object 9"/>
          <p:cNvSpPr txBox="1"/>
          <p:nvPr/>
        </p:nvSpPr>
        <p:spPr>
          <a:xfrm>
            <a:off x="712076" y="4253344"/>
            <a:ext cx="1839595" cy="547370"/>
          </a:xfrm>
          <a:prstGeom prst="rect">
            <a:avLst/>
          </a:prstGeom>
          <a:ln w="12700">
            <a:solidFill>
              <a:srgbClr val="000000"/>
            </a:solidFill>
          </a:ln>
        </p:spPr>
        <p:txBody>
          <a:bodyPr vert="horz" wrap="square" lIns="0" tIns="73025" rIns="0" bIns="0" rtlCol="0">
            <a:spAutoFit/>
          </a:bodyPr>
          <a:lstStyle/>
          <a:p>
            <a:pPr algn="ctr">
              <a:lnSpc>
                <a:spcPct val="100000"/>
              </a:lnSpc>
              <a:spcBef>
                <a:spcPts val="575"/>
              </a:spcBef>
            </a:pPr>
            <a:r>
              <a:rPr sz="1200" b="1" spc="-10" dirty="0">
                <a:latin typeface="Yu Gothic UI"/>
                <a:cs typeface="Yu Gothic UI"/>
              </a:rPr>
              <a:t>物価上昇への支援</a:t>
            </a:r>
            <a:endParaRPr sz="1200">
              <a:latin typeface="Yu Gothic UI"/>
              <a:cs typeface="Yu Gothic UI"/>
            </a:endParaRPr>
          </a:p>
          <a:p>
            <a:pPr algn="ctr">
              <a:lnSpc>
                <a:spcPct val="100000"/>
              </a:lnSpc>
            </a:pPr>
            <a:r>
              <a:rPr sz="1200" b="1" dirty="0">
                <a:latin typeface="Yu Gothic UI"/>
                <a:cs typeface="Yu Gothic UI"/>
              </a:rPr>
              <a:t>（補正予算</a:t>
            </a:r>
            <a:r>
              <a:rPr sz="1200" b="1" spc="-50" dirty="0">
                <a:latin typeface="Yu Gothic UI"/>
                <a:cs typeface="Yu Gothic UI"/>
              </a:rPr>
              <a:t>）</a:t>
            </a:r>
            <a:endParaRPr sz="1200">
              <a:latin typeface="Yu Gothic UI"/>
              <a:cs typeface="Yu Gothic UI"/>
            </a:endParaRPr>
          </a:p>
        </p:txBody>
      </p:sp>
      <p:grpSp>
        <p:nvGrpSpPr>
          <p:cNvPr id="10" name="object 10"/>
          <p:cNvGrpSpPr/>
          <p:nvPr/>
        </p:nvGrpSpPr>
        <p:grpSpPr>
          <a:xfrm>
            <a:off x="3586479" y="4246981"/>
            <a:ext cx="1852295" cy="2044700"/>
            <a:chOff x="3586479" y="4246981"/>
            <a:chExt cx="1852295" cy="2044700"/>
          </a:xfrm>
        </p:grpSpPr>
        <p:sp>
          <p:nvSpPr>
            <p:cNvPr id="11" name="object 11"/>
            <p:cNvSpPr/>
            <p:nvPr/>
          </p:nvSpPr>
          <p:spPr>
            <a:xfrm>
              <a:off x="3592829" y="4253331"/>
              <a:ext cx="1839595" cy="2032000"/>
            </a:xfrm>
            <a:custGeom>
              <a:avLst/>
              <a:gdLst/>
              <a:ahLst/>
              <a:cxnLst/>
              <a:rect l="l" t="t" r="r" b="b"/>
              <a:pathLst>
                <a:path w="1839595" h="2032000">
                  <a:moveTo>
                    <a:pt x="1839214" y="0"/>
                  </a:moveTo>
                  <a:lnTo>
                    <a:pt x="0" y="0"/>
                  </a:lnTo>
                  <a:lnTo>
                    <a:pt x="0" y="2032000"/>
                  </a:lnTo>
                  <a:lnTo>
                    <a:pt x="1839214" y="2032000"/>
                  </a:lnTo>
                  <a:lnTo>
                    <a:pt x="1839214" y="0"/>
                  </a:lnTo>
                  <a:close/>
                </a:path>
              </a:pathLst>
            </a:custGeom>
            <a:solidFill>
              <a:srgbClr val="E7EDF8"/>
            </a:solidFill>
          </p:spPr>
          <p:txBody>
            <a:bodyPr wrap="square" lIns="0" tIns="0" rIns="0" bIns="0" rtlCol="0"/>
            <a:lstStyle/>
            <a:p>
              <a:endParaRPr/>
            </a:p>
          </p:txBody>
        </p:sp>
        <p:sp>
          <p:nvSpPr>
            <p:cNvPr id="12" name="object 12"/>
            <p:cNvSpPr/>
            <p:nvPr/>
          </p:nvSpPr>
          <p:spPr>
            <a:xfrm>
              <a:off x="3592829" y="4253331"/>
              <a:ext cx="1839595" cy="2032000"/>
            </a:xfrm>
            <a:custGeom>
              <a:avLst/>
              <a:gdLst/>
              <a:ahLst/>
              <a:cxnLst/>
              <a:rect l="l" t="t" r="r" b="b"/>
              <a:pathLst>
                <a:path w="1839595" h="2032000">
                  <a:moveTo>
                    <a:pt x="0" y="2032000"/>
                  </a:moveTo>
                  <a:lnTo>
                    <a:pt x="1839214" y="2032000"/>
                  </a:lnTo>
                  <a:lnTo>
                    <a:pt x="1839214" y="0"/>
                  </a:lnTo>
                  <a:lnTo>
                    <a:pt x="0" y="0"/>
                  </a:lnTo>
                  <a:lnTo>
                    <a:pt x="0" y="2032000"/>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3599179" y="4852289"/>
            <a:ext cx="1828800" cy="1426845"/>
          </a:xfrm>
          <a:prstGeom prst="rect">
            <a:avLst/>
          </a:prstGeom>
          <a:solidFill>
            <a:srgbClr val="E7EDF8"/>
          </a:solidFill>
        </p:spPr>
        <p:txBody>
          <a:bodyPr vert="horz" wrap="square" lIns="0" tIns="161290" rIns="0" bIns="0" rtlCol="0">
            <a:spAutoFit/>
          </a:bodyPr>
          <a:lstStyle/>
          <a:p>
            <a:pPr>
              <a:lnSpc>
                <a:spcPct val="100000"/>
              </a:lnSpc>
              <a:spcBef>
                <a:spcPts val="1270"/>
              </a:spcBef>
            </a:pPr>
            <a:endParaRPr sz="1600">
              <a:latin typeface="Times New Roman"/>
              <a:cs typeface="Times New Roman"/>
            </a:endParaRPr>
          </a:p>
          <a:p>
            <a:pPr marL="508000" marR="400685" indent="-102235">
              <a:lnSpc>
                <a:spcPct val="100000"/>
              </a:lnSpc>
            </a:pPr>
            <a:r>
              <a:rPr sz="1600" b="1" spc="130" dirty="0">
                <a:latin typeface="Yu Gothic UI"/>
                <a:cs typeface="Yu Gothic UI"/>
              </a:rPr>
              <a:t>初・再診料</a:t>
            </a:r>
            <a:r>
              <a:rPr sz="1600" b="1" spc="-35" dirty="0">
                <a:latin typeface="Yu Gothic UI"/>
                <a:cs typeface="Yu Gothic UI"/>
              </a:rPr>
              <a:t>入院料等</a:t>
            </a:r>
            <a:endParaRPr sz="1600">
              <a:latin typeface="Yu Gothic UI"/>
              <a:cs typeface="Yu Gothic UI"/>
            </a:endParaRPr>
          </a:p>
        </p:txBody>
      </p:sp>
      <p:sp>
        <p:nvSpPr>
          <p:cNvPr id="14" name="object 14"/>
          <p:cNvSpPr txBox="1"/>
          <p:nvPr/>
        </p:nvSpPr>
        <p:spPr>
          <a:xfrm>
            <a:off x="3592829" y="3259874"/>
            <a:ext cx="1839595" cy="592455"/>
          </a:xfrm>
          <a:prstGeom prst="rect">
            <a:avLst/>
          </a:prstGeom>
          <a:solidFill>
            <a:srgbClr val="005CAE"/>
          </a:solidFill>
        </p:spPr>
        <p:txBody>
          <a:bodyPr vert="horz" wrap="square" lIns="0" tIns="11430" rIns="0" bIns="0" rtlCol="0">
            <a:spAutoFit/>
          </a:bodyPr>
          <a:lstStyle/>
          <a:p>
            <a:pPr>
              <a:lnSpc>
                <a:spcPct val="100000"/>
              </a:lnSpc>
              <a:spcBef>
                <a:spcPts val="90"/>
              </a:spcBef>
            </a:pPr>
            <a:endParaRPr sz="1200">
              <a:latin typeface="Times New Roman"/>
              <a:cs typeface="Times New Roman"/>
            </a:endParaRPr>
          </a:p>
          <a:p>
            <a:pPr marL="238760">
              <a:lnSpc>
                <a:spcPct val="100000"/>
              </a:lnSpc>
            </a:pPr>
            <a:r>
              <a:rPr sz="1200" b="1" spc="-10" dirty="0">
                <a:solidFill>
                  <a:srgbClr val="FFFFFF"/>
                </a:solidFill>
                <a:latin typeface="Segoe UI"/>
                <a:cs typeface="Segoe UI"/>
              </a:rPr>
              <a:t>R</a:t>
            </a:r>
            <a:r>
              <a:rPr sz="1200" b="1" spc="-10" dirty="0">
                <a:solidFill>
                  <a:srgbClr val="FFFFFF"/>
                </a:solidFill>
                <a:latin typeface="Yu Gothic UI"/>
                <a:cs typeface="Yu Gothic UI"/>
              </a:rPr>
              <a:t>８年度 物価対応料</a:t>
            </a:r>
            <a:endParaRPr sz="1200">
              <a:latin typeface="Yu Gothic UI"/>
              <a:cs typeface="Yu Gothic UI"/>
            </a:endParaRPr>
          </a:p>
        </p:txBody>
      </p:sp>
      <p:sp>
        <p:nvSpPr>
          <p:cNvPr id="15" name="object 15"/>
          <p:cNvSpPr txBox="1"/>
          <p:nvPr/>
        </p:nvSpPr>
        <p:spPr>
          <a:xfrm>
            <a:off x="6666865" y="2696032"/>
            <a:ext cx="1839595" cy="1156335"/>
          </a:xfrm>
          <a:prstGeom prst="rect">
            <a:avLst/>
          </a:prstGeom>
          <a:solidFill>
            <a:srgbClr val="005CA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930"/>
              </a:spcBef>
            </a:pPr>
            <a:endParaRPr sz="1200">
              <a:latin typeface="Times New Roman"/>
              <a:cs typeface="Times New Roman"/>
            </a:endParaRPr>
          </a:p>
          <a:p>
            <a:pPr marL="238760">
              <a:lnSpc>
                <a:spcPct val="100000"/>
              </a:lnSpc>
            </a:pPr>
            <a:r>
              <a:rPr sz="1200" b="1" spc="-10" dirty="0">
                <a:solidFill>
                  <a:srgbClr val="FFFFFF"/>
                </a:solidFill>
                <a:latin typeface="Segoe UI"/>
                <a:cs typeface="Segoe UI"/>
              </a:rPr>
              <a:t>R</a:t>
            </a:r>
            <a:r>
              <a:rPr sz="1200" b="1" spc="-10" dirty="0">
                <a:solidFill>
                  <a:srgbClr val="FFFFFF"/>
                </a:solidFill>
                <a:latin typeface="Yu Gothic UI"/>
                <a:cs typeface="Yu Gothic UI"/>
              </a:rPr>
              <a:t>９年度 物価対応料</a:t>
            </a:r>
            <a:endParaRPr sz="1200">
              <a:latin typeface="Yu Gothic UI"/>
              <a:cs typeface="Yu Gothic UI"/>
            </a:endParaRPr>
          </a:p>
        </p:txBody>
      </p:sp>
      <p:sp>
        <p:nvSpPr>
          <p:cNvPr id="16" name="object 16"/>
          <p:cNvSpPr txBox="1"/>
          <p:nvPr/>
        </p:nvSpPr>
        <p:spPr>
          <a:xfrm>
            <a:off x="3592829" y="4250855"/>
            <a:ext cx="1841500" cy="592455"/>
          </a:xfrm>
          <a:prstGeom prst="rect">
            <a:avLst/>
          </a:prstGeom>
          <a:solidFill>
            <a:srgbClr val="E7EDF8"/>
          </a:solidFill>
          <a:ln w="19050">
            <a:solidFill>
              <a:srgbClr val="6F2F9F"/>
            </a:solidFill>
          </a:ln>
        </p:spPr>
        <p:txBody>
          <a:bodyPr vert="horz" wrap="square" lIns="0" tIns="95885" rIns="0" bIns="0" rtlCol="0">
            <a:spAutoFit/>
          </a:bodyPr>
          <a:lstStyle/>
          <a:p>
            <a:pPr marL="311785" marR="132715" indent="-170815">
              <a:lnSpc>
                <a:spcPct val="100000"/>
              </a:lnSpc>
              <a:spcBef>
                <a:spcPts val="755"/>
              </a:spcBef>
            </a:pPr>
            <a:r>
              <a:rPr sz="1200" b="1" spc="-10" dirty="0">
                <a:latin typeface="Segoe UI"/>
                <a:cs typeface="Segoe UI"/>
              </a:rPr>
              <a:t>R6</a:t>
            </a:r>
            <a:r>
              <a:rPr sz="1200" b="1" spc="-10" dirty="0">
                <a:latin typeface="Yu Gothic UI"/>
                <a:cs typeface="Yu Gothic UI"/>
              </a:rPr>
              <a:t>年度以降の経営環境</a:t>
            </a:r>
            <a:r>
              <a:rPr sz="1200" b="1" spc="55" dirty="0">
                <a:latin typeface="Yu Gothic UI"/>
                <a:cs typeface="Yu Gothic UI"/>
              </a:rPr>
              <a:t>の悪化への対応分</a:t>
            </a:r>
            <a:endParaRPr sz="1200">
              <a:latin typeface="Yu Gothic UI"/>
              <a:cs typeface="Yu Gothic UI"/>
            </a:endParaRPr>
          </a:p>
        </p:txBody>
      </p:sp>
      <p:sp>
        <p:nvSpPr>
          <p:cNvPr id="17" name="object 17"/>
          <p:cNvSpPr txBox="1"/>
          <p:nvPr/>
        </p:nvSpPr>
        <p:spPr>
          <a:xfrm>
            <a:off x="1238199" y="6328968"/>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Yu Gothic UI"/>
                <a:cs typeface="Yu Gothic UI"/>
              </a:rPr>
              <a:t>令和７年度</a:t>
            </a:r>
            <a:endParaRPr sz="1200">
              <a:latin typeface="Yu Gothic UI"/>
              <a:cs typeface="Yu Gothic UI"/>
            </a:endParaRPr>
          </a:p>
        </p:txBody>
      </p:sp>
      <p:grpSp>
        <p:nvGrpSpPr>
          <p:cNvPr id="18" name="object 18"/>
          <p:cNvGrpSpPr/>
          <p:nvPr/>
        </p:nvGrpSpPr>
        <p:grpSpPr>
          <a:xfrm>
            <a:off x="7446898" y="3912489"/>
            <a:ext cx="279400" cy="272415"/>
            <a:chOff x="7446898" y="3912489"/>
            <a:chExt cx="279400" cy="272415"/>
          </a:xfrm>
        </p:grpSpPr>
        <p:sp>
          <p:nvSpPr>
            <p:cNvPr id="19" name="object 19"/>
            <p:cNvSpPr/>
            <p:nvPr/>
          </p:nvSpPr>
          <p:spPr>
            <a:xfrm>
              <a:off x="7453249" y="3919219"/>
              <a:ext cx="266700" cy="259079"/>
            </a:xfrm>
            <a:custGeom>
              <a:avLst/>
              <a:gdLst/>
              <a:ahLst/>
              <a:cxnLst/>
              <a:rect l="l" t="t" r="r" b="b"/>
              <a:pathLst>
                <a:path w="266700" h="259079">
                  <a:moveTo>
                    <a:pt x="266446" y="118110"/>
                  </a:moveTo>
                  <a:lnTo>
                    <a:pt x="144780" y="118110"/>
                  </a:lnTo>
                  <a:lnTo>
                    <a:pt x="144780" y="0"/>
                  </a:lnTo>
                  <a:lnTo>
                    <a:pt x="121539" y="0"/>
                  </a:lnTo>
                  <a:lnTo>
                    <a:pt x="121539" y="118110"/>
                  </a:lnTo>
                  <a:lnTo>
                    <a:pt x="0" y="118110"/>
                  </a:lnTo>
                  <a:lnTo>
                    <a:pt x="0" y="140970"/>
                  </a:lnTo>
                  <a:lnTo>
                    <a:pt x="121539" y="140970"/>
                  </a:lnTo>
                  <a:lnTo>
                    <a:pt x="121539" y="259080"/>
                  </a:lnTo>
                  <a:lnTo>
                    <a:pt x="144780" y="259080"/>
                  </a:lnTo>
                  <a:lnTo>
                    <a:pt x="144780" y="140970"/>
                  </a:lnTo>
                  <a:lnTo>
                    <a:pt x="266446" y="140970"/>
                  </a:lnTo>
                  <a:lnTo>
                    <a:pt x="266446" y="118110"/>
                  </a:lnTo>
                  <a:close/>
                </a:path>
              </a:pathLst>
            </a:custGeom>
            <a:solidFill>
              <a:srgbClr val="000000"/>
            </a:solidFill>
          </p:spPr>
          <p:txBody>
            <a:bodyPr wrap="square" lIns="0" tIns="0" rIns="0" bIns="0" rtlCol="0"/>
            <a:lstStyle/>
            <a:p>
              <a:endParaRPr/>
            </a:p>
          </p:txBody>
        </p:sp>
        <p:sp>
          <p:nvSpPr>
            <p:cNvPr id="20" name="object 20"/>
            <p:cNvSpPr/>
            <p:nvPr/>
          </p:nvSpPr>
          <p:spPr>
            <a:xfrm>
              <a:off x="7453248" y="3918839"/>
              <a:ext cx="266700" cy="259715"/>
            </a:xfrm>
            <a:custGeom>
              <a:avLst/>
              <a:gdLst/>
              <a:ahLst/>
              <a:cxnLst/>
              <a:rect l="l" t="t" r="r" b="b"/>
              <a:pathLst>
                <a:path w="266700" h="259714">
                  <a:moveTo>
                    <a:pt x="0" y="117983"/>
                  </a:moveTo>
                  <a:lnTo>
                    <a:pt x="121539" y="117983"/>
                  </a:lnTo>
                  <a:lnTo>
                    <a:pt x="121539" y="0"/>
                  </a:lnTo>
                  <a:lnTo>
                    <a:pt x="144779" y="0"/>
                  </a:lnTo>
                  <a:lnTo>
                    <a:pt x="144779" y="117983"/>
                  </a:lnTo>
                  <a:lnTo>
                    <a:pt x="266446" y="117983"/>
                  </a:lnTo>
                  <a:lnTo>
                    <a:pt x="266446" y="141224"/>
                  </a:lnTo>
                  <a:lnTo>
                    <a:pt x="144779" y="141224"/>
                  </a:lnTo>
                  <a:lnTo>
                    <a:pt x="144779" y="259206"/>
                  </a:lnTo>
                  <a:lnTo>
                    <a:pt x="121539" y="259206"/>
                  </a:lnTo>
                  <a:lnTo>
                    <a:pt x="121539" y="141224"/>
                  </a:lnTo>
                  <a:lnTo>
                    <a:pt x="0" y="141224"/>
                  </a:lnTo>
                  <a:lnTo>
                    <a:pt x="0" y="117983"/>
                  </a:lnTo>
                  <a:close/>
                </a:path>
              </a:pathLst>
            </a:custGeom>
            <a:ln w="12700">
              <a:solidFill>
                <a:srgbClr val="000000"/>
              </a:solidFill>
            </a:ln>
          </p:spPr>
          <p:txBody>
            <a:bodyPr wrap="square" lIns="0" tIns="0" rIns="0" bIns="0" rtlCol="0"/>
            <a:lstStyle/>
            <a:p>
              <a:endParaRPr/>
            </a:p>
          </p:txBody>
        </p:sp>
      </p:grpSp>
      <p:grpSp>
        <p:nvGrpSpPr>
          <p:cNvPr id="21" name="object 21"/>
          <p:cNvGrpSpPr/>
          <p:nvPr/>
        </p:nvGrpSpPr>
        <p:grpSpPr>
          <a:xfrm>
            <a:off x="4357623" y="3912489"/>
            <a:ext cx="279400" cy="272415"/>
            <a:chOff x="4357623" y="3912489"/>
            <a:chExt cx="279400" cy="272415"/>
          </a:xfrm>
        </p:grpSpPr>
        <p:sp>
          <p:nvSpPr>
            <p:cNvPr id="22" name="object 22"/>
            <p:cNvSpPr/>
            <p:nvPr/>
          </p:nvSpPr>
          <p:spPr>
            <a:xfrm>
              <a:off x="4363974" y="3919219"/>
              <a:ext cx="266700" cy="259079"/>
            </a:xfrm>
            <a:custGeom>
              <a:avLst/>
              <a:gdLst/>
              <a:ahLst/>
              <a:cxnLst/>
              <a:rect l="l" t="t" r="r" b="b"/>
              <a:pathLst>
                <a:path w="266700" h="259079">
                  <a:moveTo>
                    <a:pt x="266573" y="118110"/>
                  </a:moveTo>
                  <a:lnTo>
                    <a:pt x="144907" y="118110"/>
                  </a:lnTo>
                  <a:lnTo>
                    <a:pt x="144907" y="0"/>
                  </a:lnTo>
                  <a:lnTo>
                    <a:pt x="121666" y="0"/>
                  </a:lnTo>
                  <a:lnTo>
                    <a:pt x="121666" y="118110"/>
                  </a:lnTo>
                  <a:lnTo>
                    <a:pt x="0" y="118110"/>
                  </a:lnTo>
                  <a:lnTo>
                    <a:pt x="0" y="140970"/>
                  </a:lnTo>
                  <a:lnTo>
                    <a:pt x="121666" y="140970"/>
                  </a:lnTo>
                  <a:lnTo>
                    <a:pt x="121666" y="259080"/>
                  </a:lnTo>
                  <a:lnTo>
                    <a:pt x="144907" y="259080"/>
                  </a:lnTo>
                  <a:lnTo>
                    <a:pt x="144907" y="140970"/>
                  </a:lnTo>
                  <a:lnTo>
                    <a:pt x="266573" y="140970"/>
                  </a:lnTo>
                  <a:lnTo>
                    <a:pt x="266573" y="118110"/>
                  </a:lnTo>
                  <a:close/>
                </a:path>
              </a:pathLst>
            </a:custGeom>
            <a:solidFill>
              <a:srgbClr val="000000"/>
            </a:solidFill>
          </p:spPr>
          <p:txBody>
            <a:bodyPr wrap="square" lIns="0" tIns="0" rIns="0" bIns="0" rtlCol="0"/>
            <a:lstStyle/>
            <a:p>
              <a:endParaRPr/>
            </a:p>
          </p:txBody>
        </p:sp>
        <p:sp>
          <p:nvSpPr>
            <p:cNvPr id="23" name="object 23"/>
            <p:cNvSpPr/>
            <p:nvPr/>
          </p:nvSpPr>
          <p:spPr>
            <a:xfrm>
              <a:off x="4363973" y="3918839"/>
              <a:ext cx="266700" cy="259715"/>
            </a:xfrm>
            <a:custGeom>
              <a:avLst/>
              <a:gdLst/>
              <a:ahLst/>
              <a:cxnLst/>
              <a:rect l="l" t="t" r="r" b="b"/>
              <a:pathLst>
                <a:path w="266700" h="259714">
                  <a:moveTo>
                    <a:pt x="0" y="117983"/>
                  </a:moveTo>
                  <a:lnTo>
                    <a:pt x="121665" y="117983"/>
                  </a:lnTo>
                  <a:lnTo>
                    <a:pt x="121665" y="0"/>
                  </a:lnTo>
                  <a:lnTo>
                    <a:pt x="144906" y="0"/>
                  </a:lnTo>
                  <a:lnTo>
                    <a:pt x="144906" y="117983"/>
                  </a:lnTo>
                  <a:lnTo>
                    <a:pt x="266573" y="117983"/>
                  </a:lnTo>
                  <a:lnTo>
                    <a:pt x="266573" y="141224"/>
                  </a:lnTo>
                  <a:lnTo>
                    <a:pt x="144906" y="141224"/>
                  </a:lnTo>
                  <a:lnTo>
                    <a:pt x="144906" y="259206"/>
                  </a:lnTo>
                  <a:lnTo>
                    <a:pt x="121665" y="259206"/>
                  </a:lnTo>
                  <a:lnTo>
                    <a:pt x="121665" y="141224"/>
                  </a:lnTo>
                  <a:lnTo>
                    <a:pt x="0" y="141224"/>
                  </a:lnTo>
                  <a:lnTo>
                    <a:pt x="0" y="117983"/>
                  </a:lnTo>
                  <a:close/>
                </a:path>
              </a:pathLst>
            </a:custGeom>
            <a:ln w="12700">
              <a:solidFill>
                <a:srgbClr val="000000"/>
              </a:solidFill>
            </a:ln>
          </p:spPr>
          <p:txBody>
            <a:bodyPr wrap="square" lIns="0" tIns="0" rIns="0" bIns="0" rtlCol="0"/>
            <a:lstStyle/>
            <a:p>
              <a:endParaRPr/>
            </a:p>
          </p:txBody>
        </p:sp>
      </p:grpSp>
      <p:sp>
        <p:nvSpPr>
          <p:cNvPr id="24" name="object 24"/>
          <p:cNvSpPr/>
          <p:nvPr/>
        </p:nvSpPr>
        <p:spPr>
          <a:xfrm>
            <a:off x="2917951" y="3978655"/>
            <a:ext cx="309245" cy="1156335"/>
          </a:xfrm>
          <a:custGeom>
            <a:avLst/>
            <a:gdLst/>
            <a:ahLst/>
            <a:cxnLst/>
            <a:rect l="l" t="t" r="r" b="b"/>
            <a:pathLst>
              <a:path w="309244" h="1156335">
                <a:moveTo>
                  <a:pt x="0" y="0"/>
                </a:moveTo>
                <a:lnTo>
                  <a:pt x="308991" y="577850"/>
                </a:lnTo>
                <a:lnTo>
                  <a:pt x="0" y="1155827"/>
                </a:lnTo>
                <a:lnTo>
                  <a:pt x="0" y="0"/>
                </a:lnTo>
                <a:close/>
              </a:path>
            </a:pathLst>
          </a:custGeom>
          <a:ln w="9524">
            <a:solidFill>
              <a:srgbClr val="000000"/>
            </a:solidFill>
          </a:ln>
        </p:spPr>
        <p:txBody>
          <a:bodyPr wrap="square" lIns="0" tIns="0" rIns="0" bIns="0" rtlCol="0"/>
          <a:lstStyle/>
          <a:p>
            <a:endParaRPr/>
          </a:p>
        </p:txBody>
      </p:sp>
      <p:sp>
        <p:nvSpPr>
          <p:cNvPr id="25" name="object 25"/>
          <p:cNvSpPr/>
          <p:nvPr/>
        </p:nvSpPr>
        <p:spPr>
          <a:xfrm>
            <a:off x="5937377" y="3988180"/>
            <a:ext cx="309245" cy="1156335"/>
          </a:xfrm>
          <a:custGeom>
            <a:avLst/>
            <a:gdLst/>
            <a:ahLst/>
            <a:cxnLst/>
            <a:rect l="l" t="t" r="r" b="b"/>
            <a:pathLst>
              <a:path w="309245" h="1156335">
                <a:moveTo>
                  <a:pt x="0" y="0"/>
                </a:moveTo>
                <a:lnTo>
                  <a:pt x="308990" y="577850"/>
                </a:lnTo>
                <a:lnTo>
                  <a:pt x="0" y="1155827"/>
                </a:lnTo>
                <a:lnTo>
                  <a:pt x="0" y="0"/>
                </a:lnTo>
                <a:close/>
              </a:path>
            </a:pathLst>
          </a:custGeom>
          <a:ln w="9525">
            <a:solidFill>
              <a:srgbClr val="000000"/>
            </a:solidFill>
          </a:ln>
        </p:spPr>
        <p:txBody>
          <a:bodyPr wrap="square" lIns="0" tIns="0" rIns="0" bIns="0" rtlCol="0"/>
          <a:lstStyle/>
          <a:p>
            <a:endParaRPr/>
          </a:p>
        </p:txBody>
      </p:sp>
      <p:sp>
        <p:nvSpPr>
          <p:cNvPr id="26" name="object 26"/>
          <p:cNvSpPr/>
          <p:nvPr/>
        </p:nvSpPr>
        <p:spPr>
          <a:xfrm>
            <a:off x="8540495" y="2710179"/>
            <a:ext cx="280670" cy="1127760"/>
          </a:xfrm>
          <a:custGeom>
            <a:avLst/>
            <a:gdLst/>
            <a:ahLst/>
            <a:cxnLst/>
            <a:rect l="l" t="t" r="r" b="b"/>
            <a:pathLst>
              <a:path w="280670" h="1127760">
                <a:moveTo>
                  <a:pt x="0" y="0"/>
                </a:moveTo>
                <a:lnTo>
                  <a:pt x="54590" y="1847"/>
                </a:lnTo>
                <a:lnTo>
                  <a:pt x="99155" y="6873"/>
                </a:lnTo>
                <a:lnTo>
                  <a:pt x="129194" y="14305"/>
                </a:lnTo>
                <a:lnTo>
                  <a:pt x="140207" y="23368"/>
                </a:lnTo>
                <a:lnTo>
                  <a:pt x="140207" y="540385"/>
                </a:lnTo>
                <a:lnTo>
                  <a:pt x="151241" y="549501"/>
                </a:lnTo>
                <a:lnTo>
                  <a:pt x="181324" y="556926"/>
                </a:lnTo>
                <a:lnTo>
                  <a:pt x="225932" y="561923"/>
                </a:lnTo>
                <a:lnTo>
                  <a:pt x="280543" y="563753"/>
                </a:lnTo>
                <a:lnTo>
                  <a:pt x="225932" y="565600"/>
                </a:lnTo>
                <a:lnTo>
                  <a:pt x="181324" y="570626"/>
                </a:lnTo>
                <a:lnTo>
                  <a:pt x="151241" y="578058"/>
                </a:lnTo>
                <a:lnTo>
                  <a:pt x="140207" y="587121"/>
                </a:lnTo>
                <a:lnTo>
                  <a:pt x="140207" y="1104138"/>
                </a:lnTo>
                <a:lnTo>
                  <a:pt x="129194" y="1113254"/>
                </a:lnTo>
                <a:lnTo>
                  <a:pt x="99155" y="1120679"/>
                </a:lnTo>
                <a:lnTo>
                  <a:pt x="54590" y="1125676"/>
                </a:lnTo>
                <a:lnTo>
                  <a:pt x="0" y="1127506"/>
                </a:lnTo>
              </a:path>
            </a:pathLst>
          </a:custGeom>
          <a:ln w="12699">
            <a:solidFill>
              <a:srgbClr val="4F81BC"/>
            </a:solidFill>
          </a:ln>
        </p:spPr>
        <p:txBody>
          <a:bodyPr wrap="square" lIns="0" tIns="0" rIns="0" bIns="0" rtlCol="0"/>
          <a:lstStyle/>
          <a:p>
            <a:endParaRPr/>
          </a:p>
        </p:txBody>
      </p:sp>
      <p:sp>
        <p:nvSpPr>
          <p:cNvPr id="27" name="object 27"/>
          <p:cNvSpPr txBox="1"/>
          <p:nvPr/>
        </p:nvSpPr>
        <p:spPr>
          <a:xfrm>
            <a:off x="8792591" y="3032201"/>
            <a:ext cx="1093470" cy="369570"/>
          </a:xfrm>
          <a:prstGeom prst="rect">
            <a:avLst/>
          </a:prstGeom>
        </p:spPr>
        <p:txBody>
          <a:bodyPr vert="horz" wrap="square" lIns="0" tIns="12700" rIns="0" bIns="0" rtlCol="0">
            <a:spAutoFit/>
          </a:bodyPr>
          <a:lstStyle/>
          <a:p>
            <a:pPr marL="38100">
              <a:lnSpc>
                <a:spcPts val="1350"/>
              </a:lnSpc>
              <a:spcBef>
                <a:spcPts val="100"/>
              </a:spcBef>
            </a:pPr>
            <a:r>
              <a:rPr sz="1200" spc="-10" dirty="0">
                <a:latin typeface="Segoe UI"/>
                <a:cs typeface="Segoe UI"/>
              </a:rPr>
              <a:t>R</a:t>
            </a:r>
            <a:r>
              <a:rPr sz="1200" spc="-20" dirty="0">
                <a:latin typeface="Yu Gothic UI"/>
                <a:cs typeface="Yu Gothic UI"/>
              </a:rPr>
              <a:t>８年度物価</a:t>
            </a:r>
            <a:endParaRPr sz="1200">
              <a:latin typeface="Yu Gothic UI"/>
              <a:cs typeface="Yu Gothic UI"/>
            </a:endParaRPr>
          </a:p>
          <a:p>
            <a:pPr marL="38100">
              <a:lnSpc>
                <a:spcPts val="1350"/>
              </a:lnSpc>
            </a:pPr>
            <a:r>
              <a:rPr sz="1200" dirty="0">
                <a:latin typeface="Yu Gothic UI"/>
                <a:cs typeface="Yu Gothic UI"/>
              </a:rPr>
              <a:t>対応料の２倍</a:t>
            </a:r>
            <a:r>
              <a:rPr sz="1200" spc="-75" baseline="24305" dirty="0">
                <a:latin typeface="MS Gothic"/>
                <a:cs typeface="MS Gothic"/>
              </a:rPr>
              <a:t>※</a:t>
            </a:r>
            <a:endParaRPr sz="1200" baseline="24305">
              <a:latin typeface="MS Gothic"/>
              <a:cs typeface="MS Gothic"/>
            </a:endParaRPr>
          </a:p>
        </p:txBody>
      </p:sp>
      <p:grpSp>
        <p:nvGrpSpPr>
          <p:cNvPr id="28" name="object 28"/>
          <p:cNvGrpSpPr/>
          <p:nvPr/>
        </p:nvGrpSpPr>
        <p:grpSpPr>
          <a:xfrm>
            <a:off x="6660515" y="4246981"/>
            <a:ext cx="1852295" cy="2044700"/>
            <a:chOff x="6660515" y="4246981"/>
            <a:chExt cx="1852295" cy="2044700"/>
          </a:xfrm>
        </p:grpSpPr>
        <p:sp>
          <p:nvSpPr>
            <p:cNvPr id="29" name="object 29"/>
            <p:cNvSpPr/>
            <p:nvPr/>
          </p:nvSpPr>
          <p:spPr>
            <a:xfrm>
              <a:off x="6666865" y="4253331"/>
              <a:ext cx="1839595" cy="2032000"/>
            </a:xfrm>
            <a:custGeom>
              <a:avLst/>
              <a:gdLst/>
              <a:ahLst/>
              <a:cxnLst/>
              <a:rect l="l" t="t" r="r" b="b"/>
              <a:pathLst>
                <a:path w="1839595" h="2032000">
                  <a:moveTo>
                    <a:pt x="1839213" y="0"/>
                  </a:moveTo>
                  <a:lnTo>
                    <a:pt x="0" y="0"/>
                  </a:lnTo>
                  <a:lnTo>
                    <a:pt x="0" y="2032000"/>
                  </a:lnTo>
                  <a:lnTo>
                    <a:pt x="1839213" y="2032000"/>
                  </a:lnTo>
                  <a:lnTo>
                    <a:pt x="1839213" y="0"/>
                  </a:lnTo>
                  <a:close/>
                </a:path>
              </a:pathLst>
            </a:custGeom>
            <a:solidFill>
              <a:srgbClr val="E7EDF8"/>
            </a:solidFill>
          </p:spPr>
          <p:txBody>
            <a:bodyPr wrap="square" lIns="0" tIns="0" rIns="0" bIns="0" rtlCol="0"/>
            <a:lstStyle/>
            <a:p>
              <a:endParaRPr/>
            </a:p>
          </p:txBody>
        </p:sp>
        <p:sp>
          <p:nvSpPr>
            <p:cNvPr id="30" name="object 30"/>
            <p:cNvSpPr/>
            <p:nvPr/>
          </p:nvSpPr>
          <p:spPr>
            <a:xfrm>
              <a:off x="6666865" y="4253331"/>
              <a:ext cx="1839595" cy="2032000"/>
            </a:xfrm>
            <a:custGeom>
              <a:avLst/>
              <a:gdLst/>
              <a:ahLst/>
              <a:cxnLst/>
              <a:rect l="l" t="t" r="r" b="b"/>
              <a:pathLst>
                <a:path w="1839595" h="2032000">
                  <a:moveTo>
                    <a:pt x="0" y="2032000"/>
                  </a:moveTo>
                  <a:lnTo>
                    <a:pt x="1839213" y="2032000"/>
                  </a:lnTo>
                  <a:lnTo>
                    <a:pt x="1839213" y="0"/>
                  </a:lnTo>
                  <a:lnTo>
                    <a:pt x="0" y="0"/>
                  </a:lnTo>
                  <a:lnTo>
                    <a:pt x="0" y="2032000"/>
                  </a:lnTo>
                  <a:close/>
                </a:path>
              </a:pathLst>
            </a:custGeom>
            <a:ln w="12700">
              <a:solidFill>
                <a:srgbClr val="000000"/>
              </a:solidFill>
            </a:ln>
          </p:spPr>
          <p:txBody>
            <a:bodyPr wrap="square" lIns="0" tIns="0" rIns="0" bIns="0" rtlCol="0"/>
            <a:lstStyle/>
            <a:p>
              <a:endParaRPr/>
            </a:p>
          </p:txBody>
        </p:sp>
      </p:grpSp>
      <p:sp>
        <p:nvSpPr>
          <p:cNvPr id="31" name="object 31"/>
          <p:cNvSpPr txBox="1"/>
          <p:nvPr/>
        </p:nvSpPr>
        <p:spPr>
          <a:xfrm>
            <a:off x="6673850" y="4853940"/>
            <a:ext cx="1825625" cy="1425575"/>
          </a:xfrm>
          <a:prstGeom prst="rect">
            <a:avLst/>
          </a:prstGeom>
          <a:solidFill>
            <a:srgbClr val="E7EDF8"/>
          </a:solidFill>
        </p:spPr>
        <p:txBody>
          <a:bodyPr vert="horz" wrap="square" lIns="0" tIns="159385" rIns="0" bIns="0" rtlCol="0">
            <a:spAutoFit/>
          </a:bodyPr>
          <a:lstStyle/>
          <a:p>
            <a:pPr>
              <a:lnSpc>
                <a:spcPct val="100000"/>
              </a:lnSpc>
              <a:spcBef>
                <a:spcPts val="1255"/>
              </a:spcBef>
            </a:pPr>
            <a:endParaRPr sz="1600">
              <a:latin typeface="Times New Roman"/>
              <a:cs typeface="Times New Roman"/>
            </a:endParaRPr>
          </a:p>
          <a:p>
            <a:pPr marL="508000" marR="398145" indent="-102235">
              <a:lnSpc>
                <a:spcPct val="100000"/>
              </a:lnSpc>
            </a:pPr>
            <a:r>
              <a:rPr sz="1600" b="1" spc="130" dirty="0">
                <a:latin typeface="Yu Gothic UI"/>
                <a:cs typeface="Yu Gothic UI"/>
              </a:rPr>
              <a:t>初・再診料</a:t>
            </a:r>
            <a:r>
              <a:rPr sz="1600" b="1" spc="-35" dirty="0">
                <a:latin typeface="Yu Gothic UI"/>
                <a:cs typeface="Yu Gothic UI"/>
              </a:rPr>
              <a:t>入院料等</a:t>
            </a:r>
            <a:endParaRPr sz="1600">
              <a:latin typeface="Yu Gothic UI"/>
              <a:cs typeface="Yu Gothic UI"/>
            </a:endParaRPr>
          </a:p>
        </p:txBody>
      </p:sp>
      <p:sp>
        <p:nvSpPr>
          <p:cNvPr id="32" name="object 32"/>
          <p:cNvSpPr txBox="1"/>
          <p:nvPr/>
        </p:nvSpPr>
        <p:spPr>
          <a:xfrm>
            <a:off x="6667500" y="4252505"/>
            <a:ext cx="1838325" cy="592455"/>
          </a:xfrm>
          <a:prstGeom prst="rect">
            <a:avLst/>
          </a:prstGeom>
          <a:solidFill>
            <a:srgbClr val="E7EDF8"/>
          </a:solidFill>
          <a:ln w="19050">
            <a:solidFill>
              <a:srgbClr val="6F2F9F"/>
            </a:solidFill>
          </a:ln>
        </p:spPr>
        <p:txBody>
          <a:bodyPr vert="horz" wrap="square" lIns="0" tIns="95250" rIns="0" bIns="0" rtlCol="0">
            <a:spAutoFit/>
          </a:bodyPr>
          <a:lstStyle/>
          <a:p>
            <a:pPr marL="309245" marR="130810" indent="-169545">
              <a:lnSpc>
                <a:spcPct val="100000"/>
              </a:lnSpc>
              <a:spcBef>
                <a:spcPts val="750"/>
              </a:spcBef>
            </a:pPr>
            <a:r>
              <a:rPr sz="1200" b="1" spc="-10" dirty="0">
                <a:latin typeface="Segoe UI"/>
                <a:cs typeface="Segoe UI"/>
              </a:rPr>
              <a:t>R6</a:t>
            </a:r>
            <a:r>
              <a:rPr sz="1200" b="1" spc="-10" dirty="0">
                <a:latin typeface="Yu Gothic UI"/>
                <a:cs typeface="Yu Gothic UI"/>
              </a:rPr>
              <a:t>年度以降の経営環境</a:t>
            </a:r>
            <a:r>
              <a:rPr sz="1200" b="1" spc="55" dirty="0">
                <a:latin typeface="Yu Gothic UI"/>
                <a:cs typeface="Yu Gothic UI"/>
              </a:rPr>
              <a:t>の悪化への対応分</a:t>
            </a:r>
            <a:endParaRPr sz="1200">
              <a:latin typeface="Yu Gothic UI"/>
              <a:cs typeface="Yu Gothic U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812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35" dirty="0"/>
              <a:t>算定告示と算定要件が一致していない項目の整理②</a:t>
            </a:r>
          </a:p>
        </p:txBody>
      </p:sp>
      <p:grpSp>
        <p:nvGrpSpPr>
          <p:cNvPr id="4" name="object 4"/>
          <p:cNvGrpSpPr/>
          <p:nvPr/>
        </p:nvGrpSpPr>
        <p:grpSpPr>
          <a:xfrm>
            <a:off x="1180820" y="4627664"/>
            <a:ext cx="4996815" cy="2063750"/>
            <a:chOff x="1180820" y="4627664"/>
            <a:chExt cx="4996815" cy="2063750"/>
          </a:xfrm>
        </p:grpSpPr>
        <p:sp>
          <p:nvSpPr>
            <p:cNvPr id="5" name="object 5"/>
            <p:cNvSpPr/>
            <p:nvPr/>
          </p:nvSpPr>
          <p:spPr>
            <a:xfrm>
              <a:off x="1180820" y="4893881"/>
              <a:ext cx="4996815" cy="1797050"/>
            </a:xfrm>
            <a:custGeom>
              <a:avLst/>
              <a:gdLst/>
              <a:ahLst/>
              <a:cxnLst/>
              <a:rect l="l" t="t" r="r" b="b"/>
              <a:pathLst>
                <a:path w="4996815" h="1797050">
                  <a:moveTo>
                    <a:pt x="4996561" y="0"/>
                  </a:moveTo>
                  <a:lnTo>
                    <a:pt x="0" y="0"/>
                  </a:lnTo>
                  <a:lnTo>
                    <a:pt x="0" y="1797049"/>
                  </a:lnTo>
                  <a:lnTo>
                    <a:pt x="4996561" y="1797049"/>
                  </a:lnTo>
                  <a:lnTo>
                    <a:pt x="4996561" y="0"/>
                  </a:lnTo>
                  <a:close/>
                </a:path>
              </a:pathLst>
            </a:custGeom>
            <a:solidFill>
              <a:srgbClr val="E7EDF8"/>
            </a:solidFill>
          </p:spPr>
          <p:txBody>
            <a:bodyPr wrap="square" lIns="0" tIns="0" rIns="0" bIns="0" rtlCol="0"/>
            <a:lstStyle/>
            <a:p>
              <a:endParaRPr/>
            </a:p>
          </p:txBody>
        </p:sp>
        <p:sp>
          <p:nvSpPr>
            <p:cNvPr id="6" name="object 6"/>
            <p:cNvSpPr/>
            <p:nvPr/>
          </p:nvSpPr>
          <p:spPr>
            <a:xfrm>
              <a:off x="1180820" y="4627664"/>
              <a:ext cx="4996815" cy="243204"/>
            </a:xfrm>
            <a:custGeom>
              <a:avLst/>
              <a:gdLst/>
              <a:ahLst/>
              <a:cxnLst/>
              <a:rect l="l" t="t" r="r" b="b"/>
              <a:pathLst>
                <a:path w="4996815" h="243204">
                  <a:moveTo>
                    <a:pt x="4996561" y="0"/>
                  </a:moveTo>
                  <a:lnTo>
                    <a:pt x="0" y="0"/>
                  </a:lnTo>
                  <a:lnTo>
                    <a:pt x="0" y="243039"/>
                  </a:lnTo>
                  <a:lnTo>
                    <a:pt x="4996561" y="243039"/>
                  </a:lnTo>
                  <a:lnTo>
                    <a:pt x="4996561" y="0"/>
                  </a:lnTo>
                  <a:close/>
                </a:path>
              </a:pathLst>
            </a:custGeom>
            <a:solidFill>
              <a:srgbClr val="A9C2E7"/>
            </a:solidFill>
          </p:spPr>
          <p:txBody>
            <a:bodyPr wrap="square" lIns="0" tIns="0" rIns="0" bIns="0" rtlCol="0"/>
            <a:lstStyle/>
            <a:p>
              <a:endParaRPr/>
            </a:p>
          </p:txBody>
        </p:sp>
      </p:grpSp>
      <p:grpSp>
        <p:nvGrpSpPr>
          <p:cNvPr id="7" name="object 7"/>
          <p:cNvGrpSpPr/>
          <p:nvPr/>
        </p:nvGrpSpPr>
        <p:grpSpPr>
          <a:xfrm>
            <a:off x="6708140" y="4627600"/>
            <a:ext cx="2533650" cy="2070100"/>
            <a:chOff x="6708140" y="4627600"/>
            <a:chExt cx="2533650" cy="2070100"/>
          </a:xfrm>
        </p:grpSpPr>
        <p:sp>
          <p:nvSpPr>
            <p:cNvPr id="8" name="object 8"/>
            <p:cNvSpPr/>
            <p:nvPr/>
          </p:nvSpPr>
          <p:spPr>
            <a:xfrm>
              <a:off x="6714490" y="4627600"/>
              <a:ext cx="2520950" cy="241300"/>
            </a:xfrm>
            <a:custGeom>
              <a:avLst/>
              <a:gdLst/>
              <a:ahLst/>
              <a:cxnLst/>
              <a:rect l="l" t="t" r="r" b="b"/>
              <a:pathLst>
                <a:path w="2520950" h="241300">
                  <a:moveTo>
                    <a:pt x="2520696" y="0"/>
                  </a:moveTo>
                  <a:lnTo>
                    <a:pt x="0" y="0"/>
                  </a:lnTo>
                  <a:lnTo>
                    <a:pt x="0" y="241071"/>
                  </a:lnTo>
                  <a:lnTo>
                    <a:pt x="2520696" y="241071"/>
                  </a:lnTo>
                  <a:lnTo>
                    <a:pt x="2520696" y="0"/>
                  </a:lnTo>
                  <a:close/>
                </a:path>
              </a:pathLst>
            </a:custGeom>
            <a:solidFill>
              <a:srgbClr val="91FFB3"/>
            </a:solidFill>
          </p:spPr>
          <p:txBody>
            <a:bodyPr wrap="square" lIns="0" tIns="0" rIns="0" bIns="0" rtlCol="0"/>
            <a:lstStyle/>
            <a:p>
              <a:endParaRPr/>
            </a:p>
          </p:txBody>
        </p:sp>
        <p:sp>
          <p:nvSpPr>
            <p:cNvPr id="9" name="object 9"/>
            <p:cNvSpPr/>
            <p:nvPr/>
          </p:nvSpPr>
          <p:spPr>
            <a:xfrm>
              <a:off x="6714490" y="4893881"/>
              <a:ext cx="2520950" cy="1797050"/>
            </a:xfrm>
            <a:custGeom>
              <a:avLst/>
              <a:gdLst/>
              <a:ahLst/>
              <a:cxnLst/>
              <a:rect l="l" t="t" r="r" b="b"/>
              <a:pathLst>
                <a:path w="2520950" h="1797050">
                  <a:moveTo>
                    <a:pt x="2520696" y="0"/>
                  </a:moveTo>
                  <a:lnTo>
                    <a:pt x="0" y="0"/>
                  </a:lnTo>
                  <a:lnTo>
                    <a:pt x="0" y="1797049"/>
                  </a:lnTo>
                  <a:lnTo>
                    <a:pt x="2520696" y="1797049"/>
                  </a:lnTo>
                  <a:lnTo>
                    <a:pt x="2520696" y="0"/>
                  </a:lnTo>
                  <a:close/>
                </a:path>
              </a:pathLst>
            </a:custGeom>
            <a:solidFill>
              <a:srgbClr val="E0FFEA"/>
            </a:solidFill>
          </p:spPr>
          <p:txBody>
            <a:bodyPr wrap="square" lIns="0" tIns="0" rIns="0" bIns="0" rtlCol="0"/>
            <a:lstStyle/>
            <a:p>
              <a:endParaRPr/>
            </a:p>
          </p:txBody>
        </p:sp>
        <p:sp>
          <p:nvSpPr>
            <p:cNvPr id="10" name="object 10"/>
            <p:cNvSpPr/>
            <p:nvPr/>
          </p:nvSpPr>
          <p:spPr>
            <a:xfrm>
              <a:off x="6714490" y="4893881"/>
              <a:ext cx="2520950" cy="1797050"/>
            </a:xfrm>
            <a:custGeom>
              <a:avLst/>
              <a:gdLst/>
              <a:ahLst/>
              <a:cxnLst/>
              <a:rect l="l" t="t" r="r" b="b"/>
              <a:pathLst>
                <a:path w="2520950" h="1797050">
                  <a:moveTo>
                    <a:pt x="0" y="1797049"/>
                  </a:moveTo>
                  <a:lnTo>
                    <a:pt x="2520696" y="1797049"/>
                  </a:lnTo>
                  <a:lnTo>
                    <a:pt x="2520696" y="0"/>
                  </a:lnTo>
                  <a:lnTo>
                    <a:pt x="0" y="0"/>
                  </a:lnTo>
                  <a:lnTo>
                    <a:pt x="0" y="1797049"/>
                  </a:lnTo>
                  <a:close/>
                </a:path>
              </a:pathLst>
            </a:custGeom>
            <a:ln w="12700">
              <a:solidFill>
                <a:srgbClr val="00AF50"/>
              </a:solidFill>
            </a:ln>
          </p:spPr>
          <p:txBody>
            <a:bodyPr wrap="square" lIns="0" tIns="0" rIns="0" bIns="0" rtlCol="0"/>
            <a:lstStyle/>
            <a:p>
              <a:endParaRPr/>
            </a:p>
          </p:txBody>
        </p:sp>
      </p:grpSp>
      <p:sp>
        <p:nvSpPr>
          <p:cNvPr id="11" name="object 11"/>
          <p:cNvSpPr/>
          <p:nvPr/>
        </p:nvSpPr>
        <p:spPr>
          <a:xfrm>
            <a:off x="4235069" y="1503057"/>
            <a:ext cx="1045210" cy="261620"/>
          </a:xfrm>
          <a:custGeom>
            <a:avLst/>
            <a:gdLst/>
            <a:ahLst/>
            <a:cxnLst/>
            <a:rect l="l" t="t" r="r" b="b"/>
            <a:pathLst>
              <a:path w="1045210" h="261619">
                <a:moveTo>
                  <a:pt x="1045019" y="0"/>
                </a:moveTo>
                <a:lnTo>
                  <a:pt x="0" y="0"/>
                </a:lnTo>
                <a:lnTo>
                  <a:pt x="0" y="261607"/>
                </a:lnTo>
                <a:lnTo>
                  <a:pt x="1045019" y="261607"/>
                </a:lnTo>
                <a:lnTo>
                  <a:pt x="1045019" y="0"/>
                </a:lnTo>
                <a:close/>
              </a:path>
            </a:pathLst>
          </a:custGeom>
          <a:solidFill>
            <a:srgbClr val="DF617C"/>
          </a:solidFill>
        </p:spPr>
        <p:txBody>
          <a:bodyPr wrap="square" lIns="0" tIns="0" rIns="0" bIns="0" rtlCol="0"/>
          <a:lstStyle/>
          <a:p>
            <a:endParaRPr/>
          </a:p>
        </p:txBody>
      </p:sp>
      <p:sp>
        <p:nvSpPr>
          <p:cNvPr id="12" name="object 12"/>
          <p:cNvSpPr/>
          <p:nvPr/>
        </p:nvSpPr>
        <p:spPr>
          <a:xfrm>
            <a:off x="4289171" y="2856890"/>
            <a:ext cx="1045210" cy="431165"/>
          </a:xfrm>
          <a:custGeom>
            <a:avLst/>
            <a:gdLst/>
            <a:ahLst/>
            <a:cxnLst/>
            <a:rect l="l" t="t" r="r" b="b"/>
            <a:pathLst>
              <a:path w="1045210" h="431164">
                <a:moveTo>
                  <a:pt x="1045019" y="0"/>
                </a:moveTo>
                <a:lnTo>
                  <a:pt x="0" y="0"/>
                </a:lnTo>
                <a:lnTo>
                  <a:pt x="0" y="430885"/>
                </a:lnTo>
                <a:lnTo>
                  <a:pt x="1045019" y="430885"/>
                </a:lnTo>
                <a:lnTo>
                  <a:pt x="1045019" y="0"/>
                </a:lnTo>
                <a:close/>
              </a:path>
            </a:pathLst>
          </a:custGeom>
          <a:solidFill>
            <a:srgbClr val="DF617C"/>
          </a:solidFill>
        </p:spPr>
        <p:txBody>
          <a:bodyPr wrap="square" lIns="0" tIns="0" rIns="0" bIns="0" rtlCol="0"/>
          <a:lstStyle/>
          <a:p>
            <a:endParaRPr/>
          </a:p>
        </p:txBody>
      </p:sp>
      <p:sp>
        <p:nvSpPr>
          <p:cNvPr id="13" name="object 13"/>
          <p:cNvSpPr/>
          <p:nvPr/>
        </p:nvSpPr>
        <p:spPr>
          <a:xfrm>
            <a:off x="224955" y="4595253"/>
            <a:ext cx="841375" cy="261620"/>
          </a:xfrm>
          <a:custGeom>
            <a:avLst/>
            <a:gdLst/>
            <a:ahLst/>
            <a:cxnLst/>
            <a:rect l="l" t="t" r="r" b="b"/>
            <a:pathLst>
              <a:path w="841375" h="261620">
                <a:moveTo>
                  <a:pt x="841273" y="0"/>
                </a:moveTo>
                <a:lnTo>
                  <a:pt x="0" y="0"/>
                </a:lnTo>
                <a:lnTo>
                  <a:pt x="0" y="261607"/>
                </a:lnTo>
                <a:lnTo>
                  <a:pt x="841273" y="261607"/>
                </a:lnTo>
                <a:lnTo>
                  <a:pt x="841273" y="0"/>
                </a:lnTo>
                <a:close/>
              </a:path>
            </a:pathLst>
          </a:custGeom>
          <a:solidFill>
            <a:srgbClr val="DF617C"/>
          </a:solidFill>
        </p:spPr>
        <p:txBody>
          <a:bodyPr wrap="square" lIns="0" tIns="0" rIns="0" bIns="0" rtlCol="0"/>
          <a:lstStyle/>
          <a:p>
            <a:endParaRPr/>
          </a:p>
        </p:txBody>
      </p:sp>
      <p:graphicFrame>
        <p:nvGraphicFramePr>
          <p:cNvPr id="14" name="object 14"/>
          <p:cNvGraphicFramePr>
            <a:graphicFrameLocks noGrp="1"/>
          </p:cNvGraphicFramePr>
          <p:nvPr/>
        </p:nvGraphicFramePr>
        <p:xfrm>
          <a:off x="106163" y="781545"/>
          <a:ext cx="9799320" cy="6075680"/>
        </p:xfrm>
        <a:graphic>
          <a:graphicData uri="http://schemas.openxmlformats.org/drawingml/2006/table">
            <a:tbl>
              <a:tblPr firstRow="1" bandRow="1">
                <a:tableStyleId>{2D5ABB26-0587-4C30-8999-92F81FD0307C}</a:tableStyleId>
              </a:tblPr>
              <a:tblGrid>
                <a:gridCol w="250825">
                  <a:extLst>
                    <a:ext uri="{9D8B030D-6E8A-4147-A177-3AD203B41FA5}">
                      <a16:colId xmlns:a16="http://schemas.microsoft.com/office/drawing/2014/main" val="20000"/>
                    </a:ext>
                  </a:extLst>
                </a:gridCol>
                <a:gridCol w="2995295">
                  <a:extLst>
                    <a:ext uri="{9D8B030D-6E8A-4147-A177-3AD203B41FA5}">
                      <a16:colId xmlns:a16="http://schemas.microsoft.com/office/drawing/2014/main" val="20001"/>
                    </a:ext>
                  </a:extLst>
                </a:gridCol>
                <a:gridCol w="6468109">
                  <a:extLst>
                    <a:ext uri="{9D8B030D-6E8A-4147-A177-3AD203B41FA5}">
                      <a16:colId xmlns:a16="http://schemas.microsoft.com/office/drawing/2014/main" val="20002"/>
                    </a:ext>
                  </a:extLst>
                </a:gridCol>
              </a:tblGrid>
              <a:tr h="134620">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tc rowSpan="2">
                  <a:txBody>
                    <a:bodyPr/>
                    <a:lstStyle/>
                    <a:p>
                      <a:pPr marL="161290">
                        <a:lnSpc>
                          <a:spcPct val="100000"/>
                        </a:lnSpc>
                        <a:spcBef>
                          <a:spcPts val="365"/>
                        </a:spcBef>
                      </a:pPr>
                      <a:r>
                        <a:rPr sz="1400" b="1" spc="150" dirty="0">
                          <a:latin typeface="Yu Gothic UI"/>
                          <a:cs typeface="Yu Gothic UI"/>
                        </a:rPr>
                        <a:t>ディスキング、補綴前処置の新設</a:t>
                      </a:r>
                      <a:endParaRPr sz="1400">
                        <a:latin typeface="Yu Gothic UI"/>
                        <a:cs typeface="Yu Gothic UI"/>
                      </a:endParaRPr>
                    </a:p>
                  </a:txBody>
                  <a:tcPr marL="0" marR="0" marT="46355" marB="0">
                    <a:solidFill>
                      <a:srgbClr val="CDFFDC"/>
                    </a:solidFill>
                  </a:tcPr>
                </a:tc>
                <a:tc>
                  <a:txBody>
                    <a:bodyPr/>
                    <a:lstStyle/>
                    <a:p>
                      <a:pPr>
                        <a:lnSpc>
                          <a:spcPct val="100000"/>
                        </a:lnSpc>
                      </a:pPr>
                      <a:endParaRPr sz="7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923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6355"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751830">
                <a:tc gridSpan="3">
                  <a:txBody>
                    <a:bodyPr/>
                    <a:lstStyle/>
                    <a:p>
                      <a:pPr marL="377825" indent="-286385">
                        <a:lnSpc>
                          <a:spcPct val="100000"/>
                        </a:lnSpc>
                        <a:spcBef>
                          <a:spcPts val="35"/>
                        </a:spcBef>
                        <a:buFont typeface="Wingdings"/>
                        <a:buChar char=""/>
                        <a:tabLst>
                          <a:tab pos="377825" algn="l"/>
                        </a:tabLst>
                      </a:pPr>
                      <a:r>
                        <a:rPr sz="1400" spc="105" dirty="0">
                          <a:latin typeface="Yu Gothic UI"/>
                          <a:cs typeface="Yu Gothic UI"/>
                        </a:rPr>
                        <a:t>咬合調整の対象となっていた診療行為の一部</a:t>
                      </a:r>
                      <a:r>
                        <a:rPr sz="1400" b="1" u="sng" dirty="0">
                          <a:solidFill>
                            <a:srgbClr val="006FC0"/>
                          </a:solidFill>
                          <a:uFill>
                            <a:solidFill>
                              <a:srgbClr val="006FC0"/>
                            </a:solidFill>
                          </a:uFill>
                          <a:latin typeface="Yu Gothic UI"/>
                          <a:cs typeface="Yu Gothic UI"/>
                        </a:rPr>
                        <a:t>（</a:t>
                      </a:r>
                      <a:r>
                        <a:rPr sz="1400" b="1" u="sng" spc="280" dirty="0">
                          <a:solidFill>
                            <a:srgbClr val="006FC0"/>
                          </a:solidFill>
                          <a:uFill>
                            <a:solidFill>
                              <a:srgbClr val="006FC0"/>
                            </a:solidFill>
                          </a:uFill>
                          <a:latin typeface="Yu Gothic UI"/>
                          <a:cs typeface="Yu Gothic UI"/>
                        </a:rPr>
                        <a:t>ディスキング、レスト製作</a:t>
                      </a:r>
                      <a:r>
                        <a:rPr sz="1400" b="1" u="sng" dirty="0">
                          <a:solidFill>
                            <a:srgbClr val="006FC0"/>
                          </a:solidFill>
                          <a:uFill>
                            <a:solidFill>
                              <a:srgbClr val="006FC0"/>
                            </a:solidFill>
                          </a:uFill>
                          <a:latin typeface="Yu Gothic UI"/>
                          <a:cs typeface="Yu Gothic UI"/>
                        </a:rPr>
                        <a:t>）</a:t>
                      </a:r>
                      <a:r>
                        <a:rPr sz="1400" b="1" u="sng" spc="150" dirty="0">
                          <a:solidFill>
                            <a:srgbClr val="006FC0"/>
                          </a:solidFill>
                          <a:uFill>
                            <a:solidFill>
                              <a:srgbClr val="006FC0"/>
                            </a:solidFill>
                          </a:uFill>
                          <a:latin typeface="Yu Gothic UI"/>
                          <a:cs typeface="Yu Gothic UI"/>
                        </a:rPr>
                        <a:t>について、新たな評価に位置付ける</a:t>
                      </a:r>
                      <a:r>
                        <a:rPr sz="1400" spc="420" dirty="0">
                          <a:latin typeface="Yu Gothic UI"/>
                          <a:cs typeface="Yu Gothic UI"/>
                        </a:rPr>
                        <a:t>。</a:t>
                      </a:r>
                      <a:endParaRPr sz="1400">
                        <a:latin typeface="Yu Gothic UI"/>
                        <a:cs typeface="Yu Gothic UI"/>
                      </a:endParaRPr>
                    </a:p>
                    <a:p>
                      <a:pPr marL="91440">
                        <a:lnSpc>
                          <a:spcPct val="100000"/>
                        </a:lnSpc>
                        <a:spcBef>
                          <a:spcPts val="1525"/>
                        </a:spcBef>
                        <a:tabLst>
                          <a:tab pos="802640" algn="l"/>
                          <a:tab pos="3470275" algn="l"/>
                          <a:tab pos="4237355" algn="l"/>
                        </a:tabLst>
                      </a:pPr>
                      <a:r>
                        <a:rPr sz="1400" b="1" u="sng" dirty="0">
                          <a:solidFill>
                            <a:srgbClr val="006FC0"/>
                          </a:solidFill>
                          <a:uFill>
                            <a:solidFill>
                              <a:srgbClr val="006FC0"/>
                            </a:solidFill>
                          </a:uFill>
                          <a:latin typeface="Yu Gothic UI"/>
                          <a:cs typeface="Yu Gothic UI"/>
                        </a:rPr>
                        <a:t>（新</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350" dirty="0">
                          <a:solidFill>
                            <a:srgbClr val="006FC0"/>
                          </a:solidFill>
                          <a:uFill>
                            <a:solidFill>
                              <a:srgbClr val="006FC0"/>
                            </a:solidFill>
                          </a:uFill>
                          <a:latin typeface="Yu Gothic UI"/>
                          <a:cs typeface="Yu Gothic UI"/>
                        </a:rPr>
                        <a:t>デ</a:t>
                      </a:r>
                      <a:r>
                        <a:rPr sz="1400" b="1" u="sng" spc="265" dirty="0">
                          <a:solidFill>
                            <a:srgbClr val="006FC0"/>
                          </a:solidFill>
                          <a:uFill>
                            <a:solidFill>
                              <a:srgbClr val="006FC0"/>
                            </a:solidFill>
                          </a:uFill>
                          <a:latin typeface="Yu Gothic UI"/>
                          <a:cs typeface="Yu Gothic UI"/>
                        </a:rPr>
                        <a:t>ィ</a:t>
                      </a:r>
                      <a:r>
                        <a:rPr sz="1400" b="1" u="sng" spc="335" dirty="0">
                          <a:solidFill>
                            <a:srgbClr val="006FC0"/>
                          </a:solidFill>
                          <a:uFill>
                            <a:solidFill>
                              <a:srgbClr val="006FC0"/>
                            </a:solidFill>
                          </a:uFill>
                          <a:latin typeface="Yu Gothic UI"/>
                          <a:cs typeface="Yu Gothic UI"/>
                        </a:rPr>
                        <a:t>ス</a:t>
                      </a:r>
                      <a:r>
                        <a:rPr sz="1400" b="1" u="sng" spc="330" dirty="0">
                          <a:solidFill>
                            <a:srgbClr val="006FC0"/>
                          </a:solidFill>
                          <a:uFill>
                            <a:solidFill>
                              <a:srgbClr val="006FC0"/>
                            </a:solidFill>
                          </a:uFill>
                          <a:latin typeface="Yu Gothic UI"/>
                          <a:cs typeface="Yu Gothic UI"/>
                        </a:rPr>
                        <a:t>キン</a:t>
                      </a:r>
                      <a:r>
                        <a:rPr sz="1400" b="1" u="sng" spc="345" dirty="0">
                          <a:solidFill>
                            <a:srgbClr val="006FC0"/>
                          </a:solidFill>
                          <a:uFill>
                            <a:solidFill>
                              <a:srgbClr val="006FC0"/>
                            </a:solidFill>
                          </a:uFill>
                          <a:latin typeface="Yu Gothic UI"/>
                          <a:cs typeface="Yu Gothic UI"/>
                        </a:rPr>
                        <a:t>グ</a:t>
                      </a:r>
                      <a:r>
                        <a:rPr sz="1400" b="1" u="sng" dirty="0">
                          <a:solidFill>
                            <a:srgbClr val="006FC0"/>
                          </a:solidFill>
                          <a:uFill>
                            <a:solidFill>
                              <a:srgbClr val="006FC0"/>
                            </a:solidFill>
                          </a:uFill>
                          <a:latin typeface="Yu Gothic UI"/>
                          <a:cs typeface="Yu Gothic UI"/>
                        </a:rPr>
                        <a:t>（１</a:t>
                      </a:r>
                      <a:r>
                        <a:rPr sz="1400" b="1" u="sng" spc="95" dirty="0">
                          <a:solidFill>
                            <a:srgbClr val="006FC0"/>
                          </a:solidFill>
                          <a:uFill>
                            <a:solidFill>
                              <a:srgbClr val="006FC0"/>
                            </a:solidFill>
                          </a:uFill>
                          <a:latin typeface="Yu Gothic UI"/>
                          <a:cs typeface="Yu Gothic UI"/>
                        </a:rPr>
                        <a:t>歯</a:t>
                      </a:r>
                      <a:r>
                        <a:rPr sz="1400" b="1" u="sng" spc="60" dirty="0">
                          <a:solidFill>
                            <a:srgbClr val="006FC0"/>
                          </a:solidFill>
                          <a:uFill>
                            <a:solidFill>
                              <a:srgbClr val="006FC0"/>
                            </a:solidFill>
                          </a:uFill>
                          <a:latin typeface="Yu Gothic UI"/>
                          <a:cs typeface="Yu Gothic UI"/>
                        </a:rPr>
                        <a:t>に</a:t>
                      </a:r>
                      <a:r>
                        <a:rPr sz="1400" b="1" u="sng" spc="290" dirty="0">
                          <a:solidFill>
                            <a:srgbClr val="006FC0"/>
                          </a:solidFill>
                          <a:uFill>
                            <a:solidFill>
                              <a:srgbClr val="006FC0"/>
                            </a:solidFill>
                          </a:uFill>
                          <a:latin typeface="Yu Gothic UI"/>
                          <a:cs typeface="Yu Gothic UI"/>
                        </a:rPr>
                        <a:t>つ</a:t>
                      </a:r>
                      <a:r>
                        <a:rPr sz="1400" b="1" u="sng" spc="280" dirty="0">
                          <a:solidFill>
                            <a:srgbClr val="006FC0"/>
                          </a:solidFill>
                          <a:uFill>
                            <a:solidFill>
                              <a:srgbClr val="006FC0"/>
                            </a:solidFill>
                          </a:uFill>
                          <a:latin typeface="Yu Gothic UI"/>
                          <a:cs typeface="Yu Gothic UI"/>
                        </a:rPr>
                        <a:t>き</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145" dirty="0">
                          <a:solidFill>
                            <a:srgbClr val="006FC0"/>
                          </a:solidFill>
                          <a:uFill>
                            <a:solidFill>
                              <a:srgbClr val="006FC0"/>
                            </a:solidFill>
                          </a:uFill>
                          <a:latin typeface="Yu Gothic UI"/>
                          <a:cs typeface="Yu Gothic UI"/>
                        </a:rPr>
                        <a:t>40</a:t>
                      </a:r>
                      <a:r>
                        <a:rPr sz="1400" b="1" u="sng" spc="-50" dirty="0">
                          <a:solidFill>
                            <a:srgbClr val="006FC0"/>
                          </a:solidFill>
                          <a:uFill>
                            <a:solidFill>
                              <a:srgbClr val="006FC0"/>
                            </a:solidFill>
                          </a:uFill>
                          <a:latin typeface="Yu Gothic UI"/>
                          <a:cs typeface="Yu Gothic UI"/>
                        </a:rPr>
                        <a:t>点</a:t>
                      </a:r>
                      <a:r>
                        <a:rPr sz="1400" b="1" dirty="0">
                          <a:solidFill>
                            <a:srgbClr val="006FC0"/>
                          </a:solidFill>
                          <a:latin typeface="Yu Gothic UI"/>
                          <a:cs typeface="Yu Gothic UI"/>
                        </a:rPr>
                        <a:t>	</a:t>
                      </a:r>
                      <a:r>
                        <a:rPr sz="1650" baseline="10101" dirty="0">
                          <a:solidFill>
                            <a:srgbClr val="FFFFFF"/>
                          </a:solidFill>
                          <a:latin typeface="Yu Gothic UI"/>
                          <a:cs typeface="Yu Gothic UI"/>
                        </a:rPr>
                        <a:t>歯科矯正の</a:t>
                      </a:r>
                      <a:r>
                        <a:rPr sz="1650" spc="-75" baseline="10101" dirty="0">
                          <a:solidFill>
                            <a:srgbClr val="FFFFFF"/>
                          </a:solidFill>
                          <a:latin typeface="Yu Gothic UI"/>
                          <a:cs typeface="Yu Gothic UI"/>
                        </a:rPr>
                        <a:t>部</a:t>
                      </a:r>
                      <a:endParaRPr sz="1650" baseline="10101">
                        <a:latin typeface="Yu Gothic UI"/>
                        <a:cs typeface="Yu Gothic UI"/>
                      </a:endParaRPr>
                    </a:p>
                    <a:p>
                      <a:pPr>
                        <a:lnSpc>
                          <a:spcPct val="100000"/>
                        </a:lnSpc>
                      </a:pPr>
                      <a:endParaRPr sz="1400">
                        <a:latin typeface="Times New Roman"/>
                        <a:cs typeface="Times New Roman"/>
                      </a:endParaRPr>
                    </a:p>
                    <a:p>
                      <a:pPr>
                        <a:lnSpc>
                          <a:spcPct val="100000"/>
                        </a:lnSpc>
                        <a:spcBef>
                          <a:spcPts val="705"/>
                        </a:spcBef>
                      </a:pPr>
                      <a:endParaRPr sz="1400">
                        <a:latin typeface="Times New Roman"/>
                        <a:cs typeface="Times New Roman"/>
                      </a:endParaRPr>
                    </a:p>
                    <a:p>
                      <a:pPr marL="91440">
                        <a:lnSpc>
                          <a:spcPct val="100000"/>
                        </a:lnSpc>
                      </a:pPr>
                      <a:r>
                        <a:rPr sz="1200" dirty="0">
                          <a:latin typeface="Yu Gothic UI"/>
                          <a:cs typeface="Yu Gothic UI"/>
                        </a:rPr>
                        <a:t>［算定要件</a:t>
                      </a:r>
                      <a:r>
                        <a:rPr sz="1200" spc="-50" dirty="0">
                          <a:latin typeface="Yu Gothic UI"/>
                          <a:cs typeface="Yu Gothic UI"/>
                        </a:rPr>
                        <a:t>］</a:t>
                      </a:r>
                      <a:endParaRPr sz="1200">
                        <a:latin typeface="Yu Gothic UI"/>
                        <a:cs typeface="Yu Gothic UI"/>
                      </a:endParaRPr>
                    </a:p>
                    <a:p>
                      <a:pPr marL="243840">
                        <a:lnSpc>
                          <a:spcPct val="100000"/>
                        </a:lnSpc>
                        <a:spcBef>
                          <a:spcPts val="165"/>
                        </a:spcBef>
                      </a:pPr>
                      <a:r>
                        <a:rPr sz="1200" spc="60" dirty="0">
                          <a:latin typeface="Yu Gothic UI"/>
                          <a:cs typeface="Yu Gothic UI"/>
                        </a:rPr>
                        <a:t>ディスキングとは、歯の隣接面を削除することをいい、叢生</a:t>
                      </a:r>
                      <a:r>
                        <a:rPr sz="1200" spc="-120" dirty="0">
                          <a:latin typeface="Yu Gothic UI"/>
                          <a:cs typeface="Yu Gothic UI"/>
                        </a:rPr>
                        <a:t>（</a:t>
                      </a:r>
                      <a:r>
                        <a:rPr sz="1200" spc="210" dirty="0">
                          <a:latin typeface="Yu Gothic UI"/>
                          <a:cs typeface="Yu Gothic UI"/>
                        </a:rPr>
                        <a:t>クラウディング</a:t>
                      </a:r>
                      <a:r>
                        <a:rPr sz="1200" spc="-110" dirty="0">
                          <a:latin typeface="Yu Gothic UI"/>
                          <a:cs typeface="Yu Gothic UI"/>
                        </a:rPr>
                        <a:t>）</a:t>
                      </a:r>
                      <a:r>
                        <a:rPr sz="1200" spc="70" dirty="0">
                          <a:latin typeface="Yu Gothic UI"/>
                          <a:cs typeface="Yu Gothic UI"/>
                        </a:rPr>
                        <a:t>について、ディスキングを行った場合は、歯数に応じて算定する。</a:t>
                      </a:r>
                      <a:endParaRPr sz="1200">
                        <a:latin typeface="Yu Gothic UI"/>
                        <a:cs typeface="Yu Gothic UI"/>
                      </a:endParaRPr>
                    </a:p>
                    <a:p>
                      <a:pPr>
                        <a:lnSpc>
                          <a:spcPct val="100000"/>
                        </a:lnSpc>
                        <a:spcBef>
                          <a:spcPts val="730"/>
                        </a:spcBef>
                      </a:pPr>
                      <a:endParaRPr sz="1200">
                        <a:latin typeface="Times New Roman"/>
                        <a:cs typeface="Times New Roman"/>
                      </a:endParaRPr>
                    </a:p>
                    <a:p>
                      <a:pPr marR="301625" algn="ctr">
                        <a:lnSpc>
                          <a:spcPts val="1170"/>
                        </a:lnSpc>
                        <a:spcBef>
                          <a:spcPts val="5"/>
                        </a:spcBef>
                      </a:pPr>
                      <a:r>
                        <a:rPr sz="1100" spc="-10" dirty="0">
                          <a:solidFill>
                            <a:srgbClr val="FFFFFF"/>
                          </a:solidFill>
                          <a:latin typeface="Yu Gothic UI"/>
                          <a:cs typeface="Yu Gothic UI"/>
                        </a:rPr>
                        <a:t>歯冠修復及び</a:t>
                      </a:r>
                      <a:endParaRPr sz="1100">
                        <a:latin typeface="Yu Gothic UI"/>
                        <a:cs typeface="Yu Gothic UI"/>
                      </a:endParaRPr>
                    </a:p>
                    <a:p>
                      <a:pPr marL="91440">
                        <a:lnSpc>
                          <a:spcPts val="1530"/>
                        </a:lnSpc>
                        <a:tabLst>
                          <a:tab pos="802640" algn="l"/>
                          <a:tab pos="3470275" algn="l"/>
                          <a:tab pos="4281170" algn="l"/>
                        </a:tabLst>
                      </a:pPr>
                      <a:r>
                        <a:rPr sz="1400" b="1" u="sng" dirty="0">
                          <a:solidFill>
                            <a:srgbClr val="006FC0"/>
                          </a:solidFill>
                          <a:uFill>
                            <a:solidFill>
                              <a:srgbClr val="006FC0"/>
                            </a:solidFill>
                          </a:uFill>
                          <a:latin typeface="Yu Gothic UI"/>
                          <a:cs typeface="Yu Gothic UI"/>
                        </a:rPr>
                        <a:t>（新</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補綴前処</a:t>
                      </a:r>
                      <a:r>
                        <a:rPr sz="1400" b="1" u="sng" spc="-10" dirty="0">
                          <a:solidFill>
                            <a:srgbClr val="006FC0"/>
                          </a:solidFill>
                          <a:uFill>
                            <a:solidFill>
                              <a:srgbClr val="006FC0"/>
                            </a:solidFill>
                          </a:uFill>
                          <a:latin typeface="Yu Gothic UI"/>
                          <a:cs typeface="Yu Gothic UI"/>
                        </a:rPr>
                        <a:t>置</a:t>
                      </a:r>
                      <a:r>
                        <a:rPr sz="1400" b="1" u="sng" dirty="0">
                          <a:solidFill>
                            <a:srgbClr val="006FC0"/>
                          </a:solidFill>
                          <a:uFill>
                            <a:solidFill>
                              <a:srgbClr val="006FC0"/>
                            </a:solidFill>
                          </a:uFill>
                          <a:latin typeface="Yu Gothic UI"/>
                          <a:cs typeface="Yu Gothic UI"/>
                        </a:rPr>
                        <a:t>（１</a:t>
                      </a:r>
                      <a:r>
                        <a:rPr sz="1400" b="1" u="sng" spc="70" dirty="0">
                          <a:solidFill>
                            <a:srgbClr val="006FC0"/>
                          </a:solidFill>
                          <a:uFill>
                            <a:solidFill>
                              <a:srgbClr val="006FC0"/>
                            </a:solidFill>
                          </a:uFill>
                          <a:latin typeface="Yu Gothic UI"/>
                          <a:cs typeface="Yu Gothic UI"/>
                        </a:rPr>
                        <a:t>装置</a:t>
                      </a:r>
                      <a:r>
                        <a:rPr sz="1400" b="1" u="sng" dirty="0">
                          <a:solidFill>
                            <a:srgbClr val="006FC0"/>
                          </a:solidFill>
                          <a:uFill>
                            <a:solidFill>
                              <a:srgbClr val="006FC0"/>
                            </a:solidFill>
                          </a:uFill>
                          <a:latin typeface="Yu Gothic UI"/>
                          <a:cs typeface="Yu Gothic UI"/>
                        </a:rPr>
                        <a:t>に</a:t>
                      </a:r>
                      <a:r>
                        <a:rPr sz="1400" b="1" u="sng" spc="290" dirty="0">
                          <a:solidFill>
                            <a:srgbClr val="006FC0"/>
                          </a:solidFill>
                          <a:uFill>
                            <a:solidFill>
                              <a:srgbClr val="006FC0"/>
                            </a:solidFill>
                          </a:uFill>
                          <a:latin typeface="Yu Gothic UI"/>
                          <a:cs typeface="Yu Gothic UI"/>
                        </a:rPr>
                        <a:t>つ</a:t>
                      </a:r>
                      <a:r>
                        <a:rPr sz="1400" b="1" u="sng" spc="280" dirty="0">
                          <a:solidFill>
                            <a:srgbClr val="006FC0"/>
                          </a:solidFill>
                          <a:uFill>
                            <a:solidFill>
                              <a:srgbClr val="006FC0"/>
                            </a:solidFill>
                          </a:uFill>
                          <a:latin typeface="Yu Gothic UI"/>
                          <a:cs typeface="Yu Gothic UI"/>
                        </a:rPr>
                        <a:t>き</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145" dirty="0">
                          <a:solidFill>
                            <a:srgbClr val="006FC0"/>
                          </a:solidFill>
                          <a:uFill>
                            <a:solidFill>
                              <a:srgbClr val="006FC0"/>
                            </a:solidFill>
                          </a:uFill>
                          <a:latin typeface="Yu Gothic UI"/>
                          <a:cs typeface="Yu Gothic UI"/>
                        </a:rPr>
                        <a:t>40</a:t>
                      </a:r>
                      <a:r>
                        <a:rPr sz="1400" b="1" u="sng" spc="-50" dirty="0">
                          <a:solidFill>
                            <a:srgbClr val="006FC0"/>
                          </a:solidFill>
                          <a:uFill>
                            <a:solidFill>
                              <a:srgbClr val="006FC0"/>
                            </a:solidFill>
                          </a:uFill>
                          <a:latin typeface="Yu Gothic UI"/>
                          <a:cs typeface="Yu Gothic UI"/>
                        </a:rPr>
                        <a:t>点</a:t>
                      </a:r>
                      <a:r>
                        <a:rPr sz="1400" b="1" dirty="0">
                          <a:solidFill>
                            <a:srgbClr val="006FC0"/>
                          </a:solidFill>
                          <a:latin typeface="Yu Gothic UI"/>
                          <a:cs typeface="Yu Gothic UI"/>
                        </a:rPr>
                        <a:t>	</a:t>
                      </a:r>
                      <a:r>
                        <a:rPr sz="1100" dirty="0">
                          <a:solidFill>
                            <a:srgbClr val="FFFFFF"/>
                          </a:solidFill>
                          <a:latin typeface="Yu Gothic UI"/>
                          <a:cs typeface="Yu Gothic UI"/>
                        </a:rPr>
                        <a:t>欠損補綴の</a:t>
                      </a:r>
                      <a:r>
                        <a:rPr sz="1100" spc="-50" dirty="0">
                          <a:solidFill>
                            <a:srgbClr val="FFFFFF"/>
                          </a:solidFill>
                          <a:latin typeface="Yu Gothic UI"/>
                          <a:cs typeface="Yu Gothic UI"/>
                        </a:rPr>
                        <a:t>部</a:t>
                      </a:r>
                      <a:endParaRPr sz="1100">
                        <a:latin typeface="Yu Gothic UI"/>
                        <a:cs typeface="Yu Gothic UI"/>
                      </a:endParaRPr>
                    </a:p>
                    <a:p>
                      <a:pPr>
                        <a:lnSpc>
                          <a:spcPct val="100000"/>
                        </a:lnSpc>
                      </a:pPr>
                      <a:endParaRPr sz="1400">
                        <a:latin typeface="Times New Roman"/>
                        <a:cs typeface="Times New Roman"/>
                      </a:endParaRPr>
                    </a:p>
                    <a:p>
                      <a:pPr>
                        <a:lnSpc>
                          <a:spcPct val="100000"/>
                        </a:lnSpc>
                        <a:spcBef>
                          <a:spcPts val="765"/>
                        </a:spcBef>
                      </a:pPr>
                      <a:endParaRPr sz="1400">
                        <a:latin typeface="Times New Roman"/>
                        <a:cs typeface="Times New Roman"/>
                      </a:endParaRPr>
                    </a:p>
                    <a:p>
                      <a:pPr marL="91440">
                        <a:lnSpc>
                          <a:spcPct val="100000"/>
                        </a:lnSpc>
                        <a:tabLst>
                          <a:tab pos="5607685" algn="l"/>
                        </a:tabLst>
                      </a:pPr>
                      <a:r>
                        <a:rPr sz="1800" baseline="-23148" dirty="0">
                          <a:latin typeface="Yu Gothic UI"/>
                          <a:cs typeface="Yu Gothic UI"/>
                        </a:rPr>
                        <a:t>［算定要件</a:t>
                      </a:r>
                      <a:r>
                        <a:rPr sz="1800" spc="-75" baseline="-23148" dirty="0">
                          <a:latin typeface="Yu Gothic UI"/>
                          <a:cs typeface="Yu Gothic UI"/>
                        </a:rPr>
                        <a:t>］</a:t>
                      </a:r>
                      <a:r>
                        <a:rPr sz="1800" baseline="-23148" dirty="0">
                          <a:latin typeface="Yu Gothic UI"/>
                          <a:cs typeface="Yu Gothic UI"/>
                        </a:rPr>
                        <a:t>	</a:t>
                      </a:r>
                      <a:r>
                        <a:rPr sz="800" dirty="0">
                          <a:latin typeface="Yu Gothic UI"/>
                          <a:cs typeface="Yu Gothic UI"/>
                        </a:rPr>
                        <a:t>出典）</a:t>
                      </a:r>
                      <a:r>
                        <a:rPr sz="800" spc="225" dirty="0">
                          <a:latin typeface="Yu Gothic UI"/>
                          <a:cs typeface="Yu Gothic UI"/>
                        </a:rPr>
                        <a:t>ス</a:t>
                      </a:r>
                      <a:r>
                        <a:rPr sz="800" spc="220" dirty="0">
                          <a:latin typeface="Yu Gothic UI"/>
                          <a:cs typeface="Yu Gothic UI"/>
                        </a:rPr>
                        <a:t>タン</a:t>
                      </a:r>
                      <a:r>
                        <a:rPr sz="800" spc="229" dirty="0">
                          <a:latin typeface="Yu Gothic UI"/>
                          <a:cs typeface="Yu Gothic UI"/>
                        </a:rPr>
                        <a:t>ダ</a:t>
                      </a:r>
                      <a:r>
                        <a:rPr sz="800" spc="185" dirty="0">
                          <a:latin typeface="Yu Gothic UI"/>
                          <a:cs typeface="Yu Gothic UI"/>
                        </a:rPr>
                        <a:t>ー</a:t>
                      </a:r>
                      <a:r>
                        <a:rPr sz="800" spc="204" dirty="0">
                          <a:latin typeface="Yu Gothic UI"/>
                          <a:cs typeface="Yu Gothic UI"/>
                        </a:rPr>
                        <a:t>ド</a:t>
                      </a:r>
                      <a:r>
                        <a:rPr sz="800" spc="240" dirty="0">
                          <a:latin typeface="Yu Gothic UI"/>
                          <a:cs typeface="Yu Gothic UI"/>
                        </a:rPr>
                        <a:t>パ</a:t>
                      </a:r>
                      <a:r>
                        <a:rPr sz="800" spc="170" dirty="0">
                          <a:latin typeface="Yu Gothic UI"/>
                          <a:cs typeface="Yu Gothic UI"/>
                        </a:rPr>
                        <a:t>ー</a:t>
                      </a:r>
                      <a:r>
                        <a:rPr sz="800" spc="190" dirty="0">
                          <a:latin typeface="Yu Gothic UI"/>
                          <a:cs typeface="Yu Gothic UI"/>
                        </a:rPr>
                        <a:t>シ</a:t>
                      </a:r>
                      <a:r>
                        <a:rPr sz="800" spc="165" dirty="0">
                          <a:latin typeface="Yu Gothic UI"/>
                          <a:cs typeface="Yu Gothic UI"/>
                        </a:rPr>
                        <a:t>ャ</a:t>
                      </a:r>
                      <a:r>
                        <a:rPr sz="800" spc="180" dirty="0">
                          <a:latin typeface="Yu Gothic UI"/>
                          <a:cs typeface="Yu Gothic UI"/>
                        </a:rPr>
                        <a:t>ル</a:t>
                      </a:r>
                      <a:r>
                        <a:rPr sz="800" spc="200" dirty="0">
                          <a:latin typeface="Yu Gothic UI"/>
                          <a:cs typeface="Yu Gothic UI"/>
                        </a:rPr>
                        <a:t>デ</a:t>
                      </a:r>
                      <a:r>
                        <a:rPr sz="800" spc="190" dirty="0">
                          <a:latin typeface="Yu Gothic UI"/>
                          <a:cs typeface="Yu Gothic UI"/>
                        </a:rPr>
                        <a:t>ン</a:t>
                      </a:r>
                      <a:r>
                        <a:rPr sz="800" spc="175" dirty="0">
                          <a:latin typeface="Yu Gothic UI"/>
                          <a:cs typeface="Yu Gothic UI"/>
                        </a:rPr>
                        <a:t>チ</a:t>
                      </a:r>
                      <a:r>
                        <a:rPr sz="800" spc="155" dirty="0">
                          <a:latin typeface="Yu Gothic UI"/>
                          <a:cs typeface="Yu Gothic UI"/>
                        </a:rPr>
                        <a:t>ャ</a:t>
                      </a:r>
                      <a:r>
                        <a:rPr sz="800" spc="145" dirty="0">
                          <a:latin typeface="Yu Gothic UI"/>
                          <a:cs typeface="Yu Gothic UI"/>
                        </a:rPr>
                        <a:t>ー</a:t>
                      </a:r>
                      <a:r>
                        <a:rPr sz="800" spc="215" dirty="0">
                          <a:latin typeface="Yu Gothic UI"/>
                          <a:cs typeface="Yu Gothic UI"/>
                        </a:rPr>
                        <a:t>補</a:t>
                      </a:r>
                      <a:r>
                        <a:rPr sz="800" dirty="0">
                          <a:latin typeface="Yu Gothic UI"/>
                          <a:cs typeface="Yu Gothic UI"/>
                        </a:rPr>
                        <a:t>綴学</a:t>
                      </a:r>
                      <a:r>
                        <a:rPr sz="800" spc="-15" dirty="0">
                          <a:latin typeface="Yu Gothic UI"/>
                          <a:cs typeface="Yu Gothic UI"/>
                        </a:rPr>
                        <a:t>（</a:t>
                      </a:r>
                      <a:r>
                        <a:rPr sz="800" dirty="0">
                          <a:latin typeface="Yu Gothic UI"/>
                          <a:cs typeface="Yu Gothic UI"/>
                        </a:rPr>
                        <a:t>学建</a:t>
                      </a:r>
                      <a:r>
                        <a:rPr sz="800" spc="-15" dirty="0">
                          <a:latin typeface="Yu Gothic UI"/>
                          <a:cs typeface="Yu Gothic UI"/>
                        </a:rPr>
                        <a:t>書</a:t>
                      </a:r>
                      <a:r>
                        <a:rPr sz="800" dirty="0">
                          <a:latin typeface="Yu Gothic UI"/>
                          <a:cs typeface="Yu Gothic UI"/>
                        </a:rPr>
                        <a:t>院</a:t>
                      </a:r>
                      <a:r>
                        <a:rPr sz="800" spc="-50" dirty="0">
                          <a:latin typeface="Yu Gothic UI"/>
                          <a:cs typeface="Yu Gothic UI"/>
                        </a:rPr>
                        <a:t>）</a:t>
                      </a:r>
                      <a:endParaRPr sz="800">
                        <a:latin typeface="Yu Gothic UI"/>
                        <a:cs typeface="Yu Gothic UI"/>
                      </a:endParaRPr>
                    </a:p>
                    <a:p>
                      <a:pPr marL="360680" marR="81280" indent="-269875">
                        <a:lnSpc>
                          <a:spcPct val="100000"/>
                        </a:lnSpc>
                        <a:spcBef>
                          <a:spcPts val="480"/>
                        </a:spcBef>
                      </a:pPr>
                      <a:r>
                        <a:rPr sz="1200" dirty="0">
                          <a:latin typeface="Yu Gothic UI"/>
                          <a:cs typeface="Yu Gothic UI"/>
                        </a:rPr>
                        <a:t>（１）</a:t>
                      </a:r>
                      <a:r>
                        <a:rPr sz="1200" spc="35" dirty="0">
                          <a:latin typeface="Yu Gothic UI"/>
                          <a:cs typeface="Yu Gothic UI"/>
                        </a:rPr>
                        <a:t>補綴前処置は、新たな義歯の製作又は義歯修理</a:t>
                      </a:r>
                      <a:r>
                        <a:rPr sz="1200" dirty="0">
                          <a:latin typeface="Yu Gothic UI"/>
                          <a:cs typeface="Yu Gothic UI"/>
                        </a:rPr>
                        <a:t>（鉤等の追加）</a:t>
                      </a:r>
                      <a:r>
                        <a:rPr sz="1200" spc="250" dirty="0">
                          <a:latin typeface="Yu Gothic UI"/>
                          <a:cs typeface="Yu Gothic UI"/>
                        </a:rPr>
                        <a:t>を行うに当たり、レストシートやガイドプレーンの付与、リカントゥ</a:t>
                      </a:r>
                      <a:r>
                        <a:rPr sz="1200" spc="120" dirty="0">
                          <a:latin typeface="Yu Gothic UI"/>
                          <a:cs typeface="Yu Gothic UI"/>
                        </a:rPr>
                        <a:t>アリング等により、鉤歯や鉤歯の対合歯を除した場合に算定する。</a:t>
                      </a:r>
                      <a:endParaRPr sz="1200">
                        <a:latin typeface="Yu Gothic UI"/>
                        <a:cs typeface="Yu Gothic UI"/>
                      </a:endParaRPr>
                    </a:p>
                    <a:p>
                      <a:pPr marL="91440">
                        <a:lnSpc>
                          <a:spcPct val="100000"/>
                        </a:lnSpc>
                      </a:pPr>
                      <a:r>
                        <a:rPr sz="1200" dirty="0">
                          <a:latin typeface="Yu Gothic UI"/>
                          <a:cs typeface="Yu Gothic UI"/>
                        </a:rPr>
                        <a:t>（２）</a:t>
                      </a:r>
                      <a:r>
                        <a:rPr sz="1200" spc="90" dirty="0">
                          <a:latin typeface="Yu Gothic UI"/>
                          <a:cs typeface="Yu Gothic UI"/>
                        </a:rPr>
                        <a:t>本区分は、新たな義歯の製作又は義歯修理に当たって、補綴前処置を行った日に、１装置につき１回に限り算定する。</a:t>
                      </a:r>
                      <a:endParaRPr sz="1200">
                        <a:latin typeface="Yu Gothic UI"/>
                        <a:cs typeface="Yu Gothic UI"/>
                      </a:endParaRPr>
                    </a:p>
                    <a:p>
                      <a:pPr marL="252729">
                        <a:lnSpc>
                          <a:spcPct val="100000"/>
                        </a:lnSpc>
                        <a:spcBef>
                          <a:spcPts val="1005"/>
                        </a:spcBef>
                        <a:tabLst>
                          <a:tab pos="3415665" algn="l"/>
                          <a:tab pos="7635240" algn="l"/>
                        </a:tabLst>
                      </a:pPr>
                      <a:r>
                        <a:rPr sz="1650" spc="82" baseline="17676" dirty="0">
                          <a:solidFill>
                            <a:srgbClr val="FFFFFF"/>
                          </a:solidFill>
                          <a:latin typeface="Yu Gothic UI"/>
                          <a:cs typeface="Yu Gothic UI"/>
                        </a:rPr>
                        <a:t>処置</a:t>
                      </a:r>
                      <a:r>
                        <a:rPr sz="1650" baseline="17676" dirty="0">
                          <a:solidFill>
                            <a:srgbClr val="FFFFFF"/>
                          </a:solidFill>
                          <a:latin typeface="Yu Gothic UI"/>
                          <a:cs typeface="Yu Gothic UI"/>
                        </a:rPr>
                        <a:t>の</a:t>
                      </a:r>
                      <a:r>
                        <a:rPr sz="1650" spc="7" baseline="17676" dirty="0">
                          <a:solidFill>
                            <a:srgbClr val="FFFFFF"/>
                          </a:solidFill>
                          <a:latin typeface="Yu Gothic UI"/>
                          <a:cs typeface="Yu Gothic UI"/>
                        </a:rPr>
                        <a:t>部</a:t>
                      </a:r>
                      <a:r>
                        <a:rPr sz="1650" baseline="17676" dirty="0">
                          <a:solidFill>
                            <a:srgbClr val="FFFFFF"/>
                          </a:solidFill>
                          <a:latin typeface="Yu Gothic UI"/>
                          <a:cs typeface="Yu Gothic UI"/>
                        </a:rPr>
                        <a:t>	</a:t>
                      </a:r>
                      <a:r>
                        <a:rPr sz="1200" b="1" dirty="0">
                          <a:latin typeface="Yu Gothic UI"/>
                          <a:cs typeface="Yu Gothic UI"/>
                        </a:rPr>
                        <a:t>現</a:t>
                      </a:r>
                      <a:r>
                        <a:rPr sz="1200" b="1" spc="-50" dirty="0">
                          <a:latin typeface="Yu Gothic UI"/>
                          <a:cs typeface="Yu Gothic UI"/>
                        </a:rPr>
                        <a:t>行</a:t>
                      </a:r>
                      <a:r>
                        <a:rPr sz="1200" b="1" dirty="0">
                          <a:latin typeface="Yu Gothic UI"/>
                          <a:cs typeface="Yu Gothic UI"/>
                        </a:rPr>
                        <a:t>	改定</a:t>
                      </a:r>
                      <a:r>
                        <a:rPr sz="1200" b="1" spc="-50" dirty="0">
                          <a:latin typeface="Yu Gothic UI"/>
                          <a:cs typeface="Yu Gothic UI"/>
                        </a:rPr>
                        <a:t>後</a:t>
                      </a:r>
                      <a:endParaRPr sz="1200">
                        <a:latin typeface="Yu Gothic UI"/>
                        <a:cs typeface="Yu Gothic UI"/>
                      </a:endParaRPr>
                    </a:p>
                    <a:p>
                      <a:pPr marL="1161415">
                        <a:lnSpc>
                          <a:spcPts val="1180"/>
                        </a:lnSpc>
                        <a:spcBef>
                          <a:spcPts val="745"/>
                        </a:spcBef>
                        <a:tabLst>
                          <a:tab pos="6696075" algn="l"/>
                        </a:tabLst>
                      </a:pPr>
                      <a:r>
                        <a:rPr sz="800" spc="400" dirty="0">
                          <a:latin typeface="Yu Gothic UI"/>
                          <a:cs typeface="Yu Gothic UI"/>
                        </a:rPr>
                        <a:t>【</a:t>
                      </a:r>
                      <a:r>
                        <a:rPr sz="1050" dirty="0">
                          <a:latin typeface="Yu Gothic UI"/>
                          <a:cs typeface="Yu Gothic UI"/>
                        </a:rPr>
                        <a:t>咬合調整</a:t>
                      </a:r>
                      <a:r>
                        <a:rPr sz="1050" spc="480" dirty="0">
                          <a:latin typeface="Yu Gothic UI"/>
                          <a:cs typeface="Yu Gothic UI"/>
                        </a:rPr>
                        <a:t>】</a:t>
                      </a:r>
                      <a:r>
                        <a:rPr sz="1050" dirty="0">
                          <a:latin typeface="Yu Gothic UI"/>
                          <a:cs typeface="Yu Gothic UI"/>
                        </a:rPr>
                        <a:t>	</a:t>
                      </a:r>
                      <a:r>
                        <a:rPr sz="1000" spc="495" dirty="0">
                          <a:latin typeface="Yu Gothic UI"/>
                          <a:cs typeface="Yu Gothic UI"/>
                        </a:rPr>
                        <a:t>【</a:t>
                      </a:r>
                      <a:r>
                        <a:rPr sz="1000" spc="-10" dirty="0">
                          <a:latin typeface="Yu Gothic UI"/>
                          <a:cs typeface="Yu Gothic UI"/>
                        </a:rPr>
                        <a:t>咬合調整</a:t>
                      </a:r>
                      <a:r>
                        <a:rPr sz="1000" spc="445" dirty="0">
                          <a:latin typeface="Yu Gothic UI"/>
                          <a:cs typeface="Yu Gothic UI"/>
                        </a:rPr>
                        <a:t>】</a:t>
                      </a:r>
                      <a:endParaRPr sz="1000">
                        <a:latin typeface="Yu Gothic UI"/>
                        <a:cs typeface="Yu Gothic UI"/>
                      </a:endParaRPr>
                    </a:p>
                    <a:p>
                      <a:pPr marL="1161415">
                        <a:lnSpc>
                          <a:spcPts val="1105"/>
                        </a:lnSpc>
                        <a:tabLst>
                          <a:tab pos="6696075" algn="l"/>
                        </a:tabLst>
                      </a:pPr>
                      <a:r>
                        <a:rPr sz="1050" spc="150" dirty="0">
                          <a:latin typeface="Yu Gothic UI"/>
                          <a:cs typeface="Yu Gothic UI"/>
                        </a:rPr>
                        <a:t>[</a:t>
                      </a:r>
                      <a:r>
                        <a:rPr sz="1050" dirty="0">
                          <a:latin typeface="Yu Gothic UI"/>
                          <a:cs typeface="Yu Gothic UI"/>
                        </a:rPr>
                        <a:t>算定留意事項</a:t>
                      </a:r>
                      <a:r>
                        <a:rPr sz="1050" spc="100" dirty="0">
                          <a:latin typeface="Yu Gothic UI"/>
                          <a:cs typeface="Yu Gothic UI"/>
                        </a:rPr>
                        <a:t>]</a:t>
                      </a:r>
                      <a:r>
                        <a:rPr sz="1050" dirty="0">
                          <a:latin typeface="Yu Gothic UI"/>
                          <a:cs typeface="Yu Gothic UI"/>
                        </a:rPr>
                        <a:t>	</a:t>
                      </a:r>
                      <a:r>
                        <a:rPr sz="1000" spc="125" dirty="0">
                          <a:latin typeface="Yu Gothic UI"/>
                          <a:cs typeface="Yu Gothic UI"/>
                        </a:rPr>
                        <a:t>[</a:t>
                      </a:r>
                      <a:r>
                        <a:rPr sz="1000" spc="-10" dirty="0">
                          <a:latin typeface="Yu Gothic UI"/>
                          <a:cs typeface="Yu Gothic UI"/>
                        </a:rPr>
                        <a:t>算定留意事項</a:t>
                      </a:r>
                      <a:r>
                        <a:rPr sz="1000" spc="85" dirty="0">
                          <a:latin typeface="Yu Gothic UI"/>
                          <a:cs typeface="Yu Gothic UI"/>
                        </a:rPr>
                        <a:t>]</a:t>
                      </a:r>
                      <a:endParaRPr sz="1000">
                        <a:latin typeface="Yu Gothic UI"/>
                        <a:cs typeface="Yu Gothic UI"/>
                      </a:endParaRPr>
                    </a:p>
                    <a:p>
                      <a:pPr marL="1161415">
                        <a:lnSpc>
                          <a:spcPts val="1100"/>
                        </a:lnSpc>
                        <a:tabLst>
                          <a:tab pos="6696075" algn="l"/>
                        </a:tabLst>
                      </a:pPr>
                      <a:r>
                        <a:rPr sz="1050" u="sng" dirty="0">
                          <a:uFill>
                            <a:solidFill>
                              <a:srgbClr val="000000"/>
                            </a:solidFill>
                          </a:uFill>
                          <a:latin typeface="Yu Gothic UI"/>
                          <a:cs typeface="Yu Gothic UI"/>
                        </a:rPr>
                        <a:t>（８）（１）の</a:t>
                      </a:r>
                      <a:r>
                        <a:rPr sz="1050" u="sng" spc="530" dirty="0">
                          <a:uFill>
                            <a:solidFill>
                              <a:srgbClr val="000000"/>
                            </a:solidFill>
                          </a:uFill>
                          <a:latin typeface="Yu Gothic UI"/>
                          <a:cs typeface="Yu Gothic UI"/>
                        </a:rPr>
                        <a:t>「</a:t>
                      </a:r>
                      <a:r>
                        <a:rPr sz="1050" u="sng" spc="265" dirty="0">
                          <a:uFill>
                            <a:solidFill>
                              <a:srgbClr val="000000"/>
                            </a:solidFill>
                          </a:uFill>
                          <a:latin typeface="Yu Gothic UI"/>
                          <a:cs typeface="Yu Gothic UI"/>
                        </a:rPr>
                        <a:t>ニ</a:t>
                      </a:r>
                      <a:r>
                        <a:rPr sz="1050" u="sng" spc="290" dirty="0">
                          <a:uFill>
                            <a:solidFill>
                              <a:srgbClr val="000000"/>
                            </a:solidFill>
                          </a:uFill>
                          <a:latin typeface="Yu Gothic UI"/>
                          <a:cs typeface="Yu Gothic UI"/>
                        </a:rPr>
                        <a:t> レ</a:t>
                      </a:r>
                      <a:r>
                        <a:rPr sz="1050" u="sng" spc="310" dirty="0">
                          <a:uFill>
                            <a:solidFill>
                              <a:srgbClr val="000000"/>
                            </a:solidFill>
                          </a:uFill>
                          <a:latin typeface="Yu Gothic UI"/>
                          <a:cs typeface="Yu Gothic UI"/>
                        </a:rPr>
                        <a:t>ス</a:t>
                      </a:r>
                      <a:r>
                        <a:rPr sz="1050" u="sng" spc="265" dirty="0">
                          <a:uFill>
                            <a:solidFill>
                              <a:srgbClr val="000000"/>
                            </a:solidFill>
                          </a:uFill>
                          <a:latin typeface="Yu Gothic UI"/>
                          <a:cs typeface="Yu Gothic UI"/>
                        </a:rPr>
                        <a:t>ト</a:t>
                      </a:r>
                      <a:r>
                        <a:rPr sz="1050" u="sng" dirty="0">
                          <a:uFill>
                            <a:solidFill>
                              <a:srgbClr val="000000"/>
                            </a:solidFill>
                          </a:uFill>
                          <a:latin typeface="Yu Gothic UI"/>
                          <a:cs typeface="Yu Gothic UI"/>
                        </a:rPr>
                        <a:t>製</a:t>
                      </a:r>
                      <a:r>
                        <a:rPr sz="1050" u="sng" spc="-15" dirty="0">
                          <a:uFill>
                            <a:solidFill>
                              <a:srgbClr val="000000"/>
                            </a:solidFill>
                          </a:uFill>
                          <a:latin typeface="Yu Gothic UI"/>
                          <a:cs typeface="Yu Gothic UI"/>
                        </a:rPr>
                        <a:t>作</a:t>
                      </a:r>
                      <a:r>
                        <a:rPr sz="1050" u="sng" spc="85" dirty="0">
                          <a:uFill>
                            <a:solidFill>
                              <a:srgbClr val="000000"/>
                            </a:solidFill>
                          </a:uFill>
                          <a:latin typeface="Yu Gothic UI"/>
                          <a:cs typeface="Yu Gothic UI"/>
                        </a:rPr>
                        <a:t>の</a:t>
                      </a:r>
                      <a:r>
                        <a:rPr sz="1050" u="sng" spc="90" dirty="0">
                          <a:uFill>
                            <a:solidFill>
                              <a:srgbClr val="000000"/>
                            </a:solidFill>
                          </a:uFill>
                          <a:latin typeface="Yu Gothic UI"/>
                          <a:cs typeface="Yu Gothic UI"/>
                        </a:rPr>
                        <a:t>場</a:t>
                      </a:r>
                      <a:r>
                        <a:rPr sz="1050" u="sng" spc="355" dirty="0">
                          <a:uFill>
                            <a:solidFill>
                              <a:srgbClr val="000000"/>
                            </a:solidFill>
                          </a:uFill>
                          <a:latin typeface="Yu Gothic UI"/>
                          <a:cs typeface="Yu Gothic UI"/>
                        </a:rPr>
                        <a:t>合</a:t>
                      </a:r>
                      <a:r>
                        <a:rPr sz="1050" u="sng" spc="160" dirty="0">
                          <a:uFill>
                            <a:solidFill>
                              <a:srgbClr val="000000"/>
                            </a:solidFill>
                          </a:uFill>
                          <a:latin typeface="Yu Gothic UI"/>
                          <a:cs typeface="Yu Gothic UI"/>
                        </a:rPr>
                        <a:t>」</a:t>
                      </a:r>
                      <a:r>
                        <a:rPr sz="1050" u="sng" spc="210" dirty="0">
                          <a:uFill>
                            <a:solidFill>
                              <a:srgbClr val="000000"/>
                            </a:solidFill>
                          </a:uFill>
                          <a:latin typeface="Yu Gothic UI"/>
                          <a:cs typeface="Yu Gothic UI"/>
                        </a:rPr>
                        <a:t>と</a:t>
                      </a:r>
                      <a:r>
                        <a:rPr sz="1050" u="sng" spc="235" dirty="0">
                          <a:uFill>
                            <a:solidFill>
                              <a:srgbClr val="000000"/>
                            </a:solidFill>
                          </a:uFill>
                          <a:latin typeface="Yu Gothic UI"/>
                          <a:cs typeface="Yu Gothic UI"/>
                        </a:rPr>
                        <a:t>は</a:t>
                      </a:r>
                      <a:r>
                        <a:rPr sz="1050" u="sng" spc="140" dirty="0">
                          <a:uFill>
                            <a:solidFill>
                              <a:srgbClr val="000000"/>
                            </a:solidFill>
                          </a:uFill>
                          <a:latin typeface="Yu Gothic UI"/>
                          <a:cs typeface="Yu Gothic UI"/>
                        </a:rPr>
                        <a:t>、</a:t>
                      </a:r>
                      <a:r>
                        <a:rPr sz="1050" u="sng" spc="195" dirty="0">
                          <a:uFill>
                            <a:solidFill>
                              <a:srgbClr val="000000"/>
                            </a:solidFill>
                          </a:uFill>
                          <a:latin typeface="Yu Gothic UI"/>
                          <a:cs typeface="Yu Gothic UI"/>
                        </a:rPr>
                        <a:t>新</a:t>
                      </a:r>
                      <a:r>
                        <a:rPr sz="1050" u="sng" spc="180" dirty="0">
                          <a:uFill>
                            <a:solidFill>
                              <a:srgbClr val="000000"/>
                            </a:solidFill>
                          </a:uFill>
                          <a:latin typeface="Yu Gothic UI"/>
                          <a:cs typeface="Yu Gothic UI"/>
                        </a:rPr>
                        <a:t>たな</a:t>
                      </a:r>
                      <a:r>
                        <a:rPr sz="1050" u="sng" dirty="0">
                          <a:uFill>
                            <a:solidFill>
                              <a:srgbClr val="000000"/>
                            </a:solidFill>
                          </a:uFill>
                          <a:latin typeface="Yu Gothic UI"/>
                          <a:cs typeface="Yu Gothic UI"/>
                        </a:rPr>
                        <a:t>義</a:t>
                      </a:r>
                      <a:r>
                        <a:rPr sz="1050" u="sng" spc="-15" dirty="0">
                          <a:uFill>
                            <a:solidFill>
                              <a:srgbClr val="000000"/>
                            </a:solidFill>
                          </a:uFill>
                          <a:latin typeface="Yu Gothic UI"/>
                          <a:cs typeface="Yu Gothic UI"/>
                        </a:rPr>
                        <a:t>歯</a:t>
                      </a:r>
                      <a:r>
                        <a:rPr sz="1050" u="sng" spc="85" dirty="0">
                          <a:uFill>
                            <a:solidFill>
                              <a:srgbClr val="000000"/>
                            </a:solidFill>
                          </a:uFill>
                          <a:latin typeface="Yu Gothic UI"/>
                          <a:cs typeface="Yu Gothic UI"/>
                        </a:rPr>
                        <a:t>の</a:t>
                      </a:r>
                      <a:r>
                        <a:rPr sz="1050" u="sng" spc="90" dirty="0">
                          <a:uFill>
                            <a:solidFill>
                              <a:srgbClr val="000000"/>
                            </a:solidFill>
                          </a:uFill>
                          <a:latin typeface="Yu Gothic UI"/>
                          <a:cs typeface="Yu Gothic UI"/>
                        </a:rPr>
                        <a:t>製</a:t>
                      </a:r>
                      <a:r>
                        <a:rPr sz="1050" u="sng" dirty="0">
                          <a:uFill>
                            <a:solidFill>
                              <a:srgbClr val="000000"/>
                            </a:solidFill>
                          </a:uFill>
                          <a:latin typeface="Yu Gothic UI"/>
                          <a:cs typeface="Yu Gothic UI"/>
                        </a:rPr>
                        <a:t>作</a:t>
                      </a:r>
                      <a:r>
                        <a:rPr sz="1050" u="sng" spc="-15" dirty="0">
                          <a:uFill>
                            <a:solidFill>
                              <a:srgbClr val="000000"/>
                            </a:solidFill>
                          </a:uFill>
                          <a:latin typeface="Yu Gothic UI"/>
                          <a:cs typeface="Yu Gothic UI"/>
                        </a:rPr>
                        <a:t>又</a:t>
                      </a:r>
                      <a:r>
                        <a:rPr sz="1050" u="sng" spc="70" dirty="0">
                          <a:uFill>
                            <a:solidFill>
                              <a:srgbClr val="000000"/>
                            </a:solidFill>
                          </a:uFill>
                          <a:latin typeface="Yu Gothic UI"/>
                          <a:cs typeface="Yu Gothic UI"/>
                        </a:rPr>
                        <a:t>は</a:t>
                      </a:r>
                      <a:r>
                        <a:rPr sz="1050" u="sng" spc="65" dirty="0">
                          <a:uFill>
                            <a:solidFill>
                              <a:srgbClr val="000000"/>
                            </a:solidFill>
                          </a:uFill>
                          <a:latin typeface="Yu Gothic UI"/>
                          <a:cs typeface="Yu Gothic UI"/>
                        </a:rPr>
                        <a:t>義</a:t>
                      </a:r>
                      <a:r>
                        <a:rPr sz="1050" u="sng" dirty="0">
                          <a:uFill>
                            <a:solidFill>
                              <a:srgbClr val="000000"/>
                            </a:solidFill>
                          </a:uFill>
                          <a:latin typeface="Yu Gothic UI"/>
                          <a:cs typeface="Yu Gothic UI"/>
                        </a:rPr>
                        <a:t>歯</a:t>
                      </a:r>
                      <a:r>
                        <a:rPr sz="1050" u="sng" spc="-15" dirty="0">
                          <a:uFill>
                            <a:solidFill>
                              <a:srgbClr val="000000"/>
                            </a:solidFill>
                          </a:uFill>
                          <a:latin typeface="Yu Gothic UI"/>
                          <a:cs typeface="Yu Gothic UI"/>
                        </a:rPr>
                        <a:t>修</a:t>
                      </a:r>
                      <a:r>
                        <a:rPr sz="1050" u="sng" spc="-50" dirty="0">
                          <a:uFill>
                            <a:solidFill>
                              <a:srgbClr val="000000"/>
                            </a:solidFill>
                          </a:uFill>
                          <a:latin typeface="Yu Gothic UI"/>
                          <a:cs typeface="Yu Gothic UI"/>
                        </a:rPr>
                        <a:t>理</a:t>
                      </a:r>
                      <a:r>
                        <a:rPr sz="1050" dirty="0">
                          <a:latin typeface="Yu Gothic UI"/>
                          <a:cs typeface="Yu Gothic UI"/>
                        </a:rPr>
                        <a:t>	</a:t>
                      </a:r>
                      <a:r>
                        <a:rPr sz="1000" spc="-10" dirty="0">
                          <a:latin typeface="Yu Gothic UI"/>
                          <a:cs typeface="Yu Gothic UI"/>
                        </a:rPr>
                        <a:t>（削除</a:t>
                      </a:r>
                      <a:r>
                        <a:rPr sz="1000" spc="-50" dirty="0">
                          <a:latin typeface="Yu Gothic UI"/>
                          <a:cs typeface="Yu Gothic UI"/>
                        </a:rPr>
                        <a:t>）</a:t>
                      </a:r>
                      <a:endParaRPr sz="1000">
                        <a:latin typeface="Yu Gothic UI"/>
                        <a:cs typeface="Yu Gothic UI"/>
                      </a:endParaRPr>
                    </a:p>
                    <a:p>
                      <a:pPr marL="1395730">
                        <a:lnSpc>
                          <a:spcPts val="1100"/>
                        </a:lnSpc>
                      </a:pPr>
                      <a:r>
                        <a:rPr sz="1050" u="sng" dirty="0">
                          <a:uFill>
                            <a:solidFill>
                              <a:srgbClr val="000000"/>
                            </a:solidFill>
                          </a:uFill>
                          <a:latin typeface="Yu Gothic UI"/>
                          <a:cs typeface="Yu Gothic UI"/>
                        </a:rPr>
                        <a:t>（</a:t>
                      </a:r>
                      <a:r>
                        <a:rPr sz="1050" u="sng" spc="30" dirty="0">
                          <a:uFill>
                            <a:solidFill>
                              <a:srgbClr val="000000"/>
                            </a:solidFill>
                          </a:uFill>
                          <a:latin typeface="Yu Gothic UI"/>
                          <a:cs typeface="Yu Gothic UI"/>
                        </a:rPr>
                        <a:t>鉤等の追加</a:t>
                      </a:r>
                      <a:r>
                        <a:rPr sz="1050" u="sng" spc="-15" dirty="0">
                          <a:uFill>
                            <a:solidFill>
                              <a:srgbClr val="000000"/>
                            </a:solidFill>
                          </a:uFill>
                          <a:latin typeface="Yu Gothic UI"/>
                          <a:cs typeface="Yu Gothic UI"/>
                        </a:rPr>
                        <a:t>）</a:t>
                      </a:r>
                      <a:r>
                        <a:rPr sz="1050" u="sng" spc="110" dirty="0">
                          <a:uFill>
                            <a:solidFill>
                              <a:srgbClr val="000000"/>
                            </a:solidFill>
                          </a:uFill>
                          <a:latin typeface="Yu Gothic UI"/>
                          <a:cs typeface="Yu Gothic UI"/>
                        </a:rPr>
                        <a:t>を行うに当たり、鉤歯と鉤歯の対合歯をレスト製作のために</a:t>
                      </a:r>
                      <a:endParaRPr sz="1050">
                        <a:latin typeface="Yu Gothic UI"/>
                        <a:cs typeface="Yu Gothic UI"/>
                      </a:endParaRPr>
                    </a:p>
                    <a:p>
                      <a:pPr marL="1395730">
                        <a:lnSpc>
                          <a:spcPts val="1105"/>
                        </a:lnSpc>
                      </a:pPr>
                      <a:r>
                        <a:rPr sz="1050" u="sng" spc="60" dirty="0">
                          <a:uFill>
                            <a:solidFill>
                              <a:srgbClr val="000000"/>
                            </a:solidFill>
                          </a:uFill>
                          <a:latin typeface="Yu Gothic UI"/>
                          <a:cs typeface="Yu Gothic UI"/>
                        </a:rPr>
                        <a:t>削除した場合をいい、新たな義歯の製作又は義歯修理の実施１回につき、</a:t>
                      </a:r>
                      <a:endParaRPr sz="1050">
                        <a:latin typeface="Yu Gothic UI"/>
                        <a:cs typeface="Yu Gothic UI"/>
                      </a:endParaRPr>
                    </a:p>
                    <a:p>
                      <a:pPr marL="1395730" marR="3747135" algn="just">
                        <a:lnSpc>
                          <a:spcPct val="87100"/>
                        </a:lnSpc>
                        <a:spcBef>
                          <a:spcPts val="85"/>
                        </a:spcBef>
                      </a:pPr>
                      <a:r>
                        <a:rPr sz="1050" u="sng" spc="85" dirty="0">
                          <a:uFill>
                            <a:solidFill>
                              <a:srgbClr val="000000"/>
                            </a:solidFill>
                          </a:uFill>
                          <a:latin typeface="Yu Gothic UI"/>
                          <a:cs typeface="Yu Gothic UI"/>
                        </a:rPr>
                        <a:t>「１ １歯以上</a:t>
                      </a:r>
                      <a:r>
                        <a:rPr sz="1050" u="sng" spc="90" dirty="0">
                          <a:uFill>
                            <a:solidFill>
                              <a:srgbClr val="000000"/>
                            </a:solidFill>
                          </a:uFill>
                          <a:latin typeface="Yu Gothic UI"/>
                          <a:cs typeface="Yu Gothic UI"/>
                        </a:rPr>
                        <a:t>10</a:t>
                      </a:r>
                      <a:r>
                        <a:rPr sz="1050" u="sng" spc="125" dirty="0">
                          <a:uFill>
                            <a:solidFill>
                              <a:srgbClr val="000000"/>
                            </a:solidFill>
                          </a:uFill>
                          <a:latin typeface="Yu Gothic UI"/>
                          <a:cs typeface="Yu Gothic UI"/>
                        </a:rPr>
                        <a:t>歯未満」又は「２ </a:t>
                      </a:r>
                      <a:r>
                        <a:rPr sz="1050" u="sng" spc="90" dirty="0">
                          <a:uFill>
                            <a:solidFill>
                              <a:srgbClr val="000000"/>
                            </a:solidFill>
                          </a:uFill>
                          <a:latin typeface="Yu Gothic UI"/>
                          <a:cs typeface="Yu Gothic UI"/>
                        </a:rPr>
                        <a:t>10</a:t>
                      </a:r>
                      <a:r>
                        <a:rPr sz="1050" u="sng" spc="140" dirty="0">
                          <a:uFill>
                            <a:solidFill>
                              <a:srgbClr val="000000"/>
                            </a:solidFill>
                          </a:uFill>
                          <a:latin typeface="Yu Gothic UI"/>
                          <a:cs typeface="Yu Gothic UI"/>
                        </a:rPr>
                        <a:t>歯以上」のうち、いずれか１回に限り</a:t>
                      </a:r>
                      <a:r>
                        <a:rPr sz="1050" u="sng" spc="275" dirty="0">
                          <a:uFill>
                            <a:solidFill>
                              <a:srgbClr val="000000"/>
                            </a:solidFill>
                          </a:uFill>
                          <a:latin typeface="Yu Gothic UI"/>
                          <a:cs typeface="Yu Gothic UI"/>
                        </a:rPr>
                        <a:t> </a:t>
                      </a:r>
                      <a:r>
                        <a:rPr sz="1050" u="sng" spc="90" dirty="0">
                          <a:uFill>
                            <a:solidFill>
                              <a:srgbClr val="000000"/>
                            </a:solidFill>
                          </a:uFill>
                          <a:latin typeface="Yu Gothic UI"/>
                          <a:cs typeface="Yu Gothic UI"/>
                        </a:rPr>
                        <a:t>算定する。ただし、修理を行った有床義歯に対して、再度、義歯修理を行う場合については、前回算定した日から起算して３月以内は算定できない。</a:t>
                      </a:r>
                      <a:endParaRPr sz="1050">
                        <a:latin typeface="Yu Gothic UI"/>
                        <a:cs typeface="Yu Gothic UI"/>
                      </a:endParaRPr>
                    </a:p>
                    <a:p>
                      <a:pPr marL="1161415" algn="just">
                        <a:lnSpc>
                          <a:spcPts val="1019"/>
                        </a:lnSpc>
                        <a:tabLst>
                          <a:tab pos="6696075" algn="l"/>
                        </a:tabLst>
                      </a:pPr>
                      <a:r>
                        <a:rPr sz="1050" u="sng" dirty="0">
                          <a:uFill>
                            <a:solidFill>
                              <a:srgbClr val="000000"/>
                            </a:solidFill>
                          </a:uFill>
                          <a:latin typeface="Yu Gothic UI"/>
                          <a:cs typeface="Yu Gothic UI"/>
                        </a:rPr>
                        <a:t>（９）（１）の</a:t>
                      </a:r>
                      <a:r>
                        <a:rPr sz="1050" u="sng" spc="530" dirty="0">
                          <a:uFill>
                            <a:solidFill>
                              <a:srgbClr val="000000"/>
                            </a:solidFill>
                          </a:uFill>
                          <a:latin typeface="Yu Gothic UI"/>
                          <a:cs typeface="Yu Gothic UI"/>
                        </a:rPr>
                        <a:t>「</a:t>
                      </a:r>
                      <a:r>
                        <a:rPr sz="1050" u="sng" spc="185" dirty="0">
                          <a:uFill>
                            <a:solidFill>
                              <a:srgbClr val="000000"/>
                            </a:solidFill>
                          </a:uFill>
                          <a:latin typeface="Yu Gothic UI"/>
                          <a:cs typeface="Yu Gothic UI"/>
                        </a:rPr>
                        <a:t>ホ</a:t>
                      </a:r>
                      <a:r>
                        <a:rPr sz="1050" u="sng" spc="180" dirty="0">
                          <a:uFill>
                            <a:solidFill>
                              <a:srgbClr val="000000"/>
                            </a:solidFill>
                          </a:uFill>
                          <a:latin typeface="Yu Gothic UI"/>
                          <a:cs typeface="Yu Gothic UI"/>
                        </a:rPr>
                        <a:t> </a:t>
                      </a:r>
                      <a:r>
                        <a:rPr sz="1050" u="sng" dirty="0">
                          <a:uFill>
                            <a:solidFill>
                              <a:srgbClr val="000000"/>
                            </a:solidFill>
                          </a:uFill>
                          <a:latin typeface="Yu Gothic UI"/>
                          <a:cs typeface="Yu Gothic UI"/>
                        </a:rPr>
                        <a:t>第</a:t>
                      </a:r>
                      <a:r>
                        <a:rPr sz="1050" u="sng" spc="85" dirty="0">
                          <a:uFill>
                            <a:solidFill>
                              <a:srgbClr val="000000"/>
                            </a:solidFill>
                          </a:uFill>
                          <a:latin typeface="Yu Gothic UI"/>
                          <a:cs typeface="Yu Gothic UI"/>
                        </a:rPr>
                        <a:t>13</a:t>
                      </a:r>
                      <a:r>
                        <a:rPr sz="1050" u="sng" dirty="0">
                          <a:uFill>
                            <a:solidFill>
                              <a:srgbClr val="000000"/>
                            </a:solidFill>
                          </a:uFill>
                          <a:latin typeface="Yu Gothic UI"/>
                          <a:cs typeface="Yu Gothic UI"/>
                        </a:rPr>
                        <a:t>部</a:t>
                      </a:r>
                      <a:r>
                        <a:rPr sz="1050" u="sng" spc="130" dirty="0">
                          <a:uFill>
                            <a:solidFill>
                              <a:srgbClr val="000000"/>
                            </a:solidFill>
                          </a:uFill>
                          <a:latin typeface="Yu Gothic UI"/>
                          <a:cs typeface="Yu Gothic UI"/>
                        </a:rPr>
                        <a:t> </a:t>
                      </a:r>
                      <a:r>
                        <a:rPr sz="1050" u="sng" spc="114" dirty="0">
                          <a:uFill>
                            <a:solidFill>
                              <a:srgbClr val="000000"/>
                            </a:solidFill>
                          </a:uFill>
                          <a:latin typeface="Yu Gothic UI"/>
                          <a:cs typeface="Yu Gothic UI"/>
                        </a:rPr>
                        <a:t>歯科矯正</a:t>
                      </a:r>
                      <a:r>
                        <a:rPr sz="1050" u="sng" spc="90" dirty="0">
                          <a:uFill>
                            <a:solidFill>
                              <a:srgbClr val="000000"/>
                            </a:solidFill>
                          </a:uFill>
                          <a:latin typeface="Yu Gothic UI"/>
                          <a:cs typeface="Yu Gothic UI"/>
                        </a:rPr>
                        <a:t>に</a:t>
                      </a:r>
                      <a:r>
                        <a:rPr sz="1050" u="sng" spc="114" dirty="0">
                          <a:uFill>
                            <a:solidFill>
                              <a:srgbClr val="000000"/>
                            </a:solidFill>
                          </a:uFill>
                          <a:latin typeface="Yu Gothic UI"/>
                          <a:cs typeface="Yu Gothic UI"/>
                        </a:rPr>
                        <a:t>伴</a:t>
                      </a:r>
                      <a:r>
                        <a:rPr sz="1050" u="sng" spc="75" dirty="0">
                          <a:uFill>
                            <a:solidFill>
                              <a:srgbClr val="000000"/>
                            </a:solidFill>
                          </a:uFill>
                          <a:latin typeface="Yu Gothic UI"/>
                          <a:cs typeface="Yu Gothic UI"/>
                        </a:rPr>
                        <a:t>うデ</a:t>
                      </a:r>
                      <a:r>
                        <a:rPr sz="1050" u="sng" spc="300" dirty="0">
                          <a:uFill>
                            <a:solidFill>
                              <a:srgbClr val="000000"/>
                            </a:solidFill>
                          </a:uFill>
                          <a:latin typeface="Yu Gothic UI"/>
                          <a:cs typeface="Yu Gothic UI"/>
                        </a:rPr>
                        <a:t>ィ</a:t>
                      </a:r>
                      <a:r>
                        <a:rPr sz="1050" u="sng" spc="365" dirty="0">
                          <a:uFill>
                            <a:solidFill>
                              <a:srgbClr val="000000"/>
                            </a:solidFill>
                          </a:uFill>
                          <a:latin typeface="Yu Gothic UI"/>
                          <a:cs typeface="Yu Gothic UI"/>
                        </a:rPr>
                        <a:t>ス</a:t>
                      </a:r>
                      <a:r>
                        <a:rPr sz="1050" u="sng" spc="265" dirty="0">
                          <a:uFill>
                            <a:solidFill>
                              <a:srgbClr val="000000"/>
                            </a:solidFill>
                          </a:uFill>
                          <a:latin typeface="Yu Gothic UI"/>
                          <a:cs typeface="Yu Gothic UI"/>
                        </a:rPr>
                        <a:t>キ</a:t>
                      </a:r>
                      <a:r>
                        <a:rPr sz="1050" u="sng" spc="250" dirty="0">
                          <a:uFill>
                            <a:solidFill>
                              <a:srgbClr val="000000"/>
                            </a:solidFill>
                          </a:uFill>
                          <a:latin typeface="Yu Gothic UI"/>
                          <a:cs typeface="Yu Gothic UI"/>
                        </a:rPr>
                        <a:t>ン</a:t>
                      </a:r>
                      <a:r>
                        <a:rPr sz="1050" u="sng" spc="204" dirty="0">
                          <a:uFill>
                            <a:solidFill>
                              <a:srgbClr val="000000"/>
                            </a:solidFill>
                          </a:uFill>
                          <a:latin typeface="Yu Gothic UI"/>
                          <a:cs typeface="Yu Gothic UI"/>
                        </a:rPr>
                        <a:t>グ</a:t>
                      </a:r>
                      <a:r>
                        <a:rPr sz="1050" u="sng" spc="200" dirty="0">
                          <a:uFill>
                            <a:solidFill>
                              <a:srgbClr val="000000"/>
                            </a:solidFill>
                          </a:uFill>
                          <a:latin typeface="Yu Gothic UI"/>
                          <a:cs typeface="Yu Gothic UI"/>
                        </a:rPr>
                        <a:t>の</a:t>
                      </a:r>
                      <a:r>
                        <a:rPr sz="1050" u="sng" dirty="0">
                          <a:uFill>
                            <a:solidFill>
                              <a:srgbClr val="000000"/>
                            </a:solidFill>
                          </a:uFill>
                          <a:latin typeface="Yu Gothic UI"/>
                          <a:cs typeface="Yu Gothic UI"/>
                        </a:rPr>
                        <a:t>場</a:t>
                      </a:r>
                      <a:r>
                        <a:rPr sz="1050" u="sng" spc="-15" dirty="0">
                          <a:uFill>
                            <a:solidFill>
                              <a:srgbClr val="000000"/>
                            </a:solidFill>
                          </a:uFill>
                          <a:latin typeface="Yu Gothic UI"/>
                          <a:cs typeface="Yu Gothic UI"/>
                        </a:rPr>
                        <a:t>合</a:t>
                      </a:r>
                      <a:r>
                        <a:rPr sz="1050" u="sng" spc="340" dirty="0">
                          <a:uFill>
                            <a:solidFill>
                              <a:srgbClr val="000000"/>
                            </a:solidFill>
                          </a:uFill>
                          <a:latin typeface="Yu Gothic UI"/>
                          <a:cs typeface="Yu Gothic UI"/>
                        </a:rPr>
                        <a:t>」</a:t>
                      </a:r>
                      <a:r>
                        <a:rPr sz="1050" u="sng" spc="470" dirty="0">
                          <a:uFill>
                            <a:solidFill>
                              <a:srgbClr val="000000"/>
                            </a:solidFill>
                          </a:uFill>
                          <a:latin typeface="Yu Gothic UI"/>
                          <a:cs typeface="Yu Gothic UI"/>
                        </a:rPr>
                        <a:t>と</a:t>
                      </a:r>
                      <a:r>
                        <a:rPr sz="1050" u="sng" spc="285" dirty="0">
                          <a:uFill>
                            <a:solidFill>
                              <a:srgbClr val="000000"/>
                            </a:solidFill>
                          </a:uFill>
                          <a:latin typeface="Yu Gothic UI"/>
                          <a:cs typeface="Yu Gothic UI"/>
                        </a:rPr>
                        <a:t>は</a:t>
                      </a:r>
                      <a:r>
                        <a:rPr sz="1050" u="sng" spc="204" dirty="0">
                          <a:uFill>
                            <a:solidFill>
                              <a:srgbClr val="000000"/>
                            </a:solidFill>
                          </a:uFill>
                          <a:latin typeface="Yu Gothic UI"/>
                          <a:cs typeface="Yu Gothic UI"/>
                        </a:rPr>
                        <a:t>、</a:t>
                      </a:r>
                      <a:r>
                        <a:rPr sz="1050" u="sng" dirty="0">
                          <a:uFill>
                            <a:solidFill>
                              <a:srgbClr val="000000"/>
                            </a:solidFill>
                          </a:uFill>
                          <a:latin typeface="Yu Gothic UI"/>
                          <a:cs typeface="Yu Gothic UI"/>
                        </a:rPr>
                        <a:t>本</a:t>
                      </a:r>
                      <a:r>
                        <a:rPr sz="1050" u="sng" spc="-15" dirty="0">
                          <a:uFill>
                            <a:solidFill>
                              <a:srgbClr val="000000"/>
                            </a:solidFill>
                          </a:uFill>
                          <a:latin typeface="Yu Gothic UI"/>
                          <a:cs typeface="Yu Gothic UI"/>
                        </a:rPr>
                        <a:t>通</a:t>
                      </a:r>
                      <a:r>
                        <a:rPr sz="1050" u="sng" spc="-50" dirty="0">
                          <a:uFill>
                            <a:solidFill>
                              <a:srgbClr val="000000"/>
                            </a:solidFill>
                          </a:uFill>
                          <a:latin typeface="Yu Gothic UI"/>
                          <a:cs typeface="Yu Gothic UI"/>
                        </a:rPr>
                        <a:t>知</a:t>
                      </a:r>
                      <a:r>
                        <a:rPr sz="1050" dirty="0">
                          <a:latin typeface="Yu Gothic UI"/>
                          <a:cs typeface="Yu Gothic UI"/>
                        </a:rPr>
                        <a:t>	</a:t>
                      </a:r>
                      <a:r>
                        <a:rPr sz="1000" spc="-10" dirty="0">
                          <a:latin typeface="Yu Gothic UI"/>
                          <a:cs typeface="Yu Gothic UI"/>
                        </a:rPr>
                        <a:t>（削除</a:t>
                      </a:r>
                      <a:r>
                        <a:rPr sz="1000" spc="-50" dirty="0">
                          <a:latin typeface="Yu Gothic UI"/>
                          <a:cs typeface="Yu Gothic UI"/>
                        </a:rPr>
                        <a:t>）</a:t>
                      </a:r>
                      <a:endParaRPr sz="1000">
                        <a:latin typeface="Yu Gothic UI"/>
                        <a:cs typeface="Yu Gothic UI"/>
                      </a:endParaRPr>
                    </a:p>
                    <a:p>
                      <a:pPr marL="1395730" marR="3737610" algn="just">
                        <a:lnSpc>
                          <a:spcPts val="1100"/>
                        </a:lnSpc>
                        <a:spcBef>
                          <a:spcPts val="85"/>
                        </a:spcBef>
                      </a:pPr>
                      <a:r>
                        <a:rPr sz="1050" u="sng" spc="95" dirty="0">
                          <a:uFill>
                            <a:solidFill>
                              <a:srgbClr val="000000"/>
                            </a:solidFill>
                          </a:uFill>
                          <a:latin typeface="Yu Gothic UI"/>
                          <a:cs typeface="Yu Gothic UI"/>
                        </a:rPr>
                        <a:t>の第</a:t>
                      </a:r>
                      <a:r>
                        <a:rPr sz="1050" u="sng" spc="90" dirty="0">
                          <a:uFill>
                            <a:solidFill>
                              <a:srgbClr val="000000"/>
                            </a:solidFill>
                          </a:uFill>
                          <a:latin typeface="Yu Gothic UI"/>
                          <a:cs typeface="Yu Gothic UI"/>
                        </a:rPr>
                        <a:t>13</a:t>
                      </a:r>
                      <a:r>
                        <a:rPr sz="1050" u="sng" spc="-10" dirty="0">
                          <a:uFill>
                            <a:solidFill>
                              <a:srgbClr val="000000"/>
                            </a:solidFill>
                          </a:uFill>
                          <a:latin typeface="Yu Gothic UI"/>
                          <a:cs typeface="Yu Gothic UI"/>
                        </a:rPr>
                        <a:t>部通則３に規定する顎変形症又は通則７に規定する別に厚生労働大臣</a:t>
                      </a:r>
                      <a:r>
                        <a:rPr sz="1050" u="sng" spc="500" dirty="0">
                          <a:uFill>
                            <a:solidFill>
                              <a:srgbClr val="000000"/>
                            </a:solidFill>
                          </a:uFill>
                          <a:latin typeface="Yu Gothic UI"/>
                          <a:cs typeface="Yu Gothic UI"/>
                        </a:rPr>
                        <a:t> </a:t>
                      </a:r>
                      <a:r>
                        <a:rPr sz="1050" u="sng" spc="50" dirty="0">
                          <a:uFill>
                            <a:solidFill>
                              <a:srgbClr val="000000"/>
                            </a:solidFill>
                          </a:uFill>
                          <a:latin typeface="Yu Gothic UI"/>
                          <a:cs typeface="Yu Gothic UI"/>
                        </a:rPr>
                        <a:t>が定める疾患に起因した咬合異常の歯科矯正を行う際に歯の隣接面の削除を</a:t>
                      </a:r>
                      <a:r>
                        <a:rPr sz="1050" u="sng" spc="110" dirty="0">
                          <a:uFill>
                            <a:solidFill>
                              <a:srgbClr val="000000"/>
                            </a:solidFill>
                          </a:uFill>
                          <a:latin typeface="Yu Gothic UI"/>
                          <a:cs typeface="Yu Gothic UI"/>
                        </a:rPr>
                        <a:t>行う場合をいい、歯数に応じ各区分により算定する。</a:t>
                      </a:r>
                      <a:endParaRPr sz="1050">
                        <a:latin typeface="Yu Gothic UI"/>
                        <a:cs typeface="Yu Gothic UI"/>
                      </a:endParaRPr>
                    </a:p>
                    <a:p>
                      <a:pPr marR="1270" algn="r">
                        <a:lnSpc>
                          <a:spcPts val="1365"/>
                        </a:lnSpc>
                      </a:pPr>
                      <a:r>
                        <a:rPr sz="1800" b="1" spc="-25" dirty="0">
                          <a:latin typeface="Calibri"/>
                          <a:cs typeface="Calibri"/>
                        </a:rPr>
                        <a:t>69</a:t>
                      </a:r>
                      <a:endParaRPr sz="1800">
                        <a:latin typeface="Calibri"/>
                        <a:cs typeface="Calibri"/>
                      </a:endParaRPr>
                    </a:p>
                  </a:txBody>
                  <a:tcPr marL="0" marR="0" marT="4445" marB="0">
                    <a:lnL w="9525">
                      <a:solidFill>
                        <a:srgbClr val="000000"/>
                      </a:solidFill>
                      <a:prstDash val="solid"/>
                    </a:lnL>
                    <a:lnR w="9525">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5" name="object 15"/>
          <p:cNvSpPr/>
          <p:nvPr/>
        </p:nvSpPr>
        <p:spPr>
          <a:xfrm>
            <a:off x="6259195" y="5462904"/>
            <a:ext cx="360045" cy="864235"/>
          </a:xfrm>
          <a:custGeom>
            <a:avLst/>
            <a:gdLst/>
            <a:ahLst/>
            <a:cxnLst/>
            <a:rect l="l" t="t" r="r" b="b"/>
            <a:pathLst>
              <a:path w="360045" h="864235">
                <a:moveTo>
                  <a:pt x="0" y="215950"/>
                </a:moveTo>
                <a:lnTo>
                  <a:pt x="179958" y="215950"/>
                </a:lnTo>
                <a:lnTo>
                  <a:pt x="179958" y="0"/>
                </a:lnTo>
                <a:lnTo>
                  <a:pt x="360045" y="431939"/>
                </a:lnTo>
                <a:lnTo>
                  <a:pt x="179958" y="863942"/>
                </a:lnTo>
                <a:lnTo>
                  <a:pt x="179958" y="647941"/>
                </a:lnTo>
                <a:lnTo>
                  <a:pt x="0" y="647941"/>
                </a:lnTo>
                <a:lnTo>
                  <a:pt x="0" y="215950"/>
                </a:lnTo>
                <a:close/>
              </a:path>
            </a:pathLst>
          </a:custGeom>
          <a:ln w="12700">
            <a:solidFill>
              <a:srgbClr val="000000"/>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5708269" y="1337589"/>
            <a:ext cx="1006309" cy="1055090"/>
          </a:xfrm>
          <a:prstGeom prst="rect">
            <a:avLst/>
          </a:prstGeom>
        </p:spPr>
      </p:pic>
      <p:sp>
        <p:nvSpPr>
          <p:cNvPr id="17" name="object 17"/>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pic>
        <p:nvPicPr>
          <p:cNvPr id="18" name="object 18"/>
          <p:cNvPicPr/>
          <p:nvPr/>
        </p:nvPicPr>
        <p:blipFill>
          <a:blip r:embed="rId3" cstate="print"/>
          <a:stretch>
            <a:fillRect/>
          </a:stretch>
        </p:blipFill>
        <p:spPr>
          <a:xfrm>
            <a:off x="7061200" y="2656065"/>
            <a:ext cx="1066787" cy="1109611"/>
          </a:xfrm>
          <a:prstGeom prst="rect">
            <a:avLst/>
          </a:prstGeom>
        </p:spPr>
      </p:pic>
      <p:pic>
        <p:nvPicPr>
          <p:cNvPr id="19" name="object 19"/>
          <p:cNvPicPr/>
          <p:nvPr/>
        </p:nvPicPr>
        <p:blipFill>
          <a:blip r:embed="rId4" cstate="print"/>
          <a:stretch>
            <a:fillRect/>
          </a:stretch>
        </p:blipFill>
        <p:spPr>
          <a:xfrm>
            <a:off x="5708269" y="2659367"/>
            <a:ext cx="1006309" cy="1109611"/>
          </a:xfrm>
          <a:prstGeom prst="rect">
            <a:avLst/>
          </a:prstGeom>
        </p:spPr>
      </p:pic>
      <p:pic>
        <p:nvPicPr>
          <p:cNvPr id="20" name="object 20"/>
          <p:cNvPicPr/>
          <p:nvPr/>
        </p:nvPicPr>
        <p:blipFill>
          <a:blip r:embed="rId5" cstate="print"/>
          <a:stretch>
            <a:fillRect/>
          </a:stretch>
        </p:blipFill>
        <p:spPr>
          <a:xfrm>
            <a:off x="7061200" y="1337589"/>
            <a:ext cx="1066787" cy="105509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98573"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2298573" y="4152976"/>
            <a:ext cx="7308850" cy="452120"/>
          </a:xfrm>
          <a:prstGeom prst="rect">
            <a:avLst/>
          </a:prstGeom>
        </p:spPr>
        <p:txBody>
          <a:bodyPr vert="horz" wrap="square" lIns="0" tIns="12065" rIns="0" bIns="0" rtlCol="0">
            <a:spAutoFit/>
          </a:bodyPr>
          <a:lstStyle/>
          <a:p>
            <a:pPr marL="12700">
              <a:lnSpc>
                <a:spcPct val="100000"/>
              </a:lnSpc>
              <a:spcBef>
                <a:spcPts val="95"/>
              </a:spcBef>
              <a:tabLst>
                <a:tab pos="1259205" algn="l"/>
              </a:tabLst>
            </a:pPr>
            <a:r>
              <a:rPr sz="2800" spc="285" dirty="0"/>
              <a:t>20-</a:t>
            </a:r>
            <a:r>
              <a:rPr sz="2800" spc="220" dirty="0"/>
              <a:t>4</a:t>
            </a:r>
            <a:r>
              <a:rPr sz="2800" dirty="0"/>
              <a:t>	</a:t>
            </a:r>
            <a:r>
              <a:rPr sz="2800" spc="130" dirty="0"/>
              <a:t>麻酔薬剤料が算定できない項目の整理</a:t>
            </a:r>
            <a:endParaRPr sz="2800"/>
          </a:p>
        </p:txBody>
      </p:sp>
      <p:sp>
        <p:nvSpPr>
          <p:cNvPr id="4" name="object 4"/>
          <p:cNvSpPr/>
          <p:nvPr/>
        </p:nvSpPr>
        <p:spPr>
          <a:xfrm>
            <a:off x="0" y="3791775"/>
            <a:ext cx="2219325" cy="927100"/>
          </a:xfrm>
          <a:custGeom>
            <a:avLst/>
            <a:gdLst/>
            <a:ahLst/>
            <a:cxnLst/>
            <a:rect l="l" t="t" r="r" b="b"/>
            <a:pathLst>
              <a:path w="2219325" h="927100">
                <a:moveTo>
                  <a:pt x="2219325" y="0"/>
                </a:moveTo>
                <a:lnTo>
                  <a:pt x="0" y="0"/>
                </a:lnTo>
                <a:lnTo>
                  <a:pt x="0" y="926528"/>
                </a:lnTo>
                <a:lnTo>
                  <a:pt x="2219325" y="926528"/>
                </a:lnTo>
                <a:lnTo>
                  <a:pt x="2219325"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8076"/>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348864" y="424053"/>
            <a:ext cx="5212715" cy="391160"/>
          </a:xfrm>
          <a:prstGeom prst="rect">
            <a:avLst/>
          </a:prstGeom>
        </p:spPr>
        <p:txBody>
          <a:bodyPr vert="horz" wrap="square" lIns="0" tIns="12700" rIns="0" bIns="0" rtlCol="0">
            <a:spAutoFit/>
          </a:bodyPr>
          <a:lstStyle/>
          <a:p>
            <a:pPr marL="12700">
              <a:lnSpc>
                <a:spcPct val="100000"/>
              </a:lnSpc>
              <a:spcBef>
                <a:spcPts val="100"/>
              </a:spcBef>
            </a:pPr>
            <a:r>
              <a:rPr spc="114" dirty="0"/>
              <a:t>麻酔薬剤料が算定できない項目の整理</a:t>
            </a:r>
          </a:p>
        </p:txBody>
      </p:sp>
      <p:grpSp>
        <p:nvGrpSpPr>
          <p:cNvPr id="4" name="object 4"/>
          <p:cNvGrpSpPr/>
          <p:nvPr/>
        </p:nvGrpSpPr>
        <p:grpSpPr>
          <a:xfrm>
            <a:off x="145846" y="997026"/>
            <a:ext cx="9627235" cy="5788025"/>
            <a:chOff x="145846" y="997026"/>
            <a:chExt cx="9627235" cy="5788025"/>
          </a:xfrm>
        </p:grpSpPr>
        <p:sp>
          <p:nvSpPr>
            <p:cNvPr id="5" name="object 5"/>
            <p:cNvSpPr/>
            <p:nvPr/>
          </p:nvSpPr>
          <p:spPr>
            <a:xfrm>
              <a:off x="150609" y="1174657"/>
              <a:ext cx="9617710" cy="5605780"/>
            </a:xfrm>
            <a:custGeom>
              <a:avLst/>
              <a:gdLst/>
              <a:ahLst/>
              <a:cxnLst/>
              <a:rect l="l" t="t" r="r" b="b"/>
              <a:pathLst>
                <a:path w="9617710" h="5605780">
                  <a:moveTo>
                    <a:pt x="0" y="5605399"/>
                  </a:moveTo>
                  <a:lnTo>
                    <a:pt x="9617329" y="5605399"/>
                  </a:lnTo>
                  <a:lnTo>
                    <a:pt x="9617329" y="0"/>
                  </a:lnTo>
                  <a:lnTo>
                    <a:pt x="0" y="0"/>
                  </a:lnTo>
                  <a:lnTo>
                    <a:pt x="0" y="5605399"/>
                  </a:lnTo>
                  <a:close/>
                </a:path>
              </a:pathLst>
            </a:custGeom>
            <a:ln w="9525">
              <a:solidFill>
                <a:srgbClr val="000000"/>
              </a:solidFill>
            </a:ln>
          </p:spPr>
          <p:txBody>
            <a:bodyPr wrap="square" lIns="0" tIns="0" rIns="0" bIns="0" rtlCol="0"/>
            <a:lstStyle/>
            <a:p>
              <a:endParaRPr/>
            </a:p>
          </p:txBody>
        </p:sp>
        <p:sp>
          <p:nvSpPr>
            <p:cNvPr id="6" name="object 6"/>
            <p:cNvSpPr/>
            <p:nvPr/>
          </p:nvSpPr>
          <p:spPr>
            <a:xfrm>
              <a:off x="321398" y="997026"/>
              <a:ext cx="4325620" cy="355600"/>
            </a:xfrm>
            <a:custGeom>
              <a:avLst/>
              <a:gdLst/>
              <a:ahLst/>
              <a:cxnLst/>
              <a:rect l="l" t="t" r="r" b="b"/>
              <a:pathLst>
                <a:path w="4325620" h="355600">
                  <a:moveTo>
                    <a:pt x="4325620" y="0"/>
                  </a:moveTo>
                  <a:lnTo>
                    <a:pt x="0" y="0"/>
                  </a:lnTo>
                  <a:lnTo>
                    <a:pt x="0" y="355269"/>
                  </a:lnTo>
                  <a:lnTo>
                    <a:pt x="4325620" y="355269"/>
                  </a:lnTo>
                  <a:lnTo>
                    <a:pt x="4325620" y="0"/>
                  </a:lnTo>
                  <a:close/>
                </a:path>
              </a:pathLst>
            </a:custGeom>
            <a:solidFill>
              <a:srgbClr val="CDFFDC"/>
            </a:solidFill>
          </p:spPr>
          <p:txBody>
            <a:bodyPr wrap="square" lIns="0" tIns="0" rIns="0" bIns="0" rtlCol="0"/>
            <a:lstStyle/>
            <a:p>
              <a:endParaRPr/>
            </a:p>
          </p:txBody>
        </p:sp>
      </p:grpSp>
      <p:sp>
        <p:nvSpPr>
          <p:cNvPr id="7" name="object 7"/>
          <p:cNvSpPr txBox="1"/>
          <p:nvPr/>
        </p:nvSpPr>
        <p:spPr>
          <a:xfrm>
            <a:off x="229311" y="940335"/>
            <a:ext cx="9460865" cy="902335"/>
          </a:xfrm>
          <a:prstGeom prst="rect">
            <a:avLst/>
          </a:prstGeom>
        </p:spPr>
        <p:txBody>
          <a:bodyPr vert="horz" wrap="square" lIns="0" tIns="99695" rIns="0" bIns="0" rtlCol="0">
            <a:spAutoFit/>
          </a:bodyPr>
          <a:lstStyle/>
          <a:p>
            <a:pPr marL="226060">
              <a:lnSpc>
                <a:spcPct val="100000"/>
              </a:lnSpc>
              <a:spcBef>
                <a:spcPts val="785"/>
              </a:spcBef>
            </a:pPr>
            <a:r>
              <a:rPr sz="1600" b="1" spc="15" dirty="0">
                <a:latin typeface="Yu Gothic UI"/>
                <a:cs typeface="Yu Gothic UI"/>
              </a:rPr>
              <a:t>歯科麻酔薬の薬剤の費用の算定方法の見直し</a:t>
            </a:r>
            <a:endParaRPr sz="1600">
              <a:latin typeface="Yu Gothic UI"/>
              <a:cs typeface="Yu Gothic UI"/>
            </a:endParaRPr>
          </a:p>
          <a:p>
            <a:pPr marL="299085" marR="5080" indent="-287020">
              <a:lnSpc>
                <a:spcPct val="119300"/>
              </a:lnSpc>
              <a:spcBef>
                <a:spcPts val="285"/>
              </a:spcBef>
              <a:buFont typeface="Wingdings"/>
              <a:buChar char=""/>
              <a:tabLst>
                <a:tab pos="299085" algn="l"/>
              </a:tabLst>
            </a:pPr>
            <a:r>
              <a:rPr sz="1400" spc="200" dirty="0">
                <a:latin typeface="Yu Gothic UI"/>
                <a:cs typeface="Yu Gothic UI"/>
              </a:rPr>
              <a:t>第８部「処置」の</a:t>
            </a:r>
            <a:r>
              <a:rPr sz="1400" b="1" u="sng" dirty="0">
                <a:solidFill>
                  <a:srgbClr val="006FC0"/>
                </a:solidFill>
                <a:uFill>
                  <a:solidFill>
                    <a:srgbClr val="006FC0"/>
                  </a:solidFill>
                </a:uFill>
                <a:latin typeface="Yu Gothic UI"/>
                <a:cs typeface="Yu Gothic UI"/>
              </a:rPr>
              <a:t>歯髄保護処置</a:t>
            </a:r>
            <a:r>
              <a:rPr sz="1400" spc="235" dirty="0">
                <a:latin typeface="Yu Gothic UI"/>
                <a:cs typeface="Yu Gothic UI"/>
              </a:rPr>
              <a:t>、第</a:t>
            </a:r>
            <a:r>
              <a:rPr sz="1400" spc="125" dirty="0">
                <a:latin typeface="Yu Gothic UI"/>
                <a:cs typeface="Yu Gothic UI"/>
              </a:rPr>
              <a:t>12</a:t>
            </a:r>
            <a:r>
              <a:rPr sz="1400" spc="105" dirty="0">
                <a:latin typeface="Yu Gothic UI"/>
                <a:cs typeface="Yu Gothic UI"/>
              </a:rPr>
              <a:t>部「歯冠修復及び欠損補綴」の</a:t>
            </a:r>
            <a:r>
              <a:rPr sz="1400" b="1" u="sng" dirty="0">
                <a:solidFill>
                  <a:srgbClr val="006FC0"/>
                </a:solidFill>
                <a:uFill>
                  <a:solidFill>
                    <a:srgbClr val="006FC0"/>
                  </a:solidFill>
                </a:uFill>
                <a:latin typeface="Yu Gothic UI"/>
                <a:cs typeface="Yu Gothic UI"/>
              </a:rPr>
              <a:t>生活歯歯冠形成</a:t>
            </a:r>
            <a:r>
              <a:rPr sz="1400" spc="330" dirty="0">
                <a:latin typeface="Yu Gothic UI"/>
                <a:cs typeface="Yu Gothic UI"/>
              </a:rPr>
              <a:t>において、</a:t>
            </a:r>
            <a:r>
              <a:rPr sz="1400" b="1" u="sng" spc="25" dirty="0">
                <a:solidFill>
                  <a:srgbClr val="006FC0"/>
                </a:solidFill>
                <a:uFill>
                  <a:solidFill>
                    <a:srgbClr val="006FC0"/>
                  </a:solidFill>
                </a:uFill>
                <a:latin typeface="Yu Gothic UI"/>
                <a:cs typeface="Yu Gothic UI"/>
              </a:rPr>
              <a:t>歯科麻酔薬を使用</a:t>
            </a:r>
            <a:r>
              <a:rPr sz="1400" b="1" u="sng" spc="500" dirty="0">
                <a:solidFill>
                  <a:srgbClr val="006FC0"/>
                </a:solidFill>
                <a:uFill>
                  <a:solidFill>
                    <a:srgbClr val="006FC0"/>
                  </a:solidFill>
                </a:uFill>
                <a:latin typeface="Yu Gothic UI"/>
                <a:cs typeface="Yu Gothic UI"/>
              </a:rPr>
              <a:t>                                                     </a:t>
            </a:r>
            <a:r>
              <a:rPr sz="1400" b="1" u="sng" spc="80" dirty="0">
                <a:solidFill>
                  <a:srgbClr val="006FC0"/>
                </a:solidFill>
                <a:uFill>
                  <a:solidFill>
                    <a:srgbClr val="006FC0"/>
                  </a:solidFill>
                </a:uFill>
                <a:latin typeface="Yu Gothic UI"/>
                <a:cs typeface="Yu Gothic UI"/>
              </a:rPr>
              <a:t>した場合に薬剤の費用を算定可能</a:t>
            </a:r>
            <a:r>
              <a:rPr sz="1400" spc="345" dirty="0">
                <a:latin typeface="Yu Gothic UI"/>
                <a:cs typeface="Yu Gothic UI"/>
              </a:rPr>
              <a:t>とする。</a:t>
            </a:r>
            <a:endParaRPr sz="1400">
              <a:latin typeface="Yu Gothic UI"/>
              <a:cs typeface="Yu Gothic UI"/>
            </a:endParaRPr>
          </a:p>
        </p:txBody>
      </p:sp>
      <p:sp>
        <p:nvSpPr>
          <p:cNvPr id="8" name="object 8"/>
          <p:cNvSpPr txBox="1"/>
          <p:nvPr/>
        </p:nvSpPr>
        <p:spPr>
          <a:xfrm>
            <a:off x="321398" y="1985429"/>
            <a:ext cx="4325620" cy="243204"/>
          </a:xfrm>
          <a:prstGeom prst="rect">
            <a:avLst/>
          </a:prstGeom>
          <a:solidFill>
            <a:srgbClr val="A9C2E7"/>
          </a:solidFill>
        </p:spPr>
        <p:txBody>
          <a:bodyPr vert="horz" wrap="square" lIns="0" tIns="6350" rIns="0" bIns="0" rtlCol="0">
            <a:spAutoFit/>
          </a:bodyPr>
          <a:lstStyle/>
          <a:p>
            <a:pPr marL="1270" algn="ctr">
              <a:lnSpc>
                <a:spcPct val="100000"/>
              </a:lnSpc>
              <a:spcBef>
                <a:spcPts val="50"/>
              </a:spcBef>
            </a:pPr>
            <a:r>
              <a:rPr sz="1400" b="1" spc="-25" dirty="0">
                <a:latin typeface="Yu Gothic UI"/>
                <a:cs typeface="Yu Gothic UI"/>
              </a:rPr>
              <a:t>現行</a:t>
            </a:r>
            <a:endParaRPr sz="1400">
              <a:latin typeface="Yu Gothic UI"/>
              <a:cs typeface="Yu Gothic UI"/>
            </a:endParaRPr>
          </a:p>
        </p:txBody>
      </p:sp>
      <p:sp>
        <p:nvSpPr>
          <p:cNvPr id="9" name="object 9"/>
          <p:cNvSpPr txBox="1"/>
          <p:nvPr/>
        </p:nvSpPr>
        <p:spPr>
          <a:xfrm>
            <a:off x="321398" y="2307463"/>
            <a:ext cx="4325620" cy="2969260"/>
          </a:xfrm>
          <a:prstGeom prst="rect">
            <a:avLst/>
          </a:prstGeom>
          <a:solidFill>
            <a:srgbClr val="E7EDF8"/>
          </a:solidFill>
        </p:spPr>
        <p:txBody>
          <a:bodyPr vert="horz" wrap="square" lIns="0" tIns="60960" rIns="0" bIns="0" rtlCol="0">
            <a:spAutoFit/>
          </a:bodyPr>
          <a:lstStyle/>
          <a:p>
            <a:pPr marL="91440">
              <a:lnSpc>
                <a:spcPct val="100000"/>
              </a:lnSpc>
              <a:spcBef>
                <a:spcPts val="480"/>
              </a:spcBef>
            </a:pPr>
            <a:r>
              <a:rPr sz="1100" spc="105" dirty="0">
                <a:latin typeface="Yu Gothic UI"/>
                <a:cs typeface="Yu Gothic UI"/>
              </a:rPr>
              <a:t>【処置の部</a:t>
            </a:r>
            <a:r>
              <a:rPr sz="1100" dirty="0">
                <a:latin typeface="Yu Gothic UI"/>
                <a:cs typeface="Yu Gothic UI"/>
              </a:rPr>
              <a:t>（通則）</a:t>
            </a:r>
            <a:r>
              <a:rPr sz="1100" spc="500" dirty="0">
                <a:latin typeface="Yu Gothic UI"/>
                <a:cs typeface="Yu Gothic UI"/>
              </a:rPr>
              <a:t>】</a:t>
            </a:r>
            <a:endParaRPr sz="1100">
              <a:latin typeface="Yu Gothic UI"/>
              <a:cs typeface="Yu Gothic UI"/>
            </a:endParaRPr>
          </a:p>
          <a:p>
            <a:pPr marL="271145" marR="129539" indent="-180340">
              <a:lnSpc>
                <a:spcPct val="106000"/>
              </a:lnSpc>
              <a:spcBef>
                <a:spcPts val="5"/>
              </a:spcBef>
              <a:tabLst>
                <a:tab pos="370205" algn="l"/>
              </a:tabLst>
            </a:pPr>
            <a:r>
              <a:rPr sz="1100" dirty="0">
                <a:latin typeface="Yu Gothic UI"/>
                <a:cs typeface="Yu Gothic UI"/>
              </a:rPr>
              <a:t>７		</a:t>
            </a:r>
            <a:r>
              <a:rPr sz="1100" spc="85" dirty="0">
                <a:latin typeface="Yu Gothic UI"/>
                <a:cs typeface="Yu Gothic UI"/>
              </a:rPr>
              <a:t>120</a:t>
            </a:r>
            <a:r>
              <a:rPr sz="1100" spc="40" dirty="0">
                <a:latin typeface="Yu Gothic UI"/>
                <a:cs typeface="Yu Gothic UI"/>
              </a:rPr>
              <a:t>点以上の処置又は特に規定する処置の所定点数は、当該処置に当たって、表面麻酔、浸潤麻酔又は簡単な伝達麻酔を行</a:t>
            </a:r>
            <a:r>
              <a:rPr sz="1100" spc="75" dirty="0">
                <a:latin typeface="Yu Gothic UI"/>
                <a:cs typeface="Yu Gothic UI"/>
              </a:rPr>
              <a:t>った場合の費用を含む。ただし、区分番号Ｉ００４の１に掲げ</a:t>
            </a:r>
            <a:r>
              <a:rPr sz="1100" spc="35" dirty="0">
                <a:latin typeface="Yu Gothic UI"/>
                <a:cs typeface="Yu Gothic UI"/>
              </a:rPr>
              <a:t>る生活歯髄切断又は区分番号Ｉ００５に掲げる抜髄を行う場</a:t>
            </a:r>
            <a:r>
              <a:rPr sz="1100" spc="60" dirty="0">
                <a:latin typeface="Yu Gothic UI"/>
                <a:cs typeface="Yu Gothic UI"/>
              </a:rPr>
              <a:t>合の当該麻酔に当たって使用した薬剤の薬価は、別に厚生労働</a:t>
            </a:r>
            <a:r>
              <a:rPr sz="1100" spc="170" dirty="0">
                <a:latin typeface="Yu Gothic UI"/>
                <a:cs typeface="Yu Gothic UI"/>
              </a:rPr>
              <a:t>大臣の定めるところにより算定できる。</a:t>
            </a:r>
            <a:endParaRPr sz="1100">
              <a:latin typeface="Yu Gothic UI"/>
              <a:cs typeface="Yu Gothic UI"/>
            </a:endParaRPr>
          </a:p>
          <a:p>
            <a:pPr>
              <a:lnSpc>
                <a:spcPct val="100000"/>
              </a:lnSpc>
              <a:spcBef>
                <a:spcPts val="865"/>
              </a:spcBef>
            </a:pPr>
            <a:endParaRPr sz="1100">
              <a:latin typeface="Yu Gothic UI"/>
              <a:cs typeface="Yu Gothic UI"/>
            </a:endParaRPr>
          </a:p>
          <a:p>
            <a:pPr marL="91440">
              <a:lnSpc>
                <a:spcPct val="100000"/>
              </a:lnSpc>
            </a:pPr>
            <a:r>
              <a:rPr sz="1100" spc="40" dirty="0">
                <a:latin typeface="Yu Gothic UI"/>
                <a:cs typeface="Yu Gothic UI"/>
              </a:rPr>
              <a:t>【歯冠修復及び欠損補綴の部</a:t>
            </a:r>
            <a:r>
              <a:rPr sz="1100" spc="50" dirty="0">
                <a:latin typeface="Yu Gothic UI"/>
                <a:cs typeface="Yu Gothic UI"/>
              </a:rPr>
              <a:t>（</a:t>
            </a:r>
            <a:r>
              <a:rPr sz="1100" dirty="0">
                <a:latin typeface="Yu Gothic UI"/>
                <a:cs typeface="Yu Gothic UI"/>
              </a:rPr>
              <a:t>通則</a:t>
            </a:r>
            <a:r>
              <a:rPr sz="1100" spc="-10" dirty="0">
                <a:latin typeface="Yu Gothic UI"/>
                <a:cs typeface="Yu Gothic UI"/>
              </a:rPr>
              <a:t>）</a:t>
            </a:r>
            <a:r>
              <a:rPr sz="1100" spc="500" dirty="0">
                <a:latin typeface="Yu Gothic UI"/>
                <a:cs typeface="Yu Gothic UI"/>
              </a:rPr>
              <a:t>】</a:t>
            </a:r>
            <a:endParaRPr sz="1100">
              <a:latin typeface="Yu Gothic UI"/>
              <a:cs typeface="Yu Gothic UI"/>
            </a:endParaRPr>
          </a:p>
          <a:p>
            <a:pPr marL="91440">
              <a:lnSpc>
                <a:spcPct val="100000"/>
              </a:lnSpc>
              <a:spcBef>
                <a:spcPts val="85"/>
              </a:spcBef>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p:txBody>
      </p:sp>
      <p:sp>
        <p:nvSpPr>
          <p:cNvPr id="10" name="object 10"/>
          <p:cNvSpPr txBox="1"/>
          <p:nvPr/>
        </p:nvSpPr>
        <p:spPr>
          <a:xfrm>
            <a:off x="5236209" y="1985429"/>
            <a:ext cx="4325620" cy="252095"/>
          </a:xfrm>
          <a:prstGeom prst="rect">
            <a:avLst/>
          </a:prstGeom>
          <a:solidFill>
            <a:srgbClr val="91FFB3"/>
          </a:solidFill>
        </p:spPr>
        <p:txBody>
          <a:bodyPr vert="horz" wrap="square" lIns="0" tIns="10795" rIns="0" bIns="0" rtlCol="0">
            <a:spAutoFit/>
          </a:bodyPr>
          <a:lstStyle/>
          <a:p>
            <a:pPr marL="1270" algn="ctr">
              <a:lnSpc>
                <a:spcPct val="100000"/>
              </a:lnSpc>
              <a:spcBef>
                <a:spcPts val="85"/>
              </a:spcBef>
            </a:pPr>
            <a:r>
              <a:rPr sz="1400" b="1" spc="-20" dirty="0">
                <a:latin typeface="Yu Gothic UI"/>
                <a:cs typeface="Yu Gothic UI"/>
              </a:rPr>
              <a:t>改定後</a:t>
            </a:r>
            <a:endParaRPr sz="1400">
              <a:latin typeface="Yu Gothic UI"/>
              <a:cs typeface="Yu Gothic UI"/>
            </a:endParaRPr>
          </a:p>
        </p:txBody>
      </p:sp>
      <p:sp>
        <p:nvSpPr>
          <p:cNvPr id="11" name="object 11"/>
          <p:cNvSpPr txBox="1"/>
          <p:nvPr/>
        </p:nvSpPr>
        <p:spPr>
          <a:xfrm>
            <a:off x="5236209" y="2307463"/>
            <a:ext cx="4325620" cy="2969260"/>
          </a:xfrm>
          <a:prstGeom prst="rect">
            <a:avLst/>
          </a:prstGeom>
          <a:solidFill>
            <a:srgbClr val="E0FFEA"/>
          </a:solidFill>
          <a:ln w="12700">
            <a:solidFill>
              <a:srgbClr val="00AF50"/>
            </a:solidFill>
          </a:ln>
        </p:spPr>
        <p:txBody>
          <a:bodyPr vert="horz" wrap="square" lIns="0" tIns="60960" rIns="0" bIns="0" rtlCol="0">
            <a:spAutoFit/>
          </a:bodyPr>
          <a:lstStyle/>
          <a:p>
            <a:pPr marL="92075">
              <a:lnSpc>
                <a:spcPct val="100000"/>
              </a:lnSpc>
              <a:spcBef>
                <a:spcPts val="480"/>
              </a:spcBef>
            </a:pPr>
            <a:r>
              <a:rPr sz="1100" spc="105" dirty="0">
                <a:latin typeface="Yu Gothic UI"/>
                <a:cs typeface="Yu Gothic UI"/>
              </a:rPr>
              <a:t>【処置の部</a:t>
            </a:r>
            <a:r>
              <a:rPr sz="1100" dirty="0">
                <a:latin typeface="Yu Gothic UI"/>
                <a:cs typeface="Yu Gothic UI"/>
              </a:rPr>
              <a:t>（通則）</a:t>
            </a:r>
            <a:r>
              <a:rPr sz="1100" spc="500" dirty="0">
                <a:latin typeface="Yu Gothic UI"/>
                <a:cs typeface="Yu Gothic UI"/>
              </a:rPr>
              <a:t>】</a:t>
            </a:r>
            <a:endParaRPr sz="1100">
              <a:latin typeface="Yu Gothic UI"/>
              <a:cs typeface="Yu Gothic UI"/>
            </a:endParaRPr>
          </a:p>
          <a:p>
            <a:pPr marL="236854" marR="163830" indent="-144780">
              <a:lnSpc>
                <a:spcPct val="106100"/>
              </a:lnSpc>
              <a:spcBef>
                <a:spcPts val="5"/>
              </a:spcBef>
              <a:tabLst>
                <a:tab pos="370840" algn="l"/>
              </a:tabLst>
            </a:pPr>
            <a:r>
              <a:rPr sz="1100" dirty="0">
                <a:latin typeface="Yu Gothic UI"/>
                <a:cs typeface="Yu Gothic UI"/>
              </a:rPr>
              <a:t>７		</a:t>
            </a:r>
            <a:r>
              <a:rPr sz="1100" spc="85" dirty="0">
                <a:latin typeface="Yu Gothic UI"/>
                <a:cs typeface="Yu Gothic UI"/>
              </a:rPr>
              <a:t>120</a:t>
            </a:r>
            <a:r>
              <a:rPr sz="1100" spc="40" dirty="0">
                <a:latin typeface="Yu Gothic UI"/>
                <a:cs typeface="Yu Gothic UI"/>
              </a:rPr>
              <a:t>点以上の処置又は特に規定する処置の所定点数は、当該処置に当たって、表面麻酔、浸潤麻酔又は簡単な伝達麻酔を行</a:t>
            </a:r>
            <a:r>
              <a:rPr sz="1100" spc="155" dirty="0">
                <a:latin typeface="Yu Gothic UI"/>
                <a:cs typeface="Yu Gothic UI"/>
              </a:rPr>
              <a:t>った場合の費用を含む。ただし、</a:t>
            </a:r>
            <a:r>
              <a:rPr sz="1100" b="1" u="sng" spc="30" dirty="0">
                <a:solidFill>
                  <a:srgbClr val="006FC0"/>
                </a:solidFill>
                <a:uFill>
                  <a:solidFill>
                    <a:srgbClr val="006FC0"/>
                  </a:solidFill>
                </a:uFill>
                <a:latin typeface="Yu Gothic UI"/>
                <a:cs typeface="Yu Gothic UI"/>
              </a:rPr>
              <a:t>区分番号Ｉ００１に掲げる</a:t>
            </a:r>
            <a:r>
              <a:rPr sz="1100" b="1" u="sng" spc="65" dirty="0">
                <a:solidFill>
                  <a:srgbClr val="006FC0"/>
                </a:solidFill>
                <a:uFill>
                  <a:solidFill>
                    <a:srgbClr val="006FC0"/>
                  </a:solidFill>
                </a:uFill>
                <a:latin typeface="Yu Gothic UI"/>
                <a:cs typeface="Yu Gothic UI"/>
              </a:rPr>
              <a:t>                                                                                  </a:t>
            </a:r>
            <a:r>
              <a:rPr sz="1100" b="1" u="sng" spc="10" dirty="0">
                <a:solidFill>
                  <a:srgbClr val="006FC0"/>
                </a:solidFill>
                <a:uFill>
                  <a:solidFill>
                    <a:srgbClr val="006FC0"/>
                  </a:solidFill>
                </a:uFill>
                <a:latin typeface="Yu Gothic UI"/>
                <a:cs typeface="Yu Gothic UI"/>
              </a:rPr>
              <a:t>歯髄保護処置（１</a:t>
            </a:r>
            <a:r>
              <a:rPr sz="1100" b="1" u="sng" spc="70" dirty="0">
                <a:solidFill>
                  <a:srgbClr val="006FC0"/>
                </a:solidFill>
                <a:uFill>
                  <a:solidFill>
                    <a:srgbClr val="006FC0"/>
                  </a:solidFill>
                </a:uFill>
                <a:latin typeface="Yu Gothic UI"/>
                <a:cs typeface="Yu Gothic UI"/>
              </a:rPr>
              <a:t>又は２に限る</a:t>
            </a:r>
            <a:r>
              <a:rPr sz="1100" b="1" u="sng" spc="220" dirty="0">
                <a:solidFill>
                  <a:srgbClr val="006FC0"/>
                </a:solidFill>
                <a:uFill>
                  <a:solidFill>
                    <a:srgbClr val="006FC0"/>
                  </a:solidFill>
                </a:uFill>
                <a:latin typeface="Yu Gothic UI"/>
                <a:cs typeface="Yu Gothic UI"/>
              </a:rPr>
              <a:t>）</a:t>
            </a:r>
            <a:r>
              <a:rPr sz="1100" b="1" u="sng" spc="145" dirty="0">
                <a:solidFill>
                  <a:srgbClr val="006FC0"/>
                </a:solidFill>
                <a:uFill>
                  <a:solidFill>
                    <a:srgbClr val="006FC0"/>
                  </a:solidFill>
                </a:uFill>
                <a:latin typeface="Yu Gothic UI"/>
                <a:cs typeface="Yu Gothic UI"/>
              </a:rPr>
              <a:t>、</a:t>
            </a:r>
            <a:r>
              <a:rPr sz="1100" spc="40" dirty="0">
                <a:latin typeface="Yu Gothic UI"/>
                <a:cs typeface="Yu Gothic UI"/>
              </a:rPr>
              <a:t>区分番号Ｉ００４に掲げる</a:t>
            </a:r>
            <a:r>
              <a:rPr sz="1100" spc="30" dirty="0">
                <a:latin typeface="Yu Gothic UI"/>
                <a:cs typeface="Yu Gothic UI"/>
              </a:rPr>
              <a:t>生活歯髄切断又は区分番号Ｉ００５に掲げる抜髄、を行う場合</a:t>
            </a:r>
            <a:r>
              <a:rPr sz="1100" spc="70" dirty="0">
                <a:latin typeface="Yu Gothic UI"/>
                <a:cs typeface="Yu Gothic UI"/>
              </a:rPr>
              <a:t>の当該麻酔に当たって使用した薬剤の薬価は、別に厚生労働大</a:t>
            </a:r>
            <a:r>
              <a:rPr sz="1100" spc="190" dirty="0">
                <a:latin typeface="Yu Gothic UI"/>
                <a:cs typeface="Yu Gothic UI"/>
              </a:rPr>
              <a:t>臣の定めるところにより算定できる。</a:t>
            </a:r>
            <a:endParaRPr sz="1100">
              <a:latin typeface="Yu Gothic UI"/>
              <a:cs typeface="Yu Gothic UI"/>
            </a:endParaRPr>
          </a:p>
          <a:p>
            <a:pPr marL="92075">
              <a:lnSpc>
                <a:spcPct val="100000"/>
              </a:lnSpc>
              <a:spcBef>
                <a:spcPts val="1475"/>
              </a:spcBef>
            </a:pPr>
            <a:r>
              <a:rPr sz="1100" spc="40" dirty="0">
                <a:latin typeface="Yu Gothic UI"/>
                <a:cs typeface="Yu Gothic UI"/>
              </a:rPr>
              <a:t>【歯冠修復及び欠損補綴の部</a:t>
            </a:r>
            <a:r>
              <a:rPr sz="1100" spc="50" dirty="0">
                <a:latin typeface="Yu Gothic UI"/>
                <a:cs typeface="Yu Gothic UI"/>
              </a:rPr>
              <a:t>（</a:t>
            </a:r>
            <a:r>
              <a:rPr sz="1100" dirty="0">
                <a:latin typeface="Yu Gothic UI"/>
                <a:cs typeface="Yu Gothic UI"/>
              </a:rPr>
              <a:t>通則</a:t>
            </a:r>
            <a:r>
              <a:rPr sz="1100" spc="-10" dirty="0">
                <a:latin typeface="Yu Gothic UI"/>
                <a:cs typeface="Yu Gothic UI"/>
              </a:rPr>
              <a:t>）</a:t>
            </a:r>
            <a:r>
              <a:rPr sz="1100" spc="500" dirty="0">
                <a:latin typeface="Yu Gothic UI"/>
                <a:cs typeface="Yu Gothic UI"/>
              </a:rPr>
              <a:t>】</a:t>
            </a:r>
            <a:endParaRPr sz="1100">
              <a:latin typeface="Yu Gothic UI"/>
              <a:cs typeface="Yu Gothic UI"/>
            </a:endParaRPr>
          </a:p>
          <a:p>
            <a:pPr marL="290195" marR="110489" indent="-198120">
              <a:lnSpc>
                <a:spcPct val="106000"/>
              </a:lnSpc>
              <a:spcBef>
                <a:spcPts val="5"/>
              </a:spcBef>
              <a:tabLst>
                <a:tab pos="422909" algn="l"/>
              </a:tabLst>
            </a:pPr>
            <a:r>
              <a:rPr sz="1100" b="1" u="sng" spc="215" dirty="0">
                <a:solidFill>
                  <a:srgbClr val="006FC0"/>
                </a:solidFill>
                <a:uFill>
                  <a:solidFill>
                    <a:srgbClr val="006FC0"/>
                  </a:solidFill>
                </a:uFill>
                <a:latin typeface="Yu Gothic UI"/>
                <a:cs typeface="Yu Gothic UI"/>
              </a:rPr>
              <a:t>10</a:t>
            </a:r>
            <a:r>
              <a:rPr sz="1100" b="1" dirty="0">
                <a:solidFill>
                  <a:srgbClr val="006FC0"/>
                </a:solidFill>
                <a:latin typeface="Yu Gothic UI"/>
                <a:cs typeface="Yu Gothic UI"/>
              </a:rPr>
              <a:t>		</a:t>
            </a:r>
            <a:r>
              <a:rPr sz="1100" b="1" u="sng" dirty="0">
                <a:solidFill>
                  <a:srgbClr val="006FC0"/>
                </a:solidFill>
                <a:uFill>
                  <a:solidFill>
                    <a:srgbClr val="006FC0"/>
                  </a:solidFill>
                </a:uFill>
                <a:latin typeface="Yu Gothic UI"/>
                <a:cs typeface="Yu Gothic UI"/>
              </a:rPr>
              <a:t>歯冠修復及び欠損補綴の所定点数は、当該歯冠修復及び欠損</a:t>
            </a:r>
            <a:r>
              <a:rPr sz="1100" b="1" u="sng" spc="29700" dirty="0">
                <a:solidFill>
                  <a:srgbClr val="006FC0"/>
                </a:solidFill>
                <a:uFill>
                  <a:solidFill>
                    <a:srgbClr val="006FC0"/>
                  </a:solidFill>
                </a:uFill>
                <a:latin typeface="Yu Gothic UI"/>
                <a:cs typeface="Yu Gothic UI"/>
              </a:rPr>
              <a:t> </a:t>
            </a:r>
            <a:r>
              <a:rPr sz="1100" b="1" u="sng" spc="30" dirty="0">
                <a:solidFill>
                  <a:srgbClr val="006FC0"/>
                </a:solidFill>
                <a:uFill>
                  <a:solidFill>
                    <a:srgbClr val="006FC0"/>
                  </a:solidFill>
                </a:uFill>
                <a:latin typeface="Yu Gothic UI"/>
                <a:cs typeface="Yu Gothic UI"/>
              </a:rPr>
              <a:t>補綴に当たって、表面麻酔、浸潤麻酔又は簡単な伝達麻酔を行</a:t>
            </a:r>
            <a:r>
              <a:rPr sz="1100" b="1" u="sng" spc="80" dirty="0">
                <a:solidFill>
                  <a:srgbClr val="006FC0"/>
                </a:solidFill>
                <a:uFill>
                  <a:solidFill>
                    <a:srgbClr val="006FC0"/>
                  </a:solidFill>
                </a:uFill>
                <a:latin typeface="Yu Gothic UI"/>
                <a:cs typeface="Yu Gothic UI"/>
              </a:rPr>
              <a:t>った場合の費用を含む。ただし、区分番号Ｍ００１に掲げる歯冠形成（１</a:t>
            </a:r>
            <a:r>
              <a:rPr sz="1100" b="1" u="sng" spc="60" dirty="0">
                <a:solidFill>
                  <a:srgbClr val="006FC0"/>
                </a:solidFill>
                <a:uFill>
                  <a:solidFill>
                    <a:srgbClr val="006FC0"/>
                  </a:solidFill>
                </a:uFill>
                <a:latin typeface="Yu Gothic UI"/>
                <a:cs typeface="Yu Gothic UI"/>
              </a:rPr>
              <a:t>に限る。</a:t>
            </a:r>
            <a:r>
              <a:rPr sz="1100" b="1" u="sng" spc="70" dirty="0">
                <a:solidFill>
                  <a:srgbClr val="006FC0"/>
                </a:solidFill>
                <a:uFill>
                  <a:solidFill>
                    <a:srgbClr val="006FC0"/>
                  </a:solidFill>
                </a:uFill>
                <a:latin typeface="Yu Gothic UI"/>
                <a:cs typeface="Yu Gothic UI"/>
              </a:rPr>
              <a:t>）</a:t>
            </a:r>
            <a:r>
              <a:rPr sz="1100" b="1" u="sng" spc="75" dirty="0">
                <a:solidFill>
                  <a:srgbClr val="006FC0"/>
                </a:solidFill>
                <a:uFill>
                  <a:solidFill>
                    <a:srgbClr val="006FC0"/>
                  </a:solidFill>
                </a:uFill>
                <a:latin typeface="Yu Gothic UI"/>
                <a:cs typeface="Yu Gothic UI"/>
              </a:rPr>
              <a:t>を行う場合の当該麻酔に当たって使用し</a:t>
            </a:r>
            <a:r>
              <a:rPr sz="1100" b="1" u="sng" spc="100" dirty="0">
                <a:solidFill>
                  <a:srgbClr val="006FC0"/>
                </a:solidFill>
                <a:uFill>
                  <a:solidFill>
                    <a:srgbClr val="006FC0"/>
                  </a:solidFill>
                </a:uFill>
                <a:latin typeface="Yu Gothic UI"/>
                <a:cs typeface="Yu Gothic UI"/>
              </a:rPr>
              <a:t>た薬剤の薬価は、別に厚生労働大臣の定めるところにより算</a:t>
            </a:r>
            <a:r>
              <a:rPr sz="1100" b="1" u="sng" spc="204" dirty="0">
                <a:solidFill>
                  <a:srgbClr val="006FC0"/>
                </a:solidFill>
                <a:uFill>
                  <a:solidFill>
                    <a:srgbClr val="006FC0"/>
                  </a:solidFill>
                </a:uFill>
                <a:latin typeface="Yu Gothic UI"/>
                <a:cs typeface="Yu Gothic UI"/>
              </a:rPr>
              <a:t>定できる。</a:t>
            </a:r>
            <a:endParaRPr sz="1100">
              <a:latin typeface="Yu Gothic UI"/>
              <a:cs typeface="Yu Gothic UI"/>
            </a:endParaRPr>
          </a:p>
        </p:txBody>
      </p:sp>
      <p:grpSp>
        <p:nvGrpSpPr>
          <p:cNvPr id="12" name="object 12"/>
          <p:cNvGrpSpPr/>
          <p:nvPr/>
        </p:nvGrpSpPr>
        <p:grpSpPr>
          <a:xfrm>
            <a:off x="1686051" y="3275838"/>
            <a:ext cx="6151245" cy="3470275"/>
            <a:chOff x="1686051" y="3275838"/>
            <a:chExt cx="6151245" cy="3470275"/>
          </a:xfrm>
        </p:grpSpPr>
        <p:sp>
          <p:nvSpPr>
            <p:cNvPr id="13" name="object 13"/>
            <p:cNvSpPr/>
            <p:nvPr/>
          </p:nvSpPr>
          <p:spPr>
            <a:xfrm>
              <a:off x="4761610" y="3282188"/>
              <a:ext cx="360045" cy="1377950"/>
            </a:xfrm>
            <a:custGeom>
              <a:avLst/>
              <a:gdLst/>
              <a:ahLst/>
              <a:cxnLst/>
              <a:rect l="l" t="t" r="r" b="b"/>
              <a:pathLst>
                <a:path w="360045" h="1377950">
                  <a:moveTo>
                    <a:pt x="0" y="344424"/>
                  </a:moveTo>
                  <a:lnTo>
                    <a:pt x="179959" y="344424"/>
                  </a:lnTo>
                  <a:lnTo>
                    <a:pt x="179959" y="0"/>
                  </a:lnTo>
                  <a:lnTo>
                    <a:pt x="360044" y="688720"/>
                  </a:lnTo>
                  <a:lnTo>
                    <a:pt x="179959" y="1377442"/>
                  </a:lnTo>
                  <a:lnTo>
                    <a:pt x="179959" y="1033018"/>
                  </a:lnTo>
                  <a:lnTo>
                    <a:pt x="0" y="1033018"/>
                  </a:lnTo>
                  <a:lnTo>
                    <a:pt x="0" y="344424"/>
                  </a:lnTo>
                  <a:close/>
                </a:path>
              </a:pathLst>
            </a:custGeom>
            <a:ln w="12700">
              <a:solidFill>
                <a:srgbClr val="000000"/>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1686051" y="5311795"/>
              <a:ext cx="6150990" cy="1433779"/>
            </a:xfrm>
            <a:prstGeom prst="rect">
              <a:avLst/>
            </a:prstGeom>
          </p:spPr>
        </p:pic>
      </p:grpSp>
      <p:sp>
        <p:nvSpPr>
          <p:cNvPr id="15" name="object 15"/>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79194"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1679194" y="4152976"/>
            <a:ext cx="7665720" cy="452120"/>
          </a:xfrm>
          <a:prstGeom prst="rect">
            <a:avLst/>
          </a:prstGeom>
        </p:spPr>
        <p:txBody>
          <a:bodyPr vert="horz" wrap="square" lIns="0" tIns="12065" rIns="0" bIns="0" rtlCol="0">
            <a:spAutoFit/>
          </a:bodyPr>
          <a:lstStyle/>
          <a:p>
            <a:pPr marL="12700">
              <a:lnSpc>
                <a:spcPct val="100000"/>
              </a:lnSpc>
              <a:spcBef>
                <a:spcPts val="95"/>
              </a:spcBef>
              <a:tabLst>
                <a:tab pos="1259205" algn="l"/>
              </a:tabLst>
            </a:pPr>
            <a:r>
              <a:rPr sz="2800" spc="285" dirty="0"/>
              <a:t>20-</a:t>
            </a:r>
            <a:r>
              <a:rPr sz="2800" spc="290" dirty="0"/>
              <a:t>5</a:t>
            </a:r>
            <a:r>
              <a:rPr sz="2800" dirty="0"/>
              <a:t>	</a:t>
            </a:r>
            <a:r>
              <a:rPr sz="2800" spc="25" dirty="0"/>
              <a:t>施設基準の一部撤廃や定例報告の廃止等</a:t>
            </a:r>
            <a:endParaRPr sz="2800"/>
          </a:p>
        </p:txBody>
      </p:sp>
      <p:sp>
        <p:nvSpPr>
          <p:cNvPr id="4" name="object 4"/>
          <p:cNvSpPr/>
          <p:nvPr/>
        </p:nvSpPr>
        <p:spPr>
          <a:xfrm>
            <a:off x="0" y="3791775"/>
            <a:ext cx="1600200" cy="927100"/>
          </a:xfrm>
          <a:custGeom>
            <a:avLst/>
            <a:gdLst/>
            <a:ahLst/>
            <a:cxnLst/>
            <a:rect l="l" t="t" r="r" b="b"/>
            <a:pathLst>
              <a:path w="1600200" h="927100">
                <a:moveTo>
                  <a:pt x="1600200" y="0"/>
                </a:moveTo>
                <a:lnTo>
                  <a:pt x="0" y="0"/>
                </a:lnTo>
                <a:lnTo>
                  <a:pt x="0" y="926528"/>
                </a:lnTo>
                <a:lnTo>
                  <a:pt x="1600200" y="926528"/>
                </a:lnTo>
                <a:lnTo>
                  <a:pt x="160020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7559"/>
            <a:ext cx="9718040" cy="361315"/>
          </a:xfrm>
          <a:prstGeom prst="rect">
            <a:avLst/>
          </a:prstGeom>
        </p:spPr>
        <p:txBody>
          <a:bodyPr vert="horz" wrap="square" lIns="0" tIns="12700" rIns="0" bIns="0" rtlCol="0">
            <a:spAutoFit/>
          </a:bodyPr>
          <a:lstStyle/>
          <a:p>
            <a:pPr marL="12700" marR="5080">
              <a:lnSpc>
                <a:spcPct val="100000"/>
              </a:lnSpc>
              <a:spcBef>
                <a:spcPts val="100"/>
              </a:spcBef>
              <a:tabLst>
                <a:tab pos="1689100" algn="l"/>
              </a:tabLst>
            </a:pPr>
            <a:r>
              <a:rPr sz="1100" dirty="0">
                <a:latin typeface="Yu Gothic UI"/>
                <a:cs typeface="Yu Gothic UI"/>
              </a:rPr>
              <a:t>令和８年度診療報酬改</a:t>
            </a:r>
            <a:r>
              <a:rPr sz="1100" spc="-50" dirty="0">
                <a:latin typeface="Yu Gothic UI"/>
                <a:cs typeface="Yu Gothic UI"/>
              </a:rPr>
              <a:t>定</a:t>
            </a:r>
            <a:r>
              <a:rPr sz="1100" dirty="0">
                <a:latin typeface="Yu Gothic UI"/>
                <a:cs typeface="Yu Gothic UI"/>
              </a:rPr>
              <a:t>	Ⅲ－７ 口腔疾患の重症化予防等の</a:t>
            </a:r>
            <a:r>
              <a:rPr sz="1100" spc="65" dirty="0">
                <a:latin typeface="Yu Gothic UI"/>
                <a:cs typeface="Yu Gothic UI"/>
              </a:rPr>
              <a:t>生活</a:t>
            </a:r>
            <a:r>
              <a:rPr sz="1100" dirty="0">
                <a:latin typeface="Yu Gothic UI"/>
                <a:cs typeface="Yu Gothic UI"/>
              </a:rPr>
              <a:t>の</a:t>
            </a:r>
            <a:r>
              <a:rPr sz="1100" spc="85" dirty="0">
                <a:latin typeface="Yu Gothic UI"/>
                <a:cs typeface="Yu Gothic UI"/>
              </a:rPr>
              <a:t>質</a:t>
            </a:r>
            <a:r>
              <a:rPr sz="1100" spc="65" dirty="0">
                <a:latin typeface="Yu Gothic UI"/>
                <a:cs typeface="Yu Gothic UI"/>
              </a:rPr>
              <a:t>に</a:t>
            </a:r>
            <a:r>
              <a:rPr sz="1100" spc="70" dirty="0">
                <a:latin typeface="Yu Gothic UI"/>
                <a:cs typeface="Yu Gothic UI"/>
              </a:rPr>
              <a:t>配</a:t>
            </a:r>
            <a:r>
              <a:rPr sz="1100" spc="229" dirty="0">
                <a:latin typeface="Yu Gothic UI"/>
                <a:cs typeface="Yu Gothic UI"/>
              </a:rPr>
              <a:t>慮</a:t>
            </a:r>
            <a:r>
              <a:rPr sz="1100" spc="160" dirty="0">
                <a:latin typeface="Yu Gothic UI"/>
                <a:cs typeface="Yu Gothic UI"/>
              </a:rPr>
              <a:t>し</a:t>
            </a:r>
            <a:r>
              <a:rPr sz="1100" spc="165" dirty="0">
                <a:latin typeface="Yu Gothic UI"/>
                <a:cs typeface="Yu Gothic UI"/>
              </a:rPr>
              <a:t>た</a:t>
            </a:r>
            <a:r>
              <a:rPr sz="1100" dirty="0">
                <a:latin typeface="Yu Gothic UI"/>
                <a:cs typeface="Yu Gothic UI"/>
              </a:rPr>
              <a:t>歯科</a:t>
            </a:r>
            <a:r>
              <a:rPr sz="1100" spc="-15" dirty="0">
                <a:latin typeface="Yu Gothic UI"/>
                <a:cs typeface="Yu Gothic UI"/>
              </a:rPr>
              <a:t>医</a:t>
            </a:r>
            <a:r>
              <a:rPr sz="1100" spc="65" dirty="0">
                <a:latin typeface="Yu Gothic UI"/>
                <a:cs typeface="Yu Gothic UI"/>
              </a:rPr>
              <a:t>療</a:t>
            </a:r>
            <a:r>
              <a:rPr sz="1100" spc="50" dirty="0">
                <a:latin typeface="Yu Gothic UI"/>
                <a:cs typeface="Yu Gothic UI"/>
              </a:rPr>
              <a:t>の推</a:t>
            </a:r>
            <a:r>
              <a:rPr sz="1100" spc="140" dirty="0">
                <a:latin typeface="Yu Gothic UI"/>
                <a:cs typeface="Yu Gothic UI"/>
              </a:rPr>
              <a:t>進</a:t>
            </a:r>
            <a:r>
              <a:rPr sz="1100" spc="90" dirty="0">
                <a:latin typeface="Yu Gothic UI"/>
                <a:cs typeface="Yu Gothic UI"/>
              </a:rPr>
              <a:t>、</a:t>
            </a:r>
            <a:r>
              <a:rPr sz="1100" spc="125" dirty="0">
                <a:latin typeface="Yu Gothic UI"/>
                <a:cs typeface="Yu Gothic UI"/>
              </a:rPr>
              <a:t>口</a:t>
            </a:r>
            <a:r>
              <a:rPr sz="1100" dirty="0">
                <a:latin typeface="Yu Gothic UI"/>
                <a:cs typeface="Yu Gothic UI"/>
              </a:rPr>
              <a:t>腔機</a:t>
            </a:r>
            <a:r>
              <a:rPr sz="1100" spc="-15" dirty="0">
                <a:latin typeface="Yu Gothic UI"/>
                <a:cs typeface="Yu Gothic UI"/>
              </a:rPr>
              <a:t>能</a:t>
            </a:r>
            <a:r>
              <a:rPr sz="1100" dirty="0">
                <a:latin typeface="Yu Gothic UI"/>
                <a:cs typeface="Yu Gothic UI"/>
              </a:rPr>
              <a:t>発達</a:t>
            </a:r>
            <a:r>
              <a:rPr sz="1100" spc="-15" dirty="0">
                <a:latin typeface="Yu Gothic UI"/>
                <a:cs typeface="Yu Gothic UI"/>
              </a:rPr>
              <a:t>不</a:t>
            </a:r>
            <a:r>
              <a:rPr sz="1100" spc="55" dirty="0">
                <a:latin typeface="Yu Gothic UI"/>
                <a:cs typeface="Yu Gothic UI"/>
              </a:rPr>
              <a:t>全及</a:t>
            </a:r>
            <a:r>
              <a:rPr sz="1100" dirty="0">
                <a:latin typeface="Yu Gothic UI"/>
                <a:cs typeface="Yu Gothic UI"/>
              </a:rPr>
              <a:t>び口腔</a:t>
            </a:r>
            <a:r>
              <a:rPr sz="1100" spc="-15" dirty="0">
                <a:latin typeface="Yu Gothic UI"/>
                <a:cs typeface="Yu Gothic UI"/>
              </a:rPr>
              <a:t>機</a:t>
            </a:r>
            <a:r>
              <a:rPr sz="1100" dirty="0">
                <a:latin typeface="Yu Gothic UI"/>
                <a:cs typeface="Yu Gothic UI"/>
              </a:rPr>
              <a:t>能低</a:t>
            </a:r>
            <a:r>
              <a:rPr sz="1100" spc="-15" dirty="0">
                <a:latin typeface="Yu Gothic UI"/>
                <a:cs typeface="Yu Gothic UI"/>
              </a:rPr>
              <a:t>下</a:t>
            </a:r>
            <a:r>
              <a:rPr sz="1100" spc="125" dirty="0">
                <a:latin typeface="Yu Gothic UI"/>
                <a:cs typeface="Yu Gothic UI"/>
              </a:rPr>
              <a:t>への</a:t>
            </a:r>
            <a:r>
              <a:rPr sz="1100" spc="135" dirty="0">
                <a:latin typeface="Yu Gothic UI"/>
                <a:cs typeface="Yu Gothic UI"/>
              </a:rPr>
              <a:t>対</a:t>
            </a:r>
            <a:r>
              <a:rPr sz="1100" spc="65" dirty="0">
                <a:latin typeface="Yu Gothic UI"/>
                <a:cs typeface="Yu Gothic UI"/>
              </a:rPr>
              <a:t>応</a:t>
            </a:r>
            <a:r>
              <a:rPr sz="1100" spc="50" dirty="0">
                <a:latin typeface="Yu Gothic UI"/>
                <a:cs typeface="Yu Gothic UI"/>
              </a:rPr>
              <a:t>の充</a:t>
            </a:r>
            <a:r>
              <a:rPr sz="1100" spc="140" dirty="0">
                <a:latin typeface="Yu Gothic UI"/>
                <a:cs typeface="Yu Gothic UI"/>
              </a:rPr>
              <a:t>実</a:t>
            </a:r>
            <a:r>
              <a:rPr sz="1100" spc="90" dirty="0">
                <a:latin typeface="Yu Gothic UI"/>
                <a:cs typeface="Yu Gothic UI"/>
              </a:rPr>
              <a:t>、歯</a:t>
            </a:r>
            <a:r>
              <a:rPr sz="1100" spc="130" dirty="0">
                <a:latin typeface="Yu Gothic UI"/>
                <a:cs typeface="Yu Gothic UI"/>
              </a:rPr>
              <a:t>科治療</a:t>
            </a:r>
            <a:r>
              <a:rPr sz="1100" spc="105" dirty="0">
                <a:latin typeface="Yu Gothic UI"/>
                <a:cs typeface="Yu Gothic UI"/>
              </a:rPr>
              <a:t>の</a:t>
            </a:r>
            <a:r>
              <a:rPr sz="1100" spc="100" dirty="0">
                <a:latin typeface="Yu Gothic UI"/>
                <a:cs typeface="Yu Gothic UI"/>
              </a:rPr>
              <a:t>デ</a:t>
            </a:r>
            <a:r>
              <a:rPr sz="1100" spc="105" dirty="0">
                <a:latin typeface="Yu Gothic UI"/>
                <a:cs typeface="Yu Gothic UI"/>
              </a:rPr>
              <a:t>ジ</a:t>
            </a:r>
            <a:r>
              <a:rPr sz="1100" spc="95" dirty="0">
                <a:latin typeface="Yu Gothic UI"/>
                <a:cs typeface="Yu Gothic UI"/>
              </a:rPr>
              <a:t>タ</a:t>
            </a:r>
            <a:r>
              <a:rPr sz="1100" spc="105" dirty="0">
                <a:latin typeface="Yu Gothic UI"/>
                <a:cs typeface="Yu Gothic UI"/>
              </a:rPr>
              <a:t>ル</a:t>
            </a:r>
            <a:r>
              <a:rPr sz="1100" spc="130" dirty="0">
                <a:latin typeface="Yu Gothic UI"/>
                <a:cs typeface="Yu Gothic UI"/>
              </a:rPr>
              <a:t>化</a:t>
            </a:r>
            <a:r>
              <a:rPr sz="1100" spc="105" dirty="0">
                <a:latin typeface="Yu Gothic UI"/>
                <a:cs typeface="Yu Gothic UI"/>
              </a:rPr>
              <a:t>の</a:t>
            </a:r>
            <a:r>
              <a:rPr sz="1100" spc="114" dirty="0">
                <a:latin typeface="Yu Gothic UI"/>
                <a:cs typeface="Yu Gothic UI"/>
              </a:rPr>
              <a:t>推</a:t>
            </a:r>
            <a:r>
              <a:rPr sz="1100" dirty="0">
                <a:latin typeface="Yu Gothic UI"/>
                <a:cs typeface="Yu Gothic UI"/>
              </a:rPr>
              <a:t>進</a:t>
            </a:r>
            <a:r>
              <a:rPr sz="1100" spc="-10" dirty="0">
                <a:latin typeface="Yu Gothic UI"/>
                <a:cs typeface="Yu Gothic UI"/>
              </a:rPr>
              <a:t>－⑫</a:t>
            </a:r>
            <a:r>
              <a:rPr sz="1100" spc="375" dirty="0">
                <a:latin typeface="Yu Gothic UI"/>
                <a:cs typeface="Yu Gothic UI"/>
              </a:rPr>
              <a:t>、</a:t>
            </a:r>
            <a:r>
              <a:rPr sz="1100" dirty="0">
                <a:latin typeface="Yu Gothic UI"/>
                <a:cs typeface="Yu Gothic UI"/>
              </a:rPr>
              <a:t>Ⅰ－２－２</a:t>
            </a:r>
            <a:r>
              <a:rPr sz="1100" spc="300" dirty="0">
                <a:latin typeface="Yu Gothic UI"/>
                <a:cs typeface="Yu Gothic UI"/>
              </a:rPr>
              <a:t> </a:t>
            </a:r>
            <a:r>
              <a:rPr sz="1100" spc="55" dirty="0">
                <a:latin typeface="Yu Gothic UI"/>
                <a:cs typeface="Yu Gothic UI"/>
              </a:rPr>
              <a:t>業務</a:t>
            </a:r>
            <a:r>
              <a:rPr sz="1100" dirty="0">
                <a:latin typeface="Yu Gothic UI"/>
                <a:cs typeface="Yu Gothic UI"/>
              </a:rPr>
              <a:t>の効</a:t>
            </a:r>
            <a:r>
              <a:rPr sz="1100" spc="85" dirty="0">
                <a:latin typeface="Yu Gothic UI"/>
                <a:cs typeface="Yu Gothic UI"/>
              </a:rPr>
              <a:t>率化</a:t>
            </a:r>
            <a:r>
              <a:rPr sz="1100" spc="50" dirty="0">
                <a:latin typeface="Yu Gothic UI"/>
                <a:cs typeface="Yu Gothic UI"/>
              </a:rPr>
              <a:t>に</a:t>
            </a:r>
            <a:r>
              <a:rPr sz="1100" spc="175" dirty="0">
                <a:latin typeface="Yu Gothic UI"/>
                <a:cs typeface="Yu Gothic UI"/>
              </a:rPr>
              <a:t>資</a:t>
            </a:r>
            <a:r>
              <a:rPr sz="1100" spc="140" dirty="0">
                <a:latin typeface="Yu Gothic UI"/>
                <a:cs typeface="Yu Gothic UI"/>
              </a:rPr>
              <a:t>す</a:t>
            </a:r>
            <a:r>
              <a:rPr sz="1100" spc="114" dirty="0">
                <a:latin typeface="Yu Gothic UI"/>
                <a:cs typeface="Yu Gothic UI"/>
              </a:rPr>
              <a:t>る</a:t>
            </a:r>
            <a:r>
              <a:rPr sz="1100" spc="105" dirty="0">
                <a:latin typeface="Yu Gothic UI"/>
                <a:cs typeface="Yu Gothic UI"/>
              </a:rPr>
              <a:t>ICT</a:t>
            </a:r>
            <a:r>
              <a:rPr sz="1100" spc="375" dirty="0">
                <a:latin typeface="Yu Gothic UI"/>
                <a:cs typeface="Yu Gothic UI"/>
              </a:rPr>
              <a:t>、</a:t>
            </a:r>
            <a:r>
              <a:rPr sz="1100" spc="90" dirty="0">
                <a:latin typeface="Yu Gothic UI"/>
                <a:cs typeface="Yu Gothic UI"/>
              </a:rPr>
              <a:t>AI</a:t>
            </a:r>
            <a:r>
              <a:rPr sz="1100" spc="375" dirty="0">
                <a:latin typeface="Yu Gothic UI"/>
                <a:cs typeface="Yu Gothic UI"/>
              </a:rPr>
              <a:t>、</a:t>
            </a:r>
            <a:r>
              <a:rPr sz="1100" spc="85" dirty="0">
                <a:latin typeface="Yu Gothic UI"/>
                <a:cs typeface="Yu Gothic UI"/>
              </a:rPr>
              <a:t>IoT</a:t>
            </a:r>
            <a:r>
              <a:rPr sz="1100" spc="275" dirty="0">
                <a:latin typeface="Yu Gothic UI"/>
                <a:cs typeface="Yu Gothic UI"/>
              </a:rPr>
              <a:t> </a:t>
            </a:r>
            <a:r>
              <a:rPr sz="1100" dirty="0">
                <a:latin typeface="Yu Gothic UI"/>
                <a:cs typeface="Yu Gothic UI"/>
              </a:rPr>
              <a:t>等の利活用の推進</a:t>
            </a:r>
            <a:r>
              <a:rPr sz="1100" spc="-25" dirty="0">
                <a:latin typeface="Yu Gothic UI"/>
                <a:cs typeface="Yu Gothic UI"/>
              </a:rPr>
              <a:t>－③</a:t>
            </a:r>
            <a:endParaRPr sz="1100">
              <a:latin typeface="Yu Gothic UI"/>
              <a:cs typeface="Yu Gothic UI"/>
            </a:endParaRPr>
          </a:p>
        </p:txBody>
      </p:sp>
      <p:grpSp>
        <p:nvGrpSpPr>
          <p:cNvPr id="3" name="object 3"/>
          <p:cNvGrpSpPr/>
          <p:nvPr/>
        </p:nvGrpSpPr>
        <p:grpSpPr>
          <a:xfrm>
            <a:off x="315468" y="1566964"/>
            <a:ext cx="4320540" cy="1078230"/>
            <a:chOff x="315468" y="1566964"/>
            <a:chExt cx="4320540" cy="1078230"/>
          </a:xfrm>
        </p:grpSpPr>
        <p:sp>
          <p:nvSpPr>
            <p:cNvPr id="4" name="object 4"/>
            <p:cNvSpPr/>
            <p:nvPr/>
          </p:nvSpPr>
          <p:spPr>
            <a:xfrm>
              <a:off x="315468" y="1566964"/>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5" name="object 5"/>
            <p:cNvSpPr/>
            <p:nvPr/>
          </p:nvSpPr>
          <p:spPr>
            <a:xfrm>
              <a:off x="315468" y="1869147"/>
              <a:ext cx="4320540" cy="775970"/>
            </a:xfrm>
            <a:custGeom>
              <a:avLst/>
              <a:gdLst/>
              <a:ahLst/>
              <a:cxnLst/>
              <a:rect l="l" t="t" r="r" b="b"/>
              <a:pathLst>
                <a:path w="4320540" h="775969">
                  <a:moveTo>
                    <a:pt x="4320032" y="0"/>
                  </a:moveTo>
                  <a:lnTo>
                    <a:pt x="0" y="0"/>
                  </a:lnTo>
                  <a:lnTo>
                    <a:pt x="0" y="775754"/>
                  </a:lnTo>
                  <a:lnTo>
                    <a:pt x="4320032" y="775754"/>
                  </a:lnTo>
                  <a:lnTo>
                    <a:pt x="4320032" y="0"/>
                  </a:lnTo>
                  <a:close/>
                </a:path>
              </a:pathLst>
            </a:custGeom>
            <a:solidFill>
              <a:srgbClr val="E7EDF8"/>
            </a:solidFill>
          </p:spPr>
          <p:txBody>
            <a:bodyPr wrap="square" lIns="0" tIns="0" rIns="0" bIns="0" rtlCol="0"/>
            <a:lstStyle/>
            <a:p>
              <a:endParaRPr/>
            </a:p>
          </p:txBody>
        </p:sp>
      </p:grpSp>
      <p:sp>
        <p:nvSpPr>
          <p:cNvPr id="6" name="object 6"/>
          <p:cNvSpPr/>
          <p:nvPr/>
        </p:nvSpPr>
        <p:spPr>
          <a:xfrm>
            <a:off x="4773040" y="1780794"/>
            <a:ext cx="360045" cy="864235"/>
          </a:xfrm>
          <a:custGeom>
            <a:avLst/>
            <a:gdLst/>
            <a:ahLst/>
            <a:cxnLst/>
            <a:rect l="l" t="t" r="r" b="b"/>
            <a:pathLst>
              <a:path w="360045" h="864235">
                <a:moveTo>
                  <a:pt x="0" y="216026"/>
                </a:moveTo>
                <a:lnTo>
                  <a:pt x="179959" y="216026"/>
                </a:lnTo>
                <a:lnTo>
                  <a:pt x="179959" y="0"/>
                </a:lnTo>
                <a:lnTo>
                  <a:pt x="359918" y="432053"/>
                </a:lnTo>
                <a:lnTo>
                  <a:pt x="179959" y="864107"/>
                </a:lnTo>
                <a:lnTo>
                  <a:pt x="179959" y="648080"/>
                </a:lnTo>
                <a:lnTo>
                  <a:pt x="0" y="648080"/>
                </a:lnTo>
                <a:lnTo>
                  <a:pt x="0" y="216026"/>
                </a:lnTo>
                <a:close/>
              </a:path>
            </a:pathLst>
          </a:custGeom>
          <a:ln w="12700">
            <a:solidFill>
              <a:srgbClr val="000000"/>
            </a:solidFill>
          </a:ln>
        </p:spPr>
        <p:txBody>
          <a:bodyPr wrap="square" lIns="0" tIns="0" rIns="0" bIns="0" rtlCol="0"/>
          <a:lstStyle/>
          <a:p>
            <a:endParaRPr/>
          </a:p>
        </p:txBody>
      </p:sp>
      <p:grpSp>
        <p:nvGrpSpPr>
          <p:cNvPr id="7" name="object 7"/>
          <p:cNvGrpSpPr/>
          <p:nvPr/>
        </p:nvGrpSpPr>
        <p:grpSpPr>
          <a:xfrm>
            <a:off x="5264150" y="1566964"/>
            <a:ext cx="4333240" cy="1084580"/>
            <a:chOff x="5264150" y="1566964"/>
            <a:chExt cx="4333240" cy="1084580"/>
          </a:xfrm>
        </p:grpSpPr>
        <p:sp>
          <p:nvSpPr>
            <p:cNvPr id="8" name="object 8"/>
            <p:cNvSpPr/>
            <p:nvPr/>
          </p:nvSpPr>
          <p:spPr>
            <a:xfrm>
              <a:off x="5270500" y="1566964"/>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91FFB3"/>
            </a:solidFill>
          </p:spPr>
          <p:txBody>
            <a:bodyPr wrap="square" lIns="0" tIns="0" rIns="0" bIns="0" rtlCol="0"/>
            <a:lstStyle/>
            <a:p>
              <a:endParaRPr/>
            </a:p>
          </p:txBody>
        </p:sp>
        <p:sp>
          <p:nvSpPr>
            <p:cNvPr id="9" name="object 9"/>
            <p:cNvSpPr/>
            <p:nvPr/>
          </p:nvSpPr>
          <p:spPr>
            <a:xfrm>
              <a:off x="5270500" y="1869147"/>
              <a:ext cx="4320540" cy="775970"/>
            </a:xfrm>
            <a:custGeom>
              <a:avLst/>
              <a:gdLst/>
              <a:ahLst/>
              <a:cxnLst/>
              <a:rect l="l" t="t" r="r" b="b"/>
              <a:pathLst>
                <a:path w="4320540" h="775969">
                  <a:moveTo>
                    <a:pt x="4320032" y="0"/>
                  </a:moveTo>
                  <a:lnTo>
                    <a:pt x="0" y="0"/>
                  </a:lnTo>
                  <a:lnTo>
                    <a:pt x="0" y="775754"/>
                  </a:lnTo>
                  <a:lnTo>
                    <a:pt x="4320032" y="775754"/>
                  </a:lnTo>
                  <a:lnTo>
                    <a:pt x="4320032" y="0"/>
                  </a:lnTo>
                  <a:close/>
                </a:path>
              </a:pathLst>
            </a:custGeom>
            <a:solidFill>
              <a:srgbClr val="E0FFEA"/>
            </a:solidFill>
          </p:spPr>
          <p:txBody>
            <a:bodyPr wrap="square" lIns="0" tIns="0" rIns="0" bIns="0" rtlCol="0"/>
            <a:lstStyle/>
            <a:p>
              <a:endParaRPr/>
            </a:p>
          </p:txBody>
        </p:sp>
        <p:sp>
          <p:nvSpPr>
            <p:cNvPr id="10" name="object 10"/>
            <p:cNvSpPr/>
            <p:nvPr/>
          </p:nvSpPr>
          <p:spPr>
            <a:xfrm>
              <a:off x="5270500" y="1869147"/>
              <a:ext cx="4320540" cy="775970"/>
            </a:xfrm>
            <a:custGeom>
              <a:avLst/>
              <a:gdLst/>
              <a:ahLst/>
              <a:cxnLst/>
              <a:rect l="l" t="t" r="r" b="b"/>
              <a:pathLst>
                <a:path w="4320540" h="775969">
                  <a:moveTo>
                    <a:pt x="0" y="775754"/>
                  </a:moveTo>
                  <a:lnTo>
                    <a:pt x="4320032" y="775754"/>
                  </a:lnTo>
                  <a:lnTo>
                    <a:pt x="4320032" y="0"/>
                  </a:lnTo>
                  <a:lnTo>
                    <a:pt x="0" y="0"/>
                  </a:lnTo>
                  <a:lnTo>
                    <a:pt x="0" y="775754"/>
                  </a:lnTo>
                  <a:close/>
                </a:path>
              </a:pathLst>
            </a:custGeom>
            <a:ln w="12699">
              <a:solidFill>
                <a:srgbClr val="00AF50"/>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188366" y="978750"/>
          <a:ext cx="9605645" cy="1719579"/>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211705">
                  <a:extLst>
                    <a:ext uri="{9D8B030D-6E8A-4147-A177-3AD203B41FA5}">
                      <a16:colId xmlns:a16="http://schemas.microsoft.com/office/drawing/2014/main" val="20001"/>
                    </a:ext>
                  </a:extLst>
                </a:gridCol>
                <a:gridCol w="7186930">
                  <a:extLst>
                    <a:ext uri="{9D8B030D-6E8A-4147-A177-3AD203B41FA5}">
                      <a16:colId xmlns:a16="http://schemas.microsoft.com/office/drawing/2014/main" val="20002"/>
                    </a:ext>
                  </a:extLst>
                </a:gridCol>
              </a:tblGrid>
              <a:tr h="120014">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342900">
                        <a:lnSpc>
                          <a:spcPct val="100000"/>
                        </a:lnSpc>
                        <a:spcBef>
                          <a:spcPts val="395"/>
                        </a:spcBef>
                      </a:pPr>
                      <a:r>
                        <a:rPr sz="1200" b="1" spc="-5" dirty="0">
                          <a:latin typeface="Yu Gothic UI"/>
                          <a:cs typeface="Yu Gothic UI"/>
                        </a:rPr>
                        <a:t>検査の施設基準の撤廃</a:t>
                      </a:r>
                      <a:endParaRPr sz="1200">
                        <a:latin typeface="Yu Gothic UI"/>
                        <a:cs typeface="Yu Gothic UI"/>
                      </a:endParaRPr>
                    </a:p>
                  </a:txBody>
                  <a:tcPr marL="0" marR="0" marT="50165" marB="0">
                    <a:solidFill>
                      <a:srgbClr val="CDFFDC"/>
                    </a:solidFill>
                  </a:tcPr>
                </a:tc>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272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165" marB="0">
                    <a:solidFill>
                      <a:srgbClr val="CDFFDC"/>
                    </a:solidFill>
                  </a:tcPr>
                </a:tc>
                <a:tc>
                  <a:txBody>
                    <a:bodyPr/>
                    <a:lstStyle/>
                    <a:p>
                      <a:pPr>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1426845">
                <a:tc gridSpan="3">
                  <a:txBody>
                    <a:bodyPr/>
                    <a:lstStyle/>
                    <a:p>
                      <a:pPr marL="377825" indent="-286385">
                        <a:lnSpc>
                          <a:spcPct val="100000"/>
                        </a:lnSpc>
                        <a:spcBef>
                          <a:spcPts val="465"/>
                        </a:spcBef>
                        <a:buFont typeface="Wingdings"/>
                        <a:buChar char=""/>
                        <a:tabLst>
                          <a:tab pos="377825" algn="l"/>
                        </a:tabLst>
                      </a:pPr>
                      <a:r>
                        <a:rPr sz="1400" spc="40" dirty="0">
                          <a:latin typeface="Yu Gothic UI"/>
                          <a:cs typeface="Yu Gothic UI"/>
                        </a:rPr>
                        <a:t>歯科診療で</a:t>
                      </a:r>
                      <a:r>
                        <a:rPr sz="1400" b="1" u="sng" spc="70" dirty="0">
                          <a:solidFill>
                            <a:srgbClr val="006FC0"/>
                          </a:solidFill>
                          <a:uFill>
                            <a:solidFill>
                              <a:srgbClr val="006FC0"/>
                            </a:solidFill>
                          </a:uFill>
                          <a:latin typeface="Yu Gothic UI"/>
                          <a:cs typeface="Yu Gothic UI"/>
                        </a:rPr>
                        <a:t>一般的に行われている検査の施設基準を撤廃</a:t>
                      </a:r>
                      <a:r>
                        <a:rPr sz="1400" spc="330" dirty="0">
                          <a:latin typeface="Yu Gothic UI"/>
                          <a:cs typeface="Yu Gothic UI"/>
                        </a:rPr>
                        <a:t>する。</a:t>
                      </a:r>
                      <a:endParaRPr sz="1400">
                        <a:latin typeface="Yu Gothic UI"/>
                        <a:cs typeface="Yu Gothic UI"/>
                      </a:endParaRPr>
                    </a:p>
                    <a:p>
                      <a:pPr marL="2103755">
                        <a:lnSpc>
                          <a:spcPct val="100000"/>
                        </a:lnSpc>
                        <a:spcBef>
                          <a:spcPts val="365"/>
                        </a:spcBef>
                        <a:tabLst>
                          <a:tab pos="697103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nSpc>
                          <a:spcPct val="100000"/>
                        </a:lnSpc>
                        <a:spcBef>
                          <a:spcPts val="875"/>
                        </a:spcBef>
                        <a:tabLst>
                          <a:tab pos="5169535" algn="l"/>
                        </a:tabLst>
                      </a:pPr>
                      <a:r>
                        <a:rPr sz="1100" dirty="0">
                          <a:latin typeface="Yu Gothic UI"/>
                          <a:cs typeface="Yu Gothic UI"/>
                        </a:rPr>
                        <a:t>［施設基準</a:t>
                      </a:r>
                      <a:r>
                        <a:rPr sz="1100" spc="-50" dirty="0">
                          <a:latin typeface="Yu Gothic UI"/>
                          <a:cs typeface="Yu Gothic UI"/>
                        </a:rPr>
                        <a:t>］</a:t>
                      </a:r>
                      <a:r>
                        <a:rPr sz="1100" dirty="0">
                          <a:latin typeface="Yu Gothic UI"/>
                          <a:cs typeface="Yu Gothic UI"/>
                        </a:rPr>
                        <a:t>	［施設基準</a:t>
                      </a:r>
                      <a:r>
                        <a:rPr sz="1100" spc="-50" dirty="0">
                          <a:latin typeface="Yu Gothic UI"/>
                          <a:cs typeface="Yu Gothic UI"/>
                        </a:rPr>
                        <a:t>］</a:t>
                      </a:r>
                      <a:endParaRPr sz="1100">
                        <a:latin typeface="Yu Gothic UI"/>
                        <a:cs typeface="Yu Gothic UI"/>
                      </a:endParaRPr>
                    </a:p>
                    <a:p>
                      <a:pPr marL="213360">
                        <a:lnSpc>
                          <a:spcPct val="100000"/>
                        </a:lnSpc>
                        <a:tabLst>
                          <a:tab pos="911860" algn="l"/>
                          <a:tab pos="5169535" algn="l"/>
                          <a:tab pos="5867400" algn="l"/>
                        </a:tabLst>
                      </a:pPr>
                      <a:r>
                        <a:rPr sz="1100" spc="55" dirty="0">
                          <a:latin typeface="Yu Gothic UI"/>
                          <a:cs typeface="Yu Gothic UI"/>
                        </a:rPr>
                        <a:t>十五</a:t>
                      </a:r>
                      <a:r>
                        <a:rPr sz="1100" dirty="0">
                          <a:latin typeface="Yu Gothic UI"/>
                          <a:cs typeface="Yu Gothic UI"/>
                        </a:rPr>
                        <a:t>の</a:t>
                      </a:r>
                      <a:r>
                        <a:rPr sz="1100" spc="5" dirty="0">
                          <a:latin typeface="Yu Gothic UI"/>
                          <a:cs typeface="Yu Gothic UI"/>
                        </a:rPr>
                        <a:t>三</a:t>
                      </a:r>
                      <a:r>
                        <a:rPr sz="1100" dirty="0">
                          <a:latin typeface="Yu Gothic UI"/>
                          <a:cs typeface="Yu Gothic UI"/>
                        </a:rPr>
                        <a:t>	</a:t>
                      </a:r>
                      <a:r>
                        <a:rPr sz="1100" u="sng" dirty="0">
                          <a:uFill>
                            <a:solidFill>
                              <a:srgbClr val="000000"/>
                            </a:solidFill>
                          </a:uFill>
                          <a:latin typeface="Yu Gothic UI"/>
                          <a:cs typeface="Yu Gothic UI"/>
                        </a:rPr>
                        <a:t>口腔細菌定量検査の施設</a:t>
                      </a:r>
                      <a:r>
                        <a:rPr sz="1100" u="sng" spc="-10" dirty="0">
                          <a:uFill>
                            <a:solidFill>
                              <a:srgbClr val="000000"/>
                            </a:solidFill>
                          </a:uFill>
                          <a:latin typeface="Yu Gothic UI"/>
                          <a:cs typeface="Yu Gothic UI"/>
                        </a:rPr>
                        <a:t>基</a:t>
                      </a:r>
                      <a:r>
                        <a:rPr sz="1100" u="sng" spc="-50" dirty="0">
                          <a:uFill>
                            <a:solidFill>
                              <a:srgbClr val="000000"/>
                            </a:solidFill>
                          </a:uFill>
                          <a:latin typeface="Yu Gothic UI"/>
                          <a:cs typeface="Yu Gothic UI"/>
                        </a:rPr>
                        <a:t>準</a:t>
                      </a:r>
                      <a:r>
                        <a:rPr sz="1100" dirty="0">
                          <a:latin typeface="Yu Gothic UI"/>
                          <a:cs typeface="Yu Gothic UI"/>
                        </a:rPr>
                        <a:t>	</a:t>
                      </a:r>
                      <a:r>
                        <a:rPr sz="1100" spc="55" dirty="0">
                          <a:latin typeface="Yu Gothic UI"/>
                          <a:cs typeface="Yu Gothic UI"/>
                        </a:rPr>
                        <a:t>十五</a:t>
                      </a:r>
                      <a:r>
                        <a:rPr sz="1100" dirty="0">
                          <a:latin typeface="Yu Gothic UI"/>
                          <a:cs typeface="Yu Gothic UI"/>
                        </a:rPr>
                        <a:t>の</a:t>
                      </a:r>
                      <a:r>
                        <a:rPr sz="1100" spc="5" dirty="0">
                          <a:latin typeface="Yu Gothic UI"/>
                          <a:cs typeface="Yu Gothic UI"/>
                        </a:rPr>
                        <a:t>三</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削</a:t>
                      </a:r>
                      <a:r>
                        <a:rPr sz="1100" b="1" u="sng" spc="-50" dirty="0">
                          <a:solidFill>
                            <a:srgbClr val="006FC0"/>
                          </a:solidFill>
                          <a:uFill>
                            <a:solidFill>
                              <a:srgbClr val="006FC0"/>
                            </a:solidFill>
                          </a:uFill>
                          <a:latin typeface="Yu Gothic UI"/>
                          <a:cs typeface="Yu Gothic UI"/>
                        </a:rPr>
                        <a:t>除</a:t>
                      </a:r>
                      <a:endParaRPr sz="1100">
                        <a:latin typeface="Yu Gothic UI"/>
                        <a:cs typeface="Yu Gothic UI"/>
                      </a:endParaRPr>
                    </a:p>
                    <a:p>
                      <a:pPr marL="213360">
                        <a:lnSpc>
                          <a:spcPct val="100000"/>
                        </a:lnSpc>
                        <a:tabLst>
                          <a:tab pos="632460" algn="l"/>
                          <a:tab pos="5169535" algn="l"/>
                          <a:tab pos="5588635" algn="l"/>
                        </a:tabLst>
                      </a:pPr>
                      <a:r>
                        <a:rPr sz="1100" dirty="0">
                          <a:latin typeface="Yu Gothic UI"/>
                          <a:cs typeface="Yu Gothic UI"/>
                        </a:rPr>
                        <a:t>十</a:t>
                      </a:r>
                      <a:r>
                        <a:rPr sz="1100" spc="-50" dirty="0">
                          <a:latin typeface="Yu Gothic UI"/>
                          <a:cs typeface="Yu Gothic UI"/>
                        </a:rPr>
                        <a:t>七</a:t>
                      </a:r>
                      <a:r>
                        <a:rPr sz="1100" dirty="0">
                          <a:latin typeface="Yu Gothic UI"/>
                          <a:cs typeface="Yu Gothic UI"/>
                        </a:rPr>
                        <a:t>	</a:t>
                      </a:r>
                      <a:r>
                        <a:rPr sz="1100" u="sng" dirty="0">
                          <a:uFill>
                            <a:solidFill>
                              <a:srgbClr val="000000"/>
                            </a:solidFill>
                          </a:uFill>
                          <a:latin typeface="Yu Gothic UI"/>
                          <a:cs typeface="Yu Gothic UI"/>
                        </a:rPr>
                        <a:t>咀嚼能力検査の施設基</a:t>
                      </a:r>
                      <a:r>
                        <a:rPr sz="1100" u="sng" spc="-50" dirty="0">
                          <a:uFill>
                            <a:solidFill>
                              <a:srgbClr val="000000"/>
                            </a:solidFill>
                          </a:uFill>
                          <a:latin typeface="Yu Gothic UI"/>
                          <a:cs typeface="Yu Gothic UI"/>
                        </a:rPr>
                        <a:t>準</a:t>
                      </a:r>
                      <a:r>
                        <a:rPr sz="1100" dirty="0">
                          <a:latin typeface="Yu Gothic UI"/>
                          <a:cs typeface="Yu Gothic UI"/>
                        </a:rPr>
                        <a:t>	十</a:t>
                      </a:r>
                      <a:r>
                        <a:rPr sz="1100" spc="-50" dirty="0">
                          <a:latin typeface="Yu Gothic UI"/>
                          <a:cs typeface="Yu Gothic UI"/>
                        </a:rPr>
                        <a:t>七</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削</a:t>
                      </a:r>
                      <a:r>
                        <a:rPr sz="1100" b="1" u="sng" spc="-50" dirty="0">
                          <a:solidFill>
                            <a:srgbClr val="006FC0"/>
                          </a:solidFill>
                          <a:uFill>
                            <a:solidFill>
                              <a:srgbClr val="006FC0"/>
                            </a:solidFill>
                          </a:uFill>
                          <a:latin typeface="Yu Gothic UI"/>
                          <a:cs typeface="Yu Gothic UI"/>
                        </a:rPr>
                        <a:t>除</a:t>
                      </a:r>
                      <a:endParaRPr sz="1100">
                        <a:latin typeface="Yu Gothic UI"/>
                        <a:cs typeface="Yu Gothic UI"/>
                      </a:endParaRPr>
                    </a:p>
                    <a:p>
                      <a:pPr marL="213360">
                        <a:lnSpc>
                          <a:spcPct val="100000"/>
                        </a:lnSpc>
                        <a:tabLst>
                          <a:tab pos="632460" algn="l"/>
                          <a:tab pos="5169535" algn="l"/>
                          <a:tab pos="5588635" algn="l"/>
                        </a:tabLst>
                      </a:pPr>
                      <a:r>
                        <a:rPr sz="1100" spc="-10" dirty="0">
                          <a:latin typeface="Yu Gothic UI"/>
                          <a:cs typeface="Yu Gothic UI"/>
                        </a:rPr>
                        <a:t>十</a:t>
                      </a:r>
                      <a:r>
                        <a:rPr sz="1100" spc="-50" dirty="0">
                          <a:latin typeface="Yu Gothic UI"/>
                          <a:cs typeface="Yu Gothic UI"/>
                        </a:rPr>
                        <a:t>八</a:t>
                      </a:r>
                      <a:r>
                        <a:rPr sz="1100" dirty="0">
                          <a:latin typeface="Yu Gothic UI"/>
                          <a:cs typeface="Yu Gothic UI"/>
                        </a:rPr>
                        <a:t>	</a:t>
                      </a:r>
                      <a:r>
                        <a:rPr sz="1100" u="sng" dirty="0">
                          <a:uFill>
                            <a:solidFill>
                              <a:srgbClr val="000000"/>
                            </a:solidFill>
                          </a:uFill>
                          <a:latin typeface="Yu Gothic UI"/>
                          <a:cs typeface="Yu Gothic UI"/>
                        </a:rPr>
                        <a:t>咬合圧検査の施設基</a:t>
                      </a:r>
                      <a:r>
                        <a:rPr sz="1100" u="sng" spc="-50" dirty="0">
                          <a:uFill>
                            <a:solidFill>
                              <a:srgbClr val="000000"/>
                            </a:solidFill>
                          </a:uFill>
                          <a:latin typeface="Yu Gothic UI"/>
                          <a:cs typeface="Yu Gothic UI"/>
                        </a:rPr>
                        <a:t>準</a:t>
                      </a:r>
                      <a:r>
                        <a:rPr sz="1100" dirty="0">
                          <a:latin typeface="Yu Gothic UI"/>
                          <a:cs typeface="Yu Gothic UI"/>
                        </a:rPr>
                        <a:t>	</a:t>
                      </a:r>
                      <a:r>
                        <a:rPr sz="1100" spc="-10" dirty="0">
                          <a:latin typeface="Yu Gothic UI"/>
                          <a:cs typeface="Yu Gothic UI"/>
                        </a:rPr>
                        <a:t>十</a:t>
                      </a:r>
                      <a:r>
                        <a:rPr sz="1100" spc="-50" dirty="0">
                          <a:latin typeface="Yu Gothic UI"/>
                          <a:cs typeface="Yu Gothic UI"/>
                        </a:rPr>
                        <a:t>八</a:t>
                      </a:r>
                      <a:r>
                        <a:rPr sz="1100" dirty="0">
                          <a:latin typeface="Yu Gothic UI"/>
                          <a:cs typeface="Yu Gothic UI"/>
                        </a:rPr>
                        <a:t>	</a:t>
                      </a:r>
                      <a:r>
                        <a:rPr sz="1100" b="1" u="sng" spc="-10" dirty="0">
                          <a:solidFill>
                            <a:srgbClr val="006FC0"/>
                          </a:solidFill>
                          <a:uFill>
                            <a:solidFill>
                              <a:srgbClr val="006FC0"/>
                            </a:solidFill>
                          </a:uFill>
                          <a:latin typeface="Yu Gothic UI"/>
                          <a:cs typeface="Yu Gothic UI"/>
                        </a:rPr>
                        <a:t>削</a:t>
                      </a:r>
                      <a:r>
                        <a:rPr sz="1100" b="1" u="sng" spc="-50" dirty="0">
                          <a:solidFill>
                            <a:srgbClr val="006FC0"/>
                          </a:solidFill>
                          <a:uFill>
                            <a:solidFill>
                              <a:srgbClr val="006FC0"/>
                            </a:solidFill>
                          </a:uFill>
                          <a:latin typeface="Yu Gothic UI"/>
                          <a:cs typeface="Yu Gothic UI"/>
                        </a:rPr>
                        <a:t>除</a:t>
                      </a:r>
                      <a:endParaRPr sz="1100">
                        <a:latin typeface="Yu Gothic UI"/>
                        <a:cs typeface="Yu Gothic UI"/>
                      </a:endParaRPr>
                    </a:p>
                  </a:txBody>
                  <a:tcPr marL="0" marR="0" marT="590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2" name="object 12"/>
          <p:cNvSpPr/>
          <p:nvPr/>
        </p:nvSpPr>
        <p:spPr>
          <a:xfrm>
            <a:off x="0" y="417436"/>
            <a:ext cx="9906000" cy="417195"/>
          </a:xfrm>
          <a:custGeom>
            <a:avLst/>
            <a:gdLst/>
            <a:ahLst/>
            <a:cxnLst/>
            <a:rect l="l" t="t" r="r" b="b"/>
            <a:pathLst>
              <a:path w="9906000" h="417194">
                <a:moveTo>
                  <a:pt x="9906000" y="0"/>
                </a:moveTo>
                <a:lnTo>
                  <a:pt x="0" y="0"/>
                </a:lnTo>
                <a:lnTo>
                  <a:pt x="0" y="416826"/>
                </a:lnTo>
                <a:lnTo>
                  <a:pt x="9906000" y="416826"/>
                </a:lnTo>
                <a:lnTo>
                  <a:pt x="9906000" y="0"/>
                </a:lnTo>
                <a:close/>
              </a:path>
            </a:pathLst>
          </a:custGeom>
          <a:solidFill>
            <a:srgbClr val="CDFFDC"/>
          </a:solidFill>
        </p:spPr>
        <p:txBody>
          <a:bodyPr wrap="square" lIns="0" tIns="0" rIns="0" bIns="0" rtlCol="0"/>
          <a:lstStyle/>
          <a:p>
            <a:endParaRPr/>
          </a:p>
        </p:txBody>
      </p:sp>
      <p:sp>
        <p:nvSpPr>
          <p:cNvPr id="13" name="object 13"/>
          <p:cNvSpPr txBox="1">
            <a:spLocks noGrp="1"/>
          </p:cNvSpPr>
          <p:nvPr>
            <p:ph type="title"/>
          </p:nvPr>
        </p:nvSpPr>
        <p:spPr>
          <a:xfrm>
            <a:off x="2652522" y="439293"/>
            <a:ext cx="4602480" cy="330835"/>
          </a:xfrm>
          <a:prstGeom prst="rect">
            <a:avLst/>
          </a:prstGeom>
        </p:spPr>
        <p:txBody>
          <a:bodyPr vert="horz" wrap="square" lIns="0" tIns="13335" rIns="0" bIns="0" rtlCol="0">
            <a:spAutoFit/>
          </a:bodyPr>
          <a:lstStyle/>
          <a:p>
            <a:pPr marL="12700">
              <a:lnSpc>
                <a:spcPct val="100000"/>
              </a:lnSpc>
              <a:spcBef>
                <a:spcPts val="105"/>
              </a:spcBef>
            </a:pPr>
            <a:r>
              <a:rPr sz="2000" dirty="0"/>
              <a:t>施設基準の一部撤廃や定例報告の廃止等</a:t>
            </a:r>
            <a:endParaRPr sz="2000"/>
          </a:p>
        </p:txBody>
      </p:sp>
      <p:sp>
        <p:nvSpPr>
          <p:cNvPr id="14" name="object 14"/>
          <p:cNvSpPr/>
          <p:nvPr/>
        </p:nvSpPr>
        <p:spPr>
          <a:xfrm>
            <a:off x="193128" y="2877705"/>
            <a:ext cx="9519920" cy="3539490"/>
          </a:xfrm>
          <a:custGeom>
            <a:avLst/>
            <a:gdLst/>
            <a:ahLst/>
            <a:cxnLst/>
            <a:rect l="l" t="t" r="r" b="b"/>
            <a:pathLst>
              <a:path w="9519920" h="3539490">
                <a:moveTo>
                  <a:pt x="0" y="3539490"/>
                </a:moveTo>
                <a:lnTo>
                  <a:pt x="9519793" y="3539490"/>
                </a:lnTo>
                <a:lnTo>
                  <a:pt x="9519793" y="0"/>
                </a:lnTo>
                <a:lnTo>
                  <a:pt x="0" y="0"/>
                </a:lnTo>
                <a:lnTo>
                  <a:pt x="0" y="3539490"/>
                </a:lnTo>
                <a:close/>
              </a:path>
            </a:pathLst>
          </a:custGeom>
          <a:ln w="9525">
            <a:solidFill>
              <a:srgbClr val="000000"/>
            </a:solidFill>
          </a:ln>
        </p:spPr>
        <p:txBody>
          <a:bodyPr wrap="square" lIns="0" tIns="0" rIns="0" bIns="0" rtlCol="0"/>
          <a:lstStyle/>
          <a:p>
            <a:endParaRPr/>
          </a:p>
        </p:txBody>
      </p:sp>
      <p:sp>
        <p:nvSpPr>
          <p:cNvPr id="15" name="object 15"/>
          <p:cNvSpPr txBox="1"/>
          <p:nvPr/>
        </p:nvSpPr>
        <p:spPr>
          <a:xfrm>
            <a:off x="315468" y="3608870"/>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16" name="object 16"/>
          <p:cNvSpPr txBox="1"/>
          <p:nvPr/>
        </p:nvSpPr>
        <p:spPr>
          <a:xfrm>
            <a:off x="315468" y="3896867"/>
            <a:ext cx="4320540" cy="2319020"/>
          </a:xfrm>
          <a:prstGeom prst="rect">
            <a:avLst/>
          </a:prstGeom>
          <a:solidFill>
            <a:srgbClr val="E7EDF8"/>
          </a:solidFill>
        </p:spPr>
        <p:txBody>
          <a:bodyPr vert="horz" wrap="square" lIns="0" tIns="66040" rIns="0" bIns="0" rtlCol="0">
            <a:spAutoFit/>
          </a:bodyPr>
          <a:lstStyle/>
          <a:p>
            <a:pPr marL="90805">
              <a:lnSpc>
                <a:spcPct val="100000"/>
              </a:lnSpc>
              <a:spcBef>
                <a:spcPts val="520"/>
              </a:spcBef>
            </a:pPr>
            <a:r>
              <a:rPr sz="1100" dirty="0">
                <a:latin typeface="Yu Gothic UI"/>
                <a:cs typeface="Yu Gothic UI"/>
              </a:rPr>
              <a:t>［定例報告</a:t>
            </a:r>
            <a:r>
              <a:rPr sz="1100" spc="-50" dirty="0">
                <a:latin typeface="Yu Gothic UI"/>
                <a:cs typeface="Yu Gothic UI"/>
              </a:rPr>
              <a:t>］</a:t>
            </a:r>
            <a:endParaRPr sz="1100">
              <a:latin typeface="Yu Gothic UI"/>
              <a:cs typeface="Yu Gothic UI"/>
            </a:endParaRPr>
          </a:p>
          <a:p>
            <a:pPr marL="90805" marR="444500">
              <a:lnSpc>
                <a:spcPct val="100000"/>
              </a:lnSpc>
            </a:pPr>
            <a:r>
              <a:rPr sz="1100" spc="-15" dirty="0">
                <a:latin typeface="Yu Gothic UI"/>
                <a:cs typeface="Yu Gothic UI"/>
              </a:rPr>
              <a:t>選定療養及び歯科衛生実地指導等の実施状況報告書</a:t>
            </a:r>
            <a:r>
              <a:rPr sz="1100" dirty="0">
                <a:latin typeface="Yu Gothic UI"/>
                <a:cs typeface="Yu Gothic UI"/>
              </a:rPr>
              <a:t>（</a:t>
            </a:r>
            <a:r>
              <a:rPr sz="1100" spc="-10" dirty="0">
                <a:latin typeface="Yu Gothic UI"/>
                <a:cs typeface="Yu Gothic UI"/>
              </a:rPr>
              <a:t>歯科</a:t>
            </a:r>
            <a:r>
              <a:rPr sz="1100" spc="-50" dirty="0">
                <a:latin typeface="Yu Gothic UI"/>
                <a:cs typeface="Yu Gothic UI"/>
              </a:rPr>
              <a:t>）</a:t>
            </a:r>
            <a:r>
              <a:rPr sz="1100" spc="45" dirty="0">
                <a:latin typeface="Yu Gothic UI"/>
                <a:cs typeface="Yu Gothic UI"/>
              </a:rPr>
              <a:t>情報通信機器を用いた診療</a:t>
            </a:r>
            <a:r>
              <a:rPr sz="1100" dirty="0">
                <a:latin typeface="Yu Gothic UI"/>
                <a:cs typeface="Yu Gothic UI"/>
              </a:rPr>
              <a:t>（</a:t>
            </a:r>
            <a:r>
              <a:rPr sz="1100" spc="35" dirty="0">
                <a:latin typeface="Yu Gothic UI"/>
                <a:cs typeface="Yu Gothic UI"/>
              </a:rPr>
              <a:t>歯科</a:t>
            </a:r>
            <a:r>
              <a:rPr sz="1100" spc="85" dirty="0">
                <a:latin typeface="Yu Gothic UI"/>
                <a:cs typeface="Yu Gothic UI"/>
              </a:rPr>
              <a:t>）</a:t>
            </a:r>
            <a:r>
              <a:rPr sz="1100" spc="35" dirty="0">
                <a:latin typeface="Yu Gothic UI"/>
                <a:cs typeface="Yu Gothic UI"/>
              </a:rPr>
              <a:t>に係る報告書</a:t>
            </a:r>
            <a:endParaRPr sz="1100">
              <a:latin typeface="Yu Gothic UI"/>
              <a:cs typeface="Yu Gothic UI"/>
            </a:endParaRPr>
          </a:p>
          <a:p>
            <a:pPr marL="90805">
              <a:lnSpc>
                <a:spcPct val="100000"/>
              </a:lnSpc>
            </a:pPr>
            <a:r>
              <a:rPr sz="1100" dirty="0">
                <a:latin typeface="Yu Gothic UI"/>
                <a:cs typeface="Yu Gothic UI"/>
              </a:rPr>
              <a:t>歯科点数表の初診料の注１の施設基準に係る報告書</a:t>
            </a:r>
            <a:endParaRPr sz="1100">
              <a:latin typeface="Yu Gothic UI"/>
              <a:cs typeface="Yu Gothic UI"/>
            </a:endParaRPr>
          </a:p>
          <a:p>
            <a:pPr marL="90805">
              <a:lnSpc>
                <a:spcPct val="100000"/>
              </a:lnSpc>
            </a:pPr>
            <a:r>
              <a:rPr sz="1100" dirty="0">
                <a:latin typeface="Yu Gothic UI"/>
                <a:cs typeface="Yu Gothic UI"/>
              </a:rPr>
              <a:t>（新設</a:t>
            </a:r>
            <a:r>
              <a:rPr sz="1100" spc="-50" dirty="0">
                <a:latin typeface="Yu Gothic UI"/>
                <a:cs typeface="Yu Gothic UI"/>
              </a:rPr>
              <a:t>）</a:t>
            </a:r>
            <a:endParaRPr sz="1100">
              <a:latin typeface="Yu Gothic UI"/>
              <a:cs typeface="Yu Gothic UI"/>
            </a:endParaRPr>
          </a:p>
          <a:p>
            <a:pPr marL="90805">
              <a:lnSpc>
                <a:spcPct val="100000"/>
              </a:lnSpc>
              <a:spcBef>
                <a:spcPts val="1320"/>
              </a:spcBef>
            </a:pPr>
            <a:r>
              <a:rPr sz="1100" spc="65" dirty="0">
                <a:latin typeface="Yu Gothic UI"/>
                <a:cs typeface="Yu Gothic UI"/>
              </a:rPr>
              <a:t>［</a:t>
            </a:r>
            <a:r>
              <a:rPr sz="1100" spc="45" dirty="0">
                <a:latin typeface="Yu Gothic UI"/>
                <a:cs typeface="Yu Gothic UI"/>
              </a:rPr>
              <a:t>施設基準通知で定めている定例報告</a:t>
            </a:r>
            <a:r>
              <a:rPr sz="1100" spc="-50" dirty="0">
                <a:latin typeface="Yu Gothic UI"/>
                <a:cs typeface="Yu Gothic UI"/>
              </a:rPr>
              <a:t>］</a:t>
            </a:r>
            <a:endParaRPr sz="1100">
              <a:latin typeface="Yu Gothic UI"/>
              <a:cs typeface="Yu Gothic UI"/>
            </a:endParaRPr>
          </a:p>
          <a:p>
            <a:pPr marL="90805">
              <a:lnSpc>
                <a:spcPct val="100000"/>
              </a:lnSpc>
            </a:pPr>
            <a:r>
              <a:rPr sz="1100" spc="75" dirty="0">
                <a:latin typeface="Yu Gothic UI"/>
                <a:cs typeface="Yu Gothic UI"/>
              </a:rPr>
              <a:t>・情報通信機器を用いた診療</a:t>
            </a:r>
            <a:r>
              <a:rPr sz="1100" spc="-15" dirty="0">
                <a:latin typeface="Yu Gothic UI"/>
                <a:cs typeface="Yu Gothic UI"/>
              </a:rPr>
              <a:t>（</a:t>
            </a:r>
            <a:r>
              <a:rPr sz="1100" spc="-10" dirty="0">
                <a:latin typeface="Yu Gothic UI"/>
                <a:cs typeface="Yu Gothic UI"/>
              </a:rPr>
              <a:t>歯科</a:t>
            </a:r>
            <a:r>
              <a:rPr sz="1100" spc="-50" dirty="0">
                <a:latin typeface="Yu Gothic UI"/>
                <a:cs typeface="Yu Gothic UI"/>
              </a:rPr>
              <a:t>）</a:t>
            </a:r>
            <a:endParaRPr sz="1100">
              <a:latin typeface="Yu Gothic UI"/>
              <a:cs typeface="Yu Gothic UI"/>
            </a:endParaRPr>
          </a:p>
          <a:p>
            <a:pPr marL="90805">
              <a:lnSpc>
                <a:spcPct val="100000"/>
              </a:lnSpc>
            </a:pPr>
            <a:r>
              <a:rPr sz="1100" spc="45" dirty="0">
                <a:latin typeface="Yu Gothic UI"/>
                <a:cs typeface="Yu Gothic UI"/>
              </a:rPr>
              <a:t>・歯科点数表の初診料の注１</a:t>
            </a:r>
            <a:endParaRPr sz="1100">
              <a:latin typeface="Yu Gothic UI"/>
              <a:cs typeface="Yu Gothic UI"/>
            </a:endParaRPr>
          </a:p>
          <a:p>
            <a:pPr marL="90805">
              <a:lnSpc>
                <a:spcPct val="100000"/>
              </a:lnSpc>
            </a:pPr>
            <a:r>
              <a:rPr sz="1100" spc="10" dirty="0">
                <a:latin typeface="Yu Gothic UI"/>
                <a:cs typeface="Yu Gothic UI"/>
              </a:rPr>
              <a:t>・地域歯科診療支援病院歯科初診料</a:t>
            </a:r>
            <a:endParaRPr sz="1100">
              <a:latin typeface="Yu Gothic UI"/>
              <a:cs typeface="Yu Gothic UI"/>
            </a:endParaRPr>
          </a:p>
          <a:p>
            <a:pPr marL="90805">
              <a:lnSpc>
                <a:spcPct val="100000"/>
              </a:lnSpc>
            </a:pPr>
            <a:r>
              <a:rPr sz="1100" spc="10" dirty="0">
                <a:latin typeface="Yu Gothic UI"/>
                <a:cs typeface="Yu Gothic UI"/>
              </a:rPr>
              <a:t>・歯科外来診療感染対策加算２及び４</a:t>
            </a:r>
            <a:endParaRPr sz="1100">
              <a:latin typeface="Yu Gothic UI"/>
              <a:cs typeface="Yu Gothic UI"/>
            </a:endParaRPr>
          </a:p>
          <a:p>
            <a:pPr marL="90805">
              <a:lnSpc>
                <a:spcPct val="100000"/>
              </a:lnSpc>
            </a:pPr>
            <a:r>
              <a:rPr sz="1100" spc="30" dirty="0">
                <a:latin typeface="Yu Gothic UI"/>
                <a:cs typeface="Yu Gothic UI"/>
              </a:rPr>
              <a:t>・在宅療養支援歯科診療所１、２及び病院</a:t>
            </a:r>
            <a:endParaRPr sz="1100">
              <a:latin typeface="Yu Gothic UI"/>
              <a:cs typeface="Yu Gothic UI"/>
            </a:endParaRPr>
          </a:p>
        </p:txBody>
      </p:sp>
      <p:sp>
        <p:nvSpPr>
          <p:cNvPr id="17" name="object 17"/>
          <p:cNvSpPr/>
          <p:nvPr/>
        </p:nvSpPr>
        <p:spPr>
          <a:xfrm>
            <a:off x="4773040" y="4686300"/>
            <a:ext cx="360045" cy="864235"/>
          </a:xfrm>
          <a:custGeom>
            <a:avLst/>
            <a:gdLst/>
            <a:ahLst/>
            <a:cxnLst/>
            <a:rect l="l" t="t" r="r" b="b"/>
            <a:pathLst>
              <a:path w="360045" h="864235">
                <a:moveTo>
                  <a:pt x="0" y="216026"/>
                </a:moveTo>
                <a:lnTo>
                  <a:pt x="179959" y="216026"/>
                </a:lnTo>
                <a:lnTo>
                  <a:pt x="179959" y="0"/>
                </a:lnTo>
                <a:lnTo>
                  <a:pt x="359918" y="432054"/>
                </a:lnTo>
                <a:lnTo>
                  <a:pt x="179959" y="863981"/>
                </a:lnTo>
                <a:lnTo>
                  <a:pt x="179959" y="647954"/>
                </a:lnTo>
                <a:lnTo>
                  <a:pt x="0" y="647954"/>
                </a:lnTo>
                <a:lnTo>
                  <a:pt x="0" y="216026"/>
                </a:lnTo>
                <a:close/>
              </a:path>
            </a:pathLst>
          </a:custGeom>
          <a:ln w="12700">
            <a:solidFill>
              <a:srgbClr val="000000"/>
            </a:solidFill>
          </a:ln>
        </p:spPr>
        <p:txBody>
          <a:bodyPr wrap="square" lIns="0" tIns="0" rIns="0" bIns="0" rtlCol="0"/>
          <a:lstStyle/>
          <a:p>
            <a:endParaRPr/>
          </a:p>
        </p:txBody>
      </p:sp>
      <p:sp>
        <p:nvSpPr>
          <p:cNvPr id="18" name="object 18"/>
          <p:cNvSpPr txBox="1"/>
          <p:nvPr/>
        </p:nvSpPr>
        <p:spPr>
          <a:xfrm>
            <a:off x="5270500" y="3608870"/>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5" dirty="0">
                <a:latin typeface="Yu Gothic UI"/>
                <a:cs typeface="Yu Gothic UI"/>
              </a:rPr>
              <a:t>改定後</a:t>
            </a:r>
            <a:endParaRPr sz="1400">
              <a:latin typeface="Yu Gothic UI"/>
              <a:cs typeface="Yu Gothic UI"/>
            </a:endParaRPr>
          </a:p>
        </p:txBody>
      </p:sp>
      <p:grpSp>
        <p:nvGrpSpPr>
          <p:cNvPr id="19" name="object 19"/>
          <p:cNvGrpSpPr/>
          <p:nvPr/>
        </p:nvGrpSpPr>
        <p:grpSpPr>
          <a:xfrm>
            <a:off x="5264150" y="3915232"/>
            <a:ext cx="4333240" cy="2317750"/>
            <a:chOff x="5264150" y="3915232"/>
            <a:chExt cx="4333240" cy="2317750"/>
          </a:xfrm>
        </p:grpSpPr>
        <p:sp>
          <p:nvSpPr>
            <p:cNvPr id="20" name="object 20"/>
            <p:cNvSpPr/>
            <p:nvPr/>
          </p:nvSpPr>
          <p:spPr>
            <a:xfrm>
              <a:off x="5270500" y="3921582"/>
              <a:ext cx="4320540" cy="2305050"/>
            </a:xfrm>
            <a:custGeom>
              <a:avLst/>
              <a:gdLst/>
              <a:ahLst/>
              <a:cxnLst/>
              <a:rect l="l" t="t" r="r" b="b"/>
              <a:pathLst>
                <a:path w="4320540" h="2305050">
                  <a:moveTo>
                    <a:pt x="4320032" y="0"/>
                  </a:moveTo>
                  <a:lnTo>
                    <a:pt x="0" y="0"/>
                  </a:lnTo>
                  <a:lnTo>
                    <a:pt x="0" y="2305050"/>
                  </a:lnTo>
                  <a:lnTo>
                    <a:pt x="4320032" y="2305050"/>
                  </a:lnTo>
                  <a:lnTo>
                    <a:pt x="4320032" y="0"/>
                  </a:lnTo>
                  <a:close/>
                </a:path>
              </a:pathLst>
            </a:custGeom>
            <a:solidFill>
              <a:srgbClr val="E0FFEA"/>
            </a:solidFill>
          </p:spPr>
          <p:txBody>
            <a:bodyPr wrap="square" lIns="0" tIns="0" rIns="0" bIns="0" rtlCol="0"/>
            <a:lstStyle/>
            <a:p>
              <a:endParaRPr/>
            </a:p>
          </p:txBody>
        </p:sp>
        <p:sp>
          <p:nvSpPr>
            <p:cNvPr id="21" name="object 21"/>
            <p:cNvSpPr/>
            <p:nvPr/>
          </p:nvSpPr>
          <p:spPr>
            <a:xfrm>
              <a:off x="5270500" y="3921582"/>
              <a:ext cx="4320540" cy="2305050"/>
            </a:xfrm>
            <a:custGeom>
              <a:avLst/>
              <a:gdLst/>
              <a:ahLst/>
              <a:cxnLst/>
              <a:rect l="l" t="t" r="r" b="b"/>
              <a:pathLst>
                <a:path w="4320540" h="2305050">
                  <a:moveTo>
                    <a:pt x="0" y="2305050"/>
                  </a:moveTo>
                  <a:lnTo>
                    <a:pt x="4320032" y="2305050"/>
                  </a:lnTo>
                  <a:lnTo>
                    <a:pt x="4320032" y="0"/>
                  </a:lnTo>
                  <a:lnTo>
                    <a:pt x="0" y="0"/>
                  </a:lnTo>
                  <a:lnTo>
                    <a:pt x="0" y="2305050"/>
                  </a:lnTo>
                  <a:close/>
                </a:path>
              </a:pathLst>
            </a:custGeom>
            <a:ln w="12700">
              <a:solidFill>
                <a:srgbClr val="00AF50"/>
              </a:solidFill>
            </a:ln>
          </p:spPr>
          <p:txBody>
            <a:bodyPr wrap="square" lIns="0" tIns="0" rIns="0" bIns="0" rtlCol="0"/>
            <a:lstStyle/>
            <a:p>
              <a:endParaRPr/>
            </a:p>
          </p:txBody>
        </p:sp>
      </p:grpSp>
      <p:sp>
        <p:nvSpPr>
          <p:cNvPr id="22" name="object 22"/>
          <p:cNvSpPr txBox="1"/>
          <p:nvPr/>
        </p:nvSpPr>
        <p:spPr>
          <a:xfrm>
            <a:off x="5362955" y="3960367"/>
            <a:ext cx="854075" cy="361950"/>
          </a:xfrm>
          <a:prstGeom prst="rect">
            <a:avLst/>
          </a:prstGeom>
        </p:spPr>
        <p:txBody>
          <a:bodyPr vert="horz" wrap="square" lIns="0" tIns="12700" rIns="0" bIns="0" rtlCol="0">
            <a:spAutoFit/>
          </a:bodyPr>
          <a:lstStyle/>
          <a:p>
            <a:pPr>
              <a:lnSpc>
                <a:spcPct val="100000"/>
              </a:lnSpc>
              <a:spcBef>
                <a:spcPts val="100"/>
              </a:spcBef>
            </a:pPr>
            <a:r>
              <a:rPr sz="1100" dirty="0">
                <a:latin typeface="Yu Gothic UI"/>
                <a:cs typeface="Yu Gothic UI"/>
              </a:rPr>
              <a:t>［定例報告</a:t>
            </a:r>
            <a:r>
              <a:rPr sz="1100" spc="-50" dirty="0">
                <a:latin typeface="Yu Gothic UI"/>
                <a:cs typeface="Yu Gothic UI"/>
              </a:rPr>
              <a:t>］</a:t>
            </a:r>
            <a:endParaRPr sz="1100">
              <a:latin typeface="Yu Gothic UI"/>
              <a:cs typeface="Yu Gothic UI"/>
            </a:endParaRPr>
          </a:p>
          <a:p>
            <a:pPr>
              <a:lnSpc>
                <a:spcPct val="100000"/>
              </a:lnSpc>
            </a:pPr>
            <a:r>
              <a:rPr sz="1100" b="1" u="sng" spc="-30" dirty="0">
                <a:solidFill>
                  <a:srgbClr val="006FC0"/>
                </a:solidFill>
                <a:uFill>
                  <a:solidFill>
                    <a:srgbClr val="006FC0"/>
                  </a:solidFill>
                </a:uFill>
                <a:latin typeface="Yu Gothic UI"/>
                <a:cs typeface="Yu Gothic UI"/>
              </a:rPr>
              <a:t>削除</a:t>
            </a:r>
            <a:endParaRPr sz="1100">
              <a:latin typeface="Yu Gothic UI"/>
              <a:cs typeface="Yu Gothic UI"/>
            </a:endParaRPr>
          </a:p>
        </p:txBody>
      </p:sp>
      <p:sp>
        <p:nvSpPr>
          <p:cNvPr id="23" name="object 23"/>
          <p:cNvSpPr txBox="1"/>
          <p:nvPr/>
        </p:nvSpPr>
        <p:spPr>
          <a:xfrm>
            <a:off x="5362955" y="4631182"/>
            <a:ext cx="2672080" cy="696595"/>
          </a:xfrm>
          <a:prstGeom prst="rect">
            <a:avLst/>
          </a:prstGeom>
        </p:spPr>
        <p:txBody>
          <a:bodyPr vert="horz" wrap="square" lIns="0" tIns="12700" rIns="0" bIns="0" rtlCol="0">
            <a:spAutoFit/>
          </a:bodyPr>
          <a:lstStyle/>
          <a:p>
            <a:pPr>
              <a:lnSpc>
                <a:spcPct val="100000"/>
              </a:lnSpc>
              <a:spcBef>
                <a:spcPts val="100"/>
              </a:spcBef>
            </a:pPr>
            <a:r>
              <a:rPr sz="1100" b="1" u="sng" spc="30" dirty="0">
                <a:solidFill>
                  <a:srgbClr val="006FC0"/>
                </a:solidFill>
                <a:uFill>
                  <a:solidFill>
                    <a:srgbClr val="006FC0"/>
                  </a:solidFill>
                </a:uFill>
                <a:latin typeface="Yu Gothic UI"/>
                <a:cs typeface="Yu Gothic UI"/>
              </a:rPr>
              <a:t>・在宅療養支援歯科診療所１、２及び病院</a:t>
            </a:r>
            <a:endParaRPr sz="1100">
              <a:latin typeface="Yu Gothic UI"/>
              <a:cs typeface="Yu Gothic UI"/>
            </a:endParaRPr>
          </a:p>
          <a:p>
            <a:pPr>
              <a:lnSpc>
                <a:spcPct val="100000"/>
              </a:lnSpc>
              <a:spcBef>
                <a:spcPts val="1325"/>
              </a:spcBef>
            </a:pPr>
            <a:r>
              <a:rPr sz="1100" spc="65" dirty="0">
                <a:latin typeface="Yu Gothic UI"/>
                <a:cs typeface="Yu Gothic UI"/>
              </a:rPr>
              <a:t>［</a:t>
            </a:r>
            <a:r>
              <a:rPr sz="1100" spc="45" dirty="0">
                <a:latin typeface="Yu Gothic UI"/>
                <a:cs typeface="Yu Gothic UI"/>
              </a:rPr>
              <a:t>施設基準通知で定めている定例報告</a:t>
            </a:r>
            <a:r>
              <a:rPr sz="1100" spc="-50" dirty="0">
                <a:latin typeface="Yu Gothic UI"/>
                <a:cs typeface="Yu Gothic UI"/>
              </a:rPr>
              <a:t>］</a:t>
            </a:r>
            <a:endParaRPr sz="1100">
              <a:latin typeface="Yu Gothic UI"/>
              <a:cs typeface="Yu Gothic UI"/>
            </a:endParaRPr>
          </a:p>
          <a:p>
            <a:pPr>
              <a:lnSpc>
                <a:spcPct val="100000"/>
              </a:lnSpc>
            </a:pPr>
            <a:r>
              <a:rPr sz="1100" b="1" u="sng" spc="-25" dirty="0">
                <a:solidFill>
                  <a:srgbClr val="006FC0"/>
                </a:solidFill>
                <a:uFill>
                  <a:solidFill>
                    <a:srgbClr val="006FC0"/>
                  </a:solidFill>
                </a:uFill>
                <a:latin typeface="Yu Gothic UI"/>
                <a:cs typeface="Yu Gothic UI"/>
              </a:rPr>
              <a:t>廃止</a:t>
            </a:r>
            <a:endParaRPr sz="1100">
              <a:latin typeface="Yu Gothic UI"/>
              <a:cs typeface="Yu Gothic UI"/>
            </a:endParaRPr>
          </a:p>
        </p:txBody>
      </p:sp>
      <p:sp>
        <p:nvSpPr>
          <p:cNvPr id="24" name="object 24"/>
          <p:cNvSpPr/>
          <p:nvPr/>
        </p:nvSpPr>
        <p:spPr>
          <a:xfrm>
            <a:off x="315468" y="2783992"/>
            <a:ext cx="2466340" cy="294005"/>
          </a:xfrm>
          <a:custGeom>
            <a:avLst/>
            <a:gdLst/>
            <a:ahLst/>
            <a:cxnLst/>
            <a:rect l="l" t="t" r="r" b="b"/>
            <a:pathLst>
              <a:path w="2466340" h="294005">
                <a:moveTo>
                  <a:pt x="2465832" y="0"/>
                </a:moveTo>
                <a:lnTo>
                  <a:pt x="0" y="0"/>
                </a:lnTo>
                <a:lnTo>
                  <a:pt x="0" y="293725"/>
                </a:lnTo>
                <a:lnTo>
                  <a:pt x="2465832" y="293725"/>
                </a:lnTo>
                <a:lnTo>
                  <a:pt x="2465832" y="0"/>
                </a:lnTo>
                <a:close/>
              </a:path>
            </a:pathLst>
          </a:custGeom>
          <a:solidFill>
            <a:srgbClr val="CDFFDC"/>
          </a:solidFill>
        </p:spPr>
        <p:txBody>
          <a:bodyPr wrap="square" lIns="0" tIns="0" rIns="0" bIns="0" rtlCol="0"/>
          <a:lstStyle/>
          <a:p>
            <a:endParaRPr/>
          </a:p>
        </p:txBody>
      </p:sp>
      <p:sp>
        <p:nvSpPr>
          <p:cNvPr id="25" name="object 25"/>
          <p:cNvSpPr txBox="1"/>
          <p:nvPr/>
        </p:nvSpPr>
        <p:spPr>
          <a:xfrm>
            <a:off x="271983" y="2743878"/>
            <a:ext cx="9361805" cy="806450"/>
          </a:xfrm>
          <a:prstGeom prst="rect">
            <a:avLst/>
          </a:prstGeom>
        </p:spPr>
        <p:txBody>
          <a:bodyPr vert="horz" wrap="square" lIns="0" tIns="91440" rIns="0" bIns="0" rtlCol="0">
            <a:spAutoFit/>
          </a:bodyPr>
          <a:lstStyle/>
          <a:p>
            <a:pPr marL="209550">
              <a:lnSpc>
                <a:spcPct val="100000"/>
              </a:lnSpc>
              <a:spcBef>
                <a:spcPts val="720"/>
              </a:spcBef>
            </a:pPr>
            <a:r>
              <a:rPr sz="1200" b="1" spc="-5" dirty="0">
                <a:latin typeface="Yu Gothic UI"/>
                <a:cs typeface="Yu Gothic UI"/>
              </a:rPr>
              <a:t>定例報告の廃止や様式の簡素化</a:t>
            </a:r>
            <a:endParaRPr sz="1200">
              <a:latin typeface="Yu Gothic UI"/>
              <a:cs typeface="Yu Gothic UI"/>
            </a:endParaRPr>
          </a:p>
          <a:p>
            <a:pPr marL="299085" marR="5080" indent="-287020">
              <a:lnSpc>
                <a:spcPct val="100000"/>
              </a:lnSpc>
              <a:spcBef>
                <a:spcPts val="725"/>
              </a:spcBef>
              <a:buFont typeface="Wingdings"/>
              <a:buChar char=""/>
              <a:tabLst>
                <a:tab pos="299085" algn="l"/>
              </a:tabLst>
            </a:pPr>
            <a:r>
              <a:rPr sz="1400" spc="60" dirty="0">
                <a:latin typeface="Yu Gothic UI"/>
                <a:cs typeface="Yu Gothic UI"/>
              </a:rPr>
              <a:t>毎年、地方厚生</a:t>
            </a:r>
            <a:r>
              <a:rPr sz="1400" dirty="0">
                <a:latin typeface="Yu Gothic UI"/>
                <a:cs typeface="Yu Gothic UI"/>
              </a:rPr>
              <a:t>（支）</a:t>
            </a:r>
            <a:r>
              <a:rPr sz="1400" spc="55" dirty="0">
                <a:latin typeface="Yu Gothic UI"/>
                <a:cs typeface="Yu Gothic UI"/>
              </a:rPr>
              <a:t>局長や厚生労働省に</a:t>
            </a:r>
            <a:r>
              <a:rPr sz="1400" b="1" u="sng" dirty="0">
                <a:solidFill>
                  <a:srgbClr val="006FC0"/>
                </a:solidFill>
                <a:uFill>
                  <a:solidFill>
                    <a:srgbClr val="006FC0"/>
                  </a:solidFill>
                </a:uFill>
                <a:latin typeface="Yu Gothic UI"/>
                <a:cs typeface="Yu Gothic UI"/>
              </a:rPr>
              <a:t>報告</a:t>
            </a:r>
            <a:r>
              <a:rPr sz="1400" spc="145" dirty="0">
                <a:latin typeface="Yu Gothic UI"/>
                <a:cs typeface="Yu Gothic UI"/>
              </a:rPr>
              <a:t>を求めている様式について、他に代替方法がないものや次期報酬</a:t>
            </a:r>
            <a:r>
              <a:rPr sz="1400" spc="100" dirty="0">
                <a:latin typeface="Yu Gothic UI"/>
                <a:cs typeface="Yu Gothic UI"/>
              </a:rPr>
              <a:t>改定に</a:t>
            </a:r>
            <a:r>
              <a:rPr sz="1400" b="1" u="sng" spc="110" dirty="0">
                <a:solidFill>
                  <a:srgbClr val="006FC0"/>
                </a:solidFill>
                <a:uFill>
                  <a:solidFill>
                    <a:srgbClr val="006FC0"/>
                  </a:solidFill>
                </a:uFill>
                <a:latin typeface="Yu Gothic UI"/>
                <a:cs typeface="Yu Gothic UI"/>
              </a:rPr>
              <a:t>必要なものを限定</a:t>
            </a:r>
            <a:r>
              <a:rPr sz="1400" spc="345" dirty="0">
                <a:latin typeface="Yu Gothic UI"/>
                <a:cs typeface="Yu Gothic UI"/>
              </a:rPr>
              <a:t>するとともに、</a:t>
            </a:r>
            <a:r>
              <a:rPr sz="1400" b="1" u="sng" spc="10" dirty="0">
                <a:solidFill>
                  <a:srgbClr val="006FC0"/>
                </a:solidFill>
                <a:uFill>
                  <a:solidFill>
                    <a:srgbClr val="006FC0"/>
                  </a:solidFill>
                </a:uFill>
                <a:latin typeface="Yu Gothic UI"/>
                <a:cs typeface="Yu Gothic UI"/>
              </a:rPr>
              <a:t>添付書類の省略等の簡素化</a:t>
            </a:r>
            <a:r>
              <a:rPr sz="1400" spc="270" dirty="0">
                <a:latin typeface="Yu Gothic UI"/>
                <a:cs typeface="Yu Gothic UI"/>
              </a:rPr>
              <a:t>を図る。</a:t>
            </a:r>
            <a:endParaRPr sz="1400">
              <a:latin typeface="Yu Gothic UI"/>
              <a:cs typeface="Yu Gothic UI"/>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619125" cy="927100"/>
          </a:xfrm>
          <a:custGeom>
            <a:avLst/>
            <a:gdLst/>
            <a:ahLst/>
            <a:cxnLst/>
            <a:rect l="l" t="t" r="r" b="b"/>
            <a:pathLst>
              <a:path w="619125" h="927100">
                <a:moveTo>
                  <a:pt x="619125" y="0"/>
                </a:moveTo>
                <a:lnTo>
                  <a:pt x="0" y="0"/>
                </a:lnTo>
                <a:lnTo>
                  <a:pt x="0" y="926528"/>
                </a:lnTo>
                <a:lnTo>
                  <a:pt x="619125" y="926528"/>
                </a:lnTo>
                <a:lnTo>
                  <a:pt x="619125" y="0"/>
                </a:lnTo>
                <a:close/>
              </a:path>
            </a:pathLst>
          </a:custGeom>
          <a:solidFill>
            <a:srgbClr val="CDFFDC"/>
          </a:solidFill>
        </p:spPr>
        <p:txBody>
          <a:bodyPr wrap="square" lIns="0" tIns="0" rIns="0" bIns="0" rtlCol="0"/>
          <a:lstStyle/>
          <a:p>
            <a:endParaRPr/>
          </a:p>
        </p:txBody>
      </p:sp>
      <p:sp>
        <p:nvSpPr>
          <p:cNvPr id="3" name="object 3"/>
          <p:cNvSpPr txBox="1"/>
          <p:nvPr/>
        </p:nvSpPr>
        <p:spPr>
          <a:xfrm>
            <a:off x="698093"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74</a:t>
            </a:r>
          </a:p>
        </p:txBody>
      </p:sp>
      <p:sp>
        <p:nvSpPr>
          <p:cNvPr id="4" name="object 4"/>
          <p:cNvSpPr txBox="1">
            <a:spLocks noGrp="1"/>
          </p:cNvSpPr>
          <p:nvPr>
            <p:ph type="title"/>
          </p:nvPr>
        </p:nvSpPr>
        <p:spPr>
          <a:xfrm>
            <a:off x="698093" y="4173092"/>
            <a:ext cx="9093200" cy="452120"/>
          </a:xfrm>
          <a:prstGeom prst="rect">
            <a:avLst/>
          </a:prstGeom>
        </p:spPr>
        <p:txBody>
          <a:bodyPr vert="horz" wrap="square" lIns="0" tIns="12065" rIns="0" bIns="0" rtlCol="0">
            <a:spAutoFit/>
          </a:bodyPr>
          <a:lstStyle/>
          <a:p>
            <a:pPr marL="12700">
              <a:lnSpc>
                <a:spcPct val="100000"/>
              </a:lnSpc>
              <a:spcBef>
                <a:spcPts val="95"/>
              </a:spcBef>
              <a:tabLst>
                <a:tab pos="1259205" algn="l"/>
              </a:tabLst>
            </a:pPr>
            <a:r>
              <a:rPr sz="2800" spc="285" dirty="0"/>
              <a:t>20-</a:t>
            </a:r>
            <a:r>
              <a:rPr sz="2800" spc="275" dirty="0"/>
              <a:t>6</a:t>
            </a:r>
            <a:r>
              <a:rPr sz="2800" dirty="0"/>
              <a:t>	</a:t>
            </a:r>
            <a:r>
              <a:rPr sz="2800" spc="165" dirty="0"/>
              <a:t>情報連携に係る評価の併算定できる項目の見直し</a:t>
            </a:r>
            <a:endParaRPr sz="2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1033"/>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1586864" y="207009"/>
            <a:ext cx="6731000" cy="391160"/>
          </a:xfrm>
          <a:prstGeom prst="rect">
            <a:avLst/>
          </a:prstGeom>
        </p:spPr>
        <p:txBody>
          <a:bodyPr vert="horz" wrap="square" lIns="0" tIns="12700" rIns="0" bIns="0" rtlCol="0">
            <a:spAutoFit/>
          </a:bodyPr>
          <a:lstStyle/>
          <a:p>
            <a:pPr marL="12700">
              <a:lnSpc>
                <a:spcPct val="100000"/>
              </a:lnSpc>
              <a:spcBef>
                <a:spcPts val="100"/>
              </a:spcBef>
            </a:pPr>
            <a:r>
              <a:rPr spc="150" dirty="0"/>
              <a:t>情報連携に係る評価の併算定できる項目の見直し</a:t>
            </a:r>
          </a:p>
        </p:txBody>
      </p:sp>
      <p:sp>
        <p:nvSpPr>
          <p:cNvPr id="4" name="object 4"/>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Ⅲ－７口腔疾患の重症化予防等の生活の質に配慮した歯科医療の推進、口腔機能発達不全及び口腔機能低下への対応の充実、歯科治療のデジタル化の推進－⑫</a:t>
            </a:r>
            <a:endParaRPr sz="1050">
              <a:latin typeface="Yu Gothic UI"/>
              <a:cs typeface="Yu Gothic UI"/>
            </a:endParaRPr>
          </a:p>
        </p:txBody>
      </p:sp>
      <p:grpSp>
        <p:nvGrpSpPr>
          <p:cNvPr id="5" name="object 5"/>
          <p:cNvGrpSpPr/>
          <p:nvPr/>
        </p:nvGrpSpPr>
        <p:grpSpPr>
          <a:xfrm>
            <a:off x="309118" y="3212058"/>
            <a:ext cx="9387840" cy="3354070"/>
            <a:chOff x="309118" y="3212058"/>
            <a:chExt cx="9387840" cy="3354070"/>
          </a:xfrm>
        </p:grpSpPr>
        <p:sp>
          <p:nvSpPr>
            <p:cNvPr id="6" name="object 6"/>
            <p:cNvSpPr/>
            <p:nvPr/>
          </p:nvSpPr>
          <p:spPr>
            <a:xfrm>
              <a:off x="315468" y="3218408"/>
              <a:ext cx="9375140" cy="3341370"/>
            </a:xfrm>
            <a:custGeom>
              <a:avLst/>
              <a:gdLst/>
              <a:ahLst/>
              <a:cxnLst/>
              <a:rect l="l" t="t" r="r" b="b"/>
              <a:pathLst>
                <a:path w="9375140" h="3341370">
                  <a:moveTo>
                    <a:pt x="9374759" y="0"/>
                  </a:moveTo>
                  <a:lnTo>
                    <a:pt x="0" y="0"/>
                  </a:lnTo>
                  <a:lnTo>
                    <a:pt x="0" y="3341370"/>
                  </a:lnTo>
                  <a:lnTo>
                    <a:pt x="9374759" y="3341370"/>
                  </a:lnTo>
                  <a:lnTo>
                    <a:pt x="9374759" y="0"/>
                  </a:lnTo>
                  <a:close/>
                </a:path>
              </a:pathLst>
            </a:custGeom>
            <a:solidFill>
              <a:srgbClr val="E0FFEA"/>
            </a:solidFill>
          </p:spPr>
          <p:txBody>
            <a:bodyPr wrap="square" lIns="0" tIns="0" rIns="0" bIns="0" rtlCol="0"/>
            <a:lstStyle/>
            <a:p>
              <a:endParaRPr/>
            </a:p>
          </p:txBody>
        </p:sp>
        <p:sp>
          <p:nvSpPr>
            <p:cNvPr id="7" name="object 7"/>
            <p:cNvSpPr/>
            <p:nvPr/>
          </p:nvSpPr>
          <p:spPr>
            <a:xfrm>
              <a:off x="315468" y="3218408"/>
              <a:ext cx="9375140" cy="3341370"/>
            </a:xfrm>
            <a:custGeom>
              <a:avLst/>
              <a:gdLst/>
              <a:ahLst/>
              <a:cxnLst/>
              <a:rect l="l" t="t" r="r" b="b"/>
              <a:pathLst>
                <a:path w="9375140" h="3341370">
                  <a:moveTo>
                    <a:pt x="0" y="3341370"/>
                  </a:moveTo>
                  <a:lnTo>
                    <a:pt x="9374759" y="3341370"/>
                  </a:lnTo>
                  <a:lnTo>
                    <a:pt x="9374759" y="0"/>
                  </a:lnTo>
                  <a:lnTo>
                    <a:pt x="0" y="0"/>
                  </a:lnTo>
                  <a:lnTo>
                    <a:pt x="0" y="3341370"/>
                  </a:lnTo>
                  <a:close/>
                </a:path>
              </a:pathLst>
            </a:custGeom>
            <a:ln w="12700">
              <a:solidFill>
                <a:srgbClr val="00AF50"/>
              </a:solidFill>
            </a:ln>
          </p:spPr>
          <p:txBody>
            <a:bodyPr wrap="square" lIns="0" tIns="0" rIns="0" bIns="0" rtlCol="0"/>
            <a:lstStyle/>
            <a:p>
              <a:endParaRPr/>
            </a:p>
          </p:txBody>
        </p:sp>
      </p:grpSp>
      <p:graphicFrame>
        <p:nvGraphicFramePr>
          <p:cNvPr id="8" name="object 8"/>
          <p:cNvGraphicFramePr>
            <a:graphicFrameLocks noGrp="1"/>
          </p:cNvGraphicFramePr>
          <p:nvPr/>
        </p:nvGraphicFramePr>
        <p:xfrm>
          <a:off x="139242" y="748753"/>
          <a:ext cx="9761855" cy="6086475"/>
        </p:xfrm>
        <a:graphic>
          <a:graphicData uri="http://schemas.openxmlformats.org/drawingml/2006/table">
            <a:tbl>
              <a:tblPr firstRow="1" bandRow="1">
                <a:tableStyleId>{2D5ABB26-0587-4C30-8999-92F81FD0307C}</a:tableStyleId>
              </a:tblPr>
              <a:tblGrid>
                <a:gridCol w="171450">
                  <a:extLst>
                    <a:ext uri="{9D8B030D-6E8A-4147-A177-3AD203B41FA5}">
                      <a16:colId xmlns:a16="http://schemas.microsoft.com/office/drawing/2014/main" val="20000"/>
                    </a:ext>
                  </a:extLst>
                </a:gridCol>
                <a:gridCol w="3792220">
                  <a:extLst>
                    <a:ext uri="{9D8B030D-6E8A-4147-A177-3AD203B41FA5}">
                      <a16:colId xmlns:a16="http://schemas.microsoft.com/office/drawing/2014/main" val="20001"/>
                    </a:ext>
                  </a:extLst>
                </a:gridCol>
                <a:gridCol w="5711825">
                  <a:extLst>
                    <a:ext uri="{9D8B030D-6E8A-4147-A177-3AD203B41FA5}">
                      <a16:colId xmlns:a16="http://schemas.microsoft.com/office/drawing/2014/main" val="20002"/>
                    </a:ext>
                  </a:extLst>
                </a:gridCol>
              </a:tblGrid>
              <a:tr h="146685">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rowSpan="2">
                  <a:txBody>
                    <a:bodyPr/>
                    <a:lstStyle/>
                    <a:p>
                      <a:pPr marL="753745">
                        <a:lnSpc>
                          <a:spcPct val="100000"/>
                        </a:lnSpc>
                        <a:spcBef>
                          <a:spcPts val="400"/>
                        </a:spcBef>
                      </a:pPr>
                      <a:r>
                        <a:rPr sz="1200" b="1" spc="60" dirty="0">
                          <a:latin typeface="Yu Gothic UI"/>
                          <a:cs typeface="Yu Gothic UI"/>
                        </a:rPr>
                        <a:t>ＩＣＴを用いた情報連携の見直し</a:t>
                      </a:r>
                      <a:endParaRPr sz="1200">
                        <a:latin typeface="Yu Gothic UI"/>
                        <a:cs typeface="Yu Gothic UI"/>
                      </a:endParaRPr>
                    </a:p>
                  </a:txBody>
                  <a:tcPr marL="0" marR="0" marT="50800" marB="0">
                    <a:solidFill>
                      <a:srgbClr val="CDFFDC"/>
                    </a:solidFill>
                  </a:tcPr>
                </a:tc>
                <a:tc>
                  <a:txBody>
                    <a:bodyPr/>
                    <a:lstStyle/>
                    <a:p>
                      <a:pPr marR="21590">
                        <a:lnSpc>
                          <a:spcPct val="100000"/>
                        </a:lnSpc>
                      </a:pPr>
                      <a:endParaRPr sz="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46685">
                <a:tc>
                  <a:txBody>
                    <a:bodyPr/>
                    <a:lstStyle/>
                    <a:p>
                      <a:pPr>
                        <a:lnSpc>
                          <a:spcPct val="100000"/>
                        </a:lnSpc>
                      </a:pPr>
                      <a:endParaRPr sz="8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marR="21590">
                        <a:lnSpc>
                          <a:spcPct val="100000"/>
                        </a:lnSpc>
                      </a:pPr>
                      <a:endParaRPr sz="8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793105">
                <a:tc gridSpan="3">
                  <a:txBody>
                    <a:bodyPr/>
                    <a:lstStyle/>
                    <a:p>
                      <a:pPr marL="377825" marR="21590" indent="-286385">
                        <a:lnSpc>
                          <a:spcPct val="100000"/>
                        </a:lnSpc>
                        <a:spcBef>
                          <a:spcPts val="675"/>
                        </a:spcBef>
                        <a:buFont typeface="Wingdings"/>
                        <a:buChar char=""/>
                        <a:tabLst>
                          <a:tab pos="377825" algn="l"/>
                        </a:tabLst>
                      </a:pPr>
                      <a:r>
                        <a:rPr sz="1400" spc="145" dirty="0">
                          <a:latin typeface="Yu Gothic UI"/>
                          <a:cs typeface="Yu Gothic UI"/>
                        </a:rPr>
                        <a:t>情報連携に係る評価について、</a:t>
                      </a:r>
                      <a:r>
                        <a:rPr sz="1400" b="1" u="sng" spc="55" dirty="0">
                          <a:solidFill>
                            <a:srgbClr val="006FC0"/>
                          </a:solidFill>
                          <a:uFill>
                            <a:solidFill>
                              <a:srgbClr val="006FC0"/>
                            </a:solidFill>
                          </a:uFill>
                          <a:latin typeface="Yu Gothic UI"/>
                          <a:cs typeface="Yu Gothic UI"/>
                        </a:rPr>
                        <a:t>併算定できる項目と在宅患者連携指導料の要件の見直し</a:t>
                      </a:r>
                      <a:r>
                        <a:rPr sz="1400" spc="300" dirty="0">
                          <a:latin typeface="Yu Gothic UI"/>
                          <a:cs typeface="Yu Gothic UI"/>
                        </a:rPr>
                        <a:t>を行う。</a:t>
                      </a:r>
                      <a:endParaRPr sz="1400">
                        <a:latin typeface="Yu Gothic UI"/>
                        <a:cs typeface="Yu Gothic UI"/>
                      </a:endParaRPr>
                    </a:p>
                    <a:p>
                      <a:pPr marL="91440" marR="21590">
                        <a:lnSpc>
                          <a:spcPct val="100000"/>
                        </a:lnSpc>
                        <a:spcBef>
                          <a:spcPts val="600"/>
                        </a:spcBef>
                      </a:pPr>
                      <a:r>
                        <a:rPr sz="1400" spc="85" dirty="0">
                          <a:latin typeface="Yu Gothic UI"/>
                          <a:cs typeface="Yu Gothic UI"/>
                        </a:rPr>
                        <a:t>【歯科疾患在宅療養管理料】</a:t>
                      </a:r>
                      <a:endParaRPr sz="1400">
                        <a:latin typeface="Yu Gothic UI"/>
                        <a:cs typeface="Yu Gothic UI"/>
                      </a:endParaRPr>
                    </a:p>
                    <a:p>
                      <a:pPr marL="632460" marR="109855" indent="-358140" algn="just">
                        <a:lnSpc>
                          <a:spcPct val="100000"/>
                        </a:lnSpc>
                        <a:spcBef>
                          <a:spcPts val="30"/>
                        </a:spcBef>
                      </a:pPr>
                      <a:r>
                        <a:rPr sz="1200" spc="35" dirty="0">
                          <a:latin typeface="Yu Gothic UI"/>
                          <a:cs typeface="Yu Gothic UI"/>
                        </a:rPr>
                        <a:t>注７ 施設基準に適合しているものとして届け出た保険医療機関の歯科医師が、患者の同意を得て連携する他の保険医療機関の保険、</a:t>
                      </a:r>
                      <a:r>
                        <a:rPr sz="1200" spc="60" dirty="0">
                          <a:latin typeface="Yu Gothic UI"/>
                          <a:cs typeface="Yu Gothic UI"/>
                        </a:rPr>
                        <a:t>歯科医師、その他の職種であって当該患者に関わる者が、電子情報処理組織を使用する方法その他の情報通信の技術を利用する方</a:t>
                      </a:r>
                      <a:r>
                        <a:rPr sz="1200" spc="30" dirty="0">
                          <a:latin typeface="Yu Gothic UI"/>
                          <a:cs typeface="Yu Gothic UI"/>
                        </a:rPr>
                        <a:t>法を用いて記録した当該患者に係る診療情報等を活用した上で、計画的な歯科医学的管理を行った場合に、在宅歯科医療情報連携</a:t>
                      </a:r>
                      <a:r>
                        <a:rPr sz="1200" spc="165" dirty="0">
                          <a:latin typeface="Yu Gothic UI"/>
                          <a:cs typeface="Yu Gothic UI"/>
                        </a:rPr>
                        <a:t>加算として、月１回に限り、</a:t>
                      </a:r>
                      <a:r>
                        <a:rPr sz="1200" spc="85" dirty="0">
                          <a:latin typeface="Yu Gothic UI"/>
                          <a:cs typeface="Yu Gothic UI"/>
                        </a:rPr>
                        <a:t>100</a:t>
                      </a:r>
                      <a:r>
                        <a:rPr sz="1200" spc="95" dirty="0">
                          <a:latin typeface="Yu Gothic UI"/>
                          <a:cs typeface="Yu Gothic UI"/>
                        </a:rPr>
                        <a:t>点を所定点数に加算する。</a:t>
                      </a:r>
                      <a:r>
                        <a:rPr sz="1200" b="1" u="sng" spc="90" dirty="0">
                          <a:solidFill>
                            <a:srgbClr val="006FC0"/>
                          </a:solidFill>
                          <a:uFill>
                            <a:solidFill>
                              <a:srgbClr val="006FC0"/>
                            </a:solidFill>
                          </a:uFill>
                          <a:latin typeface="Yu Gothic UI"/>
                          <a:cs typeface="Yu Gothic UI"/>
                        </a:rPr>
                        <a:t>ただし、在宅患者連携指導料は別に算定できない。</a:t>
                      </a:r>
                      <a:endParaRPr sz="1200">
                        <a:latin typeface="Yu Gothic UI"/>
                        <a:cs typeface="Yu Gothic UI"/>
                      </a:endParaRPr>
                    </a:p>
                    <a:p>
                      <a:pPr marL="176530" marR="21590">
                        <a:lnSpc>
                          <a:spcPct val="100000"/>
                        </a:lnSpc>
                        <a:spcBef>
                          <a:spcPts val="615"/>
                        </a:spcBef>
                      </a:pPr>
                      <a:r>
                        <a:rPr sz="1100" b="1" u="sng" dirty="0">
                          <a:solidFill>
                            <a:srgbClr val="006FC0"/>
                          </a:solidFill>
                          <a:uFill>
                            <a:solidFill>
                              <a:srgbClr val="006FC0"/>
                            </a:solidFill>
                          </a:uFill>
                          <a:latin typeface="Yu Gothic UI"/>
                          <a:cs typeface="Yu Gothic UI"/>
                        </a:rPr>
                        <a:t>※（小児）</a:t>
                      </a:r>
                      <a:r>
                        <a:rPr sz="1100" b="1" u="sng" spc="15" dirty="0">
                          <a:solidFill>
                            <a:srgbClr val="006FC0"/>
                          </a:solidFill>
                          <a:uFill>
                            <a:solidFill>
                              <a:srgbClr val="006FC0"/>
                            </a:solidFill>
                          </a:uFill>
                          <a:latin typeface="Yu Gothic UI"/>
                          <a:cs typeface="Yu Gothic UI"/>
                        </a:rPr>
                        <a:t>在宅患者訪問口腔リハビリテーション指導管理料に規定する在宅歯科医療情報連携加算についても同様</a:t>
                      </a:r>
                      <a:endParaRPr sz="1100">
                        <a:latin typeface="Yu Gothic UI"/>
                        <a:cs typeface="Yu Gothic UI"/>
                      </a:endParaRPr>
                    </a:p>
                    <a:p>
                      <a:pPr marR="21590">
                        <a:lnSpc>
                          <a:spcPct val="100000"/>
                        </a:lnSpc>
                        <a:spcBef>
                          <a:spcPts val="160"/>
                        </a:spcBef>
                      </a:pPr>
                      <a:endParaRPr sz="1100">
                        <a:latin typeface="Times New Roman"/>
                        <a:cs typeface="Times New Roman"/>
                      </a:endParaRPr>
                    </a:p>
                    <a:p>
                      <a:pPr marL="377825" marR="21590" indent="-286385">
                        <a:lnSpc>
                          <a:spcPct val="100000"/>
                        </a:lnSpc>
                        <a:buFont typeface="Wingdings"/>
                        <a:buChar char=""/>
                        <a:tabLst>
                          <a:tab pos="377825" algn="l"/>
                        </a:tabLst>
                      </a:pPr>
                      <a:r>
                        <a:rPr sz="1200" spc="-50" dirty="0">
                          <a:latin typeface="Yu Gothic UI"/>
                          <a:cs typeface="Yu Gothic UI"/>
                        </a:rPr>
                        <a:t>なお、在宅歯科医療情報連携加算について、適切な情報連携体制を整備する観点から、使用することができるＩＣＴの要件等について明確化する。</a:t>
                      </a:r>
                      <a:endParaRPr sz="1200">
                        <a:latin typeface="Yu Gothic UI"/>
                        <a:cs typeface="Yu Gothic UI"/>
                      </a:endParaRPr>
                    </a:p>
                    <a:p>
                      <a:pPr marR="21590">
                        <a:lnSpc>
                          <a:spcPct val="100000"/>
                        </a:lnSpc>
                        <a:spcBef>
                          <a:spcPts val="900"/>
                        </a:spcBef>
                      </a:pPr>
                      <a:endParaRPr sz="1200">
                        <a:latin typeface="Times New Roman"/>
                        <a:cs typeface="Times New Roman"/>
                      </a:endParaRPr>
                    </a:p>
                    <a:p>
                      <a:pPr marL="262890" marR="21590">
                        <a:lnSpc>
                          <a:spcPct val="100000"/>
                        </a:lnSpc>
                      </a:pPr>
                      <a:r>
                        <a:rPr sz="1100" spc="55" dirty="0">
                          <a:latin typeface="Yu Gothic UI"/>
                          <a:cs typeface="Yu Gothic UI"/>
                        </a:rPr>
                        <a:t>【在宅歯科医療情報連携加算】</a:t>
                      </a:r>
                      <a:endParaRPr sz="1100">
                        <a:latin typeface="Yu Gothic UI"/>
                        <a:cs typeface="Yu Gothic UI"/>
                      </a:endParaRPr>
                    </a:p>
                    <a:p>
                      <a:pPr marL="262890" marR="21590">
                        <a:lnSpc>
                          <a:spcPct val="100000"/>
                        </a:lnSpc>
                      </a:pPr>
                      <a:r>
                        <a:rPr sz="1100" dirty="0">
                          <a:latin typeface="Yu Gothic UI"/>
                          <a:cs typeface="Yu Gothic UI"/>
                        </a:rPr>
                        <a:t>［施設基準</a:t>
                      </a:r>
                      <a:r>
                        <a:rPr sz="1100" spc="-50" dirty="0">
                          <a:latin typeface="Yu Gothic UI"/>
                          <a:cs typeface="Yu Gothic UI"/>
                        </a:rPr>
                        <a:t>］</a:t>
                      </a:r>
                      <a:endParaRPr sz="1100">
                        <a:latin typeface="Yu Gothic UI"/>
                        <a:cs typeface="Yu Gothic UI"/>
                      </a:endParaRPr>
                    </a:p>
                    <a:p>
                      <a:pPr marL="262890" marR="21590">
                        <a:lnSpc>
                          <a:spcPct val="100000"/>
                        </a:lnSpc>
                        <a:tabLst>
                          <a:tab pos="666115" algn="l"/>
                        </a:tabLst>
                      </a:pPr>
                      <a:r>
                        <a:rPr sz="1100" spc="65" dirty="0">
                          <a:latin typeface="Yu Gothic UI"/>
                          <a:cs typeface="Yu Gothic UI"/>
                        </a:rPr>
                        <a:t>(１)</a:t>
                      </a:r>
                      <a:r>
                        <a:rPr sz="1100" dirty="0">
                          <a:latin typeface="Yu Gothic UI"/>
                          <a:cs typeface="Yu Gothic UI"/>
                        </a:rPr>
                        <a:t>	</a:t>
                      </a:r>
                      <a:r>
                        <a:rPr sz="1100" spc="75" dirty="0">
                          <a:latin typeface="Yu Gothic UI"/>
                          <a:cs typeface="Yu Gothic UI"/>
                        </a:rPr>
                        <a:t>連携機関とＩＣＴを用いて共有し、当該情報について常に確認できる体制を有している医療機関であること。</a:t>
                      </a:r>
                      <a:endParaRPr sz="1100">
                        <a:latin typeface="Yu Gothic UI"/>
                        <a:cs typeface="Yu Gothic UI"/>
                      </a:endParaRPr>
                    </a:p>
                    <a:p>
                      <a:pPr marL="262890" marR="21590">
                        <a:lnSpc>
                          <a:spcPct val="100000"/>
                        </a:lnSpc>
                        <a:tabLst>
                          <a:tab pos="713740" algn="l"/>
                        </a:tabLst>
                      </a:pPr>
                      <a:r>
                        <a:rPr sz="1100" spc="65" dirty="0">
                          <a:latin typeface="Yu Gothic UI"/>
                          <a:cs typeface="Yu Gothic UI"/>
                        </a:rPr>
                        <a:t>(２)</a:t>
                      </a:r>
                      <a:r>
                        <a:rPr sz="1100" dirty="0">
                          <a:latin typeface="Yu Gothic UI"/>
                          <a:cs typeface="Yu Gothic UI"/>
                        </a:rPr>
                        <a:t>	</a:t>
                      </a:r>
                      <a:r>
                        <a:rPr sz="1100" spc="130" dirty="0">
                          <a:latin typeface="Yu Gothic UI"/>
                          <a:cs typeface="Yu Gothic UI"/>
                        </a:rPr>
                        <a:t>(１)の体制は、以下の全ての要件を満たすものであること。</a:t>
                      </a:r>
                      <a:endParaRPr sz="1100">
                        <a:latin typeface="Yu Gothic UI"/>
                        <a:cs typeface="Yu Gothic UI"/>
                      </a:endParaRPr>
                    </a:p>
                    <a:p>
                      <a:pPr marL="402590" marR="21590">
                        <a:lnSpc>
                          <a:spcPct val="100000"/>
                        </a:lnSpc>
                        <a:tabLst>
                          <a:tab pos="681355" algn="l"/>
                        </a:tabLst>
                      </a:pPr>
                      <a:r>
                        <a:rPr sz="1100" spc="204" dirty="0">
                          <a:latin typeface="Yu Gothic UI"/>
                          <a:cs typeface="Yu Gothic UI"/>
                        </a:rPr>
                        <a:t>ア</a:t>
                      </a:r>
                      <a:r>
                        <a:rPr sz="1100" dirty="0">
                          <a:latin typeface="Yu Gothic UI"/>
                          <a:cs typeface="Yu Gothic UI"/>
                        </a:rPr>
                        <a:t>	</a:t>
                      </a:r>
                      <a:r>
                        <a:rPr sz="1100" spc="85" dirty="0">
                          <a:latin typeface="Yu Gothic UI"/>
                          <a:cs typeface="Yu Gothic UI"/>
                        </a:rPr>
                        <a:t>記録</a:t>
                      </a:r>
                      <a:r>
                        <a:rPr sz="1100" spc="55" dirty="0">
                          <a:latin typeface="Yu Gothic UI"/>
                          <a:cs typeface="Yu Gothic UI"/>
                        </a:rPr>
                        <a:t>さ</a:t>
                      </a:r>
                      <a:r>
                        <a:rPr sz="1100" spc="75" dirty="0">
                          <a:latin typeface="Yu Gothic UI"/>
                          <a:cs typeface="Yu Gothic UI"/>
                        </a:rPr>
                        <a:t>れ</a:t>
                      </a:r>
                      <a:r>
                        <a:rPr sz="1100" spc="65" dirty="0">
                          <a:latin typeface="Yu Gothic UI"/>
                          <a:cs typeface="Yu Gothic UI"/>
                        </a:rPr>
                        <a:t>た</a:t>
                      </a:r>
                      <a:r>
                        <a:rPr sz="1100" spc="85" dirty="0">
                          <a:latin typeface="Yu Gothic UI"/>
                          <a:cs typeface="Yu Gothic UI"/>
                        </a:rPr>
                        <a:t>患者</a:t>
                      </a:r>
                      <a:r>
                        <a:rPr sz="1100" spc="70" dirty="0">
                          <a:latin typeface="Yu Gothic UI"/>
                          <a:cs typeface="Yu Gothic UI"/>
                        </a:rPr>
                        <a:t>の</a:t>
                      </a:r>
                      <a:r>
                        <a:rPr sz="1100" spc="85" dirty="0">
                          <a:latin typeface="Yu Gothic UI"/>
                          <a:cs typeface="Yu Gothic UI"/>
                        </a:rPr>
                        <a:t>診療</a:t>
                      </a:r>
                      <a:r>
                        <a:rPr sz="1100" spc="70" dirty="0">
                          <a:latin typeface="Yu Gothic UI"/>
                          <a:cs typeface="Yu Gothic UI"/>
                        </a:rPr>
                        <a:t>情</a:t>
                      </a:r>
                      <a:r>
                        <a:rPr sz="1100" spc="85" dirty="0">
                          <a:latin typeface="Yu Gothic UI"/>
                          <a:cs typeface="Yu Gothic UI"/>
                        </a:rPr>
                        <a:t>報等</a:t>
                      </a:r>
                      <a:r>
                        <a:rPr sz="1100" spc="50" dirty="0">
                          <a:latin typeface="Yu Gothic UI"/>
                          <a:cs typeface="Yu Gothic UI"/>
                        </a:rPr>
                        <a:t>に</a:t>
                      </a:r>
                      <a:r>
                        <a:rPr sz="1100" spc="240" dirty="0">
                          <a:latin typeface="Yu Gothic UI"/>
                          <a:cs typeface="Yu Gothic UI"/>
                        </a:rPr>
                        <a:t>つ</a:t>
                      </a:r>
                      <a:r>
                        <a:rPr sz="1100" spc="250" dirty="0">
                          <a:latin typeface="Yu Gothic UI"/>
                          <a:cs typeface="Yu Gothic UI"/>
                        </a:rPr>
                        <a:t>い</a:t>
                      </a:r>
                      <a:r>
                        <a:rPr sz="1100" spc="215" dirty="0">
                          <a:latin typeface="Yu Gothic UI"/>
                          <a:cs typeface="Yu Gothic UI"/>
                        </a:rPr>
                        <a:t>て</a:t>
                      </a:r>
                      <a:r>
                        <a:rPr sz="1100" spc="185" dirty="0">
                          <a:latin typeface="Yu Gothic UI"/>
                          <a:cs typeface="Yu Gothic UI"/>
                        </a:rPr>
                        <a:t>は</a:t>
                      </a:r>
                      <a:r>
                        <a:rPr sz="1100" spc="145" dirty="0">
                          <a:latin typeface="Yu Gothic UI"/>
                          <a:cs typeface="Yu Gothic UI"/>
                        </a:rPr>
                        <a:t>、</a:t>
                      </a:r>
                      <a:r>
                        <a:rPr sz="1100" spc="204" dirty="0">
                          <a:latin typeface="Yu Gothic UI"/>
                          <a:cs typeface="Yu Gothic UI"/>
                        </a:rPr>
                        <a:t>連</a:t>
                      </a:r>
                      <a:r>
                        <a:rPr sz="1100" dirty="0">
                          <a:latin typeface="Yu Gothic UI"/>
                          <a:cs typeface="Yu Gothic UI"/>
                        </a:rPr>
                        <a:t>携機</a:t>
                      </a:r>
                      <a:r>
                        <a:rPr sz="1100" spc="-15" dirty="0">
                          <a:latin typeface="Yu Gothic UI"/>
                          <a:cs typeface="Yu Gothic UI"/>
                        </a:rPr>
                        <a:t>関</a:t>
                      </a:r>
                      <a:r>
                        <a:rPr sz="1100" spc="75" dirty="0">
                          <a:latin typeface="Yu Gothic UI"/>
                          <a:cs typeface="Yu Gothic UI"/>
                        </a:rPr>
                        <a:t>間</a:t>
                      </a:r>
                      <a:r>
                        <a:rPr sz="1100" spc="60" dirty="0">
                          <a:latin typeface="Yu Gothic UI"/>
                          <a:cs typeface="Yu Gothic UI"/>
                        </a:rPr>
                        <a:t>の協</a:t>
                      </a:r>
                      <a:r>
                        <a:rPr sz="1100" spc="85" dirty="0">
                          <a:latin typeface="Yu Gothic UI"/>
                          <a:cs typeface="Yu Gothic UI"/>
                        </a:rPr>
                        <a:t>議</a:t>
                      </a:r>
                      <a:r>
                        <a:rPr sz="1100" spc="65" dirty="0">
                          <a:latin typeface="Yu Gothic UI"/>
                          <a:cs typeface="Yu Gothic UI"/>
                        </a:rPr>
                        <a:t>に</a:t>
                      </a:r>
                      <a:r>
                        <a:rPr sz="1100" spc="70" dirty="0">
                          <a:latin typeface="Yu Gothic UI"/>
                          <a:cs typeface="Yu Gothic UI"/>
                        </a:rPr>
                        <a:t>基</a:t>
                      </a:r>
                      <a:r>
                        <a:rPr sz="1100" spc="315" dirty="0">
                          <a:latin typeface="Yu Gothic UI"/>
                          <a:cs typeface="Yu Gothic UI"/>
                        </a:rPr>
                        <a:t>づ</a:t>
                      </a:r>
                      <a:r>
                        <a:rPr sz="1100" spc="285" dirty="0">
                          <a:latin typeface="Yu Gothic UI"/>
                          <a:cs typeface="Yu Gothic UI"/>
                        </a:rPr>
                        <a:t>き</a:t>
                      </a:r>
                      <a:r>
                        <a:rPr sz="1100" spc="165" dirty="0">
                          <a:latin typeface="Yu Gothic UI"/>
                          <a:cs typeface="Yu Gothic UI"/>
                        </a:rPr>
                        <a:t>、</a:t>
                      </a:r>
                      <a:r>
                        <a:rPr sz="1100" b="1" u="sng" dirty="0">
                          <a:solidFill>
                            <a:srgbClr val="006FC0"/>
                          </a:solidFill>
                          <a:uFill>
                            <a:solidFill>
                              <a:srgbClr val="006FC0"/>
                            </a:solidFill>
                          </a:uFill>
                          <a:latin typeface="Yu Gothic UI"/>
                          <a:cs typeface="Yu Gothic UI"/>
                        </a:rPr>
                        <a:t>一</a:t>
                      </a:r>
                      <a:r>
                        <a:rPr sz="1100" b="1" u="sng" spc="-10" dirty="0">
                          <a:solidFill>
                            <a:srgbClr val="006FC0"/>
                          </a:solidFill>
                          <a:uFill>
                            <a:solidFill>
                              <a:srgbClr val="006FC0"/>
                            </a:solidFill>
                          </a:uFill>
                          <a:latin typeface="Yu Gothic UI"/>
                          <a:cs typeface="Yu Gothic UI"/>
                        </a:rPr>
                        <a:t>元</a:t>
                      </a:r>
                      <a:r>
                        <a:rPr sz="1100" b="1" u="sng" spc="-15" dirty="0">
                          <a:solidFill>
                            <a:srgbClr val="006FC0"/>
                          </a:solidFill>
                          <a:uFill>
                            <a:solidFill>
                              <a:srgbClr val="006FC0"/>
                            </a:solidFill>
                          </a:uFill>
                          <a:latin typeface="Yu Gothic UI"/>
                          <a:cs typeface="Yu Gothic UI"/>
                        </a:rPr>
                        <a:t>的</a:t>
                      </a:r>
                      <a:r>
                        <a:rPr sz="1100" b="1" u="sng" spc="105" dirty="0">
                          <a:solidFill>
                            <a:srgbClr val="006FC0"/>
                          </a:solidFill>
                          <a:uFill>
                            <a:solidFill>
                              <a:srgbClr val="006FC0"/>
                            </a:solidFill>
                          </a:uFill>
                          <a:latin typeface="Yu Gothic UI"/>
                          <a:cs typeface="Yu Gothic UI"/>
                        </a:rPr>
                        <a:t>に</a:t>
                      </a:r>
                      <a:r>
                        <a:rPr sz="1100" b="1" u="sng" spc="125" dirty="0">
                          <a:solidFill>
                            <a:srgbClr val="006FC0"/>
                          </a:solidFill>
                          <a:uFill>
                            <a:solidFill>
                              <a:srgbClr val="006FC0"/>
                            </a:solidFill>
                          </a:uFill>
                          <a:latin typeface="Yu Gothic UI"/>
                          <a:cs typeface="Yu Gothic UI"/>
                        </a:rPr>
                        <a:t>管</a:t>
                      </a:r>
                      <a:r>
                        <a:rPr sz="1100" b="1" u="sng" spc="-15" dirty="0">
                          <a:solidFill>
                            <a:srgbClr val="006FC0"/>
                          </a:solidFill>
                          <a:uFill>
                            <a:solidFill>
                              <a:srgbClr val="006FC0"/>
                            </a:solidFill>
                          </a:uFill>
                          <a:latin typeface="Yu Gothic UI"/>
                          <a:cs typeface="Yu Gothic UI"/>
                        </a:rPr>
                        <a:t>理</a:t>
                      </a:r>
                      <a:r>
                        <a:rPr sz="1100" b="1" u="sng" spc="180" dirty="0">
                          <a:solidFill>
                            <a:srgbClr val="006FC0"/>
                          </a:solidFill>
                          <a:uFill>
                            <a:solidFill>
                              <a:srgbClr val="006FC0"/>
                            </a:solidFill>
                          </a:uFill>
                          <a:latin typeface="Yu Gothic UI"/>
                          <a:cs typeface="Yu Gothic UI"/>
                        </a:rPr>
                        <a:t>さ</a:t>
                      </a:r>
                      <a:r>
                        <a:rPr sz="1100" b="1" u="sng" spc="225" dirty="0">
                          <a:solidFill>
                            <a:srgbClr val="006FC0"/>
                          </a:solidFill>
                          <a:uFill>
                            <a:solidFill>
                              <a:srgbClr val="006FC0"/>
                            </a:solidFill>
                          </a:uFill>
                          <a:latin typeface="Yu Gothic UI"/>
                          <a:cs typeface="Yu Gothic UI"/>
                        </a:rPr>
                        <a:t>れ</a:t>
                      </a:r>
                      <a:r>
                        <a:rPr sz="1100" b="1" u="sng" spc="195" dirty="0">
                          <a:solidFill>
                            <a:srgbClr val="006FC0"/>
                          </a:solidFill>
                          <a:uFill>
                            <a:solidFill>
                              <a:srgbClr val="006FC0"/>
                            </a:solidFill>
                          </a:uFill>
                          <a:latin typeface="Yu Gothic UI"/>
                          <a:cs typeface="Yu Gothic UI"/>
                        </a:rPr>
                        <a:t>た</a:t>
                      </a:r>
                      <a:r>
                        <a:rPr sz="1100" b="1" u="sng" spc="310" dirty="0">
                          <a:solidFill>
                            <a:srgbClr val="006FC0"/>
                          </a:solidFill>
                          <a:uFill>
                            <a:solidFill>
                              <a:srgbClr val="006FC0"/>
                            </a:solidFill>
                          </a:uFill>
                          <a:latin typeface="Yu Gothic UI"/>
                          <a:cs typeface="Yu Gothic UI"/>
                        </a:rPr>
                        <a:t>サ</a:t>
                      </a:r>
                      <a:r>
                        <a:rPr sz="1100" b="1" u="sng" spc="240" dirty="0">
                          <a:solidFill>
                            <a:srgbClr val="006FC0"/>
                          </a:solidFill>
                          <a:uFill>
                            <a:solidFill>
                              <a:srgbClr val="006FC0"/>
                            </a:solidFill>
                          </a:uFill>
                          <a:latin typeface="Yu Gothic UI"/>
                          <a:cs typeface="Yu Gothic UI"/>
                        </a:rPr>
                        <a:t>ー</a:t>
                      </a:r>
                      <a:r>
                        <a:rPr sz="1100" b="1" u="sng" spc="175" dirty="0">
                          <a:solidFill>
                            <a:srgbClr val="006FC0"/>
                          </a:solidFill>
                          <a:uFill>
                            <a:solidFill>
                              <a:srgbClr val="006FC0"/>
                            </a:solidFill>
                          </a:uFill>
                          <a:latin typeface="Yu Gothic UI"/>
                          <a:cs typeface="Yu Gothic UI"/>
                        </a:rPr>
                        <a:t>バ</a:t>
                      </a:r>
                      <a:r>
                        <a:rPr sz="1100" b="1" u="sng" spc="260" dirty="0">
                          <a:solidFill>
                            <a:srgbClr val="006FC0"/>
                          </a:solidFill>
                          <a:uFill>
                            <a:solidFill>
                              <a:srgbClr val="006FC0"/>
                            </a:solidFill>
                          </a:uFill>
                          <a:latin typeface="Yu Gothic UI"/>
                          <a:cs typeface="Yu Gothic UI"/>
                        </a:rPr>
                        <a:t>ー</a:t>
                      </a:r>
                      <a:r>
                        <a:rPr sz="1100" b="1" u="sng" spc="315" dirty="0">
                          <a:solidFill>
                            <a:srgbClr val="006FC0"/>
                          </a:solidFill>
                          <a:uFill>
                            <a:solidFill>
                              <a:srgbClr val="006FC0"/>
                            </a:solidFill>
                          </a:uFill>
                          <a:latin typeface="Yu Gothic UI"/>
                          <a:cs typeface="Yu Gothic UI"/>
                        </a:rPr>
                        <a:t>で</a:t>
                      </a:r>
                      <a:r>
                        <a:rPr sz="1100" b="1" u="sng" spc="-15" dirty="0">
                          <a:solidFill>
                            <a:srgbClr val="006FC0"/>
                          </a:solidFill>
                          <a:uFill>
                            <a:solidFill>
                              <a:srgbClr val="006FC0"/>
                            </a:solidFill>
                          </a:uFill>
                          <a:latin typeface="Yu Gothic UI"/>
                          <a:cs typeface="Yu Gothic UI"/>
                        </a:rPr>
                        <a:t>保</a:t>
                      </a:r>
                      <a:r>
                        <a:rPr sz="1100" b="1" u="sng" spc="-10" dirty="0">
                          <a:solidFill>
                            <a:srgbClr val="006FC0"/>
                          </a:solidFill>
                          <a:uFill>
                            <a:solidFill>
                              <a:srgbClr val="006FC0"/>
                            </a:solidFill>
                          </a:uFill>
                          <a:latin typeface="Yu Gothic UI"/>
                          <a:cs typeface="Yu Gothic UI"/>
                        </a:rPr>
                        <a:t>管</a:t>
                      </a:r>
                      <a:r>
                        <a:rPr sz="1100" spc="210" dirty="0">
                          <a:latin typeface="Yu Gothic UI"/>
                          <a:cs typeface="Yu Gothic UI"/>
                        </a:rPr>
                        <a:t>さ</a:t>
                      </a:r>
                      <a:r>
                        <a:rPr sz="1100" spc="260" dirty="0">
                          <a:latin typeface="Yu Gothic UI"/>
                          <a:cs typeface="Yu Gothic UI"/>
                        </a:rPr>
                        <a:t>れ</a:t>
                      </a:r>
                      <a:r>
                        <a:rPr sz="1100" spc="229" dirty="0">
                          <a:latin typeface="Yu Gothic UI"/>
                          <a:cs typeface="Yu Gothic UI"/>
                        </a:rPr>
                        <a:t>て</a:t>
                      </a:r>
                      <a:r>
                        <a:rPr sz="1100" spc="245" dirty="0">
                          <a:latin typeface="Yu Gothic UI"/>
                          <a:cs typeface="Yu Gothic UI"/>
                        </a:rPr>
                        <a:t>い</a:t>
                      </a:r>
                      <a:r>
                        <a:rPr sz="1100" spc="250" dirty="0">
                          <a:latin typeface="Yu Gothic UI"/>
                          <a:cs typeface="Yu Gothic UI"/>
                        </a:rPr>
                        <a:t>る</a:t>
                      </a:r>
                      <a:r>
                        <a:rPr sz="1100" spc="330" dirty="0">
                          <a:latin typeface="Yu Gothic UI"/>
                          <a:cs typeface="Yu Gothic UI"/>
                        </a:rPr>
                        <a:t>こ</a:t>
                      </a:r>
                      <a:r>
                        <a:rPr sz="1100" spc="365" dirty="0">
                          <a:latin typeface="Yu Gothic UI"/>
                          <a:cs typeface="Yu Gothic UI"/>
                        </a:rPr>
                        <a:t>と</a:t>
                      </a:r>
                      <a:r>
                        <a:rPr sz="1100" spc="325" dirty="0">
                          <a:latin typeface="Yu Gothic UI"/>
                          <a:cs typeface="Yu Gothic UI"/>
                        </a:rPr>
                        <a:t>。</a:t>
                      </a:r>
                      <a:endParaRPr sz="1100">
                        <a:latin typeface="Yu Gothic UI"/>
                        <a:cs typeface="Yu Gothic UI"/>
                      </a:endParaRPr>
                    </a:p>
                    <a:p>
                      <a:pPr marL="530860" marR="318135" indent="-128270">
                        <a:lnSpc>
                          <a:spcPct val="100000"/>
                        </a:lnSpc>
                        <a:tabLst>
                          <a:tab pos="681355" algn="l"/>
                        </a:tabLst>
                      </a:pPr>
                      <a:r>
                        <a:rPr sz="1100" spc="275" dirty="0">
                          <a:latin typeface="Yu Gothic UI"/>
                          <a:cs typeface="Yu Gothic UI"/>
                        </a:rPr>
                        <a:t>イ</a:t>
                      </a:r>
                      <a:r>
                        <a:rPr sz="1100" dirty="0">
                          <a:latin typeface="Yu Gothic UI"/>
                          <a:cs typeface="Yu Gothic UI"/>
                        </a:rPr>
                        <a:t>	</a:t>
                      </a:r>
                      <a:r>
                        <a:rPr sz="1100" spc="85" dirty="0">
                          <a:latin typeface="Yu Gothic UI"/>
                          <a:cs typeface="Yu Gothic UI"/>
                        </a:rPr>
                        <a:t>診療情報等</a:t>
                      </a:r>
                      <a:r>
                        <a:rPr sz="1100" spc="70" dirty="0">
                          <a:latin typeface="Yu Gothic UI"/>
                          <a:cs typeface="Yu Gothic UI"/>
                        </a:rPr>
                        <a:t>の</a:t>
                      </a:r>
                      <a:r>
                        <a:rPr sz="1100" spc="85" dirty="0">
                          <a:latin typeface="Yu Gothic UI"/>
                          <a:cs typeface="Yu Gothic UI"/>
                        </a:rPr>
                        <a:t>共有</a:t>
                      </a:r>
                      <a:r>
                        <a:rPr sz="1100" spc="65" dirty="0">
                          <a:latin typeface="Yu Gothic UI"/>
                          <a:cs typeface="Yu Gothic UI"/>
                        </a:rPr>
                        <a:t>につ</a:t>
                      </a:r>
                      <a:r>
                        <a:rPr sz="1100" spc="60" dirty="0">
                          <a:latin typeface="Yu Gothic UI"/>
                          <a:cs typeface="Yu Gothic UI"/>
                        </a:rPr>
                        <a:t>い</a:t>
                      </a:r>
                      <a:r>
                        <a:rPr sz="1100" spc="195" dirty="0">
                          <a:latin typeface="Yu Gothic UI"/>
                          <a:cs typeface="Yu Gothic UI"/>
                        </a:rPr>
                        <a:t>て</a:t>
                      </a:r>
                      <a:r>
                        <a:rPr sz="1100" spc="170" dirty="0">
                          <a:latin typeface="Yu Gothic UI"/>
                          <a:cs typeface="Yu Gothic UI"/>
                        </a:rPr>
                        <a:t>、</a:t>
                      </a:r>
                      <a:r>
                        <a:rPr sz="1100" spc="250" dirty="0">
                          <a:latin typeface="Yu Gothic UI"/>
                          <a:cs typeface="Yu Gothic UI"/>
                        </a:rPr>
                        <a:t>患</a:t>
                      </a:r>
                      <a:r>
                        <a:rPr sz="1100" spc="260" dirty="0">
                          <a:latin typeface="Yu Gothic UI"/>
                          <a:cs typeface="Yu Gothic UI"/>
                        </a:rPr>
                        <a:t>者</a:t>
                      </a:r>
                      <a:r>
                        <a:rPr sz="1100" spc="170" dirty="0">
                          <a:latin typeface="Yu Gothic UI"/>
                          <a:cs typeface="Yu Gothic UI"/>
                        </a:rPr>
                        <a:t>、</a:t>
                      </a:r>
                      <a:r>
                        <a:rPr sz="1100" spc="185" dirty="0">
                          <a:latin typeface="Yu Gothic UI"/>
                          <a:cs typeface="Yu Gothic UI"/>
                        </a:rPr>
                        <a:t>そ</a:t>
                      </a:r>
                      <a:r>
                        <a:rPr sz="1100" spc="50" dirty="0">
                          <a:latin typeface="Yu Gothic UI"/>
                          <a:cs typeface="Yu Gothic UI"/>
                        </a:rPr>
                        <a:t>の</a:t>
                      </a:r>
                      <a:r>
                        <a:rPr sz="1100" spc="65" dirty="0">
                          <a:latin typeface="Yu Gothic UI"/>
                          <a:cs typeface="Yu Gothic UI"/>
                        </a:rPr>
                        <a:t>家</a:t>
                      </a:r>
                      <a:r>
                        <a:rPr sz="1100" spc="55" dirty="0">
                          <a:latin typeface="Yu Gothic UI"/>
                          <a:cs typeface="Yu Gothic UI"/>
                        </a:rPr>
                        <a:t>族又</a:t>
                      </a:r>
                      <a:r>
                        <a:rPr sz="1100" dirty="0">
                          <a:latin typeface="Yu Gothic UI"/>
                          <a:cs typeface="Yu Gothic UI"/>
                        </a:rPr>
                        <a:t>は連携機</a:t>
                      </a:r>
                      <a:r>
                        <a:rPr sz="1100" spc="-10" dirty="0">
                          <a:latin typeface="Yu Gothic UI"/>
                          <a:cs typeface="Yu Gothic UI"/>
                        </a:rPr>
                        <a:t>関</a:t>
                      </a:r>
                      <a:r>
                        <a:rPr sz="1100" dirty="0">
                          <a:latin typeface="Yu Gothic UI"/>
                          <a:cs typeface="Yu Gothic UI"/>
                        </a:rPr>
                        <a:t>（以</a:t>
                      </a:r>
                      <a:r>
                        <a:rPr sz="1100" spc="-10" dirty="0">
                          <a:latin typeface="Yu Gothic UI"/>
                          <a:cs typeface="Yu Gothic UI"/>
                        </a:rPr>
                        <a:t>下</a:t>
                      </a:r>
                      <a:r>
                        <a:rPr sz="1100" spc="110" dirty="0">
                          <a:latin typeface="Yu Gothic UI"/>
                          <a:cs typeface="Yu Gothic UI"/>
                        </a:rPr>
                        <a:t>「</a:t>
                      </a:r>
                      <a:r>
                        <a:rPr sz="1100" spc="220" dirty="0">
                          <a:latin typeface="Yu Gothic UI"/>
                          <a:cs typeface="Yu Gothic UI"/>
                        </a:rPr>
                        <a:t>参</a:t>
                      </a:r>
                      <a:r>
                        <a:rPr sz="1100" spc="210" dirty="0">
                          <a:latin typeface="Yu Gothic UI"/>
                          <a:cs typeface="Yu Gothic UI"/>
                        </a:rPr>
                        <a:t>加</a:t>
                      </a:r>
                      <a:r>
                        <a:rPr sz="1100" spc="385" dirty="0">
                          <a:latin typeface="Yu Gothic UI"/>
                          <a:cs typeface="Yu Gothic UI"/>
                        </a:rPr>
                        <a:t>者</a:t>
                      </a:r>
                      <a:r>
                        <a:rPr sz="1100" spc="190" dirty="0">
                          <a:latin typeface="Yu Gothic UI"/>
                          <a:cs typeface="Yu Gothic UI"/>
                        </a:rPr>
                        <a:t>」</a:t>
                      </a:r>
                      <a:r>
                        <a:rPr sz="1100" spc="265" dirty="0">
                          <a:latin typeface="Yu Gothic UI"/>
                          <a:cs typeface="Yu Gothic UI"/>
                        </a:rPr>
                        <a:t>と</a:t>
                      </a:r>
                      <a:r>
                        <a:rPr sz="1100" spc="360" dirty="0">
                          <a:latin typeface="Yu Gothic UI"/>
                          <a:cs typeface="Yu Gothic UI"/>
                        </a:rPr>
                        <a:t>い</a:t>
                      </a:r>
                      <a:r>
                        <a:rPr sz="1100" spc="290" dirty="0">
                          <a:latin typeface="Yu Gothic UI"/>
                          <a:cs typeface="Yu Gothic UI"/>
                        </a:rPr>
                        <a:t>う</a:t>
                      </a:r>
                      <a:r>
                        <a:rPr sz="1100" spc="280" dirty="0">
                          <a:latin typeface="Yu Gothic UI"/>
                          <a:cs typeface="Yu Gothic UI"/>
                        </a:rPr>
                        <a:t>。</a:t>
                      </a:r>
                      <a:r>
                        <a:rPr sz="1100" spc="229" dirty="0">
                          <a:latin typeface="Yu Gothic UI"/>
                          <a:cs typeface="Yu Gothic UI"/>
                        </a:rPr>
                        <a:t>）</a:t>
                      </a:r>
                      <a:r>
                        <a:rPr sz="1100" spc="185" dirty="0">
                          <a:latin typeface="Yu Gothic UI"/>
                          <a:cs typeface="Yu Gothic UI"/>
                        </a:rPr>
                        <a:t>の</a:t>
                      </a:r>
                      <a:r>
                        <a:rPr sz="1100" spc="140" dirty="0">
                          <a:latin typeface="Yu Gothic UI"/>
                          <a:cs typeface="Yu Gothic UI"/>
                        </a:rPr>
                        <a:t>う</a:t>
                      </a:r>
                      <a:r>
                        <a:rPr sz="1100" spc="345" dirty="0">
                          <a:latin typeface="Yu Gothic UI"/>
                          <a:cs typeface="Yu Gothic UI"/>
                        </a:rPr>
                        <a:t>ち</a:t>
                      </a:r>
                      <a:r>
                        <a:rPr sz="1100" spc="210" dirty="0">
                          <a:latin typeface="Yu Gothic UI"/>
                          <a:cs typeface="Yu Gothic UI"/>
                        </a:rPr>
                        <a:t>、</a:t>
                      </a:r>
                      <a:r>
                        <a:rPr sz="1100" b="1" u="sng" spc="-15" dirty="0">
                          <a:solidFill>
                            <a:srgbClr val="006FC0"/>
                          </a:solidFill>
                          <a:uFill>
                            <a:solidFill>
                              <a:srgbClr val="006FC0"/>
                            </a:solidFill>
                          </a:uFill>
                          <a:latin typeface="Yu Gothic UI"/>
                          <a:cs typeface="Yu Gothic UI"/>
                        </a:rPr>
                        <a:t>患</a:t>
                      </a:r>
                      <a:r>
                        <a:rPr sz="1100" b="1" u="sng" spc="55" dirty="0">
                          <a:solidFill>
                            <a:srgbClr val="006FC0"/>
                          </a:solidFill>
                          <a:uFill>
                            <a:solidFill>
                              <a:srgbClr val="006FC0"/>
                            </a:solidFill>
                          </a:uFill>
                          <a:latin typeface="Yu Gothic UI"/>
                          <a:cs typeface="Yu Gothic UI"/>
                        </a:rPr>
                        <a:t>者</a:t>
                      </a:r>
                      <a:r>
                        <a:rPr sz="1100" b="1" u="sng" dirty="0">
                          <a:solidFill>
                            <a:srgbClr val="006FC0"/>
                          </a:solidFill>
                          <a:uFill>
                            <a:solidFill>
                              <a:srgbClr val="006FC0"/>
                            </a:solidFill>
                          </a:uFill>
                          <a:latin typeface="Yu Gothic UI"/>
                          <a:cs typeface="Yu Gothic UI"/>
                        </a:rPr>
                        <a:t>が同</a:t>
                      </a:r>
                      <a:r>
                        <a:rPr sz="1100" b="1" u="sng" spc="204" dirty="0">
                          <a:solidFill>
                            <a:srgbClr val="006FC0"/>
                          </a:solidFill>
                          <a:uFill>
                            <a:solidFill>
                              <a:srgbClr val="006FC0"/>
                            </a:solidFill>
                          </a:uFill>
                          <a:latin typeface="Yu Gothic UI"/>
                          <a:cs typeface="Yu Gothic UI"/>
                        </a:rPr>
                        <a:t>意</a:t>
                      </a:r>
                      <a:r>
                        <a:rPr sz="1100" b="1" u="sng" spc="145" dirty="0">
                          <a:solidFill>
                            <a:srgbClr val="006FC0"/>
                          </a:solidFill>
                          <a:uFill>
                            <a:solidFill>
                              <a:srgbClr val="006FC0"/>
                            </a:solidFill>
                          </a:uFill>
                          <a:latin typeface="Yu Gothic UI"/>
                          <a:cs typeface="Yu Gothic UI"/>
                        </a:rPr>
                        <a:t>し</a:t>
                      </a:r>
                      <a:r>
                        <a:rPr sz="1100" b="1" u="sng" spc="150" dirty="0">
                          <a:solidFill>
                            <a:srgbClr val="006FC0"/>
                          </a:solidFill>
                          <a:uFill>
                            <a:solidFill>
                              <a:srgbClr val="006FC0"/>
                            </a:solidFill>
                          </a:uFill>
                          <a:latin typeface="Yu Gothic UI"/>
                          <a:cs typeface="Yu Gothic UI"/>
                        </a:rPr>
                        <a:t>た</a:t>
                      </a:r>
                      <a:r>
                        <a:rPr sz="1100" b="1" u="sng" spc="95" dirty="0">
                          <a:solidFill>
                            <a:srgbClr val="006FC0"/>
                          </a:solidFill>
                          <a:uFill>
                            <a:solidFill>
                              <a:srgbClr val="006FC0"/>
                            </a:solidFill>
                          </a:uFill>
                          <a:latin typeface="Yu Gothic UI"/>
                          <a:cs typeface="Yu Gothic UI"/>
                        </a:rPr>
                        <a:t>者</a:t>
                      </a:r>
                      <a:r>
                        <a:rPr sz="1100" b="1" u="sng" spc="80" dirty="0">
                          <a:solidFill>
                            <a:srgbClr val="006FC0"/>
                          </a:solidFill>
                          <a:uFill>
                            <a:solidFill>
                              <a:srgbClr val="006FC0"/>
                            </a:solidFill>
                          </a:uFill>
                          <a:latin typeface="Yu Gothic UI"/>
                          <a:cs typeface="Yu Gothic UI"/>
                        </a:rPr>
                        <a:t>の</a:t>
                      </a:r>
                      <a:r>
                        <a:rPr sz="1100" b="1" u="sng" spc="75" dirty="0">
                          <a:solidFill>
                            <a:srgbClr val="006FC0"/>
                          </a:solidFill>
                          <a:uFill>
                            <a:solidFill>
                              <a:srgbClr val="006FC0"/>
                            </a:solidFill>
                          </a:uFill>
                          <a:latin typeface="Yu Gothic UI"/>
                          <a:cs typeface="Yu Gothic UI"/>
                        </a:rPr>
                        <a:t>み</a:t>
                      </a:r>
                      <a:r>
                        <a:rPr sz="1100" b="1" u="sng" spc="190" dirty="0">
                          <a:solidFill>
                            <a:srgbClr val="006FC0"/>
                          </a:solidFill>
                          <a:uFill>
                            <a:solidFill>
                              <a:srgbClr val="006FC0"/>
                            </a:solidFill>
                          </a:uFill>
                          <a:latin typeface="Yu Gothic UI"/>
                          <a:cs typeface="Yu Gothic UI"/>
                        </a:rPr>
                        <a:t>に</a:t>
                      </a:r>
                      <a:r>
                        <a:rPr sz="1100" b="1" u="sng" spc="200" dirty="0">
                          <a:solidFill>
                            <a:srgbClr val="006FC0"/>
                          </a:solidFill>
                          <a:uFill>
                            <a:solidFill>
                              <a:srgbClr val="006FC0"/>
                            </a:solidFill>
                          </a:uFill>
                          <a:latin typeface="Yu Gothic UI"/>
                          <a:cs typeface="Yu Gothic UI"/>
                        </a:rPr>
                        <a:t>お</a:t>
                      </a:r>
                      <a:r>
                        <a:rPr sz="1100" b="1" u="sng" spc="185" dirty="0">
                          <a:solidFill>
                            <a:srgbClr val="006FC0"/>
                          </a:solidFill>
                          <a:uFill>
                            <a:solidFill>
                              <a:srgbClr val="006FC0"/>
                            </a:solidFill>
                          </a:uFill>
                          <a:latin typeface="Yu Gothic UI"/>
                          <a:cs typeface="Yu Gothic UI"/>
                        </a:rPr>
                        <a:t>い</a:t>
                      </a:r>
                      <a:r>
                        <a:rPr sz="1100" b="1" u="sng" spc="195" dirty="0">
                          <a:solidFill>
                            <a:srgbClr val="006FC0"/>
                          </a:solidFill>
                          <a:uFill>
                            <a:solidFill>
                              <a:srgbClr val="006FC0"/>
                            </a:solidFill>
                          </a:uFill>
                          <a:latin typeface="Yu Gothic UI"/>
                          <a:cs typeface="Yu Gothic UI"/>
                        </a:rPr>
                        <a:t>て</a:t>
                      </a:r>
                      <a:r>
                        <a:rPr sz="1100" b="1" u="sng" spc="165" dirty="0">
                          <a:solidFill>
                            <a:srgbClr val="006FC0"/>
                          </a:solidFill>
                          <a:uFill>
                            <a:solidFill>
                              <a:srgbClr val="006FC0"/>
                            </a:solidFill>
                          </a:uFill>
                          <a:latin typeface="Yu Gothic UI"/>
                          <a:cs typeface="Yu Gothic UI"/>
                        </a:rPr>
                        <a:t>、</a:t>
                      </a:r>
                      <a:r>
                        <a:rPr sz="1100" b="1" u="sng" spc="235" dirty="0">
                          <a:solidFill>
                            <a:srgbClr val="006FC0"/>
                          </a:solidFill>
                          <a:uFill>
                            <a:solidFill>
                              <a:srgbClr val="006FC0"/>
                            </a:solidFill>
                          </a:uFill>
                          <a:latin typeface="Yu Gothic UI"/>
                          <a:cs typeface="Yu Gothic UI"/>
                        </a:rPr>
                        <a:t>保</a:t>
                      </a:r>
                      <a:r>
                        <a:rPr sz="1100" b="1" u="sng" spc="150" dirty="0">
                          <a:solidFill>
                            <a:srgbClr val="006FC0"/>
                          </a:solidFill>
                          <a:uFill>
                            <a:solidFill>
                              <a:srgbClr val="006FC0"/>
                            </a:solidFill>
                          </a:uFill>
                          <a:latin typeface="Yu Gothic UI"/>
                          <a:cs typeface="Yu Gothic UI"/>
                        </a:rPr>
                        <a:t>管</a:t>
                      </a:r>
                      <a:r>
                        <a:rPr sz="1100" b="1" u="sng" spc="110" dirty="0">
                          <a:solidFill>
                            <a:srgbClr val="006FC0"/>
                          </a:solidFill>
                          <a:uFill>
                            <a:solidFill>
                              <a:srgbClr val="006FC0"/>
                            </a:solidFill>
                          </a:uFill>
                          <a:latin typeface="Yu Gothic UI"/>
                          <a:cs typeface="Yu Gothic UI"/>
                        </a:rPr>
                        <a:t>さ</a:t>
                      </a:r>
                      <a:r>
                        <a:rPr sz="1100" b="1" u="sng" spc="90" dirty="0">
                          <a:solidFill>
                            <a:srgbClr val="006FC0"/>
                          </a:solidFill>
                          <a:uFill>
                            <a:solidFill>
                              <a:srgbClr val="006FC0"/>
                            </a:solidFill>
                          </a:uFill>
                          <a:latin typeface="Yu Gothic UI"/>
                          <a:cs typeface="Yu Gothic UI"/>
                        </a:rPr>
                        <a:t>れ</a:t>
                      </a:r>
                      <a:r>
                        <a:rPr sz="1100" b="1" u="sng" spc="500" dirty="0">
                          <a:solidFill>
                            <a:srgbClr val="006FC0"/>
                          </a:solidFill>
                          <a:uFill>
                            <a:solidFill>
                              <a:srgbClr val="006FC0"/>
                            </a:solidFill>
                          </a:uFill>
                          <a:latin typeface="Yu Gothic UI"/>
                          <a:cs typeface="Yu Gothic UI"/>
                        </a:rPr>
                        <a:t>                                                        </a:t>
                      </a:r>
                      <a:r>
                        <a:rPr sz="1100" b="1" u="sng" dirty="0">
                          <a:solidFill>
                            <a:srgbClr val="006FC0"/>
                          </a:solidFill>
                          <a:uFill>
                            <a:solidFill>
                              <a:srgbClr val="006FC0"/>
                            </a:solidFill>
                          </a:uFill>
                          <a:latin typeface="Yu Gothic UI"/>
                          <a:cs typeface="Yu Gothic UI"/>
                        </a:rPr>
                        <a:t>た</a:t>
                      </a:r>
                      <a:r>
                        <a:rPr sz="1100" b="1" u="sng" spc="55" dirty="0">
                          <a:solidFill>
                            <a:srgbClr val="006FC0"/>
                          </a:solidFill>
                          <a:uFill>
                            <a:solidFill>
                              <a:srgbClr val="006FC0"/>
                            </a:solidFill>
                          </a:uFill>
                          <a:latin typeface="Yu Gothic UI"/>
                          <a:cs typeface="Yu Gothic UI"/>
                        </a:rPr>
                        <a:t>当該情報</a:t>
                      </a:r>
                      <a:r>
                        <a:rPr sz="1100" b="1" u="sng" dirty="0">
                          <a:solidFill>
                            <a:srgbClr val="006FC0"/>
                          </a:solidFill>
                          <a:uFill>
                            <a:solidFill>
                              <a:srgbClr val="006FC0"/>
                            </a:solidFill>
                          </a:uFill>
                          <a:latin typeface="Yu Gothic UI"/>
                          <a:cs typeface="Yu Gothic UI"/>
                        </a:rPr>
                        <a:t>の</a:t>
                      </a:r>
                      <a:r>
                        <a:rPr sz="1100" b="1" u="sng" spc="55" dirty="0">
                          <a:solidFill>
                            <a:srgbClr val="006FC0"/>
                          </a:solidFill>
                          <a:uFill>
                            <a:solidFill>
                              <a:srgbClr val="006FC0"/>
                            </a:solidFill>
                          </a:uFill>
                          <a:latin typeface="Yu Gothic UI"/>
                          <a:cs typeface="Yu Gothic UI"/>
                        </a:rPr>
                        <a:t>共有</a:t>
                      </a:r>
                      <a:r>
                        <a:rPr sz="1100" b="1" u="sng" dirty="0">
                          <a:solidFill>
                            <a:srgbClr val="006FC0"/>
                          </a:solidFill>
                          <a:uFill>
                            <a:solidFill>
                              <a:srgbClr val="006FC0"/>
                            </a:solidFill>
                          </a:uFill>
                          <a:latin typeface="Yu Gothic UI"/>
                          <a:cs typeface="Yu Gothic UI"/>
                        </a:rPr>
                        <a:t>が</a:t>
                      </a:r>
                      <a:r>
                        <a:rPr sz="1100" b="1" u="sng" spc="60" dirty="0">
                          <a:solidFill>
                            <a:srgbClr val="006FC0"/>
                          </a:solidFill>
                          <a:uFill>
                            <a:solidFill>
                              <a:srgbClr val="006FC0"/>
                            </a:solidFill>
                          </a:uFill>
                          <a:latin typeface="Yu Gothic UI"/>
                          <a:cs typeface="Yu Gothic UI"/>
                        </a:rPr>
                        <a:t>ＩＣＴ</a:t>
                      </a:r>
                      <a:r>
                        <a:rPr sz="1100" b="1" u="sng" spc="65" dirty="0">
                          <a:solidFill>
                            <a:srgbClr val="006FC0"/>
                          </a:solidFill>
                          <a:uFill>
                            <a:solidFill>
                              <a:srgbClr val="006FC0"/>
                            </a:solidFill>
                          </a:uFill>
                          <a:latin typeface="Yu Gothic UI"/>
                          <a:cs typeface="Yu Gothic UI"/>
                        </a:rPr>
                        <a:t>を</a:t>
                      </a:r>
                      <a:r>
                        <a:rPr sz="1100" b="1" u="sng" spc="70" dirty="0">
                          <a:solidFill>
                            <a:srgbClr val="006FC0"/>
                          </a:solidFill>
                          <a:uFill>
                            <a:solidFill>
                              <a:srgbClr val="006FC0"/>
                            </a:solidFill>
                          </a:uFill>
                          <a:latin typeface="Yu Gothic UI"/>
                          <a:cs typeface="Yu Gothic UI"/>
                        </a:rPr>
                        <a:t>用</a:t>
                      </a:r>
                      <a:r>
                        <a:rPr sz="1100" b="1" u="sng" spc="135" dirty="0">
                          <a:solidFill>
                            <a:srgbClr val="006FC0"/>
                          </a:solidFill>
                          <a:uFill>
                            <a:solidFill>
                              <a:srgbClr val="006FC0"/>
                            </a:solidFill>
                          </a:uFill>
                          <a:latin typeface="Yu Gothic UI"/>
                          <a:cs typeface="Yu Gothic UI"/>
                        </a:rPr>
                        <a:t>い</a:t>
                      </a:r>
                      <a:r>
                        <a:rPr sz="1100" b="1" u="sng" spc="125" dirty="0">
                          <a:solidFill>
                            <a:srgbClr val="006FC0"/>
                          </a:solidFill>
                          <a:uFill>
                            <a:solidFill>
                              <a:srgbClr val="006FC0"/>
                            </a:solidFill>
                          </a:uFill>
                          <a:latin typeface="Yu Gothic UI"/>
                          <a:cs typeface="Yu Gothic UI"/>
                        </a:rPr>
                        <a:t>て</a:t>
                      </a:r>
                      <a:r>
                        <a:rPr sz="1100" b="1" u="sng" spc="150" dirty="0">
                          <a:solidFill>
                            <a:srgbClr val="006FC0"/>
                          </a:solidFill>
                          <a:uFill>
                            <a:solidFill>
                              <a:srgbClr val="006FC0"/>
                            </a:solidFill>
                          </a:uFill>
                          <a:latin typeface="Yu Gothic UI"/>
                          <a:cs typeface="Yu Gothic UI"/>
                        </a:rPr>
                        <a:t>行</a:t>
                      </a:r>
                      <a:r>
                        <a:rPr sz="1100" b="1" u="sng" spc="160" dirty="0">
                          <a:solidFill>
                            <a:srgbClr val="006FC0"/>
                          </a:solidFill>
                          <a:uFill>
                            <a:solidFill>
                              <a:srgbClr val="006FC0"/>
                            </a:solidFill>
                          </a:uFill>
                          <a:latin typeface="Yu Gothic UI"/>
                          <a:cs typeface="Yu Gothic UI"/>
                        </a:rPr>
                        <a:t>わ</a:t>
                      </a:r>
                      <a:r>
                        <a:rPr sz="1100" b="1" u="sng" spc="170" dirty="0">
                          <a:solidFill>
                            <a:srgbClr val="006FC0"/>
                          </a:solidFill>
                          <a:uFill>
                            <a:solidFill>
                              <a:srgbClr val="006FC0"/>
                            </a:solidFill>
                          </a:uFill>
                          <a:latin typeface="Yu Gothic UI"/>
                          <a:cs typeface="Yu Gothic UI"/>
                        </a:rPr>
                        <a:t>れ</a:t>
                      </a:r>
                      <a:r>
                        <a:rPr sz="1100" b="1" u="sng" spc="130" dirty="0">
                          <a:solidFill>
                            <a:srgbClr val="006FC0"/>
                          </a:solidFill>
                          <a:uFill>
                            <a:solidFill>
                              <a:srgbClr val="006FC0"/>
                            </a:solidFill>
                          </a:uFill>
                          <a:latin typeface="Yu Gothic UI"/>
                          <a:cs typeface="Yu Gothic UI"/>
                        </a:rPr>
                        <a:t>る</a:t>
                      </a:r>
                      <a:r>
                        <a:rPr sz="1100" b="1" u="sng" spc="195" dirty="0">
                          <a:solidFill>
                            <a:srgbClr val="006FC0"/>
                          </a:solidFill>
                          <a:uFill>
                            <a:solidFill>
                              <a:srgbClr val="006FC0"/>
                            </a:solidFill>
                          </a:uFill>
                          <a:latin typeface="Yu Gothic UI"/>
                          <a:cs typeface="Yu Gothic UI"/>
                        </a:rPr>
                        <a:t>も</a:t>
                      </a:r>
                      <a:r>
                        <a:rPr sz="1100" b="1" u="sng" spc="215" dirty="0">
                          <a:solidFill>
                            <a:srgbClr val="006FC0"/>
                          </a:solidFill>
                          <a:uFill>
                            <a:solidFill>
                              <a:srgbClr val="006FC0"/>
                            </a:solidFill>
                          </a:uFill>
                          <a:latin typeface="Yu Gothic UI"/>
                          <a:cs typeface="Yu Gothic UI"/>
                        </a:rPr>
                        <a:t>の</a:t>
                      </a:r>
                      <a:r>
                        <a:rPr sz="1100" spc="195" dirty="0">
                          <a:latin typeface="Yu Gothic UI"/>
                          <a:cs typeface="Yu Gothic UI"/>
                        </a:rPr>
                        <a:t>で</a:t>
                      </a:r>
                      <a:r>
                        <a:rPr sz="1100" spc="315" dirty="0">
                          <a:latin typeface="Yu Gothic UI"/>
                          <a:cs typeface="Yu Gothic UI"/>
                        </a:rPr>
                        <a:t>あ</a:t>
                      </a:r>
                      <a:r>
                        <a:rPr sz="1100" spc="290" dirty="0">
                          <a:latin typeface="Yu Gothic UI"/>
                          <a:cs typeface="Yu Gothic UI"/>
                        </a:rPr>
                        <a:t>る</a:t>
                      </a:r>
                      <a:r>
                        <a:rPr sz="1100" spc="229" dirty="0">
                          <a:latin typeface="Yu Gothic UI"/>
                          <a:cs typeface="Yu Gothic UI"/>
                        </a:rPr>
                        <a:t>こ</a:t>
                      </a:r>
                      <a:r>
                        <a:rPr sz="1100" spc="350" dirty="0">
                          <a:latin typeface="Yu Gothic UI"/>
                          <a:cs typeface="Yu Gothic UI"/>
                        </a:rPr>
                        <a:t>と</a:t>
                      </a:r>
                      <a:r>
                        <a:rPr sz="1100" spc="275" dirty="0">
                          <a:latin typeface="Yu Gothic UI"/>
                          <a:cs typeface="Yu Gothic UI"/>
                        </a:rPr>
                        <a:t>。</a:t>
                      </a:r>
                      <a:endParaRPr sz="1100">
                        <a:latin typeface="Yu Gothic UI"/>
                        <a:cs typeface="Yu Gothic UI"/>
                      </a:endParaRPr>
                    </a:p>
                    <a:p>
                      <a:pPr marL="530860" marR="318770" indent="-128270">
                        <a:lnSpc>
                          <a:spcPct val="100000"/>
                        </a:lnSpc>
                        <a:tabLst>
                          <a:tab pos="681355" algn="l"/>
                        </a:tabLst>
                      </a:pPr>
                      <a:r>
                        <a:rPr sz="1100" spc="280" dirty="0">
                          <a:latin typeface="Yu Gothic UI"/>
                          <a:cs typeface="Yu Gothic UI"/>
                        </a:rPr>
                        <a:t>ウ</a:t>
                      </a:r>
                      <a:r>
                        <a:rPr sz="1100" dirty="0">
                          <a:latin typeface="Yu Gothic UI"/>
                          <a:cs typeface="Yu Gothic UI"/>
                        </a:rPr>
                        <a:t>	</a:t>
                      </a:r>
                      <a:r>
                        <a:rPr sz="1100" b="1" u="sng" spc="40" dirty="0">
                          <a:solidFill>
                            <a:srgbClr val="006FC0"/>
                          </a:solidFill>
                          <a:uFill>
                            <a:solidFill>
                              <a:srgbClr val="006FC0"/>
                            </a:solidFill>
                          </a:uFill>
                          <a:latin typeface="Yu Gothic UI"/>
                          <a:cs typeface="Yu Gothic UI"/>
                        </a:rPr>
                        <a:t>参加者</a:t>
                      </a:r>
                      <a:r>
                        <a:rPr sz="1100" b="1" u="sng" spc="35" dirty="0">
                          <a:solidFill>
                            <a:srgbClr val="006FC0"/>
                          </a:solidFill>
                          <a:uFill>
                            <a:solidFill>
                              <a:srgbClr val="006FC0"/>
                            </a:solidFill>
                          </a:uFill>
                          <a:latin typeface="Yu Gothic UI"/>
                          <a:cs typeface="Yu Gothic UI"/>
                        </a:rPr>
                        <a:t>の</a:t>
                      </a:r>
                      <a:r>
                        <a:rPr sz="1100" b="1" u="sng" spc="40" dirty="0">
                          <a:solidFill>
                            <a:srgbClr val="006FC0"/>
                          </a:solidFill>
                          <a:uFill>
                            <a:solidFill>
                              <a:srgbClr val="006FC0"/>
                            </a:solidFill>
                          </a:uFill>
                          <a:latin typeface="Yu Gothic UI"/>
                          <a:cs typeface="Yu Gothic UI"/>
                        </a:rPr>
                        <a:t>範囲</a:t>
                      </a:r>
                      <a:r>
                        <a:rPr sz="1100" b="1" u="sng" spc="30" dirty="0">
                          <a:solidFill>
                            <a:srgbClr val="006FC0"/>
                          </a:solidFill>
                          <a:uFill>
                            <a:solidFill>
                              <a:srgbClr val="006FC0"/>
                            </a:solidFill>
                          </a:uFill>
                          <a:latin typeface="Yu Gothic UI"/>
                          <a:cs typeface="Yu Gothic UI"/>
                        </a:rPr>
                        <a:t>を</a:t>
                      </a:r>
                      <a:r>
                        <a:rPr sz="1100" b="1" u="sng" spc="40" dirty="0">
                          <a:solidFill>
                            <a:srgbClr val="006FC0"/>
                          </a:solidFill>
                          <a:uFill>
                            <a:solidFill>
                              <a:srgbClr val="006FC0"/>
                            </a:solidFill>
                          </a:uFill>
                          <a:latin typeface="Yu Gothic UI"/>
                          <a:cs typeface="Yu Gothic UI"/>
                        </a:rPr>
                        <a:t>随時設</a:t>
                      </a:r>
                      <a:r>
                        <a:rPr sz="1100" b="1" u="sng" spc="30" dirty="0">
                          <a:solidFill>
                            <a:srgbClr val="006FC0"/>
                          </a:solidFill>
                          <a:uFill>
                            <a:solidFill>
                              <a:srgbClr val="006FC0"/>
                            </a:solidFill>
                          </a:uFill>
                          <a:latin typeface="Yu Gothic UI"/>
                          <a:cs typeface="Yu Gothic UI"/>
                        </a:rPr>
                        <a:t>定</a:t>
                      </a:r>
                      <a:r>
                        <a:rPr sz="1100" b="1" u="sng" spc="280" dirty="0">
                          <a:solidFill>
                            <a:srgbClr val="006FC0"/>
                          </a:solidFill>
                          <a:uFill>
                            <a:solidFill>
                              <a:srgbClr val="006FC0"/>
                            </a:solidFill>
                          </a:uFill>
                          <a:latin typeface="Yu Gothic UI"/>
                          <a:cs typeface="Yu Gothic UI"/>
                        </a:rPr>
                        <a:t>す</a:t>
                      </a:r>
                      <a:r>
                        <a:rPr sz="1100" b="1" u="sng" spc="265" dirty="0">
                          <a:solidFill>
                            <a:srgbClr val="006FC0"/>
                          </a:solidFill>
                          <a:uFill>
                            <a:solidFill>
                              <a:srgbClr val="006FC0"/>
                            </a:solidFill>
                          </a:uFill>
                          <a:latin typeface="Yu Gothic UI"/>
                          <a:cs typeface="Yu Gothic UI"/>
                        </a:rPr>
                        <a:t>る</a:t>
                      </a:r>
                      <a:r>
                        <a:rPr sz="1100" b="1" u="sng" spc="215" dirty="0">
                          <a:solidFill>
                            <a:srgbClr val="006FC0"/>
                          </a:solidFill>
                          <a:uFill>
                            <a:solidFill>
                              <a:srgbClr val="006FC0"/>
                            </a:solidFill>
                          </a:uFill>
                          <a:latin typeface="Yu Gothic UI"/>
                          <a:cs typeface="Yu Gothic UI"/>
                        </a:rPr>
                        <a:t>こ</a:t>
                      </a:r>
                      <a:r>
                        <a:rPr sz="1100" b="1" u="sng" spc="125" dirty="0">
                          <a:solidFill>
                            <a:srgbClr val="006FC0"/>
                          </a:solidFill>
                          <a:uFill>
                            <a:solidFill>
                              <a:srgbClr val="006FC0"/>
                            </a:solidFill>
                          </a:uFill>
                          <a:latin typeface="Yu Gothic UI"/>
                          <a:cs typeface="Yu Gothic UI"/>
                        </a:rPr>
                        <a:t>と</a:t>
                      </a:r>
                      <a:r>
                        <a:rPr sz="1100" b="1" u="sng" spc="150" dirty="0">
                          <a:solidFill>
                            <a:srgbClr val="006FC0"/>
                          </a:solidFill>
                          <a:uFill>
                            <a:solidFill>
                              <a:srgbClr val="006FC0"/>
                            </a:solidFill>
                          </a:uFill>
                          <a:latin typeface="Yu Gothic UI"/>
                          <a:cs typeface="Yu Gothic UI"/>
                        </a:rPr>
                        <a:t>が</a:t>
                      </a:r>
                      <a:r>
                        <a:rPr sz="1100" b="1" u="sng" spc="165" dirty="0">
                          <a:solidFill>
                            <a:srgbClr val="006FC0"/>
                          </a:solidFill>
                          <a:uFill>
                            <a:solidFill>
                              <a:srgbClr val="006FC0"/>
                            </a:solidFill>
                          </a:uFill>
                          <a:latin typeface="Yu Gothic UI"/>
                          <a:cs typeface="Yu Gothic UI"/>
                        </a:rPr>
                        <a:t>可</a:t>
                      </a:r>
                      <a:r>
                        <a:rPr sz="1100" b="1" u="sng" spc="-40" dirty="0">
                          <a:solidFill>
                            <a:srgbClr val="006FC0"/>
                          </a:solidFill>
                          <a:uFill>
                            <a:solidFill>
                              <a:srgbClr val="006FC0"/>
                            </a:solidFill>
                          </a:uFill>
                          <a:latin typeface="Yu Gothic UI"/>
                          <a:cs typeface="Yu Gothic UI"/>
                        </a:rPr>
                        <a:t>能</a:t>
                      </a:r>
                      <a:r>
                        <a:rPr sz="1100" spc="200" dirty="0">
                          <a:latin typeface="Yu Gothic UI"/>
                          <a:cs typeface="Yu Gothic UI"/>
                        </a:rPr>
                        <a:t>で</a:t>
                      </a:r>
                      <a:r>
                        <a:rPr sz="1100" spc="190" dirty="0">
                          <a:latin typeface="Yu Gothic UI"/>
                          <a:cs typeface="Yu Gothic UI"/>
                        </a:rPr>
                        <a:t>あ</a:t>
                      </a:r>
                      <a:r>
                        <a:rPr sz="1100" spc="340" dirty="0">
                          <a:latin typeface="Yu Gothic UI"/>
                          <a:cs typeface="Yu Gothic UI"/>
                        </a:rPr>
                        <a:t>る</a:t>
                      </a:r>
                      <a:r>
                        <a:rPr sz="1100" spc="290" dirty="0">
                          <a:latin typeface="Yu Gothic UI"/>
                          <a:cs typeface="Yu Gothic UI"/>
                        </a:rPr>
                        <a:t>こ</a:t>
                      </a:r>
                      <a:r>
                        <a:rPr sz="1100" spc="305" dirty="0">
                          <a:latin typeface="Yu Gothic UI"/>
                          <a:cs typeface="Yu Gothic UI"/>
                        </a:rPr>
                        <a:t>と</a:t>
                      </a:r>
                      <a:r>
                        <a:rPr sz="1100" spc="210" dirty="0">
                          <a:latin typeface="Yu Gothic UI"/>
                          <a:cs typeface="Yu Gothic UI"/>
                        </a:rPr>
                        <a:t>。</a:t>
                      </a:r>
                      <a:r>
                        <a:rPr sz="1100" spc="270" dirty="0">
                          <a:latin typeface="Yu Gothic UI"/>
                          <a:cs typeface="Yu Gothic UI"/>
                        </a:rPr>
                        <a:t>な</a:t>
                      </a:r>
                      <a:r>
                        <a:rPr sz="1100" spc="240" dirty="0">
                          <a:latin typeface="Yu Gothic UI"/>
                          <a:cs typeface="Yu Gothic UI"/>
                        </a:rPr>
                        <a:t>お</a:t>
                      </a:r>
                      <a:r>
                        <a:rPr sz="1100" spc="90" dirty="0">
                          <a:latin typeface="Yu Gothic UI"/>
                          <a:cs typeface="Yu Gothic UI"/>
                        </a:rPr>
                        <a:t>、</a:t>
                      </a:r>
                      <a:r>
                        <a:rPr sz="1100" spc="140" dirty="0">
                          <a:latin typeface="Yu Gothic UI"/>
                          <a:cs typeface="Yu Gothic UI"/>
                        </a:rPr>
                        <a:t>情</a:t>
                      </a:r>
                      <a:r>
                        <a:rPr sz="1100" spc="125" dirty="0">
                          <a:latin typeface="Yu Gothic UI"/>
                          <a:cs typeface="Yu Gothic UI"/>
                        </a:rPr>
                        <a:t>報</a:t>
                      </a:r>
                      <a:r>
                        <a:rPr sz="1100" spc="50" dirty="0">
                          <a:latin typeface="Yu Gothic UI"/>
                          <a:cs typeface="Yu Gothic UI"/>
                        </a:rPr>
                        <a:t>の</a:t>
                      </a:r>
                      <a:r>
                        <a:rPr sz="1100" spc="65" dirty="0">
                          <a:latin typeface="Yu Gothic UI"/>
                          <a:cs typeface="Yu Gothic UI"/>
                        </a:rPr>
                        <a:t>内</a:t>
                      </a:r>
                      <a:r>
                        <a:rPr sz="1100" spc="50" dirty="0">
                          <a:latin typeface="Yu Gothic UI"/>
                          <a:cs typeface="Yu Gothic UI"/>
                        </a:rPr>
                        <a:t>容</a:t>
                      </a:r>
                      <a:r>
                        <a:rPr sz="1100" spc="170" dirty="0">
                          <a:latin typeface="Yu Gothic UI"/>
                          <a:cs typeface="Yu Gothic UI"/>
                        </a:rPr>
                        <a:t>に</a:t>
                      </a:r>
                      <a:r>
                        <a:rPr sz="1100" spc="220" dirty="0">
                          <a:latin typeface="Yu Gothic UI"/>
                          <a:cs typeface="Yu Gothic UI"/>
                        </a:rPr>
                        <a:t>応</a:t>
                      </a:r>
                      <a:r>
                        <a:rPr sz="1100" spc="140" dirty="0">
                          <a:latin typeface="Yu Gothic UI"/>
                          <a:cs typeface="Yu Gothic UI"/>
                        </a:rPr>
                        <a:t>じ</a:t>
                      </a:r>
                      <a:r>
                        <a:rPr sz="1100" spc="195" dirty="0">
                          <a:latin typeface="Yu Gothic UI"/>
                          <a:cs typeface="Yu Gothic UI"/>
                        </a:rPr>
                        <a:t>て</a:t>
                      </a:r>
                      <a:r>
                        <a:rPr sz="1100" spc="170" dirty="0">
                          <a:latin typeface="Yu Gothic UI"/>
                          <a:cs typeface="Yu Gothic UI"/>
                        </a:rPr>
                        <a:t>、</a:t>
                      </a:r>
                      <a:r>
                        <a:rPr sz="1100" spc="245" dirty="0">
                          <a:latin typeface="Yu Gothic UI"/>
                          <a:cs typeface="Yu Gothic UI"/>
                        </a:rPr>
                        <a:t>参</a:t>
                      </a:r>
                      <a:r>
                        <a:rPr sz="1100" spc="65" dirty="0">
                          <a:latin typeface="Yu Gothic UI"/>
                          <a:cs typeface="Yu Gothic UI"/>
                        </a:rPr>
                        <a:t>加者</a:t>
                      </a:r>
                      <a:r>
                        <a:rPr sz="1100" spc="35" dirty="0">
                          <a:latin typeface="Yu Gothic UI"/>
                          <a:cs typeface="Yu Gothic UI"/>
                        </a:rPr>
                        <a:t>の</a:t>
                      </a:r>
                      <a:r>
                        <a:rPr sz="1100" spc="170" dirty="0">
                          <a:latin typeface="Yu Gothic UI"/>
                          <a:cs typeface="Yu Gothic UI"/>
                        </a:rPr>
                        <a:t>う</a:t>
                      </a:r>
                      <a:r>
                        <a:rPr sz="1100" spc="195" dirty="0">
                          <a:latin typeface="Yu Gothic UI"/>
                          <a:cs typeface="Yu Gothic UI"/>
                        </a:rPr>
                        <a:t>ち</a:t>
                      </a:r>
                      <a:r>
                        <a:rPr sz="1100" spc="245" dirty="0">
                          <a:latin typeface="Yu Gothic UI"/>
                          <a:cs typeface="Yu Gothic UI"/>
                        </a:rPr>
                        <a:t>情</a:t>
                      </a:r>
                      <a:r>
                        <a:rPr sz="1100" dirty="0">
                          <a:latin typeface="Yu Gothic UI"/>
                          <a:cs typeface="Yu Gothic UI"/>
                        </a:rPr>
                        <a:t>報共</a:t>
                      </a:r>
                      <a:r>
                        <a:rPr sz="1100" spc="-15" dirty="0">
                          <a:latin typeface="Yu Gothic UI"/>
                          <a:cs typeface="Yu Gothic UI"/>
                        </a:rPr>
                        <a:t>有</a:t>
                      </a:r>
                      <a:r>
                        <a:rPr sz="1100" spc="210" dirty="0">
                          <a:latin typeface="Yu Gothic UI"/>
                          <a:cs typeface="Yu Gothic UI"/>
                        </a:rPr>
                        <a:t>さ</a:t>
                      </a:r>
                      <a:r>
                        <a:rPr sz="1100" spc="280" dirty="0">
                          <a:latin typeface="Yu Gothic UI"/>
                          <a:cs typeface="Yu Gothic UI"/>
                        </a:rPr>
                        <a:t>れ</a:t>
                      </a:r>
                      <a:r>
                        <a:rPr sz="1100" spc="225" dirty="0">
                          <a:latin typeface="Yu Gothic UI"/>
                          <a:cs typeface="Yu Gothic UI"/>
                        </a:rPr>
                        <a:t>る</a:t>
                      </a:r>
                      <a:r>
                        <a:rPr sz="1100" spc="65" dirty="0">
                          <a:latin typeface="Yu Gothic UI"/>
                          <a:cs typeface="Yu Gothic UI"/>
                        </a:rPr>
                        <a:t>者</a:t>
                      </a:r>
                      <a:r>
                        <a:rPr sz="1100" spc="50" dirty="0">
                          <a:latin typeface="Yu Gothic UI"/>
                          <a:cs typeface="Yu Gothic UI"/>
                        </a:rPr>
                        <a:t>の範</a:t>
                      </a:r>
                      <a:r>
                        <a:rPr sz="1100" spc="95" dirty="0">
                          <a:latin typeface="Yu Gothic UI"/>
                          <a:cs typeface="Yu Gothic UI"/>
                        </a:rPr>
                        <a:t>囲</a:t>
                      </a:r>
                      <a:r>
                        <a:rPr sz="1100" spc="70" dirty="0">
                          <a:latin typeface="Yu Gothic UI"/>
                          <a:cs typeface="Yu Gothic UI"/>
                        </a:rPr>
                        <a:t>を</a:t>
                      </a:r>
                      <a:r>
                        <a:rPr sz="1100" spc="80" dirty="0">
                          <a:latin typeface="Yu Gothic UI"/>
                          <a:cs typeface="Yu Gothic UI"/>
                        </a:rPr>
                        <a:t>任</a:t>
                      </a:r>
                      <a:r>
                        <a:rPr sz="1100" spc="85" dirty="0">
                          <a:latin typeface="Yu Gothic UI"/>
                          <a:cs typeface="Yu Gothic UI"/>
                        </a:rPr>
                        <a:t>意</a:t>
                      </a:r>
                      <a:r>
                        <a:rPr sz="1100" spc="65" dirty="0">
                          <a:latin typeface="Yu Gothic UI"/>
                          <a:cs typeface="Yu Gothic UI"/>
                        </a:rPr>
                        <a:t>に</a:t>
                      </a:r>
                      <a:r>
                        <a:rPr sz="1100" spc="70" dirty="0">
                          <a:latin typeface="Yu Gothic UI"/>
                          <a:cs typeface="Yu Gothic UI"/>
                        </a:rPr>
                        <a:t>設</a:t>
                      </a:r>
                      <a:r>
                        <a:rPr sz="1100" spc="185" dirty="0">
                          <a:latin typeface="Yu Gothic UI"/>
                          <a:cs typeface="Yu Gothic UI"/>
                        </a:rPr>
                        <a:t>定</a:t>
                      </a:r>
                      <a:r>
                        <a:rPr sz="1100" spc="150" dirty="0">
                          <a:latin typeface="Yu Gothic UI"/>
                          <a:cs typeface="Yu Gothic UI"/>
                        </a:rPr>
                        <a:t>で</a:t>
                      </a:r>
                      <a:r>
                        <a:rPr sz="1100" spc="140" dirty="0">
                          <a:latin typeface="Yu Gothic UI"/>
                          <a:cs typeface="Yu Gothic UI"/>
                        </a:rPr>
                        <a:t>き</a:t>
                      </a:r>
                      <a:r>
                        <a:rPr sz="1100" spc="150" dirty="0">
                          <a:latin typeface="Yu Gothic UI"/>
                          <a:cs typeface="Yu Gothic UI"/>
                        </a:rPr>
                        <a:t>る</a:t>
                      </a:r>
                      <a:r>
                        <a:rPr sz="1100" spc="195" dirty="0">
                          <a:latin typeface="Yu Gothic UI"/>
                          <a:cs typeface="Yu Gothic UI"/>
                        </a:rPr>
                        <a:t>ＩＣＴ</a:t>
                      </a:r>
                      <a:r>
                        <a:rPr sz="1100" spc="145" dirty="0">
                          <a:latin typeface="Yu Gothic UI"/>
                          <a:cs typeface="Yu Gothic UI"/>
                        </a:rPr>
                        <a:t>を</a:t>
                      </a:r>
                      <a:r>
                        <a:rPr sz="1100" spc="195" dirty="0">
                          <a:latin typeface="Yu Gothic UI"/>
                          <a:cs typeface="Yu Gothic UI"/>
                        </a:rPr>
                        <a:t>用</a:t>
                      </a:r>
                      <a:r>
                        <a:rPr sz="1100" spc="160" dirty="0">
                          <a:latin typeface="Yu Gothic UI"/>
                          <a:cs typeface="Yu Gothic UI"/>
                        </a:rPr>
                        <a:t>い</a:t>
                      </a:r>
                      <a:r>
                        <a:rPr sz="1100" spc="150" dirty="0">
                          <a:latin typeface="Yu Gothic UI"/>
                          <a:cs typeface="Yu Gothic UI"/>
                        </a:rPr>
                        <a:t>る</a:t>
                      </a:r>
                      <a:r>
                        <a:rPr sz="1100" spc="125" dirty="0">
                          <a:latin typeface="Yu Gothic UI"/>
                          <a:cs typeface="Yu Gothic UI"/>
                        </a:rPr>
                        <a:t>こ</a:t>
                      </a:r>
                      <a:r>
                        <a:rPr sz="1100" spc="140" dirty="0">
                          <a:latin typeface="Yu Gothic UI"/>
                          <a:cs typeface="Yu Gothic UI"/>
                        </a:rPr>
                        <a:t>と</a:t>
                      </a:r>
                      <a:r>
                        <a:rPr sz="1100" spc="150" dirty="0">
                          <a:latin typeface="Yu Gothic UI"/>
                          <a:cs typeface="Yu Gothic UI"/>
                        </a:rPr>
                        <a:t>が</a:t>
                      </a:r>
                      <a:r>
                        <a:rPr sz="1100" spc="250" dirty="0">
                          <a:latin typeface="Yu Gothic UI"/>
                          <a:cs typeface="Yu Gothic UI"/>
                        </a:rPr>
                        <a:t>望</a:t>
                      </a:r>
                      <a:r>
                        <a:rPr sz="1100" spc="185" dirty="0">
                          <a:latin typeface="Yu Gothic UI"/>
                          <a:cs typeface="Yu Gothic UI"/>
                        </a:rPr>
                        <a:t>ま</a:t>
                      </a:r>
                      <a:r>
                        <a:rPr sz="1100" spc="160" dirty="0">
                          <a:latin typeface="Yu Gothic UI"/>
                          <a:cs typeface="Yu Gothic UI"/>
                        </a:rPr>
                        <a:t>し</a:t>
                      </a:r>
                      <a:r>
                        <a:rPr sz="1100" spc="315" dirty="0">
                          <a:latin typeface="Yu Gothic UI"/>
                          <a:cs typeface="Yu Gothic UI"/>
                        </a:rPr>
                        <a:t>い</a:t>
                      </a:r>
                      <a:r>
                        <a:rPr sz="1100" spc="250" dirty="0">
                          <a:latin typeface="Yu Gothic UI"/>
                          <a:cs typeface="Yu Gothic UI"/>
                        </a:rPr>
                        <a:t>。</a:t>
                      </a:r>
                      <a:endParaRPr sz="1100">
                        <a:latin typeface="Yu Gothic UI"/>
                        <a:cs typeface="Yu Gothic UI"/>
                      </a:endParaRPr>
                    </a:p>
                    <a:p>
                      <a:pPr marL="530860" marR="317500" indent="-128270">
                        <a:lnSpc>
                          <a:spcPct val="100000"/>
                        </a:lnSpc>
                        <a:tabLst>
                          <a:tab pos="681355" algn="l"/>
                        </a:tabLst>
                      </a:pPr>
                      <a:r>
                        <a:rPr sz="1100" spc="220" dirty="0">
                          <a:latin typeface="Yu Gothic UI"/>
                          <a:cs typeface="Yu Gothic UI"/>
                        </a:rPr>
                        <a:t>エ</a:t>
                      </a:r>
                      <a:r>
                        <a:rPr sz="1100" dirty="0">
                          <a:latin typeface="Yu Gothic UI"/>
                          <a:cs typeface="Yu Gothic UI"/>
                        </a:rPr>
                        <a:t>	</a:t>
                      </a:r>
                      <a:r>
                        <a:rPr sz="1100" spc="120" dirty="0">
                          <a:latin typeface="Yu Gothic UI"/>
                          <a:cs typeface="Yu Gothic UI"/>
                        </a:rPr>
                        <a:t>参加者</a:t>
                      </a:r>
                      <a:r>
                        <a:rPr sz="1100" spc="100" dirty="0">
                          <a:latin typeface="Yu Gothic UI"/>
                          <a:cs typeface="Yu Gothic UI"/>
                        </a:rPr>
                        <a:t>が</a:t>
                      </a:r>
                      <a:r>
                        <a:rPr sz="1100" spc="65" dirty="0">
                          <a:latin typeface="Yu Gothic UI"/>
                          <a:cs typeface="Yu Gothic UI"/>
                        </a:rPr>
                        <a:t>、</a:t>
                      </a:r>
                      <a:r>
                        <a:rPr sz="1100" b="1" u="sng" spc="110" dirty="0">
                          <a:solidFill>
                            <a:srgbClr val="006FC0"/>
                          </a:solidFill>
                          <a:uFill>
                            <a:solidFill>
                              <a:srgbClr val="006FC0"/>
                            </a:solidFill>
                          </a:uFill>
                          <a:latin typeface="Yu Gothic UI"/>
                          <a:cs typeface="Yu Gothic UI"/>
                        </a:rPr>
                        <a:t>保管</a:t>
                      </a:r>
                      <a:r>
                        <a:rPr sz="1100" b="1" u="sng" spc="75" dirty="0">
                          <a:solidFill>
                            <a:srgbClr val="006FC0"/>
                          </a:solidFill>
                          <a:uFill>
                            <a:solidFill>
                              <a:srgbClr val="006FC0"/>
                            </a:solidFill>
                          </a:uFill>
                          <a:latin typeface="Yu Gothic UI"/>
                          <a:cs typeface="Yu Gothic UI"/>
                        </a:rPr>
                        <a:t>さ</a:t>
                      </a:r>
                      <a:r>
                        <a:rPr sz="1100" b="1" u="sng" spc="100" dirty="0">
                          <a:solidFill>
                            <a:srgbClr val="006FC0"/>
                          </a:solidFill>
                          <a:uFill>
                            <a:solidFill>
                              <a:srgbClr val="006FC0"/>
                            </a:solidFill>
                          </a:uFill>
                          <a:latin typeface="Yu Gothic UI"/>
                          <a:cs typeface="Yu Gothic UI"/>
                        </a:rPr>
                        <a:t>れ</a:t>
                      </a:r>
                      <a:r>
                        <a:rPr sz="1100" b="1" u="sng" spc="85" dirty="0">
                          <a:solidFill>
                            <a:srgbClr val="006FC0"/>
                          </a:solidFill>
                          <a:uFill>
                            <a:solidFill>
                              <a:srgbClr val="006FC0"/>
                            </a:solidFill>
                          </a:uFill>
                          <a:latin typeface="Yu Gothic UI"/>
                          <a:cs typeface="Yu Gothic UI"/>
                        </a:rPr>
                        <a:t>た</a:t>
                      </a:r>
                      <a:r>
                        <a:rPr sz="1100" b="1" u="sng" spc="95" dirty="0">
                          <a:solidFill>
                            <a:srgbClr val="006FC0"/>
                          </a:solidFill>
                          <a:uFill>
                            <a:solidFill>
                              <a:srgbClr val="006FC0"/>
                            </a:solidFill>
                          </a:uFill>
                          <a:latin typeface="Yu Gothic UI"/>
                          <a:cs typeface="Yu Gothic UI"/>
                        </a:rPr>
                        <a:t>当</a:t>
                      </a:r>
                      <a:r>
                        <a:rPr sz="1100" b="1" u="sng" dirty="0">
                          <a:solidFill>
                            <a:srgbClr val="006FC0"/>
                          </a:solidFill>
                          <a:uFill>
                            <a:solidFill>
                              <a:srgbClr val="006FC0"/>
                            </a:solidFill>
                          </a:uFill>
                          <a:latin typeface="Yu Gothic UI"/>
                          <a:cs typeface="Yu Gothic UI"/>
                        </a:rPr>
                        <a:t>該情</a:t>
                      </a:r>
                      <a:r>
                        <a:rPr sz="1100" b="1" u="sng" spc="-15" dirty="0">
                          <a:solidFill>
                            <a:srgbClr val="006FC0"/>
                          </a:solidFill>
                          <a:uFill>
                            <a:solidFill>
                              <a:srgbClr val="006FC0"/>
                            </a:solidFill>
                          </a:uFill>
                          <a:latin typeface="Yu Gothic UI"/>
                          <a:cs typeface="Yu Gothic UI"/>
                        </a:rPr>
                        <a:t>報</a:t>
                      </a:r>
                      <a:r>
                        <a:rPr sz="1100" b="1" u="sng" spc="200" dirty="0">
                          <a:solidFill>
                            <a:srgbClr val="006FC0"/>
                          </a:solidFill>
                          <a:uFill>
                            <a:solidFill>
                              <a:srgbClr val="006FC0"/>
                            </a:solidFill>
                          </a:uFill>
                          <a:latin typeface="Yu Gothic UI"/>
                          <a:cs typeface="Yu Gothic UI"/>
                        </a:rPr>
                        <a:t>につ</a:t>
                      </a:r>
                      <a:r>
                        <a:rPr sz="1100" b="1" u="sng" spc="195" dirty="0">
                          <a:solidFill>
                            <a:srgbClr val="006FC0"/>
                          </a:solidFill>
                          <a:uFill>
                            <a:solidFill>
                              <a:srgbClr val="006FC0"/>
                            </a:solidFill>
                          </a:uFill>
                          <a:latin typeface="Yu Gothic UI"/>
                          <a:cs typeface="Yu Gothic UI"/>
                        </a:rPr>
                        <a:t>いて</a:t>
                      </a:r>
                      <a:r>
                        <a:rPr sz="1100" b="1" u="sng" spc="165" dirty="0">
                          <a:solidFill>
                            <a:srgbClr val="006FC0"/>
                          </a:solidFill>
                          <a:uFill>
                            <a:solidFill>
                              <a:srgbClr val="006FC0"/>
                            </a:solidFill>
                          </a:uFill>
                          <a:latin typeface="Yu Gothic UI"/>
                          <a:cs typeface="Yu Gothic UI"/>
                        </a:rPr>
                        <a:t>、</a:t>
                      </a:r>
                      <a:r>
                        <a:rPr sz="1100" b="1" u="sng" spc="235" dirty="0">
                          <a:solidFill>
                            <a:srgbClr val="006FC0"/>
                          </a:solidFill>
                          <a:uFill>
                            <a:solidFill>
                              <a:srgbClr val="006FC0"/>
                            </a:solidFill>
                          </a:uFill>
                          <a:latin typeface="Yu Gothic UI"/>
                          <a:cs typeface="Yu Gothic UI"/>
                        </a:rPr>
                        <a:t>常</a:t>
                      </a:r>
                      <a:r>
                        <a:rPr sz="1100" b="1" u="sng" spc="140" dirty="0">
                          <a:solidFill>
                            <a:srgbClr val="006FC0"/>
                          </a:solidFill>
                          <a:uFill>
                            <a:solidFill>
                              <a:srgbClr val="006FC0"/>
                            </a:solidFill>
                          </a:uFill>
                          <a:latin typeface="Yu Gothic UI"/>
                          <a:cs typeface="Yu Gothic UI"/>
                        </a:rPr>
                        <a:t>時</a:t>
                      </a:r>
                      <a:r>
                        <a:rPr sz="1100" b="1" u="sng" spc="90" dirty="0">
                          <a:solidFill>
                            <a:srgbClr val="006FC0"/>
                          </a:solidFill>
                          <a:uFill>
                            <a:solidFill>
                              <a:srgbClr val="006FC0"/>
                            </a:solidFill>
                          </a:uFill>
                          <a:latin typeface="Yu Gothic UI"/>
                          <a:cs typeface="Yu Gothic UI"/>
                        </a:rPr>
                        <a:t>、</a:t>
                      </a:r>
                      <a:r>
                        <a:rPr sz="1100" b="1" u="sng" spc="125" dirty="0">
                          <a:solidFill>
                            <a:srgbClr val="006FC0"/>
                          </a:solidFill>
                          <a:uFill>
                            <a:solidFill>
                              <a:srgbClr val="006FC0"/>
                            </a:solidFill>
                          </a:uFill>
                          <a:latin typeface="Yu Gothic UI"/>
                          <a:cs typeface="Yu Gothic UI"/>
                        </a:rPr>
                        <a:t>閲</a:t>
                      </a:r>
                      <a:r>
                        <a:rPr sz="1100" b="1" u="sng" spc="220" dirty="0">
                          <a:solidFill>
                            <a:srgbClr val="006FC0"/>
                          </a:solidFill>
                          <a:uFill>
                            <a:solidFill>
                              <a:srgbClr val="006FC0"/>
                            </a:solidFill>
                          </a:uFill>
                          <a:latin typeface="Yu Gothic UI"/>
                          <a:cs typeface="Yu Gothic UI"/>
                        </a:rPr>
                        <a:t>覧</a:t>
                      </a:r>
                      <a:r>
                        <a:rPr sz="1100" b="1" u="sng" spc="110" dirty="0">
                          <a:solidFill>
                            <a:srgbClr val="006FC0"/>
                          </a:solidFill>
                          <a:uFill>
                            <a:solidFill>
                              <a:srgbClr val="006FC0"/>
                            </a:solidFill>
                          </a:uFill>
                          <a:latin typeface="Yu Gothic UI"/>
                          <a:cs typeface="Yu Gothic UI"/>
                        </a:rPr>
                        <a:t>・</a:t>
                      </a:r>
                      <a:r>
                        <a:rPr sz="1100" b="1" u="sng" spc="204" dirty="0">
                          <a:solidFill>
                            <a:srgbClr val="006FC0"/>
                          </a:solidFill>
                          <a:uFill>
                            <a:solidFill>
                              <a:srgbClr val="006FC0"/>
                            </a:solidFill>
                          </a:uFill>
                          <a:latin typeface="Yu Gothic UI"/>
                          <a:cs typeface="Yu Gothic UI"/>
                        </a:rPr>
                        <a:t>取</a:t>
                      </a:r>
                      <a:r>
                        <a:rPr sz="1100" b="1" u="sng" spc="85" dirty="0">
                          <a:solidFill>
                            <a:srgbClr val="006FC0"/>
                          </a:solidFill>
                          <a:uFill>
                            <a:solidFill>
                              <a:srgbClr val="006FC0"/>
                            </a:solidFill>
                          </a:uFill>
                          <a:latin typeface="Yu Gothic UI"/>
                          <a:cs typeface="Yu Gothic UI"/>
                        </a:rPr>
                        <a:t>得</a:t>
                      </a:r>
                      <a:r>
                        <a:rPr sz="1100" b="1" u="sng" spc="65" dirty="0">
                          <a:solidFill>
                            <a:srgbClr val="006FC0"/>
                          </a:solidFill>
                          <a:uFill>
                            <a:solidFill>
                              <a:srgbClr val="006FC0"/>
                            </a:solidFill>
                          </a:uFill>
                          <a:latin typeface="Yu Gothic UI"/>
                          <a:cs typeface="Yu Gothic UI"/>
                        </a:rPr>
                        <a:t>を</a:t>
                      </a:r>
                      <a:r>
                        <a:rPr sz="1100" b="1" u="sng" spc="70" dirty="0">
                          <a:solidFill>
                            <a:srgbClr val="006FC0"/>
                          </a:solidFill>
                          <a:uFill>
                            <a:solidFill>
                              <a:srgbClr val="006FC0"/>
                            </a:solidFill>
                          </a:uFill>
                          <a:latin typeface="Yu Gothic UI"/>
                          <a:cs typeface="Yu Gothic UI"/>
                        </a:rPr>
                        <a:t>行</a:t>
                      </a:r>
                      <a:r>
                        <a:rPr sz="1100" b="1" u="sng" spc="330" dirty="0">
                          <a:solidFill>
                            <a:srgbClr val="006FC0"/>
                          </a:solidFill>
                          <a:uFill>
                            <a:solidFill>
                              <a:srgbClr val="006FC0"/>
                            </a:solidFill>
                          </a:uFill>
                          <a:latin typeface="Yu Gothic UI"/>
                          <a:cs typeface="Yu Gothic UI"/>
                        </a:rPr>
                        <a:t>う</a:t>
                      </a:r>
                      <a:r>
                        <a:rPr sz="1100" b="1" u="sng" spc="320" dirty="0">
                          <a:solidFill>
                            <a:srgbClr val="006FC0"/>
                          </a:solidFill>
                          <a:uFill>
                            <a:solidFill>
                              <a:srgbClr val="006FC0"/>
                            </a:solidFill>
                          </a:uFill>
                          <a:latin typeface="Yu Gothic UI"/>
                          <a:cs typeface="Yu Gothic UI"/>
                        </a:rPr>
                        <a:t>こ</a:t>
                      </a:r>
                      <a:r>
                        <a:rPr sz="1100" b="1" u="sng" spc="335" dirty="0">
                          <a:solidFill>
                            <a:srgbClr val="006FC0"/>
                          </a:solidFill>
                          <a:uFill>
                            <a:solidFill>
                              <a:srgbClr val="006FC0"/>
                            </a:solidFill>
                          </a:uFill>
                          <a:latin typeface="Yu Gothic UI"/>
                          <a:cs typeface="Yu Gothic UI"/>
                        </a:rPr>
                        <a:t>と</a:t>
                      </a:r>
                      <a:r>
                        <a:rPr sz="1100" b="1" u="sng" dirty="0">
                          <a:solidFill>
                            <a:srgbClr val="006FC0"/>
                          </a:solidFill>
                          <a:uFill>
                            <a:solidFill>
                              <a:srgbClr val="006FC0"/>
                            </a:solidFill>
                          </a:uFill>
                          <a:latin typeface="Yu Gothic UI"/>
                          <a:cs typeface="Yu Gothic UI"/>
                        </a:rPr>
                        <a:t>が</a:t>
                      </a:r>
                      <a:r>
                        <a:rPr sz="1100" b="1" u="sng" spc="55" dirty="0">
                          <a:solidFill>
                            <a:srgbClr val="006FC0"/>
                          </a:solidFill>
                          <a:uFill>
                            <a:solidFill>
                              <a:srgbClr val="006FC0"/>
                            </a:solidFill>
                          </a:uFill>
                          <a:latin typeface="Yu Gothic UI"/>
                          <a:cs typeface="Yu Gothic UI"/>
                        </a:rPr>
                        <a:t>可</a:t>
                      </a:r>
                      <a:r>
                        <a:rPr sz="1100" b="1" u="sng" dirty="0">
                          <a:solidFill>
                            <a:srgbClr val="006FC0"/>
                          </a:solidFill>
                          <a:uFill>
                            <a:solidFill>
                              <a:srgbClr val="006FC0"/>
                            </a:solidFill>
                          </a:uFill>
                          <a:latin typeface="Yu Gothic UI"/>
                          <a:cs typeface="Yu Gothic UI"/>
                        </a:rPr>
                        <a:t>能</a:t>
                      </a:r>
                      <a:r>
                        <a:rPr sz="1100" spc="229" dirty="0">
                          <a:latin typeface="Yu Gothic UI"/>
                          <a:cs typeface="Yu Gothic UI"/>
                        </a:rPr>
                        <a:t>であ</a:t>
                      </a:r>
                      <a:r>
                        <a:rPr sz="1100" spc="200" dirty="0">
                          <a:latin typeface="Yu Gothic UI"/>
                          <a:cs typeface="Yu Gothic UI"/>
                        </a:rPr>
                        <a:t>る</a:t>
                      </a:r>
                      <a:r>
                        <a:rPr sz="1100" spc="340" dirty="0">
                          <a:latin typeface="Yu Gothic UI"/>
                          <a:cs typeface="Yu Gothic UI"/>
                        </a:rPr>
                        <a:t>こ</a:t>
                      </a:r>
                      <a:r>
                        <a:rPr sz="1100" spc="375" dirty="0">
                          <a:latin typeface="Yu Gothic UI"/>
                          <a:cs typeface="Yu Gothic UI"/>
                        </a:rPr>
                        <a:t>と</a:t>
                      </a:r>
                      <a:r>
                        <a:rPr sz="1100" spc="330" dirty="0">
                          <a:latin typeface="Yu Gothic UI"/>
                          <a:cs typeface="Yu Gothic UI"/>
                        </a:rPr>
                        <a:t>。</a:t>
                      </a:r>
                      <a:r>
                        <a:rPr sz="1100" spc="270" dirty="0">
                          <a:latin typeface="Yu Gothic UI"/>
                          <a:cs typeface="Yu Gothic UI"/>
                        </a:rPr>
                        <a:t>な</a:t>
                      </a:r>
                      <a:r>
                        <a:rPr sz="1100" spc="254" dirty="0">
                          <a:latin typeface="Yu Gothic UI"/>
                          <a:cs typeface="Yu Gothic UI"/>
                        </a:rPr>
                        <a:t>お</a:t>
                      </a:r>
                      <a:r>
                        <a:rPr sz="1100" spc="195" dirty="0">
                          <a:latin typeface="Yu Gothic UI"/>
                          <a:cs typeface="Yu Gothic UI"/>
                        </a:rPr>
                        <a:t>、</a:t>
                      </a:r>
                      <a:r>
                        <a:rPr sz="1100" spc="130" dirty="0">
                          <a:latin typeface="Yu Gothic UI"/>
                          <a:cs typeface="Yu Gothic UI"/>
                        </a:rPr>
                        <a:t>保管</a:t>
                      </a:r>
                      <a:r>
                        <a:rPr sz="1100" spc="70" dirty="0">
                          <a:latin typeface="Yu Gothic UI"/>
                          <a:cs typeface="Yu Gothic UI"/>
                        </a:rPr>
                        <a:t>さ</a:t>
                      </a:r>
                      <a:r>
                        <a:rPr sz="1100" spc="114" dirty="0">
                          <a:latin typeface="Yu Gothic UI"/>
                          <a:cs typeface="Yu Gothic UI"/>
                        </a:rPr>
                        <a:t>れ</a:t>
                      </a:r>
                      <a:r>
                        <a:rPr sz="1100" spc="100" dirty="0">
                          <a:latin typeface="Yu Gothic UI"/>
                          <a:cs typeface="Yu Gothic UI"/>
                        </a:rPr>
                        <a:t>た</a:t>
                      </a:r>
                      <a:r>
                        <a:rPr sz="1100" spc="114" dirty="0">
                          <a:latin typeface="Yu Gothic UI"/>
                          <a:cs typeface="Yu Gothic UI"/>
                        </a:rPr>
                        <a:t>当</a:t>
                      </a:r>
                      <a:r>
                        <a:rPr sz="1100" dirty="0">
                          <a:latin typeface="Yu Gothic UI"/>
                          <a:cs typeface="Yu Gothic UI"/>
                        </a:rPr>
                        <a:t>該情</a:t>
                      </a:r>
                      <a:r>
                        <a:rPr sz="1100" spc="-15" dirty="0">
                          <a:latin typeface="Yu Gothic UI"/>
                          <a:cs typeface="Yu Gothic UI"/>
                        </a:rPr>
                        <a:t>報</a:t>
                      </a:r>
                      <a:r>
                        <a:rPr sz="1100" spc="305" dirty="0">
                          <a:latin typeface="Yu Gothic UI"/>
                          <a:cs typeface="Yu Gothic UI"/>
                        </a:rPr>
                        <a:t>が</a:t>
                      </a:r>
                      <a:r>
                        <a:rPr sz="1100" spc="240" dirty="0">
                          <a:latin typeface="Yu Gothic UI"/>
                          <a:cs typeface="Yu Gothic UI"/>
                        </a:rPr>
                        <a:t>、</a:t>
                      </a:r>
                      <a:r>
                        <a:rPr sz="1100" b="1" u="sng" spc="-15" dirty="0">
                          <a:solidFill>
                            <a:srgbClr val="006FC0"/>
                          </a:solidFill>
                          <a:uFill>
                            <a:solidFill>
                              <a:srgbClr val="006FC0"/>
                            </a:solidFill>
                          </a:uFill>
                          <a:latin typeface="Yu Gothic UI"/>
                          <a:cs typeface="Yu Gothic UI"/>
                        </a:rPr>
                        <a:t>患</a:t>
                      </a:r>
                      <a:r>
                        <a:rPr sz="1100" b="1" u="sng" spc="240" dirty="0">
                          <a:solidFill>
                            <a:srgbClr val="006FC0"/>
                          </a:solidFill>
                          <a:uFill>
                            <a:solidFill>
                              <a:srgbClr val="006FC0"/>
                            </a:solidFill>
                          </a:uFill>
                          <a:latin typeface="Yu Gothic UI"/>
                          <a:cs typeface="Yu Gothic UI"/>
                        </a:rPr>
                        <a:t>者</a:t>
                      </a:r>
                      <a:r>
                        <a:rPr sz="1100" b="1" u="sng" spc="175" dirty="0">
                          <a:solidFill>
                            <a:srgbClr val="006FC0"/>
                          </a:solidFill>
                          <a:uFill>
                            <a:solidFill>
                              <a:srgbClr val="006FC0"/>
                            </a:solidFill>
                          </a:uFill>
                          <a:latin typeface="Yu Gothic UI"/>
                          <a:cs typeface="Yu Gothic UI"/>
                        </a:rPr>
                        <a:t>ご</a:t>
                      </a:r>
                      <a:r>
                        <a:rPr sz="1100" b="1" u="sng" spc="160" dirty="0">
                          <a:solidFill>
                            <a:srgbClr val="006FC0"/>
                          </a:solidFill>
                          <a:uFill>
                            <a:solidFill>
                              <a:srgbClr val="006FC0"/>
                            </a:solidFill>
                          </a:uFill>
                          <a:latin typeface="Yu Gothic UI"/>
                          <a:cs typeface="Yu Gothic UI"/>
                        </a:rPr>
                        <a:t>と</a:t>
                      </a:r>
                      <a:r>
                        <a:rPr sz="1100" b="1" u="sng" spc="190" dirty="0">
                          <a:solidFill>
                            <a:srgbClr val="006FC0"/>
                          </a:solidFill>
                          <a:uFill>
                            <a:solidFill>
                              <a:srgbClr val="006FC0"/>
                            </a:solidFill>
                          </a:uFill>
                          <a:latin typeface="Yu Gothic UI"/>
                          <a:cs typeface="Yu Gothic UI"/>
                        </a:rPr>
                        <a:t>に</a:t>
                      </a:r>
                      <a:r>
                        <a:rPr sz="1100" b="1" u="sng" spc="155" dirty="0">
                          <a:solidFill>
                            <a:srgbClr val="006FC0"/>
                          </a:solidFill>
                          <a:uFill>
                            <a:solidFill>
                              <a:srgbClr val="006FC0"/>
                            </a:solidFill>
                          </a:uFill>
                          <a:latin typeface="Yu Gothic UI"/>
                          <a:cs typeface="Yu Gothic UI"/>
                        </a:rPr>
                        <a:t>、</a:t>
                      </a:r>
                      <a:r>
                        <a:rPr sz="1100" b="1" u="sng" spc="190" dirty="0">
                          <a:solidFill>
                            <a:srgbClr val="006FC0"/>
                          </a:solidFill>
                          <a:uFill>
                            <a:solidFill>
                              <a:srgbClr val="006FC0"/>
                            </a:solidFill>
                          </a:uFill>
                          <a:latin typeface="Yu Gothic UI"/>
                          <a:cs typeface="Yu Gothic UI"/>
                        </a:rPr>
                        <a:t>時</a:t>
                      </a:r>
                      <a:r>
                        <a:rPr sz="1100" b="1" u="sng" spc="500" dirty="0">
                          <a:solidFill>
                            <a:srgbClr val="006FC0"/>
                          </a:solidFill>
                          <a:uFill>
                            <a:solidFill>
                              <a:srgbClr val="006FC0"/>
                            </a:solidFill>
                          </a:uFill>
                          <a:latin typeface="Yu Gothic UI"/>
                          <a:cs typeface="Yu Gothic UI"/>
                        </a:rPr>
                        <a:t>                                                        </a:t>
                      </a:r>
                      <a:r>
                        <a:rPr sz="1100" b="1" u="sng" spc="120" dirty="0">
                          <a:solidFill>
                            <a:srgbClr val="006FC0"/>
                          </a:solidFill>
                          <a:uFill>
                            <a:solidFill>
                              <a:srgbClr val="006FC0"/>
                            </a:solidFill>
                          </a:uFill>
                          <a:latin typeface="Yu Gothic UI"/>
                          <a:cs typeface="Yu Gothic UI"/>
                        </a:rPr>
                        <a:t>系列</a:t>
                      </a:r>
                      <a:r>
                        <a:rPr sz="1100" b="1" u="sng" spc="95" dirty="0">
                          <a:solidFill>
                            <a:srgbClr val="006FC0"/>
                          </a:solidFill>
                          <a:uFill>
                            <a:solidFill>
                              <a:srgbClr val="006FC0"/>
                            </a:solidFill>
                          </a:uFill>
                          <a:latin typeface="Yu Gothic UI"/>
                          <a:cs typeface="Yu Gothic UI"/>
                        </a:rPr>
                        <a:t>で</a:t>
                      </a:r>
                      <a:r>
                        <a:rPr sz="1100" b="1" u="sng" spc="120" dirty="0">
                          <a:solidFill>
                            <a:srgbClr val="006FC0"/>
                          </a:solidFill>
                          <a:uFill>
                            <a:solidFill>
                              <a:srgbClr val="006FC0"/>
                            </a:solidFill>
                          </a:uFill>
                          <a:latin typeface="Yu Gothic UI"/>
                          <a:cs typeface="Yu Gothic UI"/>
                        </a:rPr>
                        <a:t>速</a:t>
                      </a:r>
                      <a:r>
                        <a:rPr sz="1100" b="1" u="sng" spc="100" dirty="0">
                          <a:solidFill>
                            <a:srgbClr val="006FC0"/>
                          </a:solidFill>
                          <a:uFill>
                            <a:solidFill>
                              <a:srgbClr val="006FC0"/>
                            </a:solidFill>
                          </a:uFill>
                          <a:latin typeface="Yu Gothic UI"/>
                          <a:cs typeface="Yu Gothic UI"/>
                        </a:rPr>
                        <a:t>やか</a:t>
                      </a:r>
                      <a:r>
                        <a:rPr sz="1100" b="1" u="sng" spc="95" dirty="0">
                          <a:solidFill>
                            <a:srgbClr val="006FC0"/>
                          </a:solidFill>
                          <a:uFill>
                            <a:solidFill>
                              <a:srgbClr val="006FC0"/>
                            </a:solidFill>
                          </a:uFill>
                          <a:latin typeface="Yu Gothic UI"/>
                          <a:cs typeface="Yu Gothic UI"/>
                        </a:rPr>
                        <a:t>に</a:t>
                      </a:r>
                      <a:r>
                        <a:rPr sz="1100" b="1" u="sng" spc="120" dirty="0">
                          <a:solidFill>
                            <a:srgbClr val="006FC0"/>
                          </a:solidFill>
                          <a:uFill>
                            <a:solidFill>
                              <a:srgbClr val="006FC0"/>
                            </a:solidFill>
                          </a:uFill>
                          <a:latin typeface="Yu Gothic UI"/>
                          <a:cs typeface="Yu Gothic UI"/>
                        </a:rPr>
                        <a:t>表示</a:t>
                      </a:r>
                      <a:r>
                        <a:rPr sz="1100" b="1" u="sng" spc="85" dirty="0">
                          <a:solidFill>
                            <a:srgbClr val="006FC0"/>
                          </a:solidFill>
                          <a:uFill>
                            <a:solidFill>
                              <a:srgbClr val="006FC0"/>
                            </a:solidFill>
                          </a:uFill>
                          <a:latin typeface="Yu Gothic UI"/>
                          <a:cs typeface="Yu Gothic UI"/>
                        </a:rPr>
                        <a:t>さ</a:t>
                      </a:r>
                      <a:r>
                        <a:rPr sz="1100" b="1" u="sng" spc="95" dirty="0">
                          <a:solidFill>
                            <a:srgbClr val="006FC0"/>
                          </a:solidFill>
                          <a:uFill>
                            <a:solidFill>
                              <a:srgbClr val="006FC0"/>
                            </a:solidFill>
                          </a:uFill>
                          <a:latin typeface="Yu Gothic UI"/>
                          <a:cs typeface="Yu Gothic UI"/>
                        </a:rPr>
                        <a:t>れ</a:t>
                      </a:r>
                      <a:r>
                        <a:rPr sz="1100" b="1" u="sng" spc="65" dirty="0">
                          <a:solidFill>
                            <a:srgbClr val="006FC0"/>
                          </a:solidFill>
                          <a:uFill>
                            <a:solidFill>
                              <a:srgbClr val="006FC0"/>
                            </a:solidFill>
                          </a:uFill>
                          <a:latin typeface="Yu Gothic UI"/>
                          <a:cs typeface="Yu Gothic UI"/>
                        </a:rPr>
                        <a:t>る</a:t>
                      </a:r>
                      <a:r>
                        <a:rPr sz="1100" b="1" u="sng" spc="80" dirty="0">
                          <a:solidFill>
                            <a:srgbClr val="006FC0"/>
                          </a:solidFill>
                          <a:uFill>
                            <a:solidFill>
                              <a:srgbClr val="006FC0"/>
                            </a:solidFill>
                          </a:uFill>
                          <a:latin typeface="Yu Gothic UI"/>
                          <a:cs typeface="Yu Gothic UI"/>
                        </a:rPr>
                        <a:t>ＩＣＴ</a:t>
                      </a:r>
                      <a:r>
                        <a:rPr sz="1100" b="1" u="sng" spc="65" dirty="0">
                          <a:solidFill>
                            <a:srgbClr val="006FC0"/>
                          </a:solidFill>
                          <a:uFill>
                            <a:solidFill>
                              <a:srgbClr val="006FC0"/>
                            </a:solidFill>
                          </a:uFill>
                          <a:latin typeface="Yu Gothic UI"/>
                          <a:cs typeface="Yu Gothic UI"/>
                        </a:rPr>
                        <a:t>を</a:t>
                      </a:r>
                      <a:r>
                        <a:rPr sz="1100" b="1" u="sng" spc="70" dirty="0">
                          <a:solidFill>
                            <a:srgbClr val="006FC0"/>
                          </a:solidFill>
                          <a:uFill>
                            <a:solidFill>
                              <a:srgbClr val="006FC0"/>
                            </a:solidFill>
                          </a:uFill>
                          <a:latin typeface="Yu Gothic UI"/>
                          <a:cs typeface="Yu Gothic UI"/>
                        </a:rPr>
                        <a:t>用</a:t>
                      </a:r>
                      <a:r>
                        <a:rPr sz="1100" b="1" u="sng" spc="210" dirty="0">
                          <a:solidFill>
                            <a:srgbClr val="006FC0"/>
                          </a:solidFill>
                          <a:uFill>
                            <a:solidFill>
                              <a:srgbClr val="006FC0"/>
                            </a:solidFill>
                          </a:uFill>
                          <a:latin typeface="Yu Gothic UI"/>
                          <a:cs typeface="Yu Gothic UI"/>
                        </a:rPr>
                        <a:t>い</a:t>
                      </a:r>
                      <a:r>
                        <a:rPr sz="1100" b="1" u="sng" spc="200" dirty="0">
                          <a:solidFill>
                            <a:srgbClr val="006FC0"/>
                          </a:solidFill>
                          <a:uFill>
                            <a:solidFill>
                              <a:srgbClr val="006FC0"/>
                            </a:solidFill>
                          </a:uFill>
                          <a:latin typeface="Yu Gothic UI"/>
                          <a:cs typeface="Yu Gothic UI"/>
                        </a:rPr>
                        <a:t>る</a:t>
                      </a:r>
                      <a:r>
                        <a:rPr sz="1100" spc="365" dirty="0">
                          <a:latin typeface="Yu Gothic UI"/>
                          <a:cs typeface="Yu Gothic UI"/>
                        </a:rPr>
                        <a:t>こ</a:t>
                      </a:r>
                      <a:r>
                        <a:rPr sz="1100" spc="350" dirty="0">
                          <a:latin typeface="Yu Gothic UI"/>
                          <a:cs typeface="Yu Gothic UI"/>
                        </a:rPr>
                        <a:t>と</a:t>
                      </a:r>
                      <a:r>
                        <a:rPr sz="1100" spc="275" dirty="0">
                          <a:latin typeface="Yu Gothic UI"/>
                          <a:cs typeface="Yu Gothic UI"/>
                        </a:rPr>
                        <a:t>。</a:t>
                      </a:r>
                      <a:endParaRPr sz="1100">
                        <a:latin typeface="Yu Gothic UI"/>
                        <a:cs typeface="Yu Gothic UI"/>
                      </a:endParaRPr>
                    </a:p>
                    <a:p>
                      <a:pPr marL="402590" marR="21590">
                        <a:lnSpc>
                          <a:spcPct val="100000"/>
                        </a:lnSpc>
                        <a:tabLst>
                          <a:tab pos="681355" algn="l"/>
                        </a:tabLst>
                      </a:pPr>
                      <a:r>
                        <a:rPr sz="1100" spc="204" dirty="0">
                          <a:latin typeface="Yu Gothic UI"/>
                          <a:cs typeface="Yu Gothic UI"/>
                        </a:rPr>
                        <a:t>オ</a:t>
                      </a:r>
                      <a:r>
                        <a:rPr sz="1100" dirty="0">
                          <a:latin typeface="Yu Gothic UI"/>
                          <a:cs typeface="Yu Gothic UI"/>
                        </a:rPr>
                        <a:t>	</a:t>
                      </a:r>
                      <a:r>
                        <a:rPr sz="1100" spc="120" dirty="0">
                          <a:latin typeface="Yu Gothic UI"/>
                          <a:cs typeface="Yu Gothic UI"/>
                        </a:rPr>
                        <a:t>参加者</a:t>
                      </a:r>
                      <a:r>
                        <a:rPr sz="1100" spc="100" dirty="0">
                          <a:latin typeface="Yu Gothic UI"/>
                          <a:cs typeface="Yu Gothic UI"/>
                        </a:rPr>
                        <a:t>が</a:t>
                      </a:r>
                      <a:r>
                        <a:rPr sz="1100" spc="65" dirty="0">
                          <a:latin typeface="Yu Gothic UI"/>
                          <a:cs typeface="Yu Gothic UI"/>
                        </a:rPr>
                        <a:t>、</a:t>
                      </a:r>
                      <a:r>
                        <a:rPr sz="1100" b="1" u="sng" spc="85" dirty="0">
                          <a:solidFill>
                            <a:srgbClr val="006FC0"/>
                          </a:solidFill>
                          <a:uFill>
                            <a:solidFill>
                              <a:srgbClr val="006FC0"/>
                            </a:solidFill>
                          </a:uFill>
                          <a:latin typeface="Yu Gothic UI"/>
                          <a:cs typeface="Yu Gothic UI"/>
                        </a:rPr>
                        <a:t>常時</a:t>
                      </a:r>
                      <a:r>
                        <a:rPr sz="1100" b="1" u="sng" spc="55" dirty="0">
                          <a:solidFill>
                            <a:srgbClr val="006FC0"/>
                          </a:solidFill>
                          <a:uFill>
                            <a:solidFill>
                              <a:srgbClr val="006FC0"/>
                            </a:solidFill>
                          </a:uFill>
                          <a:latin typeface="Yu Gothic UI"/>
                          <a:cs typeface="Yu Gothic UI"/>
                        </a:rPr>
                        <a:t>、</a:t>
                      </a:r>
                      <a:r>
                        <a:rPr sz="1100" b="1" u="sng" spc="85" dirty="0">
                          <a:solidFill>
                            <a:srgbClr val="006FC0"/>
                          </a:solidFill>
                          <a:uFill>
                            <a:solidFill>
                              <a:srgbClr val="006FC0"/>
                            </a:solidFill>
                          </a:uFill>
                          <a:latin typeface="Yu Gothic UI"/>
                          <a:cs typeface="Yu Gothic UI"/>
                        </a:rPr>
                        <a:t>必要</a:t>
                      </a:r>
                      <a:r>
                        <a:rPr sz="1100" b="1" u="sng" spc="60" dirty="0">
                          <a:solidFill>
                            <a:srgbClr val="006FC0"/>
                          </a:solidFill>
                          <a:uFill>
                            <a:solidFill>
                              <a:srgbClr val="006FC0"/>
                            </a:solidFill>
                          </a:uFill>
                          <a:latin typeface="Yu Gothic UI"/>
                          <a:cs typeface="Yu Gothic UI"/>
                        </a:rPr>
                        <a:t>な</a:t>
                      </a:r>
                      <a:r>
                        <a:rPr sz="1100" b="1" u="sng" dirty="0">
                          <a:solidFill>
                            <a:srgbClr val="006FC0"/>
                          </a:solidFill>
                          <a:uFill>
                            <a:solidFill>
                              <a:srgbClr val="006FC0"/>
                            </a:solidFill>
                          </a:uFill>
                          <a:latin typeface="Yu Gothic UI"/>
                          <a:cs typeface="Yu Gothic UI"/>
                        </a:rPr>
                        <a:t>診療</a:t>
                      </a:r>
                      <a:r>
                        <a:rPr sz="1100" b="1" u="sng" spc="-15" dirty="0">
                          <a:solidFill>
                            <a:srgbClr val="006FC0"/>
                          </a:solidFill>
                          <a:uFill>
                            <a:solidFill>
                              <a:srgbClr val="006FC0"/>
                            </a:solidFill>
                          </a:uFill>
                          <a:latin typeface="Yu Gothic UI"/>
                          <a:cs typeface="Yu Gothic UI"/>
                        </a:rPr>
                        <a:t>情</a:t>
                      </a:r>
                      <a:r>
                        <a:rPr sz="1100" b="1" u="sng" spc="85" dirty="0">
                          <a:solidFill>
                            <a:srgbClr val="006FC0"/>
                          </a:solidFill>
                          <a:uFill>
                            <a:solidFill>
                              <a:srgbClr val="006FC0"/>
                            </a:solidFill>
                          </a:uFill>
                          <a:latin typeface="Yu Gothic UI"/>
                          <a:cs typeface="Yu Gothic UI"/>
                        </a:rPr>
                        <a:t>報等</a:t>
                      </a:r>
                      <a:r>
                        <a:rPr sz="1100" b="1" u="sng" spc="50" dirty="0">
                          <a:solidFill>
                            <a:srgbClr val="006FC0"/>
                          </a:solidFill>
                          <a:uFill>
                            <a:solidFill>
                              <a:srgbClr val="006FC0"/>
                            </a:solidFill>
                          </a:uFill>
                          <a:latin typeface="Yu Gothic UI"/>
                          <a:cs typeface="Yu Gothic UI"/>
                        </a:rPr>
                        <a:t>を</a:t>
                      </a:r>
                      <a:r>
                        <a:rPr sz="1100" b="1" u="sng" spc="65" dirty="0">
                          <a:solidFill>
                            <a:srgbClr val="006FC0"/>
                          </a:solidFill>
                          <a:uFill>
                            <a:solidFill>
                              <a:srgbClr val="006FC0"/>
                            </a:solidFill>
                          </a:uFill>
                          <a:latin typeface="Yu Gothic UI"/>
                          <a:cs typeface="Yu Gothic UI"/>
                        </a:rPr>
                        <a:t>共有</a:t>
                      </a:r>
                      <a:r>
                        <a:rPr sz="1100" b="1" u="sng" dirty="0">
                          <a:solidFill>
                            <a:srgbClr val="006FC0"/>
                          </a:solidFill>
                          <a:uFill>
                            <a:solidFill>
                              <a:srgbClr val="006FC0"/>
                            </a:solidFill>
                          </a:uFill>
                          <a:latin typeface="Yu Gothic UI"/>
                          <a:cs typeface="Yu Gothic UI"/>
                        </a:rPr>
                        <a:t>で</a:t>
                      </a:r>
                      <a:r>
                        <a:rPr sz="1100" b="1" u="sng" spc="235" dirty="0">
                          <a:solidFill>
                            <a:srgbClr val="006FC0"/>
                          </a:solidFill>
                          <a:uFill>
                            <a:solidFill>
                              <a:srgbClr val="006FC0"/>
                            </a:solidFill>
                          </a:uFill>
                          <a:latin typeface="Yu Gothic UI"/>
                          <a:cs typeface="Yu Gothic UI"/>
                        </a:rPr>
                        <a:t>き</a:t>
                      </a:r>
                      <a:r>
                        <a:rPr sz="1100" b="1" u="sng" spc="240" dirty="0">
                          <a:solidFill>
                            <a:srgbClr val="006FC0"/>
                          </a:solidFill>
                          <a:uFill>
                            <a:solidFill>
                              <a:srgbClr val="006FC0"/>
                            </a:solidFill>
                          </a:uFill>
                          <a:latin typeface="Yu Gothic UI"/>
                          <a:cs typeface="Yu Gothic UI"/>
                        </a:rPr>
                        <a:t>る</a:t>
                      </a:r>
                      <a:r>
                        <a:rPr sz="1100" spc="365" dirty="0">
                          <a:latin typeface="Yu Gothic UI"/>
                          <a:cs typeface="Yu Gothic UI"/>
                        </a:rPr>
                        <a:t>こ</a:t>
                      </a:r>
                      <a:r>
                        <a:rPr sz="1100" spc="275" dirty="0">
                          <a:latin typeface="Yu Gothic UI"/>
                          <a:cs typeface="Yu Gothic UI"/>
                        </a:rPr>
                        <a:t>と</a:t>
                      </a:r>
                      <a:r>
                        <a:rPr sz="1100" spc="250" dirty="0">
                          <a:latin typeface="Yu Gothic UI"/>
                          <a:cs typeface="Yu Gothic UI"/>
                        </a:rPr>
                        <a:t>。</a:t>
                      </a:r>
                      <a:r>
                        <a:rPr sz="1100" spc="310" dirty="0">
                          <a:latin typeface="Yu Gothic UI"/>
                          <a:cs typeface="Yu Gothic UI"/>
                        </a:rPr>
                        <a:t>な</a:t>
                      </a:r>
                      <a:r>
                        <a:rPr sz="1100" spc="195" dirty="0">
                          <a:latin typeface="Yu Gothic UI"/>
                          <a:cs typeface="Yu Gothic UI"/>
                        </a:rPr>
                        <a:t>お</a:t>
                      </a:r>
                      <a:r>
                        <a:rPr sz="1100" spc="155" dirty="0">
                          <a:latin typeface="Yu Gothic UI"/>
                          <a:cs typeface="Yu Gothic UI"/>
                        </a:rPr>
                        <a:t>、</a:t>
                      </a:r>
                      <a:r>
                        <a:rPr sz="1100" spc="225" dirty="0">
                          <a:latin typeface="Yu Gothic UI"/>
                          <a:cs typeface="Yu Gothic UI"/>
                        </a:rPr>
                        <a:t>文</a:t>
                      </a:r>
                      <a:r>
                        <a:rPr sz="1100" dirty="0">
                          <a:latin typeface="Yu Gothic UI"/>
                          <a:cs typeface="Yu Gothic UI"/>
                        </a:rPr>
                        <a:t>字情</a:t>
                      </a:r>
                      <a:r>
                        <a:rPr sz="1100" spc="-15" dirty="0">
                          <a:latin typeface="Yu Gothic UI"/>
                          <a:cs typeface="Yu Gothic UI"/>
                        </a:rPr>
                        <a:t>報</a:t>
                      </a:r>
                      <a:r>
                        <a:rPr sz="1100" spc="50" dirty="0">
                          <a:latin typeface="Yu Gothic UI"/>
                          <a:cs typeface="Yu Gothic UI"/>
                        </a:rPr>
                        <a:t>の</a:t>
                      </a:r>
                      <a:r>
                        <a:rPr sz="1100" spc="65" dirty="0">
                          <a:latin typeface="Yu Gothic UI"/>
                          <a:cs typeface="Yu Gothic UI"/>
                        </a:rPr>
                        <a:t>共</a:t>
                      </a:r>
                      <a:r>
                        <a:rPr sz="1100" spc="50" dirty="0">
                          <a:latin typeface="Yu Gothic UI"/>
                          <a:cs typeface="Yu Gothic UI"/>
                        </a:rPr>
                        <a:t>有</a:t>
                      </a:r>
                      <a:r>
                        <a:rPr sz="1100" spc="220" dirty="0">
                          <a:latin typeface="Yu Gothic UI"/>
                          <a:cs typeface="Yu Gothic UI"/>
                        </a:rPr>
                        <a:t>だけ</a:t>
                      </a:r>
                      <a:r>
                        <a:rPr sz="1100" spc="215" dirty="0">
                          <a:latin typeface="Yu Gothic UI"/>
                          <a:cs typeface="Yu Gothic UI"/>
                        </a:rPr>
                        <a:t>で</a:t>
                      </a:r>
                      <a:r>
                        <a:rPr sz="1100" spc="280" dirty="0">
                          <a:latin typeface="Yu Gothic UI"/>
                          <a:cs typeface="Yu Gothic UI"/>
                        </a:rPr>
                        <a:t>はな</a:t>
                      </a:r>
                      <a:r>
                        <a:rPr sz="1100" spc="180" dirty="0">
                          <a:latin typeface="Yu Gothic UI"/>
                          <a:cs typeface="Yu Gothic UI"/>
                        </a:rPr>
                        <a:t>く</a:t>
                      </a:r>
                      <a:r>
                        <a:rPr sz="1100" spc="90" dirty="0">
                          <a:latin typeface="Yu Gothic UI"/>
                          <a:cs typeface="Yu Gothic UI"/>
                        </a:rPr>
                        <a:t>、</a:t>
                      </a:r>
                      <a:r>
                        <a:rPr sz="1100" spc="140" dirty="0">
                          <a:latin typeface="Yu Gothic UI"/>
                          <a:cs typeface="Yu Gothic UI"/>
                        </a:rPr>
                        <a:t>画</a:t>
                      </a:r>
                      <a:r>
                        <a:rPr sz="1100" spc="125" dirty="0">
                          <a:latin typeface="Yu Gothic UI"/>
                          <a:cs typeface="Yu Gothic UI"/>
                        </a:rPr>
                        <a:t>像</a:t>
                      </a:r>
                      <a:r>
                        <a:rPr sz="1100" spc="110" dirty="0">
                          <a:latin typeface="Yu Gothic UI"/>
                          <a:cs typeface="Yu Gothic UI"/>
                        </a:rPr>
                        <a:t>・</a:t>
                      </a:r>
                      <a:r>
                        <a:rPr sz="1100" spc="220" dirty="0">
                          <a:latin typeface="Yu Gothic UI"/>
                          <a:cs typeface="Yu Gothic UI"/>
                        </a:rPr>
                        <a:t>映</a:t>
                      </a:r>
                      <a:r>
                        <a:rPr sz="1100" spc="204" dirty="0">
                          <a:latin typeface="Yu Gothic UI"/>
                          <a:cs typeface="Yu Gothic UI"/>
                        </a:rPr>
                        <a:t>像</a:t>
                      </a:r>
                      <a:r>
                        <a:rPr sz="1100" spc="50" dirty="0">
                          <a:latin typeface="Yu Gothic UI"/>
                          <a:cs typeface="Yu Gothic UI"/>
                        </a:rPr>
                        <a:t>の</a:t>
                      </a:r>
                      <a:r>
                        <a:rPr sz="1100" spc="65" dirty="0">
                          <a:latin typeface="Yu Gothic UI"/>
                          <a:cs typeface="Yu Gothic UI"/>
                        </a:rPr>
                        <a:t>共</a:t>
                      </a:r>
                      <a:r>
                        <a:rPr sz="1100" spc="50" dirty="0">
                          <a:latin typeface="Yu Gothic UI"/>
                          <a:cs typeface="Yu Gothic UI"/>
                        </a:rPr>
                        <a:t>有</a:t>
                      </a:r>
                      <a:r>
                        <a:rPr sz="1100" spc="65" dirty="0">
                          <a:latin typeface="Yu Gothic UI"/>
                          <a:cs typeface="Yu Gothic UI"/>
                        </a:rPr>
                        <a:t>等</a:t>
                      </a:r>
                      <a:r>
                        <a:rPr sz="1100" spc="50" dirty="0">
                          <a:latin typeface="Yu Gothic UI"/>
                          <a:cs typeface="Yu Gothic UI"/>
                        </a:rPr>
                        <a:t>の機</a:t>
                      </a:r>
                      <a:r>
                        <a:rPr sz="1100" spc="95" dirty="0">
                          <a:latin typeface="Yu Gothic UI"/>
                          <a:cs typeface="Yu Gothic UI"/>
                        </a:rPr>
                        <a:t>能</a:t>
                      </a:r>
                      <a:r>
                        <a:rPr sz="1100" spc="70" dirty="0">
                          <a:latin typeface="Yu Gothic UI"/>
                          <a:cs typeface="Yu Gothic UI"/>
                        </a:rPr>
                        <a:t>を</a:t>
                      </a:r>
                      <a:r>
                        <a:rPr sz="1100" spc="80" dirty="0">
                          <a:latin typeface="Yu Gothic UI"/>
                          <a:cs typeface="Yu Gothic UI"/>
                        </a:rPr>
                        <a:t>有</a:t>
                      </a:r>
                      <a:r>
                        <a:rPr sz="1100" spc="140" dirty="0">
                          <a:latin typeface="Yu Gothic UI"/>
                          <a:cs typeface="Yu Gothic UI"/>
                        </a:rPr>
                        <a:t>す</a:t>
                      </a:r>
                      <a:r>
                        <a:rPr sz="1100" spc="130" dirty="0">
                          <a:latin typeface="Yu Gothic UI"/>
                          <a:cs typeface="Yu Gothic UI"/>
                        </a:rPr>
                        <a:t>る</a:t>
                      </a:r>
                      <a:r>
                        <a:rPr sz="1100" spc="114" dirty="0">
                          <a:latin typeface="Yu Gothic UI"/>
                          <a:cs typeface="Yu Gothic UI"/>
                        </a:rPr>
                        <a:t>ＩＣＴ</a:t>
                      </a:r>
                      <a:r>
                        <a:rPr sz="1100" spc="20" dirty="0">
                          <a:latin typeface="Yu Gothic UI"/>
                          <a:cs typeface="Yu Gothic UI"/>
                        </a:rPr>
                        <a:t>を</a:t>
                      </a:r>
                      <a:endParaRPr sz="1100">
                        <a:latin typeface="Yu Gothic UI"/>
                        <a:cs typeface="Yu Gothic UI"/>
                      </a:endParaRPr>
                    </a:p>
                    <a:p>
                      <a:pPr marL="530860" marR="21590">
                        <a:lnSpc>
                          <a:spcPct val="100000"/>
                        </a:lnSpc>
                      </a:pPr>
                      <a:r>
                        <a:rPr sz="1100" spc="210" dirty="0">
                          <a:latin typeface="Yu Gothic UI"/>
                          <a:cs typeface="Yu Gothic UI"/>
                        </a:rPr>
                        <a:t>用いることが望ましい。</a:t>
                      </a:r>
                      <a:endParaRPr sz="1100">
                        <a:latin typeface="Yu Gothic UI"/>
                        <a:cs typeface="Yu Gothic UI"/>
                      </a:endParaRPr>
                    </a:p>
                    <a:p>
                      <a:pPr marL="530860" marR="300355" indent="-128270">
                        <a:lnSpc>
                          <a:spcPct val="100000"/>
                        </a:lnSpc>
                        <a:spcBef>
                          <a:spcPts val="5"/>
                        </a:spcBef>
                        <a:tabLst>
                          <a:tab pos="681355" algn="l"/>
                        </a:tabLst>
                      </a:pPr>
                      <a:r>
                        <a:rPr sz="1100" spc="229" dirty="0">
                          <a:latin typeface="Yu Gothic UI"/>
                          <a:cs typeface="Yu Gothic UI"/>
                        </a:rPr>
                        <a:t>カ</a:t>
                      </a:r>
                      <a:r>
                        <a:rPr sz="1100" dirty="0">
                          <a:latin typeface="Yu Gothic UI"/>
                          <a:cs typeface="Yu Gothic UI"/>
                        </a:rPr>
                        <a:t>	</a:t>
                      </a:r>
                      <a:r>
                        <a:rPr sz="1100" spc="185" dirty="0">
                          <a:latin typeface="Yu Gothic UI"/>
                          <a:cs typeface="Yu Gothic UI"/>
                        </a:rPr>
                        <a:t>体制</a:t>
                      </a:r>
                      <a:r>
                        <a:rPr sz="1100" spc="150" dirty="0">
                          <a:latin typeface="Yu Gothic UI"/>
                          <a:cs typeface="Yu Gothic UI"/>
                        </a:rPr>
                        <a:t>の</a:t>
                      </a:r>
                      <a:r>
                        <a:rPr sz="1100" spc="185" dirty="0">
                          <a:latin typeface="Yu Gothic UI"/>
                          <a:cs typeface="Yu Gothic UI"/>
                        </a:rPr>
                        <a:t>整備</a:t>
                      </a:r>
                      <a:r>
                        <a:rPr sz="1100" spc="145" dirty="0">
                          <a:latin typeface="Yu Gothic UI"/>
                          <a:cs typeface="Yu Gothic UI"/>
                        </a:rPr>
                        <a:t>に</a:t>
                      </a:r>
                      <a:r>
                        <a:rPr sz="1100" spc="150" dirty="0">
                          <a:latin typeface="Yu Gothic UI"/>
                          <a:cs typeface="Yu Gothic UI"/>
                        </a:rPr>
                        <a:t>あ</a:t>
                      </a:r>
                      <a:r>
                        <a:rPr sz="1100" spc="145" dirty="0">
                          <a:latin typeface="Yu Gothic UI"/>
                          <a:cs typeface="Yu Gothic UI"/>
                        </a:rPr>
                        <a:t>た</a:t>
                      </a:r>
                      <a:r>
                        <a:rPr sz="1100" spc="114" dirty="0">
                          <a:latin typeface="Yu Gothic UI"/>
                          <a:cs typeface="Yu Gothic UI"/>
                        </a:rPr>
                        <a:t>っ</a:t>
                      </a:r>
                      <a:r>
                        <a:rPr sz="1100" spc="140" dirty="0">
                          <a:latin typeface="Yu Gothic UI"/>
                          <a:cs typeface="Yu Gothic UI"/>
                        </a:rPr>
                        <a:t>て</a:t>
                      </a:r>
                      <a:r>
                        <a:rPr sz="1100" spc="145" dirty="0">
                          <a:latin typeface="Yu Gothic UI"/>
                          <a:cs typeface="Yu Gothic UI"/>
                        </a:rPr>
                        <a:t>は</a:t>
                      </a:r>
                      <a:r>
                        <a:rPr sz="1100" spc="90" dirty="0">
                          <a:latin typeface="Yu Gothic UI"/>
                          <a:cs typeface="Yu Gothic UI"/>
                        </a:rPr>
                        <a:t>、</a:t>
                      </a:r>
                      <a:r>
                        <a:rPr sz="1100" spc="140" dirty="0">
                          <a:latin typeface="Yu Gothic UI"/>
                          <a:cs typeface="Yu Gothic UI"/>
                        </a:rPr>
                        <a:t>一</a:t>
                      </a:r>
                      <a:r>
                        <a:rPr sz="1100" spc="130" dirty="0">
                          <a:latin typeface="Yu Gothic UI"/>
                          <a:cs typeface="Yu Gothic UI"/>
                        </a:rPr>
                        <a:t>般</a:t>
                      </a:r>
                      <a:r>
                        <a:rPr sz="1100" dirty="0">
                          <a:latin typeface="Yu Gothic UI"/>
                          <a:cs typeface="Yu Gothic UI"/>
                        </a:rPr>
                        <a:t>社団</a:t>
                      </a:r>
                      <a:r>
                        <a:rPr sz="1100" spc="-10" dirty="0">
                          <a:latin typeface="Yu Gothic UI"/>
                          <a:cs typeface="Yu Gothic UI"/>
                        </a:rPr>
                        <a:t>法</a:t>
                      </a:r>
                      <a:r>
                        <a:rPr sz="1100" dirty="0">
                          <a:latin typeface="Yu Gothic UI"/>
                          <a:cs typeface="Yu Gothic UI"/>
                        </a:rPr>
                        <a:t>人保</a:t>
                      </a:r>
                      <a:r>
                        <a:rPr sz="1100" spc="-10" dirty="0">
                          <a:latin typeface="Yu Gothic UI"/>
                          <a:cs typeface="Yu Gothic UI"/>
                        </a:rPr>
                        <a:t>健</a:t>
                      </a:r>
                      <a:r>
                        <a:rPr sz="1100" dirty="0">
                          <a:latin typeface="Yu Gothic UI"/>
                          <a:cs typeface="Yu Gothic UI"/>
                        </a:rPr>
                        <a:t>医療</a:t>
                      </a:r>
                      <a:r>
                        <a:rPr sz="1100" spc="-10" dirty="0">
                          <a:latin typeface="Yu Gothic UI"/>
                          <a:cs typeface="Yu Gothic UI"/>
                        </a:rPr>
                        <a:t>福</a:t>
                      </a:r>
                      <a:r>
                        <a:rPr sz="1100" dirty="0">
                          <a:latin typeface="Yu Gothic UI"/>
                          <a:cs typeface="Yu Gothic UI"/>
                        </a:rPr>
                        <a:t>祉情</a:t>
                      </a:r>
                      <a:r>
                        <a:rPr sz="1100" spc="-10" dirty="0">
                          <a:latin typeface="Yu Gothic UI"/>
                          <a:cs typeface="Yu Gothic UI"/>
                        </a:rPr>
                        <a:t>報</a:t>
                      </a:r>
                      <a:r>
                        <a:rPr sz="1100" dirty="0">
                          <a:latin typeface="Yu Gothic UI"/>
                          <a:cs typeface="Yu Gothic UI"/>
                        </a:rPr>
                        <a:t>安全</a:t>
                      </a:r>
                      <a:r>
                        <a:rPr sz="1100" spc="-10" dirty="0">
                          <a:latin typeface="Yu Gothic UI"/>
                          <a:cs typeface="Yu Gothic UI"/>
                        </a:rPr>
                        <a:t>管</a:t>
                      </a:r>
                      <a:r>
                        <a:rPr sz="1100" dirty="0">
                          <a:latin typeface="Yu Gothic UI"/>
                          <a:cs typeface="Yu Gothic UI"/>
                        </a:rPr>
                        <a:t>理適</a:t>
                      </a:r>
                      <a:r>
                        <a:rPr sz="1100" spc="-10" dirty="0">
                          <a:latin typeface="Yu Gothic UI"/>
                          <a:cs typeface="Yu Gothic UI"/>
                        </a:rPr>
                        <a:t>合</a:t>
                      </a:r>
                      <a:r>
                        <a:rPr sz="1100" dirty="0">
                          <a:latin typeface="Yu Gothic UI"/>
                          <a:cs typeface="Yu Gothic UI"/>
                        </a:rPr>
                        <a:t>性評</a:t>
                      </a:r>
                      <a:r>
                        <a:rPr sz="1100" spc="-10" dirty="0">
                          <a:latin typeface="Yu Gothic UI"/>
                          <a:cs typeface="Yu Gothic UI"/>
                        </a:rPr>
                        <a:t>価</a:t>
                      </a:r>
                      <a:r>
                        <a:rPr sz="1100" dirty="0">
                          <a:latin typeface="Yu Gothic UI"/>
                          <a:cs typeface="Yu Gothic UI"/>
                        </a:rPr>
                        <a:t>協会（ＨＩＳＰＲＯ）が公</a:t>
                      </a:r>
                      <a:r>
                        <a:rPr sz="1100" spc="250" dirty="0">
                          <a:latin typeface="Yu Gothic UI"/>
                          <a:cs typeface="Yu Gothic UI"/>
                        </a:rPr>
                        <a:t>表</a:t>
                      </a:r>
                      <a:r>
                        <a:rPr sz="1100" spc="175" dirty="0">
                          <a:latin typeface="Yu Gothic UI"/>
                          <a:cs typeface="Yu Gothic UI"/>
                        </a:rPr>
                        <a:t>して</a:t>
                      </a:r>
                      <a:r>
                        <a:rPr sz="1100" spc="395" dirty="0">
                          <a:latin typeface="Yu Gothic UI"/>
                          <a:cs typeface="Yu Gothic UI"/>
                        </a:rPr>
                        <a:t>い</a:t>
                      </a:r>
                      <a:r>
                        <a:rPr sz="1100" spc="365" dirty="0">
                          <a:latin typeface="Yu Gothic UI"/>
                          <a:cs typeface="Yu Gothic UI"/>
                        </a:rPr>
                        <a:t>る</a:t>
                      </a:r>
                      <a:r>
                        <a:rPr sz="1100" spc="229" dirty="0">
                          <a:latin typeface="Yu Gothic UI"/>
                          <a:cs typeface="Yu Gothic UI"/>
                        </a:rPr>
                        <a:t>「</a:t>
                      </a:r>
                      <a:r>
                        <a:rPr sz="1100" dirty="0">
                          <a:latin typeface="Yu Gothic UI"/>
                          <a:cs typeface="Yu Gothic UI"/>
                        </a:rPr>
                        <a:t>医療</a:t>
                      </a:r>
                      <a:r>
                        <a:rPr sz="1100" spc="-10" dirty="0">
                          <a:latin typeface="Yu Gothic UI"/>
                          <a:cs typeface="Yu Gothic UI"/>
                        </a:rPr>
                        <a:t>情</a:t>
                      </a:r>
                      <a:r>
                        <a:rPr sz="1100" dirty="0">
                          <a:latin typeface="Yu Gothic UI"/>
                          <a:cs typeface="Yu Gothic UI"/>
                        </a:rPr>
                        <a:t>報連</a:t>
                      </a:r>
                      <a:r>
                        <a:rPr sz="1100" spc="-10" dirty="0">
                          <a:latin typeface="Yu Gothic UI"/>
                          <a:cs typeface="Yu Gothic UI"/>
                        </a:rPr>
                        <a:t>携</a:t>
                      </a:r>
                      <a:r>
                        <a:rPr sz="1100" spc="204" dirty="0">
                          <a:latin typeface="Yu Gothic UI"/>
                          <a:cs typeface="Yu Gothic UI"/>
                        </a:rPr>
                        <a:t>に</a:t>
                      </a:r>
                      <a:r>
                        <a:rPr sz="1100" spc="210" dirty="0">
                          <a:latin typeface="Yu Gothic UI"/>
                          <a:cs typeface="Yu Gothic UI"/>
                        </a:rPr>
                        <a:t>お</a:t>
                      </a:r>
                      <a:r>
                        <a:rPr sz="1100" spc="165" dirty="0">
                          <a:latin typeface="Yu Gothic UI"/>
                          <a:cs typeface="Yu Gothic UI"/>
                        </a:rPr>
                        <a:t>い</a:t>
                      </a:r>
                      <a:r>
                        <a:rPr sz="1100" spc="105" dirty="0">
                          <a:latin typeface="Yu Gothic UI"/>
                          <a:cs typeface="Yu Gothic UI"/>
                        </a:rPr>
                        <a:t>て</a:t>
                      </a:r>
                      <a:r>
                        <a:rPr sz="1100" spc="90" dirty="0">
                          <a:latin typeface="Yu Gothic UI"/>
                          <a:cs typeface="Yu Gothic UI"/>
                        </a:rPr>
                        <a:t>、</a:t>
                      </a:r>
                      <a:r>
                        <a:rPr sz="1100" spc="140" dirty="0">
                          <a:latin typeface="Yu Gothic UI"/>
                          <a:cs typeface="Yu Gothic UI"/>
                        </a:rPr>
                        <a:t>ＳＮＳ</a:t>
                      </a:r>
                      <a:r>
                        <a:rPr sz="1100" spc="105" dirty="0">
                          <a:latin typeface="Yu Gothic UI"/>
                          <a:cs typeface="Yu Gothic UI"/>
                        </a:rPr>
                        <a:t>を</a:t>
                      </a:r>
                      <a:r>
                        <a:rPr sz="1100" spc="140" dirty="0">
                          <a:latin typeface="Yu Gothic UI"/>
                          <a:cs typeface="Yu Gothic UI"/>
                        </a:rPr>
                        <a:t>利用</a:t>
                      </a:r>
                      <a:r>
                        <a:rPr sz="1100" spc="114" dirty="0">
                          <a:latin typeface="Yu Gothic UI"/>
                          <a:cs typeface="Yu Gothic UI"/>
                        </a:rPr>
                        <a:t>す</a:t>
                      </a:r>
                      <a:r>
                        <a:rPr sz="1100" spc="105" dirty="0">
                          <a:latin typeface="Yu Gothic UI"/>
                          <a:cs typeface="Yu Gothic UI"/>
                        </a:rPr>
                        <a:t>る</a:t>
                      </a:r>
                      <a:r>
                        <a:rPr sz="1100" spc="125" dirty="0">
                          <a:latin typeface="Yu Gothic UI"/>
                          <a:cs typeface="Yu Gothic UI"/>
                        </a:rPr>
                        <a:t>際</a:t>
                      </a:r>
                      <a:r>
                        <a:rPr sz="1100" spc="155" dirty="0">
                          <a:latin typeface="Yu Gothic UI"/>
                          <a:cs typeface="Yu Gothic UI"/>
                        </a:rPr>
                        <a:t>に</a:t>
                      </a:r>
                      <a:r>
                        <a:rPr sz="1100" spc="195" dirty="0">
                          <a:latin typeface="Yu Gothic UI"/>
                          <a:cs typeface="Yu Gothic UI"/>
                        </a:rPr>
                        <a:t>気</a:t>
                      </a:r>
                      <a:r>
                        <a:rPr sz="1100" spc="130" dirty="0">
                          <a:latin typeface="Yu Gothic UI"/>
                          <a:cs typeface="Yu Gothic UI"/>
                        </a:rPr>
                        <a:t>を</a:t>
                      </a:r>
                      <a:r>
                        <a:rPr sz="1100" spc="195" dirty="0">
                          <a:latin typeface="Yu Gothic UI"/>
                          <a:cs typeface="Yu Gothic UI"/>
                        </a:rPr>
                        <a:t>付</a:t>
                      </a:r>
                      <a:r>
                        <a:rPr sz="1100" spc="155" dirty="0">
                          <a:latin typeface="Yu Gothic UI"/>
                          <a:cs typeface="Yu Gothic UI"/>
                        </a:rPr>
                        <a:t>け</a:t>
                      </a:r>
                      <a:r>
                        <a:rPr sz="1100" spc="135" dirty="0">
                          <a:latin typeface="Yu Gothic UI"/>
                          <a:cs typeface="Yu Gothic UI"/>
                        </a:rPr>
                        <a:t>る</a:t>
                      </a:r>
                      <a:r>
                        <a:rPr sz="1100" spc="150" dirty="0">
                          <a:latin typeface="Yu Gothic UI"/>
                          <a:cs typeface="Yu Gothic UI"/>
                        </a:rPr>
                        <a:t>べ</a:t>
                      </a:r>
                      <a:r>
                        <a:rPr sz="1100" spc="140" dirty="0">
                          <a:latin typeface="Yu Gothic UI"/>
                          <a:cs typeface="Yu Gothic UI"/>
                        </a:rPr>
                        <a:t>き</a:t>
                      </a:r>
                      <a:r>
                        <a:rPr sz="1100" spc="170" dirty="0">
                          <a:latin typeface="Yu Gothic UI"/>
                          <a:cs typeface="Yu Gothic UI"/>
                        </a:rPr>
                        <a:t>事</a:t>
                      </a:r>
                      <a:r>
                        <a:rPr sz="1100" spc="340" dirty="0">
                          <a:latin typeface="Yu Gothic UI"/>
                          <a:cs typeface="Yu Gothic UI"/>
                        </a:rPr>
                        <a:t>項</a:t>
                      </a:r>
                      <a:r>
                        <a:rPr sz="1100" spc="170" dirty="0">
                          <a:latin typeface="Yu Gothic UI"/>
                          <a:cs typeface="Yu Gothic UI"/>
                        </a:rPr>
                        <a:t>」</a:t>
                      </a:r>
                      <a:r>
                        <a:rPr sz="1100" spc="250" dirty="0">
                          <a:latin typeface="Yu Gothic UI"/>
                          <a:cs typeface="Yu Gothic UI"/>
                        </a:rPr>
                        <a:t>に</a:t>
                      </a:r>
                      <a:r>
                        <a:rPr sz="1100" spc="245" dirty="0">
                          <a:latin typeface="Yu Gothic UI"/>
                          <a:cs typeface="Yu Gothic UI"/>
                        </a:rPr>
                        <a:t>お</a:t>
                      </a:r>
                      <a:r>
                        <a:rPr sz="1100" spc="240" dirty="0">
                          <a:latin typeface="Yu Gothic UI"/>
                          <a:cs typeface="Yu Gothic UI"/>
                        </a:rPr>
                        <a:t>け</a:t>
                      </a:r>
                      <a:r>
                        <a:rPr sz="1100" spc="215" dirty="0">
                          <a:latin typeface="Yu Gothic UI"/>
                          <a:cs typeface="Yu Gothic UI"/>
                        </a:rPr>
                        <a:t>る</a:t>
                      </a:r>
                      <a:r>
                        <a:rPr sz="1100" spc="325" dirty="0">
                          <a:latin typeface="Yu Gothic UI"/>
                          <a:cs typeface="Yu Gothic UI"/>
                        </a:rPr>
                        <a:t>プ</a:t>
                      </a:r>
                      <a:r>
                        <a:rPr sz="1100" spc="295" dirty="0">
                          <a:latin typeface="Yu Gothic UI"/>
                          <a:cs typeface="Yu Gothic UI"/>
                        </a:rPr>
                        <a:t>ラ</a:t>
                      </a:r>
                      <a:r>
                        <a:rPr sz="1100" spc="285" dirty="0">
                          <a:latin typeface="Yu Gothic UI"/>
                          <a:cs typeface="Yu Gothic UI"/>
                        </a:rPr>
                        <a:t>イ</a:t>
                      </a:r>
                      <a:r>
                        <a:rPr sz="1100" spc="345" dirty="0">
                          <a:latin typeface="Yu Gothic UI"/>
                          <a:cs typeface="Yu Gothic UI"/>
                        </a:rPr>
                        <a:t>ベ</a:t>
                      </a:r>
                      <a:r>
                        <a:rPr sz="1100" spc="270" dirty="0">
                          <a:latin typeface="Yu Gothic UI"/>
                          <a:cs typeface="Yu Gothic UI"/>
                        </a:rPr>
                        <a:t>ート</a:t>
                      </a:r>
                      <a:r>
                        <a:rPr sz="1100" spc="-10" dirty="0">
                          <a:latin typeface="Yu Gothic UI"/>
                          <a:cs typeface="Yu Gothic UI"/>
                        </a:rPr>
                        <a:t>ＳＮＳ</a:t>
                      </a:r>
                      <a:r>
                        <a:rPr sz="1100" spc="155" dirty="0">
                          <a:latin typeface="Yu Gothic UI"/>
                          <a:cs typeface="Yu Gothic UI"/>
                        </a:rPr>
                        <a:t>に</a:t>
                      </a:r>
                      <a:r>
                        <a:rPr sz="1100" spc="195" dirty="0">
                          <a:latin typeface="Yu Gothic UI"/>
                          <a:cs typeface="Yu Gothic UI"/>
                        </a:rPr>
                        <a:t>係</a:t>
                      </a:r>
                      <a:r>
                        <a:rPr sz="1100" spc="135" dirty="0">
                          <a:latin typeface="Yu Gothic UI"/>
                          <a:cs typeface="Yu Gothic UI"/>
                        </a:rPr>
                        <a:t>る</a:t>
                      </a:r>
                      <a:r>
                        <a:rPr sz="1100" spc="95" dirty="0">
                          <a:latin typeface="Yu Gothic UI"/>
                          <a:cs typeface="Yu Gothic UI"/>
                        </a:rPr>
                        <a:t>事項</a:t>
                      </a:r>
                      <a:r>
                        <a:rPr sz="1100" spc="55" dirty="0">
                          <a:latin typeface="Yu Gothic UI"/>
                          <a:cs typeface="Yu Gothic UI"/>
                        </a:rPr>
                        <a:t>を</a:t>
                      </a:r>
                      <a:r>
                        <a:rPr sz="1100" spc="110" dirty="0">
                          <a:latin typeface="Yu Gothic UI"/>
                          <a:cs typeface="Yu Gothic UI"/>
                        </a:rPr>
                        <a:t>参考</a:t>
                      </a:r>
                      <a:r>
                        <a:rPr sz="1100" spc="60" dirty="0">
                          <a:latin typeface="Yu Gothic UI"/>
                          <a:cs typeface="Yu Gothic UI"/>
                        </a:rPr>
                        <a:t>と</a:t>
                      </a:r>
                      <a:r>
                        <a:rPr sz="1100" spc="315" dirty="0">
                          <a:latin typeface="Yu Gothic UI"/>
                          <a:cs typeface="Yu Gothic UI"/>
                        </a:rPr>
                        <a:t>す</a:t>
                      </a:r>
                      <a:r>
                        <a:rPr sz="1100" spc="290" dirty="0">
                          <a:latin typeface="Yu Gothic UI"/>
                          <a:cs typeface="Yu Gothic UI"/>
                        </a:rPr>
                        <a:t>る</a:t>
                      </a:r>
                      <a:r>
                        <a:rPr sz="1100" spc="229" dirty="0">
                          <a:latin typeface="Yu Gothic UI"/>
                          <a:cs typeface="Yu Gothic UI"/>
                        </a:rPr>
                        <a:t>こ</a:t>
                      </a:r>
                      <a:r>
                        <a:rPr sz="1100" spc="350" dirty="0">
                          <a:latin typeface="Yu Gothic UI"/>
                          <a:cs typeface="Yu Gothic UI"/>
                        </a:rPr>
                        <a:t>と</a:t>
                      </a:r>
                      <a:r>
                        <a:rPr sz="1100" spc="275" dirty="0">
                          <a:latin typeface="Yu Gothic UI"/>
                          <a:cs typeface="Yu Gothic UI"/>
                        </a:rPr>
                        <a:t>。</a:t>
                      </a:r>
                      <a:endParaRPr sz="1100">
                        <a:latin typeface="Yu Gothic UI"/>
                        <a:cs typeface="Yu Gothic UI"/>
                      </a:endParaRPr>
                    </a:p>
                    <a:p>
                      <a:pPr marL="402590" marR="21590">
                        <a:lnSpc>
                          <a:spcPct val="100000"/>
                        </a:lnSpc>
                        <a:tabLst>
                          <a:tab pos="681355" algn="l"/>
                        </a:tabLst>
                      </a:pPr>
                      <a:r>
                        <a:rPr sz="1100" spc="220" dirty="0">
                          <a:latin typeface="Yu Gothic UI"/>
                          <a:cs typeface="Yu Gothic UI"/>
                        </a:rPr>
                        <a:t>キ</a:t>
                      </a:r>
                      <a:r>
                        <a:rPr sz="1100" dirty="0">
                          <a:latin typeface="Yu Gothic UI"/>
                          <a:cs typeface="Yu Gothic UI"/>
                        </a:rPr>
                        <a:t>	</a:t>
                      </a:r>
                      <a:r>
                        <a:rPr sz="1100" spc="55" dirty="0">
                          <a:latin typeface="Yu Gothic UI"/>
                          <a:cs typeface="Yu Gothic UI"/>
                        </a:rPr>
                        <a:t>安全</a:t>
                      </a:r>
                      <a:r>
                        <a:rPr sz="1100" dirty="0">
                          <a:latin typeface="Yu Gothic UI"/>
                          <a:cs typeface="Yu Gothic UI"/>
                        </a:rPr>
                        <a:t>な</a:t>
                      </a:r>
                      <a:r>
                        <a:rPr sz="1100" spc="55" dirty="0">
                          <a:latin typeface="Yu Gothic UI"/>
                          <a:cs typeface="Yu Gothic UI"/>
                        </a:rPr>
                        <a:t>通信環境</a:t>
                      </a:r>
                      <a:r>
                        <a:rPr sz="1100" dirty="0">
                          <a:latin typeface="Yu Gothic UI"/>
                          <a:cs typeface="Yu Gothic UI"/>
                        </a:rPr>
                        <a:t>を</a:t>
                      </a:r>
                      <a:r>
                        <a:rPr sz="1100" spc="55" dirty="0">
                          <a:latin typeface="Yu Gothic UI"/>
                          <a:cs typeface="Yu Gothic UI"/>
                        </a:rPr>
                        <a:t>確保</a:t>
                      </a:r>
                      <a:r>
                        <a:rPr sz="1100" dirty="0">
                          <a:latin typeface="Yu Gothic UI"/>
                          <a:cs typeface="Yu Gothic UI"/>
                        </a:rPr>
                        <a:t>す</a:t>
                      </a:r>
                      <a:r>
                        <a:rPr sz="1100" spc="225" dirty="0">
                          <a:latin typeface="Yu Gothic UI"/>
                          <a:cs typeface="Yu Gothic UI"/>
                        </a:rPr>
                        <a:t>る</a:t>
                      </a:r>
                      <a:r>
                        <a:rPr sz="1100" spc="229" dirty="0">
                          <a:latin typeface="Yu Gothic UI"/>
                          <a:cs typeface="Yu Gothic UI"/>
                        </a:rPr>
                        <a:t>ため</a:t>
                      </a:r>
                      <a:r>
                        <a:rPr sz="1100" spc="195" dirty="0">
                          <a:latin typeface="Yu Gothic UI"/>
                          <a:cs typeface="Yu Gothic UI"/>
                        </a:rPr>
                        <a:t>に</a:t>
                      </a:r>
                      <a:r>
                        <a:rPr sz="1100" spc="165" dirty="0">
                          <a:latin typeface="Yu Gothic UI"/>
                          <a:cs typeface="Yu Gothic UI"/>
                        </a:rPr>
                        <a:t>、</a:t>
                      </a:r>
                      <a:r>
                        <a:rPr sz="1100" spc="240" dirty="0">
                          <a:latin typeface="Yu Gothic UI"/>
                          <a:cs typeface="Yu Gothic UI"/>
                        </a:rPr>
                        <a:t>厚</a:t>
                      </a:r>
                      <a:r>
                        <a:rPr sz="1100" dirty="0">
                          <a:latin typeface="Yu Gothic UI"/>
                          <a:cs typeface="Yu Gothic UI"/>
                        </a:rPr>
                        <a:t>生労</a:t>
                      </a:r>
                      <a:r>
                        <a:rPr sz="1100" spc="-10" dirty="0">
                          <a:latin typeface="Yu Gothic UI"/>
                          <a:cs typeface="Yu Gothic UI"/>
                        </a:rPr>
                        <a:t>働</a:t>
                      </a:r>
                      <a:r>
                        <a:rPr sz="1100" spc="65" dirty="0">
                          <a:latin typeface="Yu Gothic UI"/>
                          <a:cs typeface="Yu Gothic UI"/>
                        </a:rPr>
                        <a:t>省</a:t>
                      </a:r>
                      <a:r>
                        <a:rPr sz="1100" spc="50" dirty="0">
                          <a:latin typeface="Yu Gothic UI"/>
                          <a:cs typeface="Yu Gothic UI"/>
                        </a:rPr>
                        <a:t>の</a:t>
                      </a:r>
                      <a:r>
                        <a:rPr sz="1100" spc="55" dirty="0">
                          <a:latin typeface="Yu Gothic UI"/>
                          <a:cs typeface="Yu Gothic UI"/>
                        </a:rPr>
                        <a:t>定</a:t>
                      </a:r>
                      <a:r>
                        <a:rPr sz="1100" spc="395" dirty="0">
                          <a:latin typeface="Yu Gothic UI"/>
                          <a:cs typeface="Yu Gothic UI"/>
                        </a:rPr>
                        <a:t>め</a:t>
                      </a:r>
                      <a:r>
                        <a:rPr sz="1100" spc="365" dirty="0">
                          <a:latin typeface="Yu Gothic UI"/>
                          <a:cs typeface="Yu Gothic UI"/>
                        </a:rPr>
                        <a:t>る</a:t>
                      </a:r>
                      <a:r>
                        <a:rPr sz="1100" spc="229" dirty="0">
                          <a:latin typeface="Yu Gothic UI"/>
                          <a:cs typeface="Yu Gothic UI"/>
                        </a:rPr>
                        <a:t>「</a:t>
                      </a:r>
                      <a:r>
                        <a:rPr sz="1100" dirty="0">
                          <a:latin typeface="Yu Gothic UI"/>
                          <a:cs typeface="Yu Gothic UI"/>
                        </a:rPr>
                        <a:t>医療</a:t>
                      </a:r>
                      <a:r>
                        <a:rPr sz="1100" spc="-10" dirty="0">
                          <a:latin typeface="Yu Gothic UI"/>
                          <a:cs typeface="Yu Gothic UI"/>
                        </a:rPr>
                        <a:t>情</a:t>
                      </a:r>
                      <a:r>
                        <a:rPr sz="1100" spc="185" dirty="0">
                          <a:latin typeface="Yu Gothic UI"/>
                          <a:cs typeface="Yu Gothic UI"/>
                        </a:rPr>
                        <a:t>報</a:t>
                      </a:r>
                      <a:r>
                        <a:rPr sz="1100" spc="145" dirty="0">
                          <a:latin typeface="Yu Gothic UI"/>
                          <a:cs typeface="Yu Gothic UI"/>
                        </a:rPr>
                        <a:t>シ</a:t>
                      </a:r>
                      <a:r>
                        <a:rPr sz="1100" spc="130" dirty="0">
                          <a:latin typeface="Yu Gothic UI"/>
                          <a:cs typeface="Yu Gothic UI"/>
                        </a:rPr>
                        <a:t>ス</a:t>
                      </a:r>
                      <a:r>
                        <a:rPr sz="1100" spc="229" dirty="0">
                          <a:latin typeface="Yu Gothic UI"/>
                          <a:cs typeface="Yu Gothic UI"/>
                        </a:rPr>
                        <a:t>テ</a:t>
                      </a:r>
                      <a:r>
                        <a:rPr sz="1100" spc="235" dirty="0">
                          <a:latin typeface="Yu Gothic UI"/>
                          <a:cs typeface="Yu Gothic UI"/>
                        </a:rPr>
                        <a:t>ム</a:t>
                      </a:r>
                      <a:r>
                        <a:rPr sz="1100" spc="240" dirty="0">
                          <a:latin typeface="Yu Gothic UI"/>
                          <a:cs typeface="Yu Gothic UI"/>
                        </a:rPr>
                        <a:t>の</a:t>
                      </a:r>
                      <a:r>
                        <a:rPr sz="1100" dirty="0">
                          <a:latin typeface="Yu Gothic UI"/>
                          <a:cs typeface="Yu Gothic UI"/>
                        </a:rPr>
                        <a:t>安全</a:t>
                      </a:r>
                      <a:r>
                        <a:rPr sz="1100" spc="-10" dirty="0">
                          <a:latin typeface="Yu Gothic UI"/>
                          <a:cs typeface="Yu Gothic UI"/>
                        </a:rPr>
                        <a:t>管</a:t>
                      </a:r>
                      <a:r>
                        <a:rPr sz="1100" spc="85" dirty="0">
                          <a:latin typeface="Yu Gothic UI"/>
                          <a:cs typeface="Yu Gothic UI"/>
                        </a:rPr>
                        <a:t>理</a:t>
                      </a:r>
                      <a:r>
                        <a:rPr sz="1100" spc="65" dirty="0">
                          <a:latin typeface="Yu Gothic UI"/>
                          <a:cs typeface="Yu Gothic UI"/>
                        </a:rPr>
                        <a:t>に</a:t>
                      </a:r>
                      <a:r>
                        <a:rPr sz="1100" spc="75" dirty="0">
                          <a:latin typeface="Yu Gothic UI"/>
                          <a:cs typeface="Yu Gothic UI"/>
                        </a:rPr>
                        <a:t>関</a:t>
                      </a:r>
                      <a:r>
                        <a:rPr sz="1100" spc="229" dirty="0">
                          <a:latin typeface="Yu Gothic UI"/>
                          <a:cs typeface="Yu Gothic UI"/>
                        </a:rPr>
                        <a:t>す</a:t>
                      </a:r>
                      <a:r>
                        <a:rPr sz="1100" spc="215" dirty="0">
                          <a:latin typeface="Yu Gothic UI"/>
                          <a:cs typeface="Yu Gothic UI"/>
                        </a:rPr>
                        <a:t>るガ</a:t>
                      </a:r>
                      <a:r>
                        <a:rPr sz="1100" spc="330" dirty="0">
                          <a:latin typeface="Yu Gothic UI"/>
                          <a:cs typeface="Yu Gothic UI"/>
                        </a:rPr>
                        <a:t>イド</a:t>
                      </a:r>
                      <a:r>
                        <a:rPr sz="1100" spc="315" dirty="0">
                          <a:latin typeface="Yu Gothic UI"/>
                          <a:cs typeface="Yu Gothic UI"/>
                        </a:rPr>
                        <a:t>ラ</a:t>
                      </a:r>
                      <a:r>
                        <a:rPr sz="1100" spc="415" dirty="0">
                          <a:latin typeface="Yu Gothic UI"/>
                          <a:cs typeface="Yu Gothic UI"/>
                        </a:rPr>
                        <a:t>イ</a:t>
                      </a:r>
                      <a:r>
                        <a:rPr sz="1100" spc="445" dirty="0">
                          <a:latin typeface="Yu Gothic UI"/>
                          <a:cs typeface="Yu Gothic UI"/>
                        </a:rPr>
                        <a:t>ン</a:t>
                      </a:r>
                      <a:r>
                        <a:rPr sz="1100" spc="285" dirty="0">
                          <a:latin typeface="Yu Gothic UI"/>
                          <a:cs typeface="Yu Gothic UI"/>
                        </a:rPr>
                        <a:t>」</a:t>
                      </a:r>
                      <a:r>
                        <a:rPr sz="1100" spc="70" dirty="0">
                          <a:latin typeface="Yu Gothic UI"/>
                          <a:cs typeface="Yu Gothic UI"/>
                        </a:rPr>
                        <a:t>を</a:t>
                      </a:r>
                      <a:r>
                        <a:rPr sz="1100" spc="95" dirty="0">
                          <a:latin typeface="Yu Gothic UI"/>
                          <a:cs typeface="Yu Gothic UI"/>
                        </a:rPr>
                        <a:t>参</a:t>
                      </a:r>
                      <a:r>
                        <a:rPr sz="1100" spc="85" dirty="0">
                          <a:latin typeface="Yu Gothic UI"/>
                          <a:cs typeface="Yu Gothic UI"/>
                        </a:rPr>
                        <a:t>考</a:t>
                      </a:r>
                      <a:r>
                        <a:rPr sz="1100" spc="240" dirty="0">
                          <a:latin typeface="Yu Gothic UI"/>
                          <a:cs typeface="Yu Gothic UI"/>
                        </a:rPr>
                        <a:t>と</a:t>
                      </a:r>
                      <a:r>
                        <a:rPr sz="1100" spc="275" dirty="0">
                          <a:latin typeface="Yu Gothic UI"/>
                          <a:cs typeface="Yu Gothic UI"/>
                        </a:rPr>
                        <a:t>す</a:t>
                      </a:r>
                      <a:r>
                        <a:rPr sz="1100" spc="245" dirty="0">
                          <a:latin typeface="Yu Gothic UI"/>
                          <a:cs typeface="Yu Gothic UI"/>
                        </a:rPr>
                        <a:t>る</a:t>
                      </a:r>
                      <a:r>
                        <a:rPr sz="1100" spc="340" dirty="0">
                          <a:latin typeface="Yu Gothic UI"/>
                          <a:cs typeface="Yu Gothic UI"/>
                        </a:rPr>
                        <a:t>こ</a:t>
                      </a:r>
                      <a:r>
                        <a:rPr sz="1100" spc="375" dirty="0">
                          <a:latin typeface="Yu Gothic UI"/>
                          <a:cs typeface="Yu Gothic UI"/>
                        </a:rPr>
                        <a:t>と</a:t>
                      </a:r>
                      <a:r>
                        <a:rPr sz="1100" spc="295" dirty="0">
                          <a:latin typeface="Yu Gothic UI"/>
                          <a:cs typeface="Yu Gothic UI"/>
                        </a:rPr>
                        <a:t>。</a:t>
                      </a:r>
                      <a:endParaRPr sz="1100">
                        <a:latin typeface="Yu Gothic UI"/>
                        <a:cs typeface="Yu Gothic UI"/>
                      </a:endParaRPr>
                    </a:p>
                    <a:p>
                      <a:pPr marL="530860" marR="191770" indent="-268605" algn="just">
                        <a:lnSpc>
                          <a:spcPct val="100000"/>
                        </a:lnSpc>
                      </a:pPr>
                      <a:r>
                        <a:rPr sz="1100" spc="30" dirty="0">
                          <a:latin typeface="Yu Gothic UI"/>
                          <a:cs typeface="Yu Gothic UI"/>
                        </a:rPr>
                        <a:t>(４)  地域において、連携機関以外の保険医療機関等が、当該ＩＣＴを用いた情報を共有する連携体制への参加を希望した場合には</a:t>
                      </a:r>
                      <a:r>
                        <a:rPr sz="1100" b="1" u="sng" spc="10" dirty="0">
                          <a:solidFill>
                            <a:srgbClr val="006FC0"/>
                          </a:solidFill>
                          <a:uFill>
                            <a:solidFill>
                              <a:srgbClr val="006FC0"/>
                            </a:solidFill>
                          </a:uFill>
                          <a:latin typeface="Yu Gothic UI"/>
                          <a:cs typeface="Yu Gothic UI"/>
                        </a:rPr>
                        <a:t>当該体制を運営</a:t>
                      </a:r>
                      <a:r>
                        <a:rPr sz="1100" b="1" u="sng" spc="500" dirty="0">
                          <a:solidFill>
                            <a:srgbClr val="006FC0"/>
                          </a:solidFill>
                          <a:uFill>
                            <a:solidFill>
                              <a:srgbClr val="006FC0"/>
                            </a:solidFill>
                          </a:uFill>
                          <a:latin typeface="Yu Gothic UI"/>
                          <a:cs typeface="Yu Gothic UI"/>
                        </a:rPr>
                        <a:t> </a:t>
                      </a:r>
                      <a:r>
                        <a:rPr sz="1100" b="1" u="sng" spc="105" dirty="0">
                          <a:solidFill>
                            <a:srgbClr val="006FC0"/>
                          </a:solidFill>
                          <a:uFill>
                            <a:solidFill>
                              <a:srgbClr val="006FC0"/>
                            </a:solidFill>
                          </a:uFill>
                          <a:latin typeface="Yu Gothic UI"/>
                          <a:cs typeface="Yu Gothic UI"/>
                        </a:rPr>
                        <a:t>する関係者の間で定めた取り決めに基づき、</a:t>
                      </a:r>
                      <a:r>
                        <a:rPr sz="1100" spc="135" dirty="0">
                          <a:latin typeface="Yu Gothic UI"/>
                          <a:cs typeface="Yu Gothic UI"/>
                        </a:rPr>
                        <a:t>連携体制を構築すること。</a:t>
                      </a:r>
                      <a:r>
                        <a:rPr sz="1100" b="1" u="sng" spc="80" dirty="0">
                          <a:solidFill>
                            <a:srgbClr val="006FC0"/>
                          </a:solidFill>
                          <a:uFill>
                            <a:solidFill>
                              <a:srgbClr val="006FC0"/>
                            </a:solidFill>
                          </a:uFill>
                          <a:latin typeface="Yu Gothic UI"/>
                          <a:cs typeface="Yu Gothic UI"/>
                        </a:rPr>
                        <a:t>なお、連携体制が煩雑なものとならないよう、地域で同一の連携体制を</a:t>
                      </a:r>
                      <a:r>
                        <a:rPr sz="1100" b="1" u="sng" spc="185" dirty="0">
                          <a:solidFill>
                            <a:srgbClr val="006FC0"/>
                          </a:solidFill>
                          <a:uFill>
                            <a:solidFill>
                              <a:srgbClr val="006FC0"/>
                            </a:solidFill>
                          </a:uFill>
                          <a:latin typeface="Yu Gothic UI"/>
                          <a:cs typeface="Yu Gothic UI"/>
                        </a:rPr>
                        <a:t>構築することが望ましい。</a:t>
                      </a:r>
                      <a:r>
                        <a:rPr sz="1100" b="1" spc="235" dirty="0">
                          <a:solidFill>
                            <a:srgbClr val="006FC0"/>
                          </a:solidFill>
                          <a:latin typeface="Yu Gothic UI"/>
                          <a:cs typeface="Yu Gothic UI"/>
                        </a:rPr>
                        <a:t>  </a:t>
                      </a:r>
                      <a:r>
                        <a:rPr sz="1100" spc="150" dirty="0">
                          <a:latin typeface="Yu Gothic UI"/>
                          <a:cs typeface="Yu Gothic UI"/>
                        </a:rPr>
                        <a:t>(３)・(５)・(６)  (略)</a:t>
                      </a:r>
                      <a:endParaRPr sz="1100">
                        <a:latin typeface="Yu Gothic UI"/>
                        <a:cs typeface="Yu Gothic UI"/>
                      </a:endParaRPr>
                    </a:p>
                    <a:p>
                      <a:pPr algn="r">
                        <a:lnSpc>
                          <a:spcPct val="100000"/>
                        </a:lnSpc>
                        <a:spcBef>
                          <a:spcPts val="570"/>
                        </a:spcBef>
                      </a:pPr>
                      <a:r>
                        <a:rPr sz="1800" b="1" spc="-25" dirty="0">
                          <a:latin typeface="Calibri"/>
                          <a:cs typeface="Calibri"/>
                        </a:rPr>
                        <a:t>75</a:t>
                      </a:r>
                      <a:endParaRPr sz="1800">
                        <a:latin typeface="Calibri"/>
                        <a:cs typeface="Calibri"/>
                      </a:endParaRPr>
                    </a:p>
                  </a:txBody>
                  <a:tcPr marL="0" marR="0" marT="8572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9" name="object 9"/>
          <p:cNvPicPr/>
          <p:nvPr/>
        </p:nvPicPr>
        <p:blipFill>
          <a:blip r:embed="rId2" cstate="print"/>
          <a:stretch>
            <a:fillRect/>
          </a:stretch>
        </p:blipFill>
        <p:spPr>
          <a:xfrm>
            <a:off x="7446644" y="2986519"/>
            <a:ext cx="2345435" cy="70752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964"/>
              </a:lnSpc>
            </a:pPr>
            <a:r>
              <a:rPr spc="-25" dirty="0"/>
              <a:t>76</a:t>
            </a:r>
          </a:p>
        </p:txBody>
      </p:sp>
      <p:sp>
        <p:nvSpPr>
          <p:cNvPr id="4" name="object 4"/>
          <p:cNvSpPr txBox="1">
            <a:spLocks noGrp="1"/>
          </p:cNvSpPr>
          <p:nvPr>
            <p:ph type="title"/>
          </p:nvPr>
        </p:nvSpPr>
        <p:spPr>
          <a:xfrm>
            <a:off x="3325748" y="4152976"/>
            <a:ext cx="5835650" cy="452120"/>
          </a:xfrm>
          <a:prstGeom prst="rect">
            <a:avLst/>
          </a:prstGeom>
        </p:spPr>
        <p:txBody>
          <a:bodyPr vert="horz" wrap="square" lIns="0" tIns="12065" rIns="0" bIns="0" rtlCol="0">
            <a:spAutoFit/>
          </a:bodyPr>
          <a:lstStyle/>
          <a:p>
            <a:pPr marL="12700">
              <a:lnSpc>
                <a:spcPct val="100000"/>
              </a:lnSpc>
              <a:spcBef>
                <a:spcPts val="95"/>
              </a:spcBef>
            </a:pPr>
            <a:r>
              <a:rPr sz="2800" spc="355" dirty="0"/>
              <a:t>21</a:t>
            </a:r>
            <a:r>
              <a:rPr sz="2800" spc="114" dirty="0"/>
              <a:t>．歯科固有の技術の評価の見直し</a:t>
            </a:r>
            <a:endParaRPr sz="2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31314"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p:nvPr/>
        </p:nvSpPr>
        <p:spPr>
          <a:xfrm>
            <a:off x="2131314" y="4046982"/>
            <a:ext cx="7665084" cy="878840"/>
          </a:xfrm>
          <a:prstGeom prst="rect">
            <a:avLst/>
          </a:prstGeom>
        </p:spPr>
        <p:txBody>
          <a:bodyPr vert="horz" wrap="square" lIns="0" tIns="12065" rIns="0" bIns="0" rtlCol="0">
            <a:spAutoFit/>
          </a:bodyPr>
          <a:lstStyle/>
          <a:p>
            <a:pPr marL="1079500" marR="5080" indent="-1066800">
              <a:lnSpc>
                <a:spcPct val="100000"/>
              </a:lnSpc>
              <a:spcBef>
                <a:spcPts val="95"/>
              </a:spcBef>
              <a:tabLst>
                <a:tab pos="1259205" algn="l"/>
              </a:tabLst>
            </a:pPr>
            <a:r>
              <a:rPr sz="2800" b="1" spc="425" dirty="0">
                <a:latin typeface="Yu Gothic UI"/>
                <a:cs typeface="Yu Gothic UI"/>
              </a:rPr>
              <a:t>21-</a:t>
            </a:r>
            <a:r>
              <a:rPr sz="2800" b="1" spc="715" dirty="0">
                <a:latin typeface="Yu Gothic UI"/>
                <a:cs typeface="Yu Gothic UI"/>
              </a:rPr>
              <a:t>1</a:t>
            </a:r>
            <a:r>
              <a:rPr sz="2800" b="1" dirty="0">
                <a:latin typeface="Yu Gothic UI"/>
                <a:cs typeface="Yu Gothic UI"/>
              </a:rPr>
              <a:t>		</a:t>
            </a:r>
            <a:r>
              <a:rPr sz="2800" b="1" spc="80" dirty="0">
                <a:latin typeface="Yu Gothic UI"/>
                <a:cs typeface="Yu Gothic UI"/>
              </a:rPr>
              <a:t>医療技術評価分科会等における検討結果</a:t>
            </a:r>
            <a:r>
              <a:rPr sz="2800" b="1" spc="250" dirty="0">
                <a:latin typeface="Yu Gothic UI"/>
                <a:cs typeface="Yu Gothic UI"/>
              </a:rPr>
              <a:t>を踏まえた評価や運用の見直し</a:t>
            </a:r>
            <a:endParaRPr sz="2800">
              <a:latin typeface="Yu Gothic UI"/>
              <a:cs typeface="Yu Gothic UI"/>
            </a:endParaRPr>
          </a:p>
        </p:txBody>
      </p:sp>
      <p:sp>
        <p:nvSpPr>
          <p:cNvPr id="4" name="object 4"/>
          <p:cNvSpPr/>
          <p:nvPr/>
        </p:nvSpPr>
        <p:spPr>
          <a:xfrm>
            <a:off x="0" y="3791826"/>
            <a:ext cx="2076450" cy="1094740"/>
          </a:xfrm>
          <a:custGeom>
            <a:avLst/>
            <a:gdLst/>
            <a:ahLst/>
            <a:cxnLst/>
            <a:rect l="l" t="t" r="r" b="b"/>
            <a:pathLst>
              <a:path w="2076450" h="1094739">
                <a:moveTo>
                  <a:pt x="2076450" y="0"/>
                </a:moveTo>
                <a:lnTo>
                  <a:pt x="0" y="0"/>
                </a:lnTo>
                <a:lnTo>
                  <a:pt x="0" y="1094498"/>
                </a:lnTo>
                <a:lnTo>
                  <a:pt x="2076450" y="1094498"/>
                </a:lnTo>
                <a:lnTo>
                  <a:pt x="2076450"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964"/>
              </a:lnSpc>
            </a:pPr>
            <a:r>
              <a:rPr spc="-25" dirty="0"/>
              <a:t>77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1891664" y="402716"/>
            <a:ext cx="6121400" cy="391160"/>
          </a:xfrm>
          <a:prstGeom prst="rect">
            <a:avLst/>
          </a:prstGeom>
        </p:spPr>
        <p:txBody>
          <a:bodyPr vert="horz" wrap="square" lIns="0" tIns="12700" rIns="0" bIns="0" rtlCol="0">
            <a:spAutoFit/>
          </a:bodyPr>
          <a:lstStyle/>
          <a:p>
            <a:pPr marL="12700">
              <a:lnSpc>
                <a:spcPct val="100000"/>
              </a:lnSpc>
              <a:spcBef>
                <a:spcPts val="100"/>
              </a:spcBef>
            </a:pPr>
            <a:r>
              <a:rPr spc="170" dirty="0"/>
              <a:t>模型調製における光学印象及びデジタル模型</a:t>
            </a:r>
          </a:p>
        </p:txBody>
      </p:sp>
      <p:sp>
        <p:nvSpPr>
          <p:cNvPr id="4" name="object 4"/>
          <p:cNvSpPr txBox="1"/>
          <p:nvPr/>
        </p:nvSpPr>
        <p:spPr>
          <a:xfrm>
            <a:off x="78739" y="3429"/>
            <a:ext cx="9732010" cy="391160"/>
          </a:xfrm>
          <a:prstGeom prst="rect">
            <a:avLst/>
          </a:prstGeom>
        </p:spPr>
        <p:txBody>
          <a:bodyPr vert="horz" wrap="square" lIns="0" tIns="12700" rIns="0" bIns="0" rtlCol="0">
            <a:spAutoFit/>
          </a:bodyPr>
          <a:lstStyle/>
          <a:p>
            <a:pPr marL="12700" marR="5080">
              <a:lnSpc>
                <a:spcPct val="100000"/>
              </a:lnSpc>
              <a:spcBef>
                <a:spcPts val="100"/>
              </a:spcBef>
              <a:tabLst>
                <a:tab pos="1892935"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Ⅲ－７ </a:t>
            </a:r>
            <a:r>
              <a:rPr sz="1200" spc="60" dirty="0">
                <a:latin typeface="Yu Gothic UI"/>
                <a:cs typeface="Yu Gothic UI"/>
              </a:rPr>
              <a:t>口腔疾患</a:t>
            </a:r>
            <a:r>
              <a:rPr sz="1200" dirty="0">
                <a:latin typeface="Yu Gothic UI"/>
                <a:cs typeface="Yu Gothic UI"/>
              </a:rPr>
              <a:t>の</a:t>
            </a:r>
            <a:r>
              <a:rPr sz="1200" spc="60" dirty="0">
                <a:latin typeface="Yu Gothic UI"/>
                <a:cs typeface="Yu Gothic UI"/>
              </a:rPr>
              <a:t>重症化予防等</a:t>
            </a:r>
            <a:r>
              <a:rPr sz="1200" dirty="0">
                <a:latin typeface="Yu Gothic UI"/>
                <a:cs typeface="Yu Gothic UI"/>
              </a:rPr>
              <a:t>の</a:t>
            </a:r>
            <a:r>
              <a:rPr sz="1200" spc="60" dirty="0">
                <a:latin typeface="Yu Gothic UI"/>
                <a:cs typeface="Yu Gothic UI"/>
              </a:rPr>
              <a:t>生活</a:t>
            </a:r>
            <a:r>
              <a:rPr sz="1200" dirty="0">
                <a:latin typeface="Yu Gothic UI"/>
                <a:cs typeface="Yu Gothic UI"/>
              </a:rPr>
              <a:t>の</a:t>
            </a:r>
            <a:r>
              <a:rPr sz="1200" spc="60" dirty="0">
                <a:latin typeface="Yu Gothic UI"/>
                <a:cs typeface="Yu Gothic UI"/>
              </a:rPr>
              <a:t>質</a:t>
            </a:r>
            <a:r>
              <a:rPr sz="1200" dirty="0">
                <a:latin typeface="Yu Gothic UI"/>
                <a:cs typeface="Yu Gothic UI"/>
              </a:rPr>
              <a:t>に</a:t>
            </a:r>
            <a:r>
              <a:rPr sz="1200" spc="60" dirty="0">
                <a:latin typeface="Yu Gothic UI"/>
                <a:cs typeface="Yu Gothic UI"/>
              </a:rPr>
              <a:t>配慮</a:t>
            </a:r>
            <a:r>
              <a:rPr sz="1200" dirty="0">
                <a:latin typeface="Yu Gothic UI"/>
                <a:cs typeface="Yu Gothic UI"/>
              </a:rPr>
              <a:t>した</a:t>
            </a:r>
            <a:r>
              <a:rPr sz="1200" spc="60" dirty="0">
                <a:latin typeface="Yu Gothic UI"/>
                <a:cs typeface="Yu Gothic UI"/>
              </a:rPr>
              <a:t>歯科医療</a:t>
            </a:r>
            <a:r>
              <a:rPr sz="1200" dirty="0">
                <a:latin typeface="Yu Gothic UI"/>
                <a:cs typeface="Yu Gothic UI"/>
              </a:rPr>
              <a:t>の</a:t>
            </a:r>
            <a:r>
              <a:rPr sz="1200" spc="60" dirty="0">
                <a:latin typeface="Yu Gothic UI"/>
                <a:cs typeface="Yu Gothic UI"/>
              </a:rPr>
              <a:t>推進</a:t>
            </a:r>
            <a:r>
              <a:rPr sz="1200" dirty="0">
                <a:latin typeface="Yu Gothic UI"/>
                <a:cs typeface="Yu Gothic UI"/>
              </a:rPr>
              <a:t>、</a:t>
            </a:r>
            <a:r>
              <a:rPr sz="1200" spc="60" dirty="0">
                <a:latin typeface="Yu Gothic UI"/>
                <a:cs typeface="Yu Gothic UI"/>
              </a:rPr>
              <a:t>口腔機能発達不全及</a:t>
            </a:r>
            <a:r>
              <a:rPr sz="1200" spc="50" dirty="0">
                <a:latin typeface="Yu Gothic UI"/>
                <a:cs typeface="Yu Gothic UI"/>
              </a:rPr>
              <a:t>び</a:t>
            </a:r>
            <a:r>
              <a:rPr sz="1200" spc="60" dirty="0">
                <a:latin typeface="Yu Gothic UI"/>
                <a:cs typeface="Yu Gothic UI"/>
              </a:rPr>
              <a:t>口腔機能低下</a:t>
            </a:r>
            <a:r>
              <a:rPr sz="1200" dirty="0">
                <a:latin typeface="Yu Gothic UI"/>
                <a:cs typeface="Yu Gothic UI"/>
              </a:rPr>
              <a:t>への</a:t>
            </a:r>
            <a:r>
              <a:rPr sz="1200" spc="10" dirty="0">
                <a:latin typeface="Yu Gothic UI"/>
                <a:cs typeface="Yu Gothic UI"/>
              </a:rPr>
              <a:t>対</a:t>
            </a:r>
            <a:r>
              <a:rPr sz="1200" spc="105" dirty="0">
                <a:latin typeface="Yu Gothic UI"/>
                <a:cs typeface="Yu Gothic UI"/>
              </a:rPr>
              <a:t>応</a:t>
            </a:r>
            <a:r>
              <a:rPr sz="1200" spc="85" dirty="0">
                <a:latin typeface="Yu Gothic UI"/>
                <a:cs typeface="Yu Gothic UI"/>
              </a:rPr>
              <a:t>の</a:t>
            </a:r>
            <a:r>
              <a:rPr sz="1200" spc="105" dirty="0">
                <a:latin typeface="Yu Gothic UI"/>
                <a:cs typeface="Yu Gothic UI"/>
              </a:rPr>
              <a:t>充実</a:t>
            </a:r>
            <a:r>
              <a:rPr sz="1200" spc="70" dirty="0">
                <a:latin typeface="Yu Gothic UI"/>
                <a:cs typeface="Yu Gothic UI"/>
              </a:rPr>
              <a:t>、</a:t>
            </a:r>
            <a:r>
              <a:rPr sz="1200" spc="105" dirty="0">
                <a:latin typeface="Yu Gothic UI"/>
                <a:cs typeface="Yu Gothic UI"/>
              </a:rPr>
              <a:t>歯科治療</a:t>
            </a:r>
            <a:r>
              <a:rPr sz="1200" spc="85" dirty="0">
                <a:latin typeface="Yu Gothic UI"/>
                <a:cs typeface="Yu Gothic UI"/>
              </a:rPr>
              <a:t>の</a:t>
            </a:r>
            <a:r>
              <a:rPr sz="1200" spc="80" dirty="0">
                <a:latin typeface="Yu Gothic UI"/>
                <a:cs typeface="Yu Gothic UI"/>
              </a:rPr>
              <a:t>デ</a:t>
            </a:r>
            <a:r>
              <a:rPr sz="1200" spc="85" dirty="0">
                <a:latin typeface="Yu Gothic UI"/>
                <a:cs typeface="Yu Gothic UI"/>
              </a:rPr>
              <a:t>ジ</a:t>
            </a:r>
            <a:r>
              <a:rPr sz="1200" spc="80" dirty="0">
                <a:latin typeface="Yu Gothic UI"/>
                <a:cs typeface="Yu Gothic UI"/>
              </a:rPr>
              <a:t>タ</a:t>
            </a:r>
            <a:r>
              <a:rPr sz="1200" spc="85" dirty="0">
                <a:latin typeface="Yu Gothic UI"/>
                <a:cs typeface="Yu Gothic UI"/>
              </a:rPr>
              <a:t>ル</a:t>
            </a:r>
            <a:r>
              <a:rPr sz="1200" spc="105" dirty="0">
                <a:latin typeface="Yu Gothic UI"/>
                <a:cs typeface="Yu Gothic UI"/>
              </a:rPr>
              <a:t>化</a:t>
            </a:r>
            <a:r>
              <a:rPr sz="1200" spc="85" dirty="0">
                <a:latin typeface="Yu Gothic UI"/>
                <a:cs typeface="Yu Gothic UI"/>
              </a:rPr>
              <a:t>の</a:t>
            </a:r>
            <a:r>
              <a:rPr sz="1200" spc="105" dirty="0">
                <a:latin typeface="Yu Gothic UI"/>
                <a:cs typeface="Yu Gothic UI"/>
              </a:rPr>
              <a:t>推進</a:t>
            </a:r>
            <a:r>
              <a:rPr sz="1200" spc="80" dirty="0">
                <a:latin typeface="Yu Gothic UI"/>
                <a:cs typeface="Yu Gothic UI"/>
              </a:rPr>
              <a:t>－⑬</a:t>
            </a:r>
            <a:endParaRPr sz="1200">
              <a:latin typeface="Yu Gothic UI"/>
              <a:cs typeface="Yu Gothic UI"/>
            </a:endParaRPr>
          </a:p>
        </p:txBody>
      </p:sp>
      <p:pic>
        <p:nvPicPr>
          <p:cNvPr id="5" name="object 5"/>
          <p:cNvPicPr/>
          <p:nvPr/>
        </p:nvPicPr>
        <p:blipFill>
          <a:blip r:embed="rId2" cstate="print"/>
          <a:stretch>
            <a:fillRect/>
          </a:stretch>
        </p:blipFill>
        <p:spPr>
          <a:xfrm>
            <a:off x="8465819" y="1090777"/>
            <a:ext cx="1185862" cy="2208936"/>
          </a:xfrm>
          <a:prstGeom prst="rect">
            <a:avLst/>
          </a:prstGeom>
        </p:spPr>
      </p:pic>
      <p:graphicFrame>
        <p:nvGraphicFramePr>
          <p:cNvPr id="6" name="object 6"/>
          <p:cNvGraphicFramePr>
            <a:graphicFrameLocks noGrp="1"/>
          </p:cNvGraphicFramePr>
          <p:nvPr/>
        </p:nvGraphicFramePr>
        <p:xfrm>
          <a:off x="188366" y="948016"/>
          <a:ext cx="9605645" cy="2383154"/>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885440">
                  <a:extLst>
                    <a:ext uri="{9D8B030D-6E8A-4147-A177-3AD203B41FA5}">
                      <a16:colId xmlns:a16="http://schemas.microsoft.com/office/drawing/2014/main" val="20001"/>
                    </a:ext>
                  </a:extLst>
                </a:gridCol>
                <a:gridCol w="6513195">
                  <a:extLst>
                    <a:ext uri="{9D8B030D-6E8A-4147-A177-3AD203B41FA5}">
                      <a16:colId xmlns:a16="http://schemas.microsoft.com/office/drawing/2014/main" val="20002"/>
                    </a:ext>
                  </a:extLst>
                </a:gridCol>
              </a:tblGrid>
              <a:tr h="106045">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146050">
                        <a:lnSpc>
                          <a:spcPct val="100000"/>
                        </a:lnSpc>
                        <a:spcBef>
                          <a:spcPts val="400"/>
                        </a:spcBef>
                      </a:pPr>
                      <a:r>
                        <a:rPr sz="1200" b="1" spc="75" dirty="0">
                          <a:latin typeface="Yu Gothic UI"/>
                          <a:cs typeface="Yu Gothic UI"/>
                        </a:rPr>
                        <a:t>模型調製における３次元デジタル加算</a:t>
                      </a:r>
                      <a:endParaRPr sz="1200">
                        <a:latin typeface="Yu Gothic UI"/>
                        <a:cs typeface="Yu Gothic UI"/>
                      </a:endParaRPr>
                    </a:p>
                  </a:txBody>
                  <a:tcPr marL="0" marR="0" marT="50800" marB="0">
                    <a:solidFill>
                      <a:srgbClr val="CDFFDC"/>
                    </a:solidFill>
                  </a:tcPr>
                </a:tc>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69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090420">
                <a:tc gridSpan="3">
                  <a:txBody>
                    <a:bodyPr/>
                    <a:lstStyle/>
                    <a:p>
                      <a:pPr marL="377825" indent="-286385">
                        <a:lnSpc>
                          <a:spcPct val="100000"/>
                        </a:lnSpc>
                        <a:spcBef>
                          <a:spcPts val="355"/>
                        </a:spcBef>
                        <a:buFont typeface="Wingdings"/>
                        <a:buChar char=""/>
                        <a:tabLst>
                          <a:tab pos="377825" algn="l"/>
                        </a:tabLst>
                      </a:pPr>
                      <a:r>
                        <a:rPr sz="1400" spc="175" dirty="0">
                          <a:latin typeface="Yu Gothic UI"/>
                          <a:cs typeface="Yu Gothic UI"/>
                        </a:rPr>
                        <a:t>模型調製において、</a:t>
                      </a:r>
                      <a:r>
                        <a:rPr sz="1400" b="1" u="sng" spc="75" dirty="0">
                          <a:solidFill>
                            <a:srgbClr val="006FC0"/>
                          </a:solidFill>
                          <a:uFill>
                            <a:solidFill>
                              <a:srgbClr val="006FC0"/>
                            </a:solidFill>
                          </a:uFill>
                          <a:latin typeface="Yu Gothic UI"/>
                          <a:cs typeface="Yu Gothic UI"/>
                        </a:rPr>
                        <a:t>デジタル印象採得装置を用いた場合の評価を新設</a:t>
                      </a:r>
                      <a:r>
                        <a:rPr sz="1400" spc="330" dirty="0">
                          <a:latin typeface="Yu Gothic UI"/>
                          <a:cs typeface="Yu Gothic UI"/>
                        </a:rPr>
                        <a:t>する。</a:t>
                      </a:r>
                      <a:endParaRPr sz="1400">
                        <a:latin typeface="Yu Gothic UI"/>
                        <a:cs typeface="Yu Gothic UI"/>
                      </a:endParaRPr>
                    </a:p>
                    <a:p>
                      <a:pPr>
                        <a:lnSpc>
                          <a:spcPct val="100000"/>
                        </a:lnSpc>
                        <a:spcBef>
                          <a:spcPts val="40"/>
                        </a:spcBef>
                      </a:pPr>
                      <a:endParaRPr sz="1400">
                        <a:latin typeface="Times New Roman"/>
                        <a:cs typeface="Times New Roman"/>
                      </a:endParaRPr>
                    </a:p>
                    <a:p>
                      <a:pPr marL="1069340">
                        <a:lnSpc>
                          <a:spcPct val="100000"/>
                        </a:lnSpc>
                        <a:tabLst>
                          <a:tab pos="1882139" algn="l"/>
                          <a:tab pos="4523740" algn="l"/>
                        </a:tabLst>
                      </a:pPr>
                      <a:r>
                        <a:rPr sz="1600" b="1" u="sng" spc="-25" dirty="0">
                          <a:solidFill>
                            <a:srgbClr val="006FC0"/>
                          </a:solidFill>
                          <a:uFill>
                            <a:solidFill>
                              <a:srgbClr val="006FC0"/>
                            </a:solidFill>
                          </a:uFill>
                          <a:latin typeface="Yu Gothic UI"/>
                          <a:cs typeface="Yu Gothic UI"/>
                        </a:rPr>
                        <a:t>（新</a:t>
                      </a:r>
                      <a:r>
                        <a:rPr sz="1600" b="1" u="sng" spc="-50" dirty="0">
                          <a:solidFill>
                            <a:srgbClr val="006FC0"/>
                          </a:solidFill>
                          <a:uFill>
                            <a:solidFill>
                              <a:srgbClr val="006FC0"/>
                            </a:solidFill>
                          </a:uFill>
                          <a:latin typeface="Yu Gothic UI"/>
                          <a:cs typeface="Yu Gothic UI"/>
                        </a:rPr>
                        <a:t>）</a:t>
                      </a:r>
                      <a:r>
                        <a:rPr sz="1600" b="1" u="sng" dirty="0">
                          <a:solidFill>
                            <a:srgbClr val="006FC0"/>
                          </a:solidFill>
                          <a:uFill>
                            <a:solidFill>
                              <a:srgbClr val="006FC0"/>
                            </a:solidFill>
                          </a:uFill>
                          <a:latin typeface="Yu Gothic UI"/>
                          <a:cs typeface="Yu Gothic UI"/>
                        </a:rPr>
                        <a:t>	</a:t>
                      </a:r>
                      <a:r>
                        <a:rPr sz="1600" b="1" u="sng" spc="160" dirty="0">
                          <a:solidFill>
                            <a:srgbClr val="006FC0"/>
                          </a:solidFill>
                          <a:uFill>
                            <a:solidFill>
                              <a:srgbClr val="006FC0"/>
                            </a:solidFill>
                          </a:uFill>
                          <a:latin typeface="Yu Gothic UI"/>
                          <a:cs typeface="Yu Gothic UI"/>
                        </a:rPr>
                        <a:t>３次元</a:t>
                      </a:r>
                      <a:r>
                        <a:rPr sz="1600" b="1" u="sng" spc="125" dirty="0">
                          <a:solidFill>
                            <a:srgbClr val="006FC0"/>
                          </a:solidFill>
                          <a:uFill>
                            <a:solidFill>
                              <a:srgbClr val="006FC0"/>
                            </a:solidFill>
                          </a:uFill>
                          <a:latin typeface="Yu Gothic UI"/>
                          <a:cs typeface="Yu Gothic UI"/>
                        </a:rPr>
                        <a:t>デ</a:t>
                      </a:r>
                      <a:r>
                        <a:rPr sz="1600" b="1" u="sng" spc="130" dirty="0">
                          <a:solidFill>
                            <a:srgbClr val="006FC0"/>
                          </a:solidFill>
                          <a:uFill>
                            <a:solidFill>
                              <a:srgbClr val="006FC0"/>
                            </a:solidFill>
                          </a:uFill>
                          <a:latin typeface="Yu Gothic UI"/>
                          <a:cs typeface="Yu Gothic UI"/>
                        </a:rPr>
                        <a:t>ジ</a:t>
                      </a:r>
                      <a:r>
                        <a:rPr sz="1600" b="1" u="sng" spc="120" dirty="0">
                          <a:solidFill>
                            <a:srgbClr val="006FC0"/>
                          </a:solidFill>
                          <a:uFill>
                            <a:solidFill>
                              <a:srgbClr val="006FC0"/>
                            </a:solidFill>
                          </a:uFill>
                          <a:latin typeface="Yu Gothic UI"/>
                          <a:cs typeface="Yu Gothic UI"/>
                        </a:rPr>
                        <a:t>タ</a:t>
                      </a:r>
                      <a:r>
                        <a:rPr sz="1600" b="1" u="sng" spc="135" dirty="0">
                          <a:solidFill>
                            <a:srgbClr val="006FC0"/>
                          </a:solidFill>
                          <a:uFill>
                            <a:solidFill>
                              <a:srgbClr val="006FC0"/>
                            </a:solidFill>
                          </a:uFill>
                          <a:latin typeface="Yu Gothic UI"/>
                          <a:cs typeface="Yu Gothic UI"/>
                        </a:rPr>
                        <a:t>ル</a:t>
                      </a:r>
                      <a:r>
                        <a:rPr sz="1600" b="1" u="sng" spc="160" dirty="0">
                          <a:solidFill>
                            <a:srgbClr val="006FC0"/>
                          </a:solidFill>
                          <a:uFill>
                            <a:solidFill>
                              <a:srgbClr val="006FC0"/>
                            </a:solidFill>
                          </a:uFill>
                          <a:latin typeface="Yu Gothic UI"/>
                          <a:cs typeface="Yu Gothic UI"/>
                        </a:rPr>
                        <a:t>加</a:t>
                      </a:r>
                      <a:r>
                        <a:rPr sz="1600" b="1" u="sng" spc="-50" dirty="0">
                          <a:solidFill>
                            <a:srgbClr val="006FC0"/>
                          </a:solidFill>
                          <a:uFill>
                            <a:solidFill>
                              <a:srgbClr val="006FC0"/>
                            </a:solidFill>
                          </a:uFill>
                          <a:latin typeface="Yu Gothic UI"/>
                          <a:cs typeface="Yu Gothic UI"/>
                        </a:rPr>
                        <a:t>算</a:t>
                      </a:r>
                      <a:r>
                        <a:rPr sz="1600" b="1" u="sng" dirty="0">
                          <a:solidFill>
                            <a:srgbClr val="006FC0"/>
                          </a:solidFill>
                          <a:uFill>
                            <a:solidFill>
                              <a:srgbClr val="006FC0"/>
                            </a:solidFill>
                          </a:uFill>
                          <a:latin typeface="Yu Gothic UI"/>
                          <a:cs typeface="Yu Gothic UI"/>
                        </a:rPr>
                        <a:t>	</a:t>
                      </a:r>
                      <a:r>
                        <a:rPr sz="1600" b="1" u="sng" spc="260" dirty="0">
                          <a:solidFill>
                            <a:srgbClr val="006FC0"/>
                          </a:solidFill>
                          <a:uFill>
                            <a:solidFill>
                              <a:srgbClr val="006FC0"/>
                            </a:solidFill>
                          </a:uFill>
                          <a:latin typeface="Yu Gothic UI"/>
                          <a:cs typeface="Yu Gothic UI"/>
                        </a:rPr>
                        <a:t>150</a:t>
                      </a:r>
                      <a:r>
                        <a:rPr sz="1600" b="1" u="sng" spc="-50" dirty="0">
                          <a:solidFill>
                            <a:srgbClr val="006FC0"/>
                          </a:solidFill>
                          <a:uFill>
                            <a:solidFill>
                              <a:srgbClr val="006FC0"/>
                            </a:solidFill>
                          </a:uFill>
                          <a:latin typeface="Yu Gothic UI"/>
                          <a:cs typeface="Yu Gothic UI"/>
                        </a:rPr>
                        <a:t>点</a:t>
                      </a:r>
                      <a:endParaRPr sz="1600">
                        <a:latin typeface="Yu Gothic UI"/>
                        <a:cs typeface="Yu Gothic UI"/>
                      </a:endParaRPr>
                    </a:p>
                    <a:p>
                      <a:pPr marL="91440">
                        <a:lnSpc>
                          <a:spcPct val="100000"/>
                        </a:lnSpc>
                        <a:spcBef>
                          <a:spcPts val="1714"/>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a:p>
                      <a:pPr marL="269240" marR="2658110" indent="-178435">
                        <a:lnSpc>
                          <a:spcPct val="100000"/>
                        </a:lnSpc>
                      </a:pPr>
                      <a:r>
                        <a:rPr sz="1400" spc="105" dirty="0">
                          <a:latin typeface="Yu Gothic UI"/>
                          <a:cs typeface="Yu Gothic UI"/>
                        </a:rPr>
                        <a:t>・デジタル印象採得装置を用いて３次元デジタル模型の製作又は調整を行った場合に</a:t>
                      </a:r>
                      <a:r>
                        <a:rPr sz="1400" spc="125" dirty="0">
                          <a:latin typeface="Yu Gothic UI"/>
                          <a:cs typeface="Yu Gothic UI"/>
                        </a:rPr>
                        <a:t>所定点数に加算する。</a:t>
                      </a:r>
                      <a:endParaRPr sz="1400">
                        <a:latin typeface="Yu Gothic UI"/>
                        <a:cs typeface="Yu Gothic UI"/>
                      </a:endParaRPr>
                    </a:p>
                    <a:p>
                      <a:pPr marL="91440">
                        <a:lnSpc>
                          <a:spcPct val="100000"/>
                        </a:lnSpc>
                      </a:pPr>
                      <a:r>
                        <a:rPr sz="1400" spc="145" dirty="0">
                          <a:latin typeface="Yu Gothic UI"/>
                          <a:cs typeface="Yu Gothic UI"/>
                        </a:rPr>
                        <a:t>・デジタル印象採得装置により取得したデータの取扱いについては、厚生労働省</a:t>
                      </a:r>
                      <a:endParaRPr sz="1400">
                        <a:latin typeface="Yu Gothic UI"/>
                        <a:cs typeface="Yu Gothic UI"/>
                      </a:endParaRPr>
                    </a:p>
                    <a:p>
                      <a:pPr marL="269240">
                        <a:lnSpc>
                          <a:spcPct val="100000"/>
                        </a:lnSpc>
                        <a:tabLst>
                          <a:tab pos="6827520" algn="l"/>
                        </a:tabLst>
                      </a:pPr>
                      <a:r>
                        <a:rPr sz="1400" spc="700" dirty="0">
                          <a:latin typeface="Yu Gothic UI"/>
                          <a:cs typeface="Yu Gothic UI"/>
                        </a:rPr>
                        <a:t>「</a:t>
                      </a:r>
                      <a:r>
                        <a:rPr sz="1400" spc="195" dirty="0">
                          <a:latin typeface="Yu Gothic UI"/>
                          <a:cs typeface="Yu Gothic UI"/>
                        </a:rPr>
                        <a:t>医療情報</a:t>
                      </a:r>
                      <a:r>
                        <a:rPr sz="1400" spc="155" dirty="0">
                          <a:latin typeface="Yu Gothic UI"/>
                          <a:cs typeface="Yu Gothic UI"/>
                        </a:rPr>
                        <a:t>シ</a:t>
                      </a:r>
                      <a:r>
                        <a:rPr sz="1400" spc="145" dirty="0">
                          <a:latin typeface="Yu Gothic UI"/>
                          <a:cs typeface="Yu Gothic UI"/>
                        </a:rPr>
                        <a:t>ステ</a:t>
                      </a:r>
                      <a:r>
                        <a:rPr sz="1400" spc="150" dirty="0">
                          <a:latin typeface="Yu Gothic UI"/>
                          <a:cs typeface="Yu Gothic UI"/>
                        </a:rPr>
                        <a:t>ム</a:t>
                      </a:r>
                      <a:r>
                        <a:rPr sz="1400" spc="140" dirty="0">
                          <a:latin typeface="Yu Gothic UI"/>
                          <a:cs typeface="Yu Gothic UI"/>
                        </a:rPr>
                        <a:t>の</a:t>
                      </a:r>
                      <a:r>
                        <a:rPr sz="1400" dirty="0">
                          <a:latin typeface="Yu Gothic UI"/>
                          <a:cs typeface="Yu Gothic UI"/>
                        </a:rPr>
                        <a:t>安全</a:t>
                      </a:r>
                      <a:r>
                        <a:rPr sz="1400" spc="-15" dirty="0">
                          <a:latin typeface="Yu Gothic UI"/>
                          <a:cs typeface="Yu Gothic UI"/>
                        </a:rPr>
                        <a:t>管</a:t>
                      </a:r>
                      <a:r>
                        <a:rPr sz="1400" spc="110" dirty="0">
                          <a:latin typeface="Yu Gothic UI"/>
                          <a:cs typeface="Yu Gothic UI"/>
                        </a:rPr>
                        <a:t>理</a:t>
                      </a:r>
                      <a:r>
                        <a:rPr sz="1400" spc="85" dirty="0">
                          <a:latin typeface="Yu Gothic UI"/>
                          <a:cs typeface="Yu Gothic UI"/>
                        </a:rPr>
                        <a:t>に</a:t>
                      </a:r>
                      <a:r>
                        <a:rPr sz="1400" spc="95" dirty="0">
                          <a:latin typeface="Yu Gothic UI"/>
                          <a:cs typeface="Yu Gothic UI"/>
                        </a:rPr>
                        <a:t>関</a:t>
                      </a:r>
                      <a:r>
                        <a:rPr sz="1400" spc="295" dirty="0">
                          <a:latin typeface="Yu Gothic UI"/>
                          <a:cs typeface="Yu Gothic UI"/>
                        </a:rPr>
                        <a:t>す</a:t>
                      </a:r>
                      <a:r>
                        <a:rPr sz="1400" spc="275" dirty="0">
                          <a:latin typeface="Yu Gothic UI"/>
                          <a:cs typeface="Yu Gothic UI"/>
                        </a:rPr>
                        <a:t>るガ</a:t>
                      </a:r>
                      <a:r>
                        <a:rPr sz="1400" spc="420" dirty="0">
                          <a:latin typeface="Yu Gothic UI"/>
                          <a:cs typeface="Yu Gothic UI"/>
                        </a:rPr>
                        <a:t>イ</a:t>
                      </a:r>
                      <a:r>
                        <a:rPr sz="1400" spc="409" dirty="0">
                          <a:latin typeface="Yu Gothic UI"/>
                          <a:cs typeface="Yu Gothic UI"/>
                        </a:rPr>
                        <a:t>ド</a:t>
                      </a:r>
                      <a:r>
                        <a:rPr sz="1400" spc="385" dirty="0">
                          <a:latin typeface="Yu Gothic UI"/>
                          <a:cs typeface="Yu Gothic UI"/>
                        </a:rPr>
                        <a:t>ラ</a:t>
                      </a:r>
                      <a:r>
                        <a:rPr sz="1400" spc="360" dirty="0">
                          <a:latin typeface="Yu Gothic UI"/>
                          <a:cs typeface="Yu Gothic UI"/>
                        </a:rPr>
                        <a:t>イ</a:t>
                      </a:r>
                      <a:r>
                        <a:rPr sz="1400" spc="380" dirty="0">
                          <a:latin typeface="Yu Gothic UI"/>
                          <a:cs typeface="Yu Gothic UI"/>
                        </a:rPr>
                        <a:t>ン</a:t>
                      </a:r>
                      <a:r>
                        <a:rPr sz="1400" spc="685" dirty="0">
                          <a:latin typeface="Yu Gothic UI"/>
                          <a:cs typeface="Yu Gothic UI"/>
                        </a:rPr>
                        <a:t>」</a:t>
                      </a:r>
                      <a:r>
                        <a:rPr sz="1400" spc="90" dirty="0">
                          <a:latin typeface="Yu Gothic UI"/>
                          <a:cs typeface="Yu Gothic UI"/>
                        </a:rPr>
                        <a:t>を</a:t>
                      </a:r>
                      <a:r>
                        <a:rPr sz="1400" spc="125" dirty="0">
                          <a:latin typeface="Yu Gothic UI"/>
                          <a:cs typeface="Yu Gothic UI"/>
                        </a:rPr>
                        <a:t>遵</a:t>
                      </a:r>
                      <a:r>
                        <a:rPr sz="1400" spc="110" dirty="0">
                          <a:latin typeface="Yu Gothic UI"/>
                          <a:cs typeface="Yu Gothic UI"/>
                        </a:rPr>
                        <a:t>守</a:t>
                      </a:r>
                      <a:r>
                        <a:rPr sz="1400" spc="395" dirty="0">
                          <a:latin typeface="Yu Gothic UI"/>
                          <a:cs typeface="Yu Gothic UI"/>
                        </a:rPr>
                        <a:t>す</a:t>
                      </a:r>
                      <a:r>
                        <a:rPr sz="1400" spc="370" dirty="0">
                          <a:latin typeface="Yu Gothic UI"/>
                          <a:cs typeface="Yu Gothic UI"/>
                        </a:rPr>
                        <a:t>る</a:t>
                      </a:r>
                      <a:r>
                        <a:rPr sz="1400" spc="300" dirty="0">
                          <a:latin typeface="Yu Gothic UI"/>
                          <a:cs typeface="Yu Gothic UI"/>
                        </a:rPr>
                        <a:t>こ</a:t>
                      </a:r>
                      <a:r>
                        <a:rPr sz="1400" spc="400" dirty="0">
                          <a:latin typeface="Yu Gothic UI"/>
                          <a:cs typeface="Yu Gothic UI"/>
                        </a:rPr>
                        <a:t>と</a:t>
                      </a:r>
                      <a:r>
                        <a:rPr sz="1400" spc="420" dirty="0">
                          <a:latin typeface="Yu Gothic UI"/>
                          <a:cs typeface="Yu Gothic UI"/>
                        </a:rPr>
                        <a:t>。</a:t>
                      </a:r>
                      <a:r>
                        <a:rPr sz="1400" dirty="0">
                          <a:latin typeface="Yu Gothic UI"/>
                          <a:cs typeface="Yu Gothic UI"/>
                        </a:rPr>
                        <a:t>	</a:t>
                      </a:r>
                      <a:r>
                        <a:rPr sz="1350" baseline="-12345" dirty="0">
                          <a:latin typeface="Yu Gothic"/>
                          <a:cs typeface="Yu Gothic"/>
                        </a:rPr>
                        <a:t>（医療技術評価分科会資料</a:t>
                      </a:r>
                      <a:r>
                        <a:rPr sz="1350" spc="-75" baseline="-12345" dirty="0">
                          <a:latin typeface="Yu Gothic"/>
                          <a:cs typeface="Yu Gothic"/>
                        </a:rPr>
                        <a:t>）</a:t>
                      </a:r>
                      <a:endParaRPr sz="1350" baseline="-12345">
                        <a:latin typeface="Yu Gothic"/>
                        <a:cs typeface="Yu Gothic"/>
                      </a:endParaRPr>
                    </a:p>
                  </a:txBody>
                  <a:tcPr marL="0" marR="0" marT="4508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7" name="object 7"/>
          <p:cNvGrpSpPr/>
          <p:nvPr/>
        </p:nvGrpSpPr>
        <p:grpSpPr>
          <a:xfrm>
            <a:off x="7137654" y="1774825"/>
            <a:ext cx="1267460" cy="1061085"/>
            <a:chOff x="7137654" y="1774825"/>
            <a:chExt cx="1267460" cy="1061085"/>
          </a:xfrm>
        </p:grpSpPr>
        <p:pic>
          <p:nvPicPr>
            <p:cNvPr id="8" name="object 8"/>
            <p:cNvPicPr/>
            <p:nvPr/>
          </p:nvPicPr>
          <p:blipFill>
            <a:blip r:embed="rId3" cstate="print"/>
            <a:stretch>
              <a:fillRect/>
            </a:stretch>
          </p:blipFill>
          <p:spPr>
            <a:xfrm>
              <a:off x="7137654" y="1800199"/>
              <a:ext cx="1267028" cy="1035710"/>
            </a:xfrm>
            <a:prstGeom prst="rect">
              <a:avLst/>
            </a:prstGeom>
          </p:spPr>
        </p:pic>
        <p:sp>
          <p:nvSpPr>
            <p:cNvPr id="9" name="object 9"/>
            <p:cNvSpPr/>
            <p:nvPr/>
          </p:nvSpPr>
          <p:spPr>
            <a:xfrm>
              <a:off x="7462012" y="1774825"/>
              <a:ext cx="618490" cy="477520"/>
            </a:xfrm>
            <a:custGeom>
              <a:avLst/>
              <a:gdLst/>
              <a:ahLst/>
              <a:cxnLst/>
              <a:rect l="l" t="t" r="r" b="b"/>
              <a:pathLst>
                <a:path w="618490" h="477519">
                  <a:moveTo>
                    <a:pt x="508889" y="0"/>
                  </a:moveTo>
                  <a:lnTo>
                    <a:pt x="0" y="273430"/>
                  </a:lnTo>
                  <a:lnTo>
                    <a:pt x="109474" y="477138"/>
                  </a:lnTo>
                  <a:lnTo>
                    <a:pt x="618363" y="203580"/>
                  </a:lnTo>
                  <a:lnTo>
                    <a:pt x="508889"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188366" y="3412007"/>
            <a:ext cx="9529445" cy="3220085"/>
            <a:chOff x="188366" y="3412007"/>
            <a:chExt cx="9529445" cy="3220085"/>
          </a:xfrm>
        </p:grpSpPr>
        <p:sp>
          <p:nvSpPr>
            <p:cNvPr id="11" name="object 11"/>
            <p:cNvSpPr/>
            <p:nvPr/>
          </p:nvSpPr>
          <p:spPr>
            <a:xfrm>
              <a:off x="193128" y="3518560"/>
              <a:ext cx="9519920" cy="3108960"/>
            </a:xfrm>
            <a:custGeom>
              <a:avLst/>
              <a:gdLst/>
              <a:ahLst/>
              <a:cxnLst/>
              <a:rect l="l" t="t" r="r" b="b"/>
              <a:pathLst>
                <a:path w="9519920" h="3108959">
                  <a:moveTo>
                    <a:pt x="0" y="3108579"/>
                  </a:moveTo>
                  <a:lnTo>
                    <a:pt x="9519793" y="3108579"/>
                  </a:lnTo>
                  <a:lnTo>
                    <a:pt x="9519793" y="0"/>
                  </a:lnTo>
                  <a:lnTo>
                    <a:pt x="0" y="0"/>
                  </a:lnTo>
                  <a:lnTo>
                    <a:pt x="0" y="3108579"/>
                  </a:lnTo>
                  <a:close/>
                </a:path>
              </a:pathLst>
            </a:custGeom>
            <a:ln w="9525">
              <a:solidFill>
                <a:srgbClr val="000000"/>
              </a:solidFill>
            </a:ln>
          </p:spPr>
          <p:txBody>
            <a:bodyPr wrap="square" lIns="0" tIns="0" rIns="0" bIns="0" rtlCol="0"/>
            <a:lstStyle/>
            <a:p>
              <a:endParaRPr/>
            </a:p>
          </p:txBody>
        </p:sp>
        <p:sp>
          <p:nvSpPr>
            <p:cNvPr id="12" name="object 12"/>
            <p:cNvSpPr/>
            <p:nvPr/>
          </p:nvSpPr>
          <p:spPr>
            <a:xfrm>
              <a:off x="315468" y="3412007"/>
              <a:ext cx="2885440" cy="294005"/>
            </a:xfrm>
            <a:custGeom>
              <a:avLst/>
              <a:gdLst/>
              <a:ahLst/>
              <a:cxnLst/>
              <a:rect l="l" t="t" r="r" b="b"/>
              <a:pathLst>
                <a:path w="2885440" h="294004">
                  <a:moveTo>
                    <a:pt x="2884932" y="0"/>
                  </a:moveTo>
                  <a:lnTo>
                    <a:pt x="0" y="0"/>
                  </a:lnTo>
                  <a:lnTo>
                    <a:pt x="0" y="293725"/>
                  </a:lnTo>
                  <a:lnTo>
                    <a:pt x="2884932" y="293725"/>
                  </a:lnTo>
                  <a:lnTo>
                    <a:pt x="2884932" y="0"/>
                  </a:lnTo>
                  <a:close/>
                </a:path>
              </a:pathLst>
            </a:custGeom>
            <a:solidFill>
              <a:srgbClr val="CDFFDC"/>
            </a:solidFill>
          </p:spPr>
          <p:txBody>
            <a:bodyPr wrap="square" lIns="0" tIns="0" rIns="0" bIns="0" rtlCol="0"/>
            <a:lstStyle/>
            <a:p>
              <a:endParaRPr/>
            </a:p>
          </p:txBody>
        </p:sp>
      </p:grpSp>
      <p:sp>
        <p:nvSpPr>
          <p:cNvPr id="13" name="object 13"/>
          <p:cNvSpPr txBox="1"/>
          <p:nvPr/>
        </p:nvSpPr>
        <p:spPr>
          <a:xfrm>
            <a:off x="271983" y="3361057"/>
            <a:ext cx="5474970" cy="617220"/>
          </a:xfrm>
          <a:prstGeom prst="rect">
            <a:avLst/>
          </a:prstGeom>
        </p:spPr>
        <p:txBody>
          <a:bodyPr vert="horz" wrap="square" lIns="0" tIns="102235" rIns="0" bIns="0" rtlCol="0">
            <a:spAutoFit/>
          </a:bodyPr>
          <a:lstStyle/>
          <a:p>
            <a:pPr marL="342265">
              <a:lnSpc>
                <a:spcPct val="100000"/>
              </a:lnSpc>
              <a:spcBef>
                <a:spcPts val="805"/>
              </a:spcBef>
            </a:pPr>
            <a:r>
              <a:rPr sz="1200" b="1" spc="95" dirty="0">
                <a:latin typeface="Yu Gothic UI"/>
                <a:cs typeface="Yu Gothic UI"/>
              </a:rPr>
              <a:t>歯の移動の管理についての見直し</a:t>
            </a:r>
            <a:endParaRPr sz="1200">
              <a:latin typeface="Yu Gothic UI"/>
              <a:cs typeface="Yu Gothic UI"/>
            </a:endParaRPr>
          </a:p>
          <a:p>
            <a:pPr marL="299085" indent="-286385">
              <a:lnSpc>
                <a:spcPct val="100000"/>
              </a:lnSpc>
              <a:spcBef>
                <a:spcPts val="830"/>
              </a:spcBef>
              <a:buFont typeface="Wingdings"/>
              <a:buChar char=""/>
              <a:tabLst>
                <a:tab pos="299085" algn="l"/>
              </a:tabLst>
            </a:pPr>
            <a:r>
              <a:rPr sz="1400" spc="60" dirty="0">
                <a:latin typeface="Yu Gothic UI"/>
                <a:cs typeface="Yu Gothic UI"/>
              </a:rPr>
              <a:t>歯科矯正管理料に係る</a:t>
            </a:r>
            <a:r>
              <a:rPr sz="1400" b="1" u="sng" spc="90" dirty="0">
                <a:solidFill>
                  <a:srgbClr val="006FC0"/>
                </a:solidFill>
                <a:uFill>
                  <a:solidFill>
                    <a:srgbClr val="006FC0"/>
                  </a:solidFill>
                </a:uFill>
                <a:latin typeface="Yu Gothic UI"/>
                <a:cs typeface="Yu Gothic UI"/>
              </a:rPr>
              <a:t>歯の移動の管理において写真を追加</a:t>
            </a:r>
            <a:r>
              <a:rPr sz="1400" spc="335" dirty="0">
                <a:latin typeface="Yu Gothic UI"/>
                <a:cs typeface="Yu Gothic UI"/>
              </a:rPr>
              <a:t>する。</a:t>
            </a:r>
            <a:endParaRPr sz="1400">
              <a:latin typeface="Yu Gothic UI"/>
              <a:cs typeface="Yu Gothic UI"/>
            </a:endParaRPr>
          </a:p>
        </p:txBody>
      </p:sp>
      <p:sp>
        <p:nvSpPr>
          <p:cNvPr id="14" name="object 14"/>
          <p:cNvSpPr txBox="1"/>
          <p:nvPr/>
        </p:nvSpPr>
        <p:spPr>
          <a:xfrm>
            <a:off x="315468" y="4015143"/>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15" name="object 15"/>
          <p:cNvSpPr txBox="1"/>
          <p:nvPr/>
        </p:nvSpPr>
        <p:spPr>
          <a:xfrm>
            <a:off x="315468" y="4375035"/>
            <a:ext cx="4320540" cy="2131060"/>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110" dirty="0">
                <a:latin typeface="Yu Gothic UI"/>
                <a:cs typeface="Yu Gothic UI"/>
              </a:rPr>
              <a:t>【歯科矯正管理料】</a:t>
            </a:r>
            <a:endParaRPr sz="1200">
              <a:latin typeface="Yu Gothic UI"/>
              <a:cs typeface="Yu Gothic UI"/>
            </a:endParaRPr>
          </a:p>
          <a:p>
            <a:pPr marL="90805">
              <a:lnSpc>
                <a:spcPct val="100000"/>
              </a:lnSpc>
              <a:spcBef>
                <a:spcPts val="1445"/>
              </a:spcBef>
            </a:pPr>
            <a:r>
              <a:rPr sz="1200" dirty="0">
                <a:latin typeface="Yu Gothic UI"/>
                <a:cs typeface="Yu Gothic UI"/>
              </a:rPr>
              <a:t>［算定要件］（抜粋</a:t>
            </a:r>
            <a:r>
              <a:rPr sz="1200" spc="-50" dirty="0">
                <a:latin typeface="Yu Gothic UI"/>
                <a:cs typeface="Yu Gothic UI"/>
              </a:rPr>
              <a:t>）</a:t>
            </a:r>
            <a:endParaRPr sz="1200">
              <a:latin typeface="Yu Gothic UI"/>
              <a:cs typeface="Yu Gothic UI"/>
            </a:endParaRPr>
          </a:p>
          <a:p>
            <a:pPr marL="446405" marR="98425" indent="-355600">
              <a:lnSpc>
                <a:spcPct val="100000"/>
              </a:lnSpc>
              <a:tabLst>
                <a:tab pos="54800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歯科矯正診断料又は顎口腔機能診断料に規定する治</a:t>
            </a:r>
            <a:r>
              <a:rPr sz="1200" spc="-50" dirty="0">
                <a:latin typeface="Yu Gothic UI"/>
                <a:cs typeface="Yu Gothic UI"/>
              </a:rPr>
              <a:t>療</a:t>
            </a:r>
            <a:r>
              <a:rPr sz="1200" spc="105" dirty="0">
                <a:latin typeface="Yu Gothic UI"/>
                <a:cs typeface="Yu Gothic UI"/>
              </a:rPr>
              <a:t>計画書</a:t>
            </a:r>
            <a:r>
              <a:rPr sz="1200" spc="80" dirty="0">
                <a:latin typeface="Yu Gothic UI"/>
                <a:cs typeface="Yu Gothic UI"/>
              </a:rPr>
              <a:t>に</a:t>
            </a:r>
            <a:r>
              <a:rPr sz="1200" spc="105" dirty="0">
                <a:latin typeface="Yu Gothic UI"/>
                <a:cs typeface="Yu Gothic UI"/>
              </a:rPr>
              <a:t>基</a:t>
            </a:r>
            <a:r>
              <a:rPr sz="1200" spc="85" dirty="0">
                <a:latin typeface="Yu Gothic UI"/>
                <a:cs typeface="Yu Gothic UI"/>
              </a:rPr>
              <a:t>づ</a:t>
            </a:r>
            <a:r>
              <a:rPr sz="1200" spc="80" dirty="0">
                <a:latin typeface="Yu Gothic UI"/>
                <a:cs typeface="Yu Gothic UI"/>
              </a:rPr>
              <a:t>き</a:t>
            </a:r>
            <a:r>
              <a:rPr sz="1200" spc="70" dirty="0">
                <a:latin typeface="Yu Gothic UI"/>
                <a:cs typeface="Yu Gothic UI"/>
              </a:rPr>
              <a:t>、</a:t>
            </a:r>
            <a:r>
              <a:rPr sz="1200" spc="105" dirty="0">
                <a:latin typeface="Yu Gothic UI"/>
                <a:cs typeface="Yu Gothic UI"/>
              </a:rPr>
              <a:t>計画的</a:t>
            </a:r>
            <a:r>
              <a:rPr sz="1200" spc="90" dirty="0">
                <a:latin typeface="Yu Gothic UI"/>
                <a:cs typeface="Yu Gothic UI"/>
              </a:rPr>
              <a:t>な</a:t>
            </a:r>
            <a:r>
              <a:rPr sz="1200" spc="105" dirty="0">
                <a:latin typeface="Yu Gothic UI"/>
                <a:cs typeface="Yu Gothic UI"/>
              </a:rPr>
              <a:t>歯科矯正管理</a:t>
            </a:r>
            <a:r>
              <a:rPr sz="1200" spc="80" dirty="0">
                <a:latin typeface="Yu Gothic UI"/>
                <a:cs typeface="Yu Gothic UI"/>
              </a:rPr>
              <a:t>を</a:t>
            </a:r>
            <a:r>
              <a:rPr sz="1200" spc="105" dirty="0">
                <a:latin typeface="Yu Gothic UI"/>
                <a:cs typeface="Yu Gothic UI"/>
              </a:rPr>
              <a:t>継続</a:t>
            </a:r>
            <a:r>
              <a:rPr sz="1200" spc="75" dirty="0">
                <a:latin typeface="Yu Gothic UI"/>
                <a:cs typeface="Yu Gothic UI"/>
              </a:rPr>
              <a:t>し</a:t>
            </a:r>
            <a:r>
              <a:rPr sz="1200" spc="30" dirty="0">
                <a:latin typeface="Yu Gothic UI"/>
                <a:cs typeface="Yu Gothic UI"/>
              </a:rPr>
              <a:t>て</a:t>
            </a:r>
            <a:endParaRPr sz="1200">
              <a:latin typeface="Yu Gothic UI"/>
              <a:cs typeface="Yu Gothic UI"/>
            </a:endParaRPr>
          </a:p>
          <a:p>
            <a:pPr marL="446405" marR="207645" algn="just">
              <a:lnSpc>
                <a:spcPct val="100000"/>
              </a:lnSpc>
            </a:pPr>
            <a:r>
              <a:rPr sz="1200" spc="105" dirty="0">
                <a:latin typeface="Yu Gothic UI"/>
                <a:cs typeface="Yu Gothic UI"/>
              </a:rPr>
              <a:t>行った場合であって、当該保険医療機関において動的</a:t>
            </a:r>
            <a:r>
              <a:rPr sz="1200" spc="70" dirty="0">
                <a:latin typeface="Yu Gothic UI"/>
                <a:cs typeface="Yu Gothic UI"/>
              </a:rPr>
              <a:t>治療が開始された患者に対し、療養上必要な指導を行</a:t>
            </a:r>
            <a:r>
              <a:rPr sz="1200" spc="315" dirty="0">
                <a:latin typeface="Yu Gothic UI"/>
                <a:cs typeface="Yu Gothic UI"/>
              </a:rPr>
              <a:t>うとともに</a:t>
            </a:r>
            <a:r>
              <a:rPr sz="1200" u="sng" dirty="0">
                <a:uFill>
                  <a:solidFill>
                    <a:srgbClr val="000000"/>
                  </a:solidFill>
                </a:uFill>
                <a:latin typeface="Yu Gothic UI"/>
                <a:cs typeface="Yu Gothic UI"/>
              </a:rPr>
              <a:t>経過模型</a:t>
            </a:r>
            <a:r>
              <a:rPr sz="1200" spc="120" dirty="0">
                <a:latin typeface="Yu Gothic UI"/>
                <a:cs typeface="Yu Gothic UI"/>
              </a:rPr>
              <a:t>による歯の移動等の管理を行った</a:t>
            </a:r>
            <a:r>
              <a:rPr sz="1200" spc="85" dirty="0">
                <a:latin typeface="Yu Gothic UI"/>
                <a:cs typeface="Yu Gothic UI"/>
              </a:rPr>
              <a:t>上で、具体的な指導管理の内容について文書により提</a:t>
            </a:r>
            <a:r>
              <a:rPr sz="1200" spc="130" dirty="0">
                <a:latin typeface="Yu Gothic UI"/>
                <a:cs typeface="Yu Gothic UI"/>
              </a:rPr>
              <a:t>供したときに、初診料を算定した日の属する月の翌月</a:t>
            </a:r>
            <a:r>
              <a:rPr sz="1200" spc="100" dirty="0">
                <a:latin typeface="Yu Gothic UI"/>
                <a:cs typeface="Yu Gothic UI"/>
              </a:rPr>
              <a:t>以降月１回に限り算定する。</a:t>
            </a:r>
            <a:endParaRPr sz="1200">
              <a:latin typeface="Yu Gothic UI"/>
              <a:cs typeface="Yu Gothic UI"/>
            </a:endParaRPr>
          </a:p>
        </p:txBody>
      </p:sp>
      <p:sp>
        <p:nvSpPr>
          <p:cNvPr id="16" name="object 16"/>
          <p:cNvSpPr/>
          <p:nvPr/>
        </p:nvSpPr>
        <p:spPr>
          <a:xfrm>
            <a:off x="4773040" y="4889372"/>
            <a:ext cx="360045" cy="864235"/>
          </a:xfrm>
          <a:custGeom>
            <a:avLst/>
            <a:gdLst/>
            <a:ahLst/>
            <a:cxnLst/>
            <a:rect l="l" t="t" r="r" b="b"/>
            <a:pathLst>
              <a:path w="360045" h="864235">
                <a:moveTo>
                  <a:pt x="0" y="216026"/>
                </a:moveTo>
                <a:lnTo>
                  <a:pt x="179959" y="216026"/>
                </a:lnTo>
                <a:lnTo>
                  <a:pt x="179959" y="0"/>
                </a:lnTo>
                <a:lnTo>
                  <a:pt x="359918" y="432053"/>
                </a:lnTo>
                <a:lnTo>
                  <a:pt x="179959" y="864057"/>
                </a:lnTo>
                <a:lnTo>
                  <a:pt x="179959" y="648080"/>
                </a:lnTo>
                <a:lnTo>
                  <a:pt x="0" y="648080"/>
                </a:lnTo>
                <a:lnTo>
                  <a:pt x="0" y="216026"/>
                </a:lnTo>
                <a:close/>
              </a:path>
            </a:pathLst>
          </a:custGeom>
          <a:ln w="12699">
            <a:solidFill>
              <a:srgbClr val="000000"/>
            </a:solidFill>
          </a:ln>
        </p:spPr>
        <p:txBody>
          <a:bodyPr wrap="square" lIns="0" tIns="0" rIns="0" bIns="0" rtlCol="0"/>
          <a:lstStyle/>
          <a:p>
            <a:endParaRPr/>
          </a:p>
        </p:txBody>
      </p:sp>
      <p:sp>
        <p:nvSpPr>
          <p:cNvPr id="17" name="object 17"/>
          <p:cNvSpPr txBox="1"/>
          <p:nvPr/>
        </p:nvSpPr>
        <p:spPr>
          <a:xfrm>
            <a:off x="5270500" y="4015143"/>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0" dirty="0">
                <a:latin typeface="Yu Gothic UI"/>
                <a:cs typeface="Yu Gothic UI"/>
              </a:rPr>
              <a:t>改定後</a:t>
            </a:r>
            <a:endParaRPr sz="1400">
              <a:latin typeface="Yu Gothic UI"/>
              <a:cs typeface="Yu Gothic U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53670">
              <a:lnSpc>
                <a:spcPts val="1964"/>
              </a:lnSpc>
            </a:pPr>
            <a:r>
              <a:rPr spc="-25" dirty="0"/>
              <a:t>78</a:t>
            </a:r>
          </a:p>
        </p:txBody>
      </p:sp>
      <p:sp>
        <p:nvSpPr>
          <p:cNvPr id="18" name="object 18"/>
          <p:cNvSpPr txBox="1"/>
          <p:nvPr/>
        </p:nvSpPr>
        <p:spPr>
          <a:xfrm>
            <a:off x="5270500" y="4375035"/>
            <a:ext cx="4320540" cy="2131060"/>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110" dirty="0">
                <a:latin typeface="Yu Gothic UI"/>
                <a:cs typeface="Yu Gothic UI"/>
              </a:rPr>
              <a:t>【歯科矯正管理料】</a:t>
            </a:r>
            <a:endParaRPr sz="1200">
              <a:latin typeface="Yu Gothic UI"/>
              <a:cs typeface="Yu Gothic UI"/>
            </a:endParaRPr>
          </a:p>
          <a:p>
            <a:pPr marL="92075">
              <a:lnSpc>
                <a:spcPct val="100000"/>
              </a:lnSpc>
              <a:spcBef>
                <a:spcPts val="1445"/>
              </a:spcBef>
            </a:pPr>
            <a:r>
              <a:rPr sz="1200" dirty="0">
                <a:latin typeface="Yu Gothic UI"/>
                <a:cs typeface="Yu Gothic UI"/>
              </a:rPr>
              <a:t>［算定要件］（抜粋</a:t>
            </a:r>
            <a:r>
              <a:rPr sz="1200" spc="-50" dirty="0">
                <a:latin typeface="Yu Gothic UI"/>
                <a:cs typeface="Yu Gothic UI"/>
              </a:rPr>
              <a:t>）</a:t>
            </a:r>
            <a:endParaRPr sz="1200">
              <a:latin typeface="Yu Gothic UI"/>
              <a:cs typeface="Yu Gothic UI"/>
            </a:endParaRPr>
          </a:p>
          <a:p>
            <a:pPr marL="447040" marR="104775" indent="-355600">
              <a:lnSpc>
                <a:spcPct val="100000"/>
              </a:lnSpc>
              <a:tabLst>
                <a:tab pos="54927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歯科矯正診断料又は顎口腔機能診断料に規定する治</a:t>
            </a:r>
            <a:r>
              <a:rPr sz="1200" spc="-50" dirty="0">
                <a:latin typeface="Yu Gothic UI"/>
                <a:cs typeface="Yu Gothic UI"/>
              </a:rPr>
              <a:t>療</a:t>
            </a:r>
            <a:r>
              <a:rPr sz="1200" spc="105" dirty="0">
                <a:latin typeface="Yu Gothic UI"/>
                <a:cs typeface="Yu Gothic UI"/>
              </a:rPr>
              <a:t>計画書</a:t>
            </a:r>
            <a:r>
              <a:rPr sz="1200" spc="80" dirty="0">
                <a:latin typeface="Yu Gothic UI"/>
                <a:cs typeface="Yu Gothic UI"/>
              </a:rPr>
              <a:t>に</a:t>
            </a:r>
            <a:r>
              <a:rPr sz="1200" spc="105" dirty="0">
                <a:latin typeface="Yu Gothic UI"/>
                <a:cs typeface="Yu Gothic UI"/>
              </a:rPr>
              <a:t>基</a:t>
            </a:r>
            <a:r>
              <a:rPr sz="1200" spc="85" dirty="0">
                <a:latin typeface="Yu Gothic UI"/>
                <a:cs typeface="Yu Gothic UI"/>
              </a:rPr>
              <a:t>づ</a:t>
            </a:r>
            <a:r>
              <a:rPr sz="1200" spc="80" dirty="0">
                <a:latin typeface="Yu Gothic UI"/>
                <a:cs typeface="Yu Gothic UI"/>
              </a:rPr>
              <a:t>き</a:t>
            </a:r>
            <a:r>
              <a:rPr sz="1200" spc="70" dirty="0">
                <a:latin typeface="Yu Gothic UI"/>
                <a:cs typeface="Yu Gothic UI"/>
              </a:rPr>
              <a:t>、</a:t>
            </a:r>
            <a:r>
              <a:rPr sz="1200" spc="105" dirty="0">
                <a:latin typeface="Yu Gothic UI"/>
                <a:cs typeface="Yu Gothic UI"/>
              </a:rPr>
              <a:t>計画的</a:t>
            </a:r>
            <a:r>
              <a:rPr sz="1200" spc="90" dirty="0">
                <a:latin typeface="Yu Gothic UI"/>
                <a:cs typeface="Yu Gothic UI"/>
              </a:rPr>
              <a:t>な</a:t>
            </a:r>
            <a:r>
              <a:rPr sz="1200" spc="105" dirty="0">
                <a:latin typeface="Yu Gothic UI"/>
                <a:cs typeface="Yu Gothic UI"/>
              </a:rPr>
              <a:t>歯科矯正管理</a:t>
            </a:r>
            <a:r>
              <a:rPr sz="1200" spc="80" dirty="0">
                <a:latin typeface="Yu Gothic UI"/>
                <a:cs typeface="Yu Gothic UI"/>
              </a:rPr>
              <a:t>を</a:t>
            </a:r>
            <a:r>
              <a:rPr sz="1200" spc="105" dirty="0">
                <a:latin typeface="Yu Gothic UI"/>
                <a:cs typeface="Yu Gothic UI"/>
              </a:rPr>
              <a:t>継続</a:t>
            </a:r>
            <a:r>
              <a:rPr sz="1200" spc="75" dirty="0">
                <a:latin typeface="Yu Gothic UI"/>
                <a:cs typeface="Yu Gothic UI"/>
              </a:rPr>
              <a:t>し</a:t>
            </a:r>
            <a:r>
              <a:rPr sz="1200" spc="30" dirty="0">
                <a:latin typeface="Yu Gothic UI"/>
                <a:cs typeface="Yu Gothic UI"/>
              </a:rPr>
              <a:t>て</a:t>
            </a:r>
            <a:endParaRPr sz="1200">
              <a:latin typeface="Yu Gothic UI"/>
              <a:cs typeface="Yu Gothic UI"/>
            </a:endParaRPr>
          </a:p>
          <a:p>
            <a:pPr marL="447040" marR="207010">
              <a:lnSpc>
                <a:spcPct val="100000"/>
              </a:lnSpc>
            </a:pPr>
            <a:r>
              <a:rPr sz="1200" spc="110" dirty="0">
                <a:latin typeface="Yu Gothic UI"/>
                <a:cs typeface="Yu Gothic UI"/>
              </a:rPr>
              <a:t>行った場合であって、当該保険医療機関において動的</a:t>
            </a:r>
            <a:r>
              <a:rPr sz="1200" spc="75" dirty="0">
                <a:latin typeface="Yu Gothic UI"/>
                <a:cs typeface="Yu Gothic UI"/>
              </a:rPr>
              <a:t>治療が開始された患者に対し、療養上必要な指導を行</a:t>
            </a:r>
            <a:r>
              <a:rPr sz="1200" spc="315" dirty="0">
                <a:latin typeface="Yu Gothic UI"/>
                <a:cs typeface="Yu Gothic UI"/>
              </a:rPr>
              <a:t>うとともに</a:t>
            </a:r>
            <a:r>
              <a:rPr sz="1200" b="1" u="sng" spc="20" dirty="0">
                <a:solidFill>
                  <a:srgbClr val="006FC0"/>
                </a:solidFill>
                <a:uFill>
                  <a:solidFill>
                    <a:srgbClr val="006FC0"/>
                  </a:solidFill>
                </a:uFill>
                <a:latin typeface="Yu Gothic UI"/>
                <a:cs typeface="Yu Gothic UI"/>
              </a:rPr>
              <a:t>模型又は写真</a:t>
            </a:r>
            <a:r>
              <a:rPr sz="1200" spc="110" dirty="0">
                <a:latin typeface="Yu Gothic UI"/>
                <a:cs typeface="Yu Gothic UI"/>
              </a:rPr>
              <a:t>による歯の移動等の管理を行</a:t>
            </a:r>
            <a:r>
              <a:rPr sz="1200" spc="95" dirty="0">
                <a:latin typeface="Yu Gothic UI"/>
                <a:cs typeface="Yu Gothic UI"/>
              </a:rPr>
              <a:t>った上で、具体的な指導管理の内容について文書によ</a:t>
            </a:r>
            <a:r>
              <a:rPr sz="1200" spc="140" dirty="0">
                <a:latin typeface="Yu Gothic UI"/>
                <a:cs typeface="Yu Gothic UI"/>
              </a:rPr>
              <a:t>り提供したときに、初診料を算定した日の属する月の</a:t>
            </a:r>
            <a:r>
              <a:rPr sz="1200" spc="95" dirty="0">
                <a:latin typeface="Yu Gothic UI"/>
                <a:cs typeface="Yu Gothic UI"/>
              </a:rPr>
              <a:t>翌月以降月１回に限り算定する。</a:t>
            </a:r>
            <a:endParaRPr sz="1200">
              <a:latin typeface="Yu Gothic UI"/>
              <a:cs typeface="Yu Gothic U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958845" y="402716"/>
            <a:ext cx="3987800" cy="391160"/>
          </a:xfrm>
          <a:prstGeom prst="rect">
            <a:avLst/>
          </a:prstGeom>
        </p:spPr>
        <p:txBody>
          <a:bodyPr vert="horz" wrap="square" lIns="0" tIns="12700" rIns="0" bIns="0" rtlCol="0">
            <a:spAutoFit/>
          </a:bodyPr>
          <a:lstStyle/>
          <a:p>
            <a:pPr marL="12700">
              <a:lnSpc>
                <a:spcPct val="100000"/>
              </a:lnSpc>
              <a:spcBef>
                <a:spcPts val="100"/>
              </a:spcBef>
            </a:pPr>
            <a:r>
              <a:rPr spc="155" dirty="0"/>
              <a:t>物件費の高騰を踏まえた対応</a:t>
            </a:r>
          </a:p>
        </p:txBody>
      </p:sp>
      <p:grpSp>
        <p:nvGrpSpPr>
          <p:cNvPr id="4" name="object 4"/>
          <p:cNvGrpSpPr/>
          <p:nvPr/>
        </p:nvGrpSpPr>
        <p:grpSpPr>
          <a:xfrm>
            <a:off x="312750" y="4482617"/>
            <a:ext cx="9291955" cy="917575"/>
            <a:chOff x="312750" y="4482617"/>
            <a:chExt cx="9291955" cy="917575"/>
          </a:xfrm>
        </p:grpSpPr>
        <p:sp>
          <p:nvSpPr>
            <p:cNvPr id="5" name="object 5"/>
            <p:cNvSpPr/>
            <p:nvPr/>
          </p:nvSpPr>
          <p:spPr>
            <a:xfrm>
              <a:off x="319100" y="4488967"/>
              <a:ext cx="9279255" cy="904875"/>
            </a:xfrm>
            <a:custGeom>
              <a:avLst/>
              <a:gdLst/>
              <a:ahLst/>
              <a:cxnLst/>
              <a:rect l="l" t="t" r="r" b="b"/>
              <a:pathLst>
                <a:path w="9279255" h="904875">
                  <a:moveTo>
                    <a:pt x="9279128" y="0"/>
                  </a:moveTo>
                  <a:lnTo>
                    <a:pt x="0" y="0"/>
                  </a:lnTo>
                  <a:lnTo>
                    <a:pt x="0" y="904595"/>
                  </a:lnTo>
                  <a:lnTo>
                    <a:pt x="9279128" y="904595"/>
                  </a:lnTo>
                  <a:lnTo>
                    <a:pt x="9279128" y="0"/>
                  </a:lnTo>
                  <a:close/>
                </a:path>
              </a:pathLst>
            </a:custGeom>
            <a:solidFill>
              <a:srgbClr val="E0FFEA"/>
            </a:solidFill>
          </p:spPr>
          <p:txBody>
            <a:bodyPr wrap="square" lIns="0" tIns="0" rIns="0" bIns="0" rtlCol="0"/>
            <a:lstStyle/>
            <a:p>
              <a:endParaRPr/>
            </a:p>
          </p:txBody>
        </p:sp>
        <p:sp>
          <p:nvSpPr>
            <p:cNvPr id="6" name="object 6"/>
            <p:cNvSpPr/>
            <p:nvPr/>
          </p:nvSpPr>
          <p:spPr>
            <a:xfrm>
              <a:off x="319100" y="4488967"/>
              <a:ext cx="9279255" cy="904875"/>
            </a:xfrm>
            <a:custGeom>
              <a:avLst/>
              <a:gdLst/>
              <a:ahLst/>
              <a:cxnLst/>
              <a:rect l="l" t="t" r="r" b="b"/>
              <a:pathLst>
                <a:path w="9279255" h="904875">
                  <a:moveTo>
                    <a:pt x="0" y="904595"/>
                  </a:moveTo>
                  <a:lnTo>
                    <a:pt x="9279128" y="904595"/>
                  </a:lnTo>
                  <a:lnTo>
                    <a:pt x="9279128" y="0"/>
                  </a:lnTo>
                  <a:lnTo>
                    <a:pt x="0" y="0"/>
                  </a:lnTo>
                  <a:lnTo>
                    <a:pt x="0" y="904595"/>
                  </a:lnTo>
                  <a:close/>
                </a:path>
              </a:pathLst>
            </a:custGeom>
            <a:ln w="12700">
              <a:solidFill>
                <a:srgbClr val="00AF50"/>
              </a:solidFill>
            </a:ln>
          </p:spPr>
          <p:txBody>
            <a:bodyPr wrap="square" lIns="0" tIns="0" rIns="0" bIns="0" rtlCol="0"/>
            <a:lstStyle/>
            <a:p>
              <a:endParaRPr/>
            </a:p>
          </p:txBody>
        </p:sp>
      </p:grpSp>
      <p:graphicFrame>
        <p:nvGraphicFramePr>
          <p:cNvPr id="7" name="object 7"/>
          <p:cNvGraphicFramePr>
            <a:graphicFrameLocks noGrp="1"/>
          </p:cNvGraphicFramePr>
          <p:nvPr/>
        </p:nvGraphicFramePr>
        <p:xfrm>
          <a:off x="188366" y="3537000"/>
          <a:ext cx="9519919" cy="317690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624455">
                  <a:extLst>
                    <a:ext uri="{9D8B030D-6E8A-4147-A177-3AD203B41FA5}">
                      <a16:colId xmlns:a16="http://schemas.microsoft.com/office/drawing/2014/main" val="20001"/>
                    </a:ext>
                  </a:extLst>
                </a:gridCol>
                <a:gridCol w="6772909">
                  <a:extLst>
                    <a:ext uri="{9D8B030D-6E8A-4147-A177-3AD203B41FA5}">
                      <a16:colId xmlns:a16="http://schemas.microsoft.com/office/drawing/2014/main" val="20002"/>
                    </a:ext>
                  </a:extLst>
                </a:gridCol>
              </a:tblGrid>
              <a:tr h="122555">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241935">
                        <a:lnSpc>
                          <a:spcPct val="100000"/>
                        </a:lnSpc>
                        <a:spcBef>
                          <a:spcPts val="375"/>
                        </a:spcBef>
                      </a:pPr>
                      <a:r>
                        <a:rPr sz="1400" b="1" spc="-10" dirty="0">
                          <a:latin typeface="Yu Gothic UI"/>
                          <a:cs typeface="Yu Gothic UI"/>
                        </a:rPr>
                        <a:t>歯科外来物価対応料の新設</a:t>
                      </a:r>
                      <a:endParaRPr sz="1400">
                        <a:latin typeface="Yu Gothic UI"/>
                        <a:cs typeface="Yu Gothic UI"/>
                      </a:endParaRPr>
                    </a:p>
                  </a:txBody>
                  <a:tcPr marL="0" marR="0" marT="47625" marB="0">
                    <a:solidFill>
                      <a:srgbClr val="CDFFDC"/>
                    </a:solidFill>
                  </a:tcPr>
                </a:tc>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0129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7625"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853055">
                <a:tc gridSpan="3">
                  <a:txBody>
                    <a:bodyPr/>
                    <a:lstStyle/>
                    <a:p>
                      <a:pPr marL="377825" marR="85090" indent="-287020">
                        <a:lnSpc>
                          <a:spcPct val="100000"/>
                        </a:lnSpc>
                        <a:spcBef>
                          <a:spcPts val="484"/>
                        </a:spcBef>
                        <a:buFont typeface="Wingdings"/>
                        <a:buChar char=""/>
                        <a:tabLst>
                          <a:tab pos="377825" algn="l"/>
                        </a:tabLst>
                      </a:pPr>
                      <a:r>
                        <a:rPr sz="1400" spc="20" dirty="0">
                          <a:latin typeface="Yu Gothic UI"/>
                          <a:cs typeface="Yu Gothic UI"/>
                        </a:rPr>
                        <a:t>令和８年度及び令和９年度の物価上昇に段階的に対応するため、基本診療料等の算定に併せて算定可能な加算と</a:t>
                      </a:r>
                      <a:r>
                        <a:rPr sz="1400" spc="409" dirty="0">
                          <a:latin typeface="Yu Gothic UI"/>
                          <a:cs typeface="Yu Gothic UI"/>
                        </a:rPr>
                        <a:t>して、</a:t>
                      </a:r>
                      <a:r>
                        <a:rPr sz="1400" b="1" u="sng" spc="45" dirty="0">
                          <a:solidFill>
                            <a:srgbClr val="006FC0"/>
                          </a:solidFill>
                          <a:uFill>
                            <a:solidFill>
                              <a:srgbClr val="006FC0"/>
                            </a:solidFill>
                          </a:uFill>
                          <a:latin typeface="Yu Gothic UI"/>
                          <a:cs typeface="Yu Gothic UI"/>
                        </a:rPr>
                        <a:t>歯科外来物価対応料を新設する</a:t>
                      </a:r>
                      <a:r>
                        <a:rPr sz="1400" spc="470" dirty="0">
                          <a:latin typeface="Yu Gothic UI"/>
                          <a:cs typeface="Yu Gothic UI"/>
                        </a:rPr>
                        <a:t>。</a:t>
                      </a:r>
                      <a:endParaRPr sz="1400">
                        <a:latin typeface="Yu Gothic UI"/>
                        <a:cs typeface="Yu Gothic UI"/>
                      </a:endParaRPr>
                    </a:p>
                    <a:p>
                      <a:pPr>
                        <a:lnSpc>
                          <a:spcPct val="100000"/>
                        </a:lnSpc>
                        <a:spcBef>
                          <a:spcPts val="100"/>
                        </a:spcBef>
                      </a:pPr>
                      <a:endParaRPr sz="1400">
                        <a:latin typeface="Times New Roman"/>
                        <a:cs typeface="Times New Roman"/>
                      </a:endParaRPr>
                    </a:p>
                    <a:p>
                      <a:pPr marL="1122680" marR="3387725" indent="-906144">
                        <a:lnSpc>
                          <a:spcPct val="100000"/>
                        </a:lnSpc>
                        <a:tabLst>
                          <a:tab pos="826769" algn="l"/>
                          <a:tab pos="1131570" algn="l"/>
                          <a:tab pos="1427480" algn="l"/>
                          <a:tab pos="4789805" algn="l"/>
                          <a:tab pos="4839970" algn="l"/>
                          <a:tab pos="5704205" algn="l"/>
                          <a:tab pos="5754370" algn="l"/>
                        </a:tabLst>
                      </a:pPr>
                      <a:r>
                        <a:rPr sz="1200" b="1" u="sng" dirty="0">
                          <a:solidFill>
                            <a:srgbClr val="006FC0"/>
                          </a:solidFill>
                          <a:uFill>
                            <a:solidFill>
                              <a:srgbClr val="006FC0"/>
                            </a:solidFill>
                          </a:uFill>
                          <a:latin typeface="Yu Gothic UI"/>
                          <a:cs typeface="Yu Gothic UI"/>
                        </a:rPr>
                        <a:t>（新</a:t>
                      </a:r>
                      <a:r>
                        <a:rPr sz="1200" b="1" u="sng" spc="-5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	</a:t>
                      </a:r>
                      <a:r>
                        <a:rPr sz="1200" b="1" u="sng" spc="-50" dirty="0">
                          <a:solidFill>
                            <a:srgbClr val="006FC0"/>
                          </a:solidFill>
                          <a:uFill>
                            <a:solidFill>
                              <a:srgbClr val="006FC0"/>
                            </a:solidFill>
                          </a:uFill>
                          <a:latin typeface="Yu Gothic UI"/>
                          <a:cs typeface="Yu Gothic UI"/>
                        </a:rPr>
                        <a:t>１</a:t>
                      </a:r>
                      <a:r>
                        <a:rPr sz="1200" b="1" u="sng" dirty="0">
                          <a:solidFill>
                            <a:srgbClr val="006FC0"/>
                          </a:solidFill>
                          <a:uFill>
                            <a:solidFill>
                              <a:srgbClr val="006FC0"/>
                            </a:solidFill>
                          </a:uFill>
                          <a:latin typeface="Yu Gothic UI"/>
                          <a:cs typeface="Yu Gothic UI"/>
                        </a:rPr>
                        <a:t>		歯科外来物価対応料</a:t>
                      </a:r>
                      <a:r>
                        <a:rPr sz="1200" b="1" u="sng" spc="80" dirty="0">
                          <a:solidFill>
                            <a:srgbClr val="006FC0"/>
                          </a:solidFill>
                          <a:uFill>
                            <a:solidFill>
                              <a:srgbClr val="006FC0"/>
                            </a:solidFill>
                          </a:uFill>
                          <a:latin typeface="Yu Gothic UI"/>
                          <a:cs typeface="Yu Gothic UI"/>
                        </a:rPr>
                        <a:t>（１</a:t>
                      </a:r>
                      <a:r>
                        <a:rPr sz="1200" b="1" u="sng" spc="165" dirty="0">
                          <a:solidFill>
                            <a:srgbClr val="006FC0"/>
                          </a:solidFill>
                          <a:uFill>
                            <a:solidFill>
                              <a:srgbClr val="006FC0"/>
                            </a:solidFill>
                          </a:uFill>
                          <a:latin typeface="Yu Gothic UI"/>
                          <a:cs typeface="Yu Gothic UI"/>
                        </a:rPr>
                        <a:t>日</a:t>
                      </a:r>
                      <a:r>
                        <a:rPr sz="1200" b="1" u="sng" spc="130" dirty="0">
                          <a:solidFill>
                            <a:srgbClr val="006FC0"/>
                          </a:solidFill>
                          <a:uFill>
                            <a:solidFill>
                              <a:srgbClr val="006FC0"/>
                            </a:solidFill>
                          </a:uFill>
                          <a:latin typeface="Yu Gothic UI"/>
                          <a:cs typeface="Yu Gothic UI"/>
                        </a:rPr>
                        <a:t>につ</a:t>
                      </a:r>
                      <a:r>
                        <a:rPr sz="1200" b="1" u="sng" spc="125" dirty="0">
                          <a:solidFill>
                            <a:srgbClr val="006FC0"/>
                          </a:solidFill>
                          <a:uFill>
                            <a:solidFill>
                              <a:srgbClr val="006FC0"/>
                            </a:solidFill>
                          </a:uFill>
                          <a:latin typeface="Yu Gothic UI"/>
                          <a:cs typeface="Yu Gothic UI"/>
                        </a:rPr>
                        <a:t>き</a:t>
                      </a:r>
                      <a:r>
                        <a:rPr sz="1200" b="1" u="sng" spc="-50" dirty="0">
                          <a:solidFill>
                            <a:srgbClr val="006FC0"/>
                          </a:solidFill>
                          <a:uFill>
                            <a:solidFill>
                              <a:srgbClr val="006FC0"/>
                            </a:solidFill>
                          </a:uFill>
                          <a:latin typeface="Yu Gothic UI"/>
                          <a:cs typeface="Yu Gothic UI"/>
                        </a:rPr>
                        <a:t>）</a:t>
                      </a:r>
                      <a:r>
                        <a:rPr sz="1200" b="1" dirty="0">
                          <a:solidFill>
                            <a:srgbClr val="006FC0"/>
                          </a:solidFill>
                          <a:latin typeface="Yu Gothic UI"/>
                          <a:cs typeface="Yu Gothic UI"/>
                        </a:rPr>
                        <a:t>	</a:t>
                      </a:r>
                      <a:r>
                        <a:rPr sz="1200" b="1" u="sng" spc="70" dirty="0">
                          <a:solidFill>
                            <a:srgbClr val="006FC0"/>
                          </a:solidFill>
                          <a:uFill>
                            <a:solidFill>
                              <a:srgbClr val="006FC0"/>
                            </a:solidFill>
                          </a:uFill>
                          <a:latin typeface="Yu Gothic UI"/>
                          <a:cs typeface="Yu Gothic UI"/>
                        </a:rPr>
                        <a:t>R８</a:t>
                      </a:r>
                      <a:r>
                        <a:rPr sz="1200" b="1" u="sng" spc="-50" dirty="0">
                          <a:solidFill>
                            <a:srgbClr val="006FC0"/>
                          </a:solidFill>
                          <a:uFill>
                            <a:solidFill>
                              <a:srgbClr val="006FC0"/>
                            </a:solidFill>
                          </a:uFill>
                          <a:latin typeface="Yu Gothic UI"/>
                          <a:cs typeface="Yu Gothic UI"/>
                        </a:rPr>
                        <a:t>年</a:t>
                      </a:r>
                      <a:r>
                        <a:rPr sz="1200" b="1" dirty="0">
                          <a:solidFill>
                            <a:srgbClr val="006FC0"/>
                          </a:solidFill>
                          <a:latin typeface="Yu Gothic UI"/>
                          <a:cs typeface="Yu Gothic UI"/>
                        </a:rPr>
                        <a:t>	</a:t>
                      </a:r>
                      <a:r>
                        <a:rPr sz="1200" b="1" u="sng" spc="70" dirty="0">
                          <a:solidFill>
                            <a:srgbClr val="006FC0"/>
                          </a:solidFill>
                          <a:uFill>
                            <a:solidFill>
                              <a:srgbClr val="006FC0"/>
                            </a:solidFill>
                          </a:uFill>
                          <a:latin typeface="Yu Gothic UI"/>
                          <a:cs typeface="Yu Gothic UI"/>
                        </a:rPr>
                        <a:t>R９</a:t>
                      </a:r>
                      <a:r>
                        <a:rPr sz="1200" b="1" u="sng" spc="-50" dirty="0">
                          <a:solidFill>
                            <a:srgbClr val="006FC0"/>
                          </a:solidFill>
                          <a:uFill>
                            <a:solidFill>
                              <a:srgbClr val="006FC0"/>
                            </a:solidFill>
                          </a:uFill>
                          <a:latin typeface="Yu Gothic UI"/>
                          <a:cs typeface="Yu Gothic UI"/>
                        </a:rPr>
                        <a:t>年</a:t>
                      </a:r>
                      <a:r>
                        <a:rPr sz="1200" b="1" u="sng" spc="500" dirty="0">
                          <a:solidFill>
                            <a:srgbClr val="006FC0"/>
                          </a:solidFill>
                          <a:uFill>
                            <a:solidFill>
                              <a:srgbClr val="006FC0"/>
                            </a:solidFill>
                          </a:uFill>
                          <a:latin typeface="Yu Gothic UI"/>
                          <a:cs typeface="Yu Gothic UI"/>
                        </a:rPr>
                        <a:t>                               </a:t>
                      </a:r>
                      <a:r>
                        <a:rPr sz="1200" b="1" u="sng" spc="270" dirty="0">
                          <a:solidFill>
                            <a:srgbClr val="006FC0"/>
                          </a:solidFill>
                          <a:uFill>
                            <a:solidFill>
                              <a:srgbClr val="006FC0"/>
                            </a:solidFill>
                          </a:uFill>
                          <a:latin typeface="Yu Gothic UI"/>
                          <a:cs typeface="Yu Gothic UI"/>
                        </a:rPr>
                        <a:t>イ</a:t>
                      </a:r>
                      <a:r>
                        <a:rPr sz="1200" b="1" u="sng" dirty="0">
                          <a:solidFill>
                            <a:srgbClr val="006FC0"/>
                          </a:solidFill>
                          <a:uFill>
                            <a:solidFill>
                              <a:srgbClr val="006FC0"/>
                            </a:solidFill>
                          </a:uFill>
                          <a:latin typeface="Yu Gothic UI"/>
                          <a:cs typeface="Yu Gothic UI"/>
                        </a:rPr>
                        <a:t>	初診</a:t>
                      </a:r>
                      <a:r>
                        <a:rPr sz="1200" b="1" u="sng" spc="-50" dirty="0">
                          <a:solidFill>
                            <a:srgbClr val="006FC0"/>
                          </a:solidFill>
                          <a:uFill>
                            <a:solidFill>
                              <a:srgbClr val="006FC0"/>
                            </a:solidFill>
                          </a:uFill>
                          <a:latin typeface="Yu Gothic UI"/>
                          <a:cs typeface="Yu Gothic UI"/>
                        </a:rPr>
                        <a:t>時</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３</a:t>
                      </a:r>
                      <a:r>
                        <a:rPr sz="1200" b="1" u="sng" spc="-50" dirty="0">
                          <a:solidFill>
                            <a:srgbClr val="006FC0"/>
                          </a:solidFill>
                          <a:uFill>
                            <a:solidFill>
                              <a:srgbClr val="006FC0"/>
                            </a:solidFill>
                          </a:uFill>
                          <a:latin typeface="Yu Gothic UI"/>
                          <a:cs typeface="Yu Gothic UI"/>
                        </a:rPr>
                        <a:t>点</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６</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1115060">
                        <a:lnSpc>
                          <a:spcPct val="100000"/>
                        </a:lnSpc>
                        <a:tabLst>
                          <a:tab pos="1419860" algn="l"/>
                          <a:tab pos="4839970" algn="l"/>
                          <a:tab pos="5754370" algn="l"/>
                        </a:tabLst>
                      </a:pPr>
                      <a:r>
                        <a:rPr sz="1200" b="1" u="sng" spc="-5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	再診時</a:t>
                      </a:r>
                      <a:r>
                        <a:rPr sz="1200" b="1" u="sng" spc="-50" dirty="0">
                          <a:solidFill>
                            <a:srgbClr val="006FC0"/>
                          </a:solidFill>
                          <a:uFill>
                            <a:solidFill>
                              <a:srgbClr val="006FC0"/>
                            </a:solidFill>
                          </a:uFill>
                          <a:latin typeface="Yu Gothic UI"/>
                          <a:cs typeface="Yu Gothic UI"/>
                        </a:rPr>
                        <a:t>等</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１</a:t>
                      </a:r>
                      <a:r>
                        <a:rPr sz="1200" b="1" u="sng" spc="-50" dirty="0">
                          <a:solidFill>
                            <a:srgbClr val="006FC0"/>
                          </a:solidFill>
                          <a:uFill>
                            <a:solidFill>
                              <a:srgbClr val="006FC0"/>
                            </a:solidFill>
                          </a:uFill>
                          <a:latin typeface="Yu Gothic UI"/>
                          <a:cs typeface="Yu Gothic UI"/>
                        </a:rPr>
                        <a:t>点</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２</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810260">
                        <a:lnSpc>
                          <a:spcPct val="100000"/>
                        </a:lnSpc>
                        <a:tabLst>
                          <a:tab pos="1115060" algn="l"/>
                        </a:tabLst>
                      </a:pPr>
                      <a:r>
                        <a:rPr sz="1200" b="1" u="sng" spc="-50" dirty="0">
                          <a:solidFill>
                            <a:srgbClr val="006FC0"/>
                          </a:solidFill>
                          <a:uFill>
                            <a:solidFill>
                              <a:srgbClr val="006FC0"/>
                            </a:solidFill>
                          </a:uFill>
                          <a:latin typeface="Yu Gothic UI"/>
                          <a:cs typeface="Yu Gothic UI"/>
                        </a:rPr>
                        <a:t>２</a:t>
                      </a:r>
                      <a:r>
                        <a:rPr sz="1200" b="1" u="sng" dirty="0">
                          <a:solidFill>
                            <a:srgbClr val="006FC0"/>
                          </a:solidFill>
                          <a:uFill>
                            <a:solidFill>
                              <a:srgbClr val="006FC0"/>
                            </a:solidFill>
                          </a:uFill>
                          <a:latin typeface="Yu Gothic UI"/>
                          <a:cs typeface="Yu Gothic UI"/>
                        </a:rPr>
                        <a:t>	</a:t>
                      </a:r>
                      <a:r>
                        <a:rPr sz="1200" b="1" u="sng" spc="-10" dirty="0">
                          <a:solidFill>
                            <a:srgbClr val="006FC0"/>
                          </a:solidFill>
                          <a:uFill>
                            <a:solidFill>
                              <a:srgbClr val="006FC0"/>
                            </a:solidFill>
                          </a:uFill>
                          <a:latin typeface="Yu Gothic UI"/>
                          <a:cs typeface="Yu Gothic UI"/>
                        </a:rPr>
                        <a:t>歯科入院物価対応料</a:t>
                      </a:r>
                      <a:r>
                        <a:rPr sz="1200" b="1" u="sng" spc="80" dirty="0">
                          <a:solidFill>
                            <a:srgbClr val="006FC0"/>
                          </a:solidFill>
                          <a:uFill>
                            <a:solidFill>
                              <a:srgbClr val="006FC0"/>
                            </a:solidFill>
                          </a:uFill>
                          <a:latin typeface="Yu Gothic UI"/>
                          <a:cs typeface="Yu Gothic UI"/>
                        </a:rPr>
                        <a:t>（</a:t>
                      </a:r>
                      <a:r>
                        <a:rPr sz="1200" b="1" u="sng" spc="120" dirty="0">
                          <a:solidFill>
                            <a:srgbClr val="006FC0"/>
                          </a:solidFill>
                          <a:uFill>
                            <a:solidFill>
                              <a:srgbClr val="006FC0"/>
                            </a:solidFill>
                          </a:uFill>
                          <a:latin typeface="Yu Gothic UI"/>
                          <a:cs typeface="Yu Gothic UI"/>
                        </a:rPr>
                        <a:t>１日につき</a:t>
                      </a:r>
                      <a:r>
                        <a:rPr sz="1200" b="1" u="sng" spc="-50" dirty="0">
                          <a:solidFill>
                            <a:srgbClr val="006FC0"/>
                          </a:solidFill>
                          <a:uFill>
                            <a:solidFill>
                              <a:srgbClr val="006FC0"/>
                            </a:solidFill>
                          </a:uFill>
                          <a:latin typeface="Yu Gothic UI"/>
                          <a:cs typeface="Yu Gothic UI"/>
                        </a:rPr>
                        <a:t>）</a:t>
                      </a:r>
                      <a:endParaRPr sz="1200">
                        <a:latin typeface="Yu Gothic UI"/>
                        <a:cs typeface="Yu Gothic UI"/>
                      </a:endParaRPr>
                    </a:p>
                    <a:p>
                      <a:pPr>
                        <a:lnSpc>
                          <a:spcPct val="100000"/>
                        </a:lnSpc>
                        <a:spcBef>
                          <a:spcPts val="204"/>
                        </a:spcBef>
                      </a:pPr>
                      <a:endParaRPr sz="1200">
                        <a:latin typeface="Times New Roman"/>
                        <a:cs typeface="Times New Roman"/>
                      </a:endParaRPr>
                    </a:p>
                    <a:p>
                      <a:pPr marL="91440">
                        <a:lnSpc>
                          <a:spcPct val="100000"/>
                        </a:lnSpc>
                      </a:pPr>
                      <a:r>
                        <a:rPr sz="1050" dirty="0">
                          <a:latin typeface="Yu Gothic UI"/>
                          <a:cs typeface="Yu Gothic UI"/>
                        </a:rPr>
                        <a:t>［算定要件</a:t>
                      </a:r>
                      <a:r>
                        <a:rPr sz="1050" spc="-50" dirty="0">
                          <a:latin typeface="Yu Gothic UI"/>
                          <a:cs typeface="Yu Gothic UI"/>
                        </a:rPr>
                        <a:t>］</a:t>
                      </a:r>
                      <a:endParaRPr sz="1050">
                        <a:latin typeface="Yu Gothic UI"/>
                        <a:cs typeface="Yu Gothic UI"/>
                      </a:endParaRPr>
                    </a:p>
                    <a:p>
                      <a:pPr marL="91440">
                        <a:lnSpc>
                          <a:spcPct val="100000"/>
                        </a:lnSpc>
                        <a:tabLst>
                          <a:tab pos="474980" algn="l"/>
                        </a:tabLst>
                      </a:pPr>
                      <a:r>
                        <a:rPr sz="1050" spc="70" dirty="0">
                          <a:latin typeface="Yu Gothic UI"/>
                          <a:cs typeface="Yu Gothic UI"/>
                        </a:rPr>
                        <a:t>(１)</a:t>
                      </a:r>
                      <a:r>
                        <a:rPr sz="1050" dirty="0">
                          <a:latin typeface="Yu Gothic UI"/>
                          <a:cs typeface="Yu Gothic UI"/>
                        </a:rPr>
                        <a:t>	</a:t>
                      </a:r>
                      <a:r>
                        <a:rPr sz="1050" spc="55" dirty="0">
                          <a:latin typeface="Yu Gothic UI"/>
                          <a:cs typeface="Yu Gothic UI"/>
                        </a:rPr>
                        <a:t>１のイについては、保険医療機関において、入院中の患者以外の患者に対して初診を行った場合に、所定点数を算定する。</a:t>
                      </a:r>
                      <a:endParaRPr sz="1050">
                        <a:latin typeface="Yu Gothic UI"/>
                        <a:cs typeface="Yu Gothic UI"/>
                      </a:endParaRPr>
                    </a:p>
                    <a:p>
                      <a:pPr marL="358140" marR="71120" indent="-266700">
                        <a:lnSpc>
                          <a:spcPct val="100000"/>
                        </a:lnSpc>
                        <a:tabLst>
                          <a:tab pos="476884" algn="l"/>
                        </a:tabLst>
                      </a:pPr>
                      <a:r>
                        <a:rPr sz="1050" spc="75" dirty="0">
                          <a:latin typeface="Yu Gothic UI"/>
                          <a:cs typeface="Yu Gothic UI"/>
                        </a:rPr>
                        <a:t>(２)</a:t>
                      </a:r>
                      <a:r>
                        <a:rPr sz="1050" dirty="0">
                          <a:latin typeface="Yu Gothic UI"/>
                          <a:cs typeface="Yu Gothic UI"/>
                        </a:rPr>
                        <a:t>		１のロについては、保険医療機関において、入院中の患者以外の患者に対して再診又は短期滞在手術等基本料１を算定すべき手術若しくは検査を行っ</a:t>
                      </a:r>
                      <a:r>
                        <a:rPr sz="1050" spc="95" dirty="0">
                          <a:latin typeface="Yu Gothic UI"/>
                          <a:cs typeface="Yu Gothic UI"/>
                        </a:rPr>
                        <a:t>た場合に、所定点数を算定する。</a:t>
                      </a:r>
                      <a:endParaRPr sz="1050">
                        <a:latin typeface="Yu Gothic UI"/>
                        <a:cs typeface="Yu Gothic UI"/>
                      </a:endParaRPr>
                    </a:p>
                    <a:p>
                      <a:pPr marL="91440">
                        <a:lnSpc>
                          <a:spcPct val="100000"/>
                        </a:lnSpc>
                        <a:tabLst>
                          <a:tab pos="484505" algn="l"/>
                        </a:tabLst>
                      </a:pPr>
                      <a:r>
                        <a:rPr sz="1050" spc="80" dirty="0">
                          <a:latin typeface="Yu Gothic UI"/>
                          <a:cs typeface="Yu Gothic UI"/>
                        </a:rPr>
                        <a:t>(３)</a:t>
                      </a:r>
                      <a:r>
                        <a:rPr sz="1050" dirty="0">
                          <a:latin typeface="Yu Gothic UI"/>
                          <a:cs typeface="Yu Gothic UI"/>
                        </a:rPr>
                        <a:t>	</a:t>
                      </a:r>
                      <a:r>
                        <a:rPr sz="1050" spc="45" dirty="0">
                          <a:latin typeface="Yu Gothic UI"/>
                          <a:cs typeface="Yu Gothic UI"/>
                        </a:rPr>
                        <a:t>２については、第１章第２部第１節の入院基本料</a:t>
                      </a:r>
                      <a:r>
                        <a:rPr sz="1050" dirty="0">
                          <a:latin typeface="Yu Gothic UI"/>
                          <a:cs typeface="Yu Gothic UI"/>
                        </a:rPr>
                        <a:t>（</a:t>
                      </a:r>
                      <a:r>
                        <a:rPr sz="1050" spc="65" dirty="0">
                          <a:latin typeface="Yu Gothic UI"/>
                          <a:cs typeface="Yu Gothic UI"/>
                        </a:rPr>
                        <a:t>特別入院基本料等を含む。</a:t>
                      </a:r>
                      <a:r>
                        <a:rPr sz="1050" dirty="0">
                          <a:latin typeface="Yu Gothic UI"/>
                          <a:cs typeface="Yu Gothic UI"/>
                        </a:rPr>
                        <a:t>）</a:t>
                      </a:r>
                      <a:r>
                        <a:rPr sz="1050" spc="-5" dirty="0">
                          <a:latin typeface="Yu Gothic UI"/>
                          <a:cs typeface="Yu Gothic UI"/>
                        </a:rPr>
                        <a:t>、同部第３節の特定入院料又は同部第４節の短期滞在手術等基本料</a:t>
                      </a:r>
                      <a:endParaRPr sz="1050">
                        <a:latin typeface="Yu Gothic UI"/>
                        <a:cs typeface="Yu Gothic UI"/>
                      </a:endParaRPr>
                    </a:p>
                    <a:p>
                      <a:pPr marL="358140">
                        <a:lnSpc>
                          <a:spcPct val="100000"/>
                        </a:lnSpc>
                      </a:pPr>
                      <a:r>
                        <a:rPr sz="1050" dirty="0">
                          <a:latin typeface="Yu Gothic UI"/>
                          <a:cs typeface="Yu Gothic UI"/>
                        </a:rPr>
                        <a:t>（</a:t>
                      </a:r>
                      <a:r>
                        <a:rPr sz="1050" spc="50" dirty="0">
                          <a:latin typeface="Yu Gothic UI"/>
                          <a:cs typeface="Yu Gothic UI"/>
                        </a:rPr>
                        <a:t>短期滞在手術等基本料１を除く。</a:t>
                      </a:r>
                      <a:r>
                        <a:rPr sz="1050" dirty="0">
                          <a:latin typeface="Yu Gothic UI"/>
                          <a:cs typeface="Yu Gothic UI"/>
                        </a:rPr>
                        <a:t>）</a:t>
                      </a:r>
                      <a:r>
                        <a:rPr sz="1050" spc="80" dirty="0">
                          <a:latin typeface="Yu Gothic UI"/>
                          <a:cs typeface="Yu Gothic UI"/>
                        </a:rPr>
                        <a:t>を算定している患者について、当該基準に係る区分に従い、それぞれ所定点数を算定する。</a:t>
                      </a:r>
                      <a:endParaRPr sz="1050">
                        <a:latin typeface="Yu Gothic UI"/>
                        <a:cs typeface="Yu Gothic UI"/>
                      </a:endParaRPr>
                    </a:p>
                    <a:p>
                      <a:pPr marL="91440">
                        <a:lnSpc>
                          <a:spcPct val="100000"/>
                        </a:lnSpc>
                        <a:tabLst>
                          <a:tab pos="474980" algn="l"/>
                        </a:tabLst>
                      </a:pPr>
                      <a:r>
                        <a:rPr sz="1050" spc="75" dirty="0">
                          <a:latin typeface="Yu Gothic UI"/>
                          <a:cs typeface="Yu Gothic UI"/>
                        </a:rPr>
                        <a:t>(４)</a:t>
                      </a:r>
                      <a:r>
                        <a:rPr sz="1050" dirty="0">
                          <a:latin typeface="Yu Gothic UI"/>
                          <a:cs typeface="Yu Gothic UI"/>
                        </a:rPr>
                        <a:t>	（１）</a:t>
                      </a:r>
                      <a:r>
                        <a:rPr sz="1050" spc="80" dirty="0">
                          <a:latin typeface="Yu Gothic UI"/>
                          <a:cs typeface="Yu Gothic UI"/>
                        </a:rPr>
                        <a:t>及び</a:t>
                      </a:r>
                      <a:r>
                        <a:rPr sz="1050" spc="-10" dirty="0">
                          <a:latin typeface="Yu Gothic UI"/>
                          <a:cs typeface="Yu Gothic UI"/>
                        </a:rPr>
                        <a:t>（２）</a:t>
                      </a:r>
                      <a:r>
                        <a:rPr sz="1050" spc="80" dirty="0">
                          <a:latin typeface="Yu Gothic UI"/>
                          <a:cs typeface="Yu Gothic UI"/>
                        </a:rPr>
                        <a:t>の点数について、令和９年６月以降は、</a:t>
                      </a:r>
                      <a:r>
                        <a:rPr sz="1050" b="1" u="sng" spc="20" dirty="0">
                          <a:solidFill>
                            <a:srgbClr val="006FC0"/>
                          </a:solidFill>
                          <a:uFill>
                            <a:solidFill>
                              <a:srgbClr val="006FC0"/>
                            </a:solidFill>
                          </a:uFill>
                          <a:latin typeface="Yu Gothic UI"/>
                          <a:cs typeface="Yu Gothic UI"/>
                        </a:rPr>
                        <a:t>所定点数の</a:t>
                      </a:r>
                      <a:r>
                        <a:rPr sz="1050" b="1" u="sng" spc="170" dirty="0">
                          <a:solidFill>
                            <a:srgbClr val="006FC0"/>
                          </a:solidFill>
                          <a:uFill>
                            <a:solidFill>
                              <a:srgbClr val="006FC0"/>
                            </a:solidFill>
                          </a:uFill>
                          <a:latin typeface="Yu Gothic UI"/>
                          <a:cs typeface="Yu Gothic UI"/>
                        </a:rPr>
                        <a:t>100</a:t>
                      </a:r>
                      <a:r>
                        <a:rPr sz="1050" b="1" u="sng" spc="75" dirty="0">
                          <a:solidFill>
                            <a:srgbClr val="006FC0"/>
                          </a:solidFill>
                          <a:uFill>
                            <a:solidFill>
                              <a:srgbClr val="006FC0"/>
                            </a:solidFill>
                          </a:uFill>
                          <a:latin typeface="Yu Gothic UI"/>
                          <a:cs typeface="Yu Gothic UI"/>
                        </a:rPr>
                        <a:t>分の</a:t>
                      </a:r>
                      <a:r>
                        <a:rPr sz="1050" b="1" u="sng" spc="114" dirty="0">
                          <a:solidFill>
                            <a:srgbClr val="006FC0"/>
                          </a:solidFill>
                          <a:uFill>
                            <a:solidFill>
                              <a:srgbClr val="006FC0"/>
                            </a:solidFill>
                          </a:uFill>
                          <a:latin typeface="Yu Gothic UI"/>
                          <a:cs typeface="Yu Gothic UI"/>
                        </a:rPr>
                        <a:t>200</a:t>
                      </a:r>
                      <a:r>
                        <a:rPr sz="1050" b="1" u="sng" spc="75" dirty="0">
                          <a:solidFill>
                            <a:srgbClr val="006FC0"/>
                          </a:solidFill>
                          <a:uFill>
                            <a:solidFill>
                              <a:srgbClr val="006FC0"/>
                            </a:solidFill>
                          </a:uFill>
                          <a:latin typeface="Yu Gothic UI"/>
                          <a:cs typeface="Yu Gothic UI"/>
                        </a:rPr>
                        <a:t>に相当する点数</a:t>
                      </a:r>
                      <a:r>
                        <a:rPr sz="1050" spc="160" dirty="0">
                          <a:latin typeface="Yu Gothic UI"/>
                          <a:cs typeface="Yu Gothic UI"/>
                        </a:rPr>
                        <a:t>を算定する。</a:t>
                      </a:r>
                      <a:endParaRPr sz="1050">
                        <a:latin typeface="Yu Gothic UI"/>
                        <a:cs typeface="Yu Gothic UI"/>
                      </a:endParaRPr>
                    </a:p>
                  </a:txBody>
                  <a:tcPr marL="0" marR="0" marT="61594"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8" name="object 8"/>
          <p:cNvSpPr txBox="1"/>
          <p:nvPr/>
        </p:nvSpPr>
        <p:spPr>
          <a:xfrm>
            <a:off x="78739" y="22606"/>
            <a:ext cx="9390380" cy="193675"/>
          </a:xfrm>
          <a:prstGeom prst="rect">
            <a:avLst/>
          </a:prstGeom>
        </p:spPr>
        <p:txBody>
          <a:bodyPr vert="horz" wrap="square" lIns="0" tIns="12700" rIns="0" bIns="0" rtlCol="0">
            <a:spAutoFit/>
          </a:bodyPr>
          <a:lstStyle/>
          <a:p>
            <a:pPr marL="12700">
              <a:lnSpc>
                <a:spcPct val="100000"/>
              </a:lnSpc>
              <a:spcBef>
                <a:spcPts val="100"/>
              </a:spcBef>
              <a:tabLst>
                <a:tab pos="1689100" algn="l"/>
              </a:tabLst>
            </a:pPr>
            <a:r>
              <a:rPr sz="1100" dirty="0">
                <a:latin typeface="Yu Gothic UI"/>
                <a:cs typeface="Yu Gothic UI"/>
              </a:rPr>
              <a:t>令和８年度診療報酬改</a:t>
            </a:r>
            <a:r>
              <a:rPr sz="1100" spc="-50" dirty="0">
                <a:latin typeface="Yu Gothic UI"/>
                <a:cs typeface="Yu Gothic UI"/>
              </a:rPr>
              <a:t>定</a:t>
            </a:r>
            <a:r>
              <a:rPr sz="1100" dirty="0">
                <a:latin typeface="Yu Gothic UI"/>
                <a:cs typeface="Yu Gothic UI"/>
              </a:rPr>
              <a:t>	</a:t>
            </a:r>
            <a:r>
              <a:rPr sz="1100" spc="55" dirty="0">
                <a:latin typeface="Yu Gothic UI"/>
                <a:cs typeface="Yu Gothic UI"/>
              </a:rPr>
              <a:t>医療機関等</a:t>
            </a:r>
            <a:r>
              <a:rPr sz="1100" dirty="0">
                <a:latin typeface="Yu Gothic UI"/>
                <a:cs typeface="Yu Gothic UI"/>
              </a:rPr>
              <a:t>が</a:t>
            </a:r>
            <a:r>
              <a:rPr sz="1100" spc="55" dirty="0">
                <a:latin typeface="Yu Gothic UI"/>
                <a:cs typeface="Yu Gothic UI"/>
              </a:rPr>
              <a:t>直面</a:t>
            </a:r>
            <a:r>
              <a:rPr sz="1100" dirty="0">
                <a:latin typeface="Yu Gothic UI"/>
                <a:cs typeface="Yu Gothic UI"/>
              </a:rPr>
              <a:t>する人</a:t>
            </a:r>
            <a:r>
              <a:rPr sz="1100" spc="55" dirty="0">
                <a:latin typeface="Yu Gothic UI"/>
                <a:cs typeface="Yu Gothic UI"/>
              </a:rPr>
              <a:t>件費</a:t>
            </a:r>
            <a:r>
              <a:rPr sz="1100" dirty="0">
                <a:latin typeface="Yu Gothic UI"/>
                <a:cs typeface="Yu Gothic UI"/>
              </a:rPr>
              <a:t>や</a:t>
            </a:r>
            <a:r>
              <a:rPr sz="1100" spc="90" dirty="0">
                <a:latin typeface="Yu Gothic UI"/>
                <a:cs typeface="Yu Gothic UI"/>
              </a:rPr>
              <a:t>、</a:t>
            </a:r>
            <a:r>
              <a:rPr sz="1100" spc="140" dirty="0">
                <a:latin typeface="Yu Gothic UI"/>
                <a:cs typeface="Yu Gothic UI"/>
              </a:rPr>
              <a:t>医</a:t>
            </a:r>
            <a:r>
              <a:rPr sz="1100" spc="125" dirty="0">
                <a:latin typeface="Yu Gothic UI"/>
                <a:cs typeface="Yu Gothic UI"/>
              </a:rPr>
              <a:t>療</a:t>
            </a:r>
            <a:r>
              <a:rPr sz="1100" dirty="0">
                <a:latin typeface="Yu Gothic UI"/>
                <a:cs typeface="Yu Gothic UI"/>
              </a:rPr>
              <a:t>材料</a:t>
            </a:r>
            <a:r>
              <a:rPr sz="1100" spc="-15" dirty="0">
                <a:latin typeface="Yu Gothic UI"/>
                <a:cs typeface="Yu Gothic UI"/>
              </a:rPr>
              <a:t>費</a:t>
            </a:r>
            <a:r>
              <a:rPr sz="1100" spc="90" dirty="0">
                <a:latin typeface="Yu Gothic UI"/>
                <a:cs typeface="Yu Gothic UI"/>
              </a:rPr>
              <a:t>、</a:t>
            </a:r>
            <a:r>
              <a:rPr sz="1100" spc="140" dirty="0">
                <a:latin typeface="Yu Gothic UI"/>
                <a:cs typeface="Yu Gothic UI"/>
              </a:rPr>
              <a:t>食</a:t>
            </a:r>
            <a:r>
              <a:rPr sz="1100" spc="125" dirty="0">
                <a:latin typeface="Yu Gothic UI"/>
                <a:cs typeface="Yu Gothic UI"/>
              </a:rPr>
              <a:t>材</a:t>
            </a:r>
            <a:r>
              <a:rPr sz="1100" spc="140" dirty="0">
                <a:latin typeface="Yu Gothic UI"/>
                <a:cs typeface="Yu Gothic UI"/>
              </a:rPr>
              <a:t>料費</a:t>
            </a:r>
            <a:r>
              <a:rPr sz="1100" spc="75" dirty="0">
                <a:latin typeface="Yu Gothic UI"/>
                <a:cs typeface="Yu Gothic UI"/>
              </a:rPr>
              <a:t>、</a:t>
            </a:r>
            <a:r>
              <a:rPr sz="1100" dirty="0">
                <a:latin typeface="Yu Gothic UI"/>
                <a:cs typeface="Yu Gothic UI"/>
              </a:rPr>
              <a:t>光熱</a:t>
            </a:r>
            <a:r>
              <a:rPr sz="1100" spc="-15" dirty="0">
                <a:latin typeface="Yu Gothic UI"/>
                <a:cs typeface="Yu Gothic UI"/>
              </a:rPr>
              <a:t>水</a:t>
            </a:r>
            <a:r>
              <a:rPr sz="1100" spc="55" dirty="0">
                <a:latin typeface="Yu Gothic UI"/>
                <a:cs typeface="Yu Gothic UI"/>
              </a:rPr>
              <a:t>費及</a:t>
            </a:r>
            <a:r>
              <a:rPr sz="1100" dirty="0">
                <a:latin typeface="Yu Gothic UI"/>
                <a:cs typeface="Yu Gothic UI"/>
              </a:rPr>
              <a:t>び委託</a:t>
            </a:r>
            <a:r>
              <a:rPr sz="1100" spc="-15" dirty="0">
                <a:latin typeface="Yu Gothic UI"/>
                <a:cs typeface="Yu Gothic UI"/>
              </a:rPr>
              <a:t>費</a:t>
            </a:r>
            <a:r>
              <a:rPr sz="1100" spc="195" dirty="0">
                <a:latin typeface="Yu Gothic UI"/>
                <a:cs typeface="Yu Gothic UI"/>
              </a:rPr>
              <a:t>等</a:t>
            </a:r>
            <a:r>
              <a:rPr sz="1100" spc="140" dirty="0">
                <a:latin typeface="Yu Gothic UI"/>
                <a:cs typeface="Yu Gothic UI"/>
              </a:rPr>
              <a:t>と</a:t>
            </a:r>
            <a:r>
              <a:rPr sz="1100" spc="145" dirty="0">
                <a:latin typeface="Yu Gothic UI"/>
                <a:cs typeface="Yu Gothic UI"/>
              </a:rPr>
              <a:t>い</a:t>
            </a:r>
            <a:r>
              <a:rPr sz="1100" spc="165" dirty="0">
                <a:latin typeface="Yu Gothic UI"/>
                <a:cs typeface="Yu Gothic UI"/>
              </a:rPr>
              <a:t>っ</a:t>
            </a:r>
            <a:r>
              <a:rPr sz="1100" spc="204" dirty="0">
                <a:latin typeface="Yu Gothic UI"/>
                <a:cs typeface="Yu Gothic UI"/>
              </a:rPr>
              <a:t>た</a:t>
            </a:r>
            <a:r>
              <a:rPr sz="1100" spc="245" dirty="0">
                <a:latin typeface="Yu Gothic UI"/>
                <a:cs typeface="Yu Gothic UI"/>
              </a:rPr>
              <a:t>物</a:t>
            </a:r>
            <a:r>
              <a:rPr sz="1100" spc="65" dirty="0">
                <a:latin typeface="Yu Gothic UI"/>
                <a:cs typeface="Yu Gothic UI"/>
              </a:rPr>
              <a:t>件費</a:t>
            </a:r>
            <a:r>
              <a:rPr sz="1100" dirty="0">
                <a:latin typeface="Yu Gothic UI"/>
                <a:cs typeface="Yu Gothic UI"/>
              </a:rPr>
              <a:t>の</a:t>
            </a:r>
            <a:r>
              <a:rPr sz="1100" spc="95" dirty="0">
                <a:latin typeface="Yu Gothic UI"/>
                <a:cs typeface="Yu Gothic UI"/>
              </a:rPr>
              <a:t>高騰</a:t>
            </a:r>
            <a:r>
              <a:rPr sz="1100" spc="55" dirty="0">
                <a:latin typeface="Yu Gothic UI"/>
                <a:cs typeface="Yu Gothic UI"/>
              </a:rPr>
              <a:t>を</a:t>
            </a:r>
            <a:r>
              <a:rPr sz="1100" spc="195" dirty="0">
                <a:latin typeface="Yu Gothic UI"/>
                <a:cs typeface="Yu Gothic UI"/>
              </a:rPr>
              <a:t>踏</a:t>
            </a:r>
            <a:r>
              <a:rPr sz="1100" spc="145" dirty="0">
                <a:latin typeface="Yu Gothic UI"/>
                <a:cs typeface="Yu Gothic UI"/>
              </a:rPr>
              <a:t>ま</a:t>
            </a:r>
            <a:r>
              <a:rPr sz="1100" spc="140" dirty="0">
                <a:latin typeface="Yu Gothic UI"/>
                <a:cs typeface="Yu Gothic UI"/>
              </a:rPr>
              <a:t>え</a:t>
            </a:r>
            <a:r>
              <a:rPr sz="1100" spc="65" dirty="0">
                <a:latin typeface="Yu Gothic UI"/>
                <a:cs typeface="Yu Gothic UI"/>
              </a:rPr>
              <a:t>た</a:t>
            </a:r>
            <a:r>
              <a:rPr sz="1100" spc="85" dirty="0">
                <a:latin typeface="Yu Gothic UI"/>
                <a:cs typeface="Yu Gothic UI"/>
              </a:rPr>
              <a:t>対</a:t>
            </a:r>
            <a:r>
              <a:rPr sz="1100" spc="70" dirty="0">
                <a:latin typeface="Yu Gothic UI"/>
                <a:cs typeface="Yu Gothic UI"/>
              </a:rPr>
              <a:t>応</a:t>
            </a:r>
            <a:r>
              <a:rPr sz="1100" spc="-25" dirty="0">
                <a:latin typeface="Yu Gothic UI"/>
                <a:cs typeface="Yu Gothic UI"/>
              </a:rPr>
              <a:t>－①</a:t>
            </a:r>
            <a:endParaRPr sz="1100">
              <a:latin typeface="Yu Gothic UI"/>
              <a:cs typeface="Yu Gothic UI"/>
            </a:endParaRPr>
          </a:p>
        </p:txBody>
      </p:sp>
      <p:grpSp>
        <p:nvGrpSpPr>
          <p:cNvPr id="9" name="object 9"/>
          <p:cNvGrpSpPr/>
          <p:nvPr/>
        </p:nvGrpSpPr>
        <p:grpSpPr>
          <a:xfrm>
            <a:off x="315455" y="1648358"/>
            <a:ext cx="4124325" cy="1527175"/>
            <a:chOff x="315455" y="1648358"/>
            <a:chExt cx="4124325" cy="1527175"/>
          </a:xfrm>
        </p:grpSpPr>
        <p:sp>
          <p:nvSpPr>
            <p:cNvPr id="10" name="object 10"/>
            <p:cNvSpPr/>
            <p:nvPr/>
          </p:nvSpPr>
          <p:spPr>
            <a:xfrm>
              <a:off x="315455" y="1648358"/>
              <a:ext cx="4124325" cy="220979"/>
            </a:xfrm>
            <a:custGeom>
              <a:avLst/>
              <a:gdLst/>
              <a:ahLst/>
              <a:cxnLst/>
              <a:rect l="l" t="t" r="r" b="b"/>
              <a:pathLst>
                <a:path w="4124325" h="220980">
                  <a:moveTo>
                    <a:pt x="0" y="220573"/>
                  </a:moveTo>
                  <a:lnTo>
                    <a:pt x="4124325" y="220573"/>
                  </a:lnTo>
                  <a:lnTo>
                    <a:pt x="4124325" y="0"/>
                  </a:lnTo>
                  <a:lnTo>
                    <a:pt x="0" y="0"/>
                  </a:lnTo>
                  <a:lnTo>
                    <a:pt x="0" y="220573"/>
                  </a:lnTo>
                  <a:close/>
                </a:path>
              </a:pathLst>
            </a:custGeom>
            <a:solidFill>
              <a:srgbClr val="A9C2E7"/>
            </a:solidFill>
          </p:spPr>
          <p:txBody>
            <a:bodyPr wrap="square" lIns="0" tIns="0" rIns="0" bIns="0" rtlCol="0"/>
            <a:lstStyle/>
            <a:p>
              <a:endParaRPr/>
            </a:p>
          </p:txBody>
        </p:sp>
        <p:sp>
          <p:nvSpPr>
            <p:cNvPr id="11" name="object 11"/>
            <p:cNvSpPr/>
            <p:nvPr/>
          </p:nvSpPr>
          <p:spPr>
            <a:xfrm>
              <a:off x="315455" y="1868932"/>
              <a:ext cx="4124325" cy="1306830"/>
            </a:xfrm>
            <a:custGeom>
              <a:avLst/>
              <a:gdLst/>
              <a:ahLst/>
              <a:cxnLst/>
              <a:rect l="l" t="t" r="r" b="b"/>
              <a:pathLst>
                <a:path w="4124325" h="1306830">
                  <a:moveTo>
                    <a:pt x="4124325" y="0"/>
                  </a:moveTo>
                  <a:lnTo>
                    <a:pt x="0" y="0"/>
                  </a:lnTo>
                  <a:lnTo>
                    <a:pt x="0" y="1306576"/>
                  </a:lnTo>
                  <a:lnTo>
                    <a:pt x="4124325" y="1306576"/>
                  </a:lnTo>
                  <a:lnTo>
                    <a:pt x="4124325" y="0"/>
                  </a:lnTo>
                  <a:close/>
                </a:path>
              </a:pathLst>
            </a:custGeom>
            <a:solidFill>
              <a:srgbClr val="E7EDF8"/>
            </a:solidFill>
          </p:spPr>
          <p:txBody>
            <a:bodyPr wrap="square" lIns="0" tIns="0" rIns="0" bIns="0" rtlCol="0"/>
            <a:lstStyle/>
            <a:p>
              <a:endParaRPr/>
            </a:p>
          </p:txBody>
        </p:sp>
      </p:grpSp>
      <p:grpSp>
        <p:nvGrpSpPr>
          <p:cNvPr id="12" name="object 12"/>
          <p:cNvGrpSpPr/>
          <p:nvPr/>
        </p:nvGrpSpPr>
        <p:grpSpPr>
          <a:xfrm>
            <a:off x="5092827" y="1715795"/>
            <a:ext cx="4522470" cy="1466215"/>
            <a:chOff x="5092827" y="1715795"/>
            <a:chExt cx="4522470" cy="1466215"/>
          </a:xfrm>
        </p:grpSpPr>
        <p:sp>
          <p:nvSpPr>
            <p:cNvPr id="13" name="object 13"/>
            <p:cNvSpPr/>
            <p:nvPr/>
          </p:nvSpPr>
          <p:spPr>
            <a:xfrm>
              <a:off x="5116068" y="1715795"/>
              <a:ext cx="4499610" cy="236220"/>
            </a:xfrm>
            <a:custGeom>
              <a:avLst/>
              <a:gdLst/>
              <a:ahLst/>
              <a:cxnLst/>
              <a:rect l="l" t="t" r="r" b="b"/>
              <a:pathLst>
                <a:path w="4499609" h="236219">
                  <a:moveTo>
                    <a:pt x="4499101" y="0"/>
                  </a:moveTo>
                  <a:lnTo>
                    <a:pt x="0" y="0"/>
                  </a:lnTo>
                  <a:lnTo>
                    <a:pt x="0" y="236194"/>
                  </a:lnTo>
                  <a:lnTo>
                    <a:pt x="4499101" y="236194"/>
                  </a:lnTo>
                  <a:lnTo>
                    <a:pt x="4499101" y="0"/>
                  </a:lnTo>
                  <a:close/>
                </a:path>
              </a:pathLst>
            </a:custGeom>
            <a:solidFill>
              <a:srgbClr val="91FFB3"/>
            </a:solidFill>
          </p:spPr>
          <p:txBody>
            <a:bodyPr wrap="square" lIns="0" tIns="0" rIns="0" bIns="0" rtlCol="0"/>
            <a:lstStyle/>
            <a:p>
              <a:endParaRPr/>
            </a:p>
          </p:txBody>
        </p:sp>
        <p:sp>
          <p:nvSpPr>
            <p:cNvPr id="14" name="object 14"/>
            <p:cNvSpPr/>
            <p:nvPr/>
          </p:nvSpPr>
          <p:spPr>
            <a:xfrm>
              <a:off x="5099177" y="1937562"/>
              <a:ext cx="4499610" cy="1238250"/>
            </a:xfrm>
            <a:custGeom>
              <a:avLst/>
              <a:gdLst/>
              <a:ahLst/>
              <a:cxnLst/>
              <a:rect l="l" t="t" r="r" b="b"/>
              <a:pathLst>
                <a:path w="4499609" h="1238250">
                  <a:moveTo>
                    <a:pt x="4499102" y="0"/>
                  </a:moveTo>
                  <a:lnTo>
                    <a:pt x="0" y="0"/>
                  </a:lnTo>
                  <a:lnTo>
                    <a:pt x="0" y="1237945"/>
                  </a:lnTo>
                  <a:lnTo>
                    <a:pt x="4499102" y="1237945"/>
                  </a:lnTo>
                  <a:lnTo>
                    <a:pt x="4499102" y="0"/>
                  </a:lnTo>
                  <a:close/>
                </a:path>
              </a:pathLst>
            </a:custGeom>
            <a:solidFill>
              <a:srgbClr val="E0FFEA"/>
            </a:solidFill>
          </p:spPr>
          <p:txBody>
            <a:bodyPr wrap="square" lIns="0" tIns="0" rIns="0" bIns="0" rtlCol="0"/>
            <a:lstStyle/>
            <a:p>
              <a:endParaRPr/>
            </a:p>
          </p:txBody>
        </p:sp>
        <p:sp>
          <p:nvSpPr>
            <p:cNvPr id="15" name="object 15"/>
            <p:cNvSpPr/>
            <p:nvPr/>
          </p:nvSpPr>
          <p:spPr>
            <a:xfrm>
              <a:off x="5099177" y="1937562"/>
              <a:ext cx="4499610" cy="1238250"/>
            </a:xfrm>
            <a:custGeom>
              <a:avLst/>
              <a:gdLst/>
              <a:ahLst/>
              <a:cxnLst/>
              <a:rect l="l" t="t" r="r" b="b"/>
              <a:pathLst>
                <a:path w="4499609" h="1238250">
                  <a:moveTo>
                    <a:pt x="0" y="1237945"/>
                  </a:moveTo>
                  <a:lnTo>
                    <a:pt x="4499102" y="1237945"/>
                  </a:lnTo>
                  <a:lnTo>
                    <a:pt x="4499102" y="0"/>
                  </a:lnTo>
                  <a:lnTo>
                    <a:pt x="0" y="0"/>
                  </a:lnTo>
                  <a:lnTo>
                    <a:pt x="0" y="1237945"/>
                  </a:lnTo>
                  <a:close/>
                </a:path>
              </a:pathLst>
            </a:custGeom>
            <a:ln w="12700">
              <a:solidFill>
                <a:srgbClr val="00AF50"/>
              </a:solidFill>
            </a:ln>
          </p:spPr>
          <p:txBody>
            <a:bodyPr wrap="square" lIns="0" tIns="0" rIns="0" bIns="0" rtlCol="0"/>
            <a:lstStyle/>
            <a:p>
              <a:endParaRPr/>
            </a:p>
          </p:txBody>
        </p:sp>
        <p:sp>
          <p:nvSpPr>
            <p:cNvPr id="16" name="object 16"/>
            <p:cNvSpPr/>
            <p:nvPr/>
          </p:nvSpPr>
          <p:spPr>
            <a:xfrm>
              <a:off x="8910701" y="2520187"/>
              <a:ext cx="463550" cy="7620"/>
            </a:xfrm>
            <a:custGeom>
              <a:avLst/>
              <a:gdLst/>
              <a:ahLst/>
              <a:cxnLst/>
              <a:rect l="l" t="t" r="r" b="b"/>
              <a:pathLst>
                <a:path w="463550" h="7619">
                  <a:moveTo>
                    <a:pt x="463296" y="0"/>
                  </a:moveTo>
                  <a:lnTo>
                    <a:pt x="0" y="0"/>
                  </a:lnTo>
                  <a:lnTo>
                    <a:pt x="0" y="7620"/>
                  </a:lnTo>
                  <a:lnTo>
                    <a:pt x="463296" y="7620"/>
                  </a:lnTo>
                  <a:lnTo>
                    <a:pt x="463296" y="0"/>
                  </a:lnTo>
                  <a:close/>
                </a:path>
              </a:pathLst>
            </a:custGeom>
            <a:solidFill>
              <a:srgbClr val="007EDE"/>
            </a:solidFill>
          </p:spPr>
          <p:txBody>
            <a:bodyPr wrap="square" lIns="0" tIns="0" rIns="0" bIns="0" rtlCol="0"/>
            <a:lstStyle/>
            <a:p>
              <a:endParaRPr/>
            </a:p>
          </p:txBody>
        </p:sp>
      </p:grpSp>
      <p:graphicFrame>
        <p:nvGraphicFramePr>
          <p:cNvPr id="17" name="object 17"/>
          <p:cNvGraphicFramePr>
            <a:graphicFrameLocks noGrp="1"/>
          </p:cNvGraphicFramePr>
          <p:nvPr/>
        </p:nvGraphicFramePr>
        <p:xfrm>
          <a:off x="188366" y="989126"/>
          <a:ext cx="9519284" cy="2331720"/>
        </p:xfrm>
        <a:graphic>
          <a:graphicData uri="http://schemas.openxmlformats.org/drawingml/2006/table">
            <a:tbl>
              <a:tblPr firstRow="1" bandRow="1">
                <a:tableStyleId>{2D5ABB26-0587-4C30-8999-92F81FD0307C}</a:tableStyleId>
              </a:tblPr>
              <a:tblGrid>
                <a:gridCol w="325755">
                  <a:extLst>
                    <a:ext uri="{9D8B030D-6E8A-4147-A177-3AD203B41FA5}">
                      <a16:colId xmlns:a16="http://schemas.microsoft.com/office/drawing/2014/main" val="20000"/>
                    </a:ext>
                  </a:extLst>
                </a:gridCol>
                <a:gridCol w="2258695">
                  <a:extLst>
                    <a:ext uri="{9D8B030D-6E8A-4147-A177-3AD203B41FA5}">
                      <a16:colId xmlns:a16="http://schemas.microsoft.com/office/drawing/2014/main" val="20001"/>
                    </a:ext>
                  </a:extLst>
                </a:gridCol>
                <a:gridCol w="6934834">
                  <a:extLst>
                    <a:ext uri="{9D8B030D-6E8A-4147-A177-3AD203B41FA5}">
                      <a16:colId xmlns:a16="http://schemas.microsoft.com/office/drawing/2014/main" val="20002"/>
                    </a:ext>
                  </a:extLst>
                </a:gridCol>
              </a:tblGrid>
              <a:tr h="116205">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tc rowSpan="2">
                  <a:txBody>
                    <a:bodyPr/>
                    <a:lstStyle/>
                    <a:p>
                      <a:pPr marL="236220">
                        <a:lnSpc>
                          <a:spcPct val="100000"/>
                        </a:lnSpc>
                        <a:spcBef>
                          <a:spcPts val="370"/>
                        </a:spcBef>
                      </a:pPr>
                      <a:r>
                        <a:rPr sz="1400" b="1" spc="35" dirty="0">
                          <a:latin typeface="Yu Gothic UI"/>
                          <a:cs typeface="Yu Gothic UI"/>
                        </a:rPr>
                        <a:t>歯科初再診料の見直し</a:t>
                      </a:r>
                      <a:endParaRPr sz="1400">
                        <a:latin typeface="Yu Gothic UI"/>
                        <a:cs typeface="Yu Gothic UI"/>
                      </a:endParaRPr>
                    </a:p>
                  </a:txBody>
                  <a:tcPr marL="0" marR="0" marT="46990" marB="0">
                    <a:solidFill>
                      <a:srgbClr val="CDFFDC"/>
                    </a:solidFill>
                  </a:tcPr>
                </a:tc>
                <a:tc>
                  <a:txBody>
                    <a:bodyPr/>
                    <a:lstStyle/>
                    <a:p>
                      <a:pPr>
                        <a:lnSpc>
                          <a:spcPct val="100000"/>
                        </a:lnSpc>
                      </a:pPr>
                      <a:endParaRPr sz="6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0764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6990" marB="0">
                    <a:solidFill>
                      <a:srgbClr val="CDFFDC"/>
                    </a:solidFill>
                  </a:tcPr>
                </a:tc>
                <a:tc>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007870">
                <a:tc gridSpan="3">
                  <a:txBody>
                    <a:bodyPr/>
                    <a:lstStyle/>
                    <a:p>
                      <a:pPr marL="377825" indent="-286385">
                        <a:lnSpc>
                          <a:spcPct val="100000"/>
                        </a:lnSpc>
                        <a:spcBef>
                          <a:spcPts val="190"/>
                        </a:spcBef>
                        <a:buFont typeface="Wingdings"/>
                        <a:buChar char=""/>
                        <a:tabLst>
                          <a:tab pos="377825" algn="l"/>
                        </a:tabLst>
                      </a:pPr>
                      <a:r>
                        <a:rPr sz="1400" spc="95" dirty="0">
                          <a:latin typeface="Yu Gothic UI"/>
                          <a:cs typeface="Yu Gothic UI"/>
                        </a:rPr>
                        <a:t>物価高騰による医療機関の物件費負担の増加を踏まえ、</a:t>
                      </a:r>
                      <a:r>
                        <a:rPr sz="1400" b="1" u="sng" spc="110" dirty="0">
                          <a:solidFill>
                            <a:srgbClr val="006FC0"/>
                          </a:solidFill>
                          <a:uFill>
                            <a:solidFill>
                              <a:srgbClr val="006FC0"/>
                            </a:solidFill>
                          </a:uFill>
                          <a:latin typeface="Yu Gothic UI"/>
                          <a:cs typeface="Yu Gothic UI"/>
                        </a:rPr>
                        <a:t>歯科初・再診料等を引き上げる</a:t>
                      </a:r>
                      <a:r>
                        <a:rPr sz="1400" spc="420" dirty="0">
                          <a:latin typeface="Yu Gothic UI"/>
                          <a:cs typeface="Yu Gothic UI"/>
                        </a:rPr>
                        <a:t>。</a:t>
                      </a:r>
                      <a:endParaRPr sz="1400">
                        <a:latin typeface="Yu Gothic UI"/>
                        <a:cs typeface="Yu Gothic UI"/>
                      </a:endParaRPr>
                    </a:p>
                    <a:p>
                      <a:pPr marL="2030730">
                        <a:lnSpc>
                          <a:spcPct val="100000"/>
                        </a:lnSpc>
                        <a:spcBef>
                          <a:spcPts val="1280"/>
                        </a:spcBef>
                        <a:tabLst>
                          <a:tab pos="6943725" algn="l"/>
                          <a:tab pos="7985125" algn="l"/>
                        </a:tabLst>
                      </a:pPr>
                      <a:r>
                        <a:rPr sz="1800" b="1" baseline="18518" dirty="0">
                          <a:latin typeface="Yu Gothic UI"/>
                          <a:cs typeface="Yu Gothic UI"/>
                        </a:rPr>
                        <a:t>現</a:t>
                      </a:r>
                      <a:r>
                        <a:rPr sz="1800" b="1" spc="-75" baseline="18518" dirty="0">
                          <a:latin typeface="Yu Gothic UI"/>
                          <a:cs typeface="Yu Gothic UI"/>
                        </a:rPr>
                        <a:t>行</a:t>
                      </a:r>
                      <a:r>
                        <a:rPr sz="1800" b="1" baseline="18518" dirty="0">
                          <a:latin typeface="Yu Gothic UI"/>
                          <a:cs typeface="Yu Gothic UI"/>
                        </a:rPr>
                        <a:t>	</a:t>
                      </a:r>
                      <a:r>
                        <a:rPr sz="1800" b="1" baseline="-6944" dirty="0">
                          <a:latin typeface="Yu Gothic UI"/>
                          <a:cs typeface="Yu Gothic UI"/>
                        </a:rPr>
                        <a:t>改定</a:t>
                      </a:r>
                      <a:r>
                        <a:rPr sz="1800" b="1" spc="-75" baseline="-6944" dirty="0">
                          <a:latin typeface="Yu Gothic UI"/>
                          <a:cs typeface="Yu Gothic UI"/>
                        </a:rPr>
                        <a:t>後</a:t>
                      </a:r>
                      <a:r>
                        <a:rPr sz="1800" b="1" baseline="-6944" dirty="0">
                          <a:latin typeface="Yu Gothic UI"/>
                          <a:cs typeface="Yu Gothic UI"/>
                        </a:rPr>
                        <a:t>	</a:t>
                      </a:r>
                      <a:r>
                        <a:rPr sz="1200" dirty="0">
                          <a:latin typeface="Yu Gothic UI"/>
                          <a:cs typeface="Yu Gothic UI"/>
                        </a:rPr>
                        <a:t>※</a:t>
                      </a:r>
                      <a:r>
                        <a:rPr sz="1200" spc="60" dirty="0">
                          <a:latin typeface="Yu Gothic UI"/>
                          <a:cs typeface="Yu Gothic UI"/>
                        </a:rPr>
                        <a:t>主</a:t>
                      </a:r>
                      <a:r>
                        <a:rPr sz="1200" spc="50" dirty="0">
                          <a:latin typeface="Yu Gothic UI"/>
                          <a:cs typeface="Yu Gothic UI"/>
                        </a:rPr>
                        <a:t>な</a:t>
                      </a:r>
                      <a:r>
                        <a:rPr sz="1200" spc="60" dirty="0">
                          <a:latin typeface="Yu Gothic UI"/>
                          <a:cs typeface="Yu Gothic UI"/>
                        </a:rPr>
                        <a:t>項目</a:t>
                      </a:r>
                      <a:r>
                        <a:rPr sz="1200" dirty="0">
                          <a:latin typeface="Yu Gothic UI"/>
                          <a:cs typeface="Yu Gothic UI"/>
                        </a:rPr>
                        <a:t>を</a:t>
                      </a:r>
                      <a:r>
                        <a:rPr sz="1200" spc="60" dirty="0">
                          <a:latin typeface="Yu Gothic UI"/>
                          <a:cs typeface="Yu Gothic UI"/>
                        </a:rPr>
                        <a:t>掲</a:t>
                      </a:r>
                      <a:r>
                        <a:rPr sz="1200" spc="10" dirty="0">
                          <a:latin typeface="Yu Gothic UI"/>
                          <a:cs typeface="Yu Gothic UI"/>
                        </a:rPr>
                        <a:t>載</a:t>
                      </a:r>
                      <a:endParaRPr sz="1200">
                        <a:latin typeface="Yu Gothic UI"/>
                        <a:cs typeface="Yu Gothic UI"/>
                      </a:endParaRPr>
                    </a:p>
                    <a:p>
                      <a:pPr marL="213360">
                        <a:lnSpc>
                          <a:spcPct val="100000"/>
                        </a:lnSpc>
                        <a:spcBef>
                          <a:spcPts val="135"/>
                        </a:spcBef>
                        <a:tabLst>
                          <a:tab pos="4998085" algn="l"/>
                        </a:tabLst>
                      </a:pPr>
                      <a:r>
                        <a:rPr sz="1200" spc="600" dirty="0">
                          <a:latin typeface="Yu Gothic UI"/>
                          <a:cs typeface="Yu Gothic UI"/>
                        </a:rPr>
                        <a:t>【</a:t>
                      </a:r>
                      <a:r>
                        <a:rPr sz="1200" dirty="0">
                          <a:latin typeface="Yu Gothic UI"/>
                          <a:cs typeface="Yu Gothic UI"/>
                        </a:rPr>
                        <a:t>初診料</a:t>
                      </a:r>
                      <a:r>
                        <a:rPr sz="1200" spc="550" dirty="0">
                          <a:latin typeface="Yu Gothic UI"/>
                          <a:cs typeface="Yu Gothic UI"/>
                        </a:rPr>
                        <a:t>】</a:t>
                      </a:r>
                      <a:r>
                        <a:rPr sz="1200" dirty="0">
                          <a:latin typeface="Yu Gothic UI"/>
                          <a:cs typeface="Yu Gothic UI"/>
                        </a:rPr>
                        <a:t>	</a:t>
                      </a:r>
                      <a:r>
                        <a:rPr sz="1800" spc="900" baseline="-25462" dirty="0">
                          <a:latin typeface="Yu Gothic UI"/>
                          <a:cs typeface="Yu Gothic UI"/>
                        </a:rPr>
                        <a:t>【</a:t>
                      </a:r>
                      <a:r>
                        <a:rPr sz="1800" baseline="-25462" dirty="0">
                          <a:latin typeface="Yu Gothic UI"/>
                          <a:cs typeface="Yu Gothic UI"/>
                        </a:rPr>
                        <a:t>初診料</a:t>
                      </a:r>
                      <a:r>
                        <a:rPr sz="1800" spc="825" baseline="-25462" dirty="0">
                          <a:latin typeface="Yu Gothic UI"/>
                          <a:cs typeface="Yu Gothic UI"/>
                        </a:rPr>
                        <a:t>】</a:t>
                      </a:r>
                      <a:endParaRPr sz="1800" baseline="-25462">
                        <a:latin typeface="Yu Gothic UI"/>
                        <a:cs typeface="Yu Gothic UI"/>
                      </a:endParaRPr>
                    </a:p>
                    <a:p>
                      <a:pPr marL="213360">
                        <a:lnSpc>
                          <a:spcPct val="100000"/>
                        </a:lnSpc>
                        <a:tabLst>
                          <a:tab pos="3314065" algn="l"/>
                          <a:tab pos="4998085" algn="l"/>
                          <a:tab pos="8707755" algn="l"/>
                        </a:tabLst>
                      </a:pPr>
                      <a:r>
                        <a:rPr sz="1200" dirty="0">
                          <a:latin typeface="Yu Gothic UI"/>
                          <a:cs typeface="Yu Gothic UI"/>
                        </a:rPr>
                        <a:t>１</a:t>
                      </a:r>
                      <a:r>
                        <a:rPr sz="1200" spc="75" dirty="0">
                          <a:latin typeface="Yu Gothic UI"/>
                          <a:cs typeface="Yu Gothic UI"/>
                        </a:rPr>
                        <a:t> </a:t>
                      </a:r>
                      <a:r>
                        <a:rPr sz="1200" dirty="0">
                          <a:latin typeface="Yu Gothic UI"/>
                          <a:cs typeface="Yu Gothic UI"/>
                        </a:rPr>
                        <a:t>歯科初診</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267</a:t>
                      </a:r>
                      <a:r>
                        <a:rPr sz="1200" u="sng" spc="-50" dirty="0">
                          <a:uFill>
                            <a:solidFill>
                              <a:srgbClr val="000000"/>
                            </a:solidFill>
                          </a:uFill>
                          <a:latin typeface="Yu Gothic UI"/>
                          <a:cs typeface="Yu Gothic UI"/>
                        </a:rPr>
                        <a:t>点</a:t>
                      </a:r>
                      <a:r>
                        <a:rPr sz="1200" dirty="0">
                          <a:latin typeface="Yu Gothic UI"/>
                          <a:cs typeface="Yu Gothic UI"/>
                        </a:rPr>
                        <a:t>	</a:t>
                      </a:r>
                      <a:r>
                        <a:rPr sz="1800" baseline="-25462" dirty="0">
                          <a:latin typeface="Yu Gothic UI"/>
                          <a:cs typeface="Yu Gothic UI"/>
                        </a:rPr>
                        <a:t>１</a:t>
                      </a:r>
                      <a:r>
                        <a:rPr sz="1800" spc="112" baseline="-25462" dirty="0">
                          <a:latin typeface="Yu Gothic UI"/>
                          <a:cs typeface="Yu Gothic UI"/>
                        </a:rPr>
                        <a:t> </a:t>
                      </a:r>
                      <a:r>
                        <a:rPr sz="1800" baseline="-25462" dirty="0">
                          <a:latin typeface="Yu Gothic UI"/>
                          <a:cs typeface="Yu Gothic UI"/>
                        </a:rPr>
                        <a:t>歯科初診</a:t>
                      </a:r>
                      <a:r>
                        <a:rPr sz="1800" spc="-75" baseline="-25462" dirty="0">
                          <a:latin typeface="Yu Gothic UI"/>
                          <a:cs typeface="Yu Gothic UI"/>
                        </a:rPr>
                        <a:t>料</a:t>
                      </a:r>
                      <a:r>
                        <a:rPr sz="1800" baseline="-25462" dirty="0">
                          <a:latin typeface="Yu Gothic UI"/>
                          <a:cs typeface="Yu Gothic UI"/>
                        </a:rPr>
                        <a:t>	</a:t>
                      </a:r>
                      <a:r>
                        <a:rPr sz="1800" b="1" u="sng" spc="232" baseline="-25462" dirty="0">
                          <a:solidFill>
                            <a:srgbClr val="007EDE"/>
                          </a:solidFill>
                          <a:uFill>
                            <a:solidFill>
                              <a:srgbClr val="007EDE"/>
                            </a:solidFill>
                          </a:uFill>
                          <a:latin typeface="Yu Gothic UI"/>
                          <a:cs typeface="Yu Gothic UI"/>
                        </a:rPr>
                        <a:t>272</a:t>
                      </a:r>
                      <a:r>
                        <a:rPr sz="1800" b="1" u="sng" spc="-75" baseline="-25462" dirty="0">
                          <a:solidFill>
                            <a:srgbClr val="007EDE"/>
                          </a:solidFill>
                          <a:uFill>
                            <a:solidFill>
                              <a:srgbClr val="007EDE"/>
                            </a:solidFill>
                          </a:uFill>
                          <a:latin typeface="Yu Gothic UI"/>
                          <a:cs typeface="Yu Gothic UI"/>
                        </a:rPr>
                        <a:t>点</a:t>
                      </a:r>
                      <a:endParaRPr sz="1800" baseline="-25462">
                        <a:latin typeface="Yu Gothic UI"/>
                        <a:cs typeface="Yu Gothic UI"/>
                      </a:endParaRPr>
                    </a:p>
                    <a:p>
                      <a:pPr marL="213360">
                        <a:lnSpc>
                          <a:spcPct val="100000"/>
                        </a:lnSpc>
                        <a:tabLst>
                          <a:tab pos="3319779" algn="l"/>
                          <a:tab pos="4998085" algn="l"/>
                          <a:tab pos="8718550" algn="l"/>
                        </a:tabLst>
                      </a:pPr>
                      <a:r>
                        <a:rPr sz="1200" dirty="0">
                          <a:latin typeface="Yu Gothic UI"/>
                          <a:cs typeface="Yu Gothic UI"/>
                        </a:rPr>
                        <a:t>２</a:t>
                      </a:r>
                      <a:r>
                        <a:rPr sz="1200" spc="75" dirty="0">
                          <a:latin typeface="Yu Gothic UI"/>
                          <a:cs typeface="Yu Gothic UI"/>
                        </a:rPr>
                        <a:t> </a:t>
                      </a:r>
                      <a:r>
                        <a:rPr sz="1200" dirty="0">
                          <a:latin typeface="Yu Gothic UI"/>
                          <a:cs typeface="Yu Gothic UI"/>
                        </a:rPr>
                        <a:t>地域歯科診療支援病院歯科初診</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291</a:t>
                      </a:r>
                      <a:r>
                        <a:rPr sz="1200" u="sng" spc="-50" dirty="0">
                          <a:uFill>
                            <a:solidFill>
                              <a:srgbClr val="000000"/>
                            </a:solidFill>
                          </a:uFill>
                          <a:latin typeface="Yu Gothic UI"/>
                          <a:cs typeface="Yu Gothic UI"/>
                        </a:rPr>
                        <a:t>点</a:t>
                      </a:r>
                      <a:r>
                        <a:rPr sz="1200" dirty="0">
                          <a:latin typeface="Yu Gothic UI"/>
                          <a:cs typeface="Yu Gothic UI"/>
                        </a:rPr>
                        <a:t>	</a:t>
                      </a:r>
                      <a:r>
                        <a:rPr sz="1800" baseline="-25462" dirty="0">
                          <a:latin typeface="Yu Gothic UI"/>
                          <a:cs typeface="Yu Gothic UI"/>
                        </a:rPr>
                        <a:t>２</a:t>
                      </a:r>
                      <a:r>
                        <a:rPr sz="1800" spc="112" baseline="-25462" dirty="0">
                          <a:latin typeface="Yu Gothic UI"/>
                          <a:cs typeface="Yu Gothic UI"/>
                        </a:rPr>
                        <a:t> </a:t>
                      </a:r>
                      <a:r>
                        <a:rPr sz="1800" baseline="-25462" dirty="0">
                          <a:latin typeface="Yu Gothic UI"/>
                          <a:cs typeface="Yu Gothic UI"/>
                        </a:rPr>
                        <a:t>地域歯科診療支援病院歯科初診</a:t>
                      </a:r>
                      <a:r>
                        <a:rPr sz="1800" spc="-75" baseline="-25462" dirty="0">
                          <a:latin typeface="Yu Gothic UI"/>
                          <a:cs typeface="Yu Gothic UI"/>
                        </a:rPr>
                        <a:t>料</a:t>
                      </a:r>
                      <a:r>
                        <a:rPr sz="1800" baseline="-25462" dirty="0">
                          <a:latin typeface="Yu Gothic UI"/>
                          <a:cs typeface="Yu Gothic UI"/>
                        </a:rPr>
                        <a:t>	</a:t>
                      </a:r>
                      <a:r>
                        <a:rPr sz="1800" b="1" spc="209" baseline="-25462" dirty="0">
                          <a:solidFill>
                            <a:srgbClr val="007EDE"/>
                          </a:solidFill>
                          <a:latin typeface="Yu Gothic UI"/>
                          <a:cs typeface="Yu Gothic UI"/>
                        </a:rPr>
                        <a:t>296</a:t>
                      </a:r>
                      <a:r>
                        <a:rPr sz="1800" b="1" spc="-75" baseline="-25462" dirty="0">
                          <a:solidFill>
                            <a:srgbClr val="007EDE"/>
                          </a:solidFill>
                          <a:latin typeface="Yu Gothic UI"/>
                          <a:cs typeface="Yu Gothic UI"/>
                        </a:rPr>
                        <a:t>点</a:t>
                      </a:r>
                      <a:endParaRPr sz="1800" baseline="-25462">
                        <a:latin typeface="Yu Gothic UI"/>
                        <a:cs typeface="Yu Gothic UI"/>
                      </a:endParaRPr>
                    </a:p>
                    <a:p>
                      <a:pPr marL="213360">
                        <a:lnSpc>
                          <a:spcPct val="100000"/>
                        </a:lnSpc>
                        <a:tabLst>
                          <a:tab pos="4998085" algn="l"/>
                        </a:tabLst>
                      </a:pPr>
                      <a:r>
                        <a:rPr sz="1200" spc="600" dirty="0">
                          <a:latin typeface="Yu Gothic UI"/>
                          <a:cs typeface="Yu Gothic UI"/>
                        </a:rPr>
                        <a:t>【</a:t>
                      </a:r>
                      <a:r>
                        <a:rPr sz="1200" dirty="0">
                          <a:latin typeface="Yu Gothic UI"/>
                          <a:cs typeface="Yu Gothic UI"/>
                        </a:rPr>
                        <a:t>再診料</a:t>
                      </a:r>
                      <a:r>
                        <a:rPr sz="1200" spc="550" dirty="0">
                          <a:latin typeface="Yu Gothic UI"/>
                          <a:cs typeface="Yu Gothic UI"/>
                        </a:rPr>
                        <a:t>】</a:t>
                      </a:r>
                      <a:r>
                        <a:rPr sz="1200" dirty="0">
                          <a:latin typeface="Yu Gothic UI"/>
                          <a:cs typeface="Yu Gothic UI"/>
                        </a:rPr>
                        <a:t>	</a:t>
                      </a:r>
                      <a:r>
                        <a:rPr sz="1800" spc="900" baseline="-25462" dirty="0">
                          <a:latin typeface="Yu Gothic UI"/>
                          <a:cs typeface="Yu Gothic UI"/>
                        </a:rPr>
                        <a:t>【</a:t>
                      </a:r>
                      <a:r>
                        <a:rPr sz="1800" baseline="-25462" dirty="0">
                          <a:latin typeface="Yu Gothic UI"/>
                          <a:cs typeface="Yu Gothic UI"/>
                        </a:rPr>
                        <a:t>再診料</a:t>
                      </a:r>
                      <a:r>
                        <a:rPr sz="1800" spc="825" baseline="-25462" dirty="0">
                          <a:latin typeface="Yu Gothic UI"/>
                          <a:cs typeface="Yu Gothic UI"/>
                        </a:rPr>
                        <a:t>】</a:t>
                      </a:r>
                      <a:endParaRPr sz="1800" baseline="-25462">
                        <a:latin typeface="Yu Gothic UI"/>
                        <a:cs typeface="Yu Gothic UI"/>
                      </a:endParaRPr>
                    </a:p>
                    <a:p>
                      <a:pPr marL="213360">
                        <a:lnSpc>
                          <a:spcPct val="100000"/>
                        </a:lnSpc>
                        <a:tabLst>
                          <a:tab pos="3418840" algn="l"/>
                          <a:tab pos="4998085" algn="l"/>
                          <a:tab pos="8817610" algn="l"/>
                        </a:tabLst>
                      </a:pPr>
                      <a:r>
                        <a:rPr sz="1200" dirty="0">
                          <a:latin typeface="Yu Gothic UI"/>
                          <a:cs typeface="Yu Gothic UI"/>
                        </a:rPr>
                        <a:t>１</a:t>
                      </a:r>
                      <a:r>
                        <a:rPr sz="1200" spc="75" dirty="0">
                          <a:latin typeface="Yu Gothic UI"/>
                          <a:cs typeface="Yu Gothic UI"/>
                        </a:rPr>
                        <a:t> </a:t>
                      </a:r>
                      <a:r>
                        <a:rPr sz="1200" dirty="0">
                          <a:latin typeface="Yu Gothic UI"/>
                          <a:cs typeface="Yu Gothic UI"/>
                        </a:rPr>
                        <a:t>歯科再診</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58</a:t>
                      </a:r>
                      <a:r>
                        <a:rPr sz="1200" u="sng" spc="-50" dirty="0">
                          <a:uFill>
                            <a:solidFill>
                              <a:srgbClr val="000000"/>
                            </a:solidFill>
                          </a:uFill>
                          <a:latin typeface="Yu Gothic UI"/>
                          <a:cs typeface="Yu Gothic UI"/>
                        </a:rPr>
                        <a:t>点</a:t>
                      </a:r>
                      <a:r>
                        <a:rPr sz="1200" dirty="0">
                          <a:latin typeface="Yu Gothic UI"/>
                          <a:cs typeface="Yu Gothic UI"/>
                        </a:rPr>
                        <a:t>	</a:t>
                      </a:r>
                      <a:r>
                        <a:rPr sz="1800" baseline="-25462" dirty="0">
                          <a:latin typeface="Yu Gothic UI"/>
                          <a:cs typeface="Yu Gothic UI"/>
                        </a:rPr>
                        <a:t>１</a:t>
                      </a:r>
                      <a:r>
                        <a:rPr sz="1800" spc="127" baseline="-25462" dirty="0">
                          <a:latin typeface="Yu Gothic UI"/>
                          <a:cs typeface="Yu Gothic UI"/>
                        </a:rPr>
                        <a:t> </a:t>
                      </a:r>
                      <a:r>
                        <a:rPr sz="1800" spc="-15" baseline="-25462" dirty="0">
                          <a:latin typeface="Yu Gothic UI"/>
                          <a:cs typeface="Yu Gothic UI"/>
                        </a:rPr>
                        <a:t>歯科再診</a:t>
                      </a:r>
                      <a:r>
                        <a:rPr sz="1800" spc="-75" baseline="-25462" dirty="0">
                          <a:latin typeface="Yu Gothic UI"/>
                          <a:cs typeface="Yu Gothic UI"/>
                        </a:rPr>
                        <a:t>料</a:t>
                      </a:r>
                      <a:r>
                        <a:rPr sz="1800" baseline="-25462" dirty="0">
                          <a:latin typeface="Yu Gothic UI"/>
                          <a:cs typeface="Yu Gothic UI"/>
                        </a:rPr>
                        <a:t>	</a:t>
                      </a:r>
                      <a:r>
                        <a:rPr sz="1800" b="1" u="sng" spc="209" baseline="-25462" dirty="0">
                          <a:solidFill>
                            <a:srgbClr val="007EDE"/>
                          </a:solidFill>
                          <a:uFill>
                            <a:solidFill>
                              <a:srgbClr val="007EDE"/>
                            </a:solidFill>
                          </a:uFill>
                          <a:latin typeface="Yu Gothic UI"/>
                          <a:cs typeface="Yu Gothic UI"/>
                        </a:rPr>
                        <a:t>59</a:t>
                      </a:r>
                      <a:r>
                        <a:rPr sz="1800" b="1" u="sng" spc="-75" baseline="-25462" dirty="0">
                          <a:solidFill>
                            <a:srgbClr val="007EDE"/>
                          </a:solidFill>
                          <a:uFill>
                            <a:solidFill>
                              <a:srgbClr val="007EDE"/>
                            </a:solidFill>
                          </a:uFill>
                          <a:latin typeface="Yu Gothic UI"/>
                          <a:cs typeface="Yu Gothic UI"/>
                        </a:rPr>
                        <a:t>点</a:t>
                      </a:r>
                      <a:endParaRPr sz="1800" baseline="-25462">
                        <a:latin typeface="Yu Gothic UI"/>
                        <a:cs typeface="Yu Gothic UI"/>
                      </a:endParaRPr>
                    </a:p>
                    <a:p>
                      <a:pPr marL="213360">
                        <a:lnSpc>
                          <a:spcPct val="100000"/>
                        </a:lnSpc>
                        <a:tabLst>
                          <a:tab pos="3418840" algn="l"/>
                          <a:tab pos="4998085" algn="l"/>
                          <a:tab pos="8813165" algn="l"/>
                        </a:tabLst>
                      </a:pPr>
                      <a:r>
                        <a:rPr sz="1200" dirty="0">
                          <a:latin typeface="Yu Gothic UI"/>
                          <a:cs typeface="Yu Gothic UI"/>
                        </a:rPr>
                        <a:t>２</a:t>
                      </a:r>
                      <a:r>
                        <a:rPr sz="1200" spc="75" dirty="0">
                          <a:latin typeface="Yu Gothic UI"/>
                          <a:cs typeface="Yu Gothic UI"/>
                        </a:rPr>
                        <a:t> </a:t>
                      </a:r>
                      <a:r>
                        <a:rPr sz="1200" dirty="0">
                          <a:latin typeface="Yu Gothic UI"/>
                          <a:cs typeface="Yu Gothic UI"/>
                        </a:rPr>
                        <a:t>地域歯科診療支援病院歯科再診</a:t>
                      </a:r>
                      <a:r>
                        <a:rPr sz="1200" spc="-50" dirty="0">
                          <a:latin typeface="Yu Gothic UI"/>
                          <a:cs typeface="Yu Gothic UI"/>
                        </a:rPr>
                        <a:t>料</a:t>
                      </a:r>
                      <a:r>
                        <a:rPr sz="1200" dirty="0">
                          <a:latin typeface="Yu Gothic UI"/>
                          <a:cs typeface="Yu Gothic UI"/>
                        </a:rPr>
                        <a:t>	</a:t>
                      </a:r>
                      <a:r>
                        <a:rPr sz="1200" u="sng" spc="85" dirty="0">
                          <a:uFill>
                            <a:solidFill>
                              <a:srgbClr val="000000"/>
                            </a:solidFill>
                          </a:uFill>
                          <a:latin typeface="Yu Gothic UI"/>
                          <a:cs typeface="Yu Gothic UI"/>
                        </a:rPr>
                        <a:t>75</a:t>
                      </a:r>
                      <a:r>
                        <a:rPr sz="1200" u="sng" spc="-50" dirty="0">
                          <a:uFill>
                            <a:solidFill>
                              <a:srgbClr val="000000"/>
                            </a:solidFill>
                          </a:uFill>
                          <a:latin typeface="Yu Gothic UI"/>
                          <a:cs typeface="Yu Gothic UI"/>
                        </a:rPr>
                        <a:t>点</a:t>
                      </a:r>
                      <a:r>
                        <a:rPr sz="1200" dirty="0">
                          <a:latin typeface="Yu Gothic UI"/>
                          <a:cs typeface="Yu Gothic UI"/>
                        </a:rPr>
                        <a:t>	</a:t>
                      </a:r>
                      <a:r>
                        <a:rPr sz="1800" baseline="-25462" dirty="0">
                          <a:latin typeface="Yu Gothic UI"/>
                          <a:cs typeface="Yu Gothic UI"/>
                        </a:rPr>
                        <a:t>２</a:t>
                      </a:r>
                      <a:r>
                        <a:rPr sz="1800" spc="112" baseline="-25462" dirty="0">
                          <a:latin typeface="Yu Gothic UI"/>
                          <a:cs typeface="Yu Gothic UI"/>
                        </a:rPr>
                        <a:t> </a:t>
                      </a:r>
                      <a:r>
                        <a:rPr sz="1800" baseline="-25462" dirty="0">
                          <a:latin typeface="Yu Gothic UI"/>
                          <a:cs typeface="Yu Gothic UI"/>
                        </a:rPr>
                        <a:t>地域歯科診療支援病院歯科再診</a:t>
                      </a:r>
                      <a:r>
                        <a:rPr sz="1800" spc="-75" baseline="-25462" dirty="0">
                          <a:latin typeface="Yu Gothic UI"/>
                          <a:cs typeface="Yu Gothic UI"/>
                        </a:rPr>
                        <a:t>料</a:t>
                      </a:r>
                      <a:r>
                        <a:rPr sz="1800" baseline="-25462" dirty="0">
                          <a:latin typeface="Yu Gothic UI"/>
                          <a:cs typeface="Yu Gothic UI"/>
                        </a:rPr>
                        <a:t>	</a:t>
                      </a:r>
                      <a:r>
                        <a:rPr sz="1800" b="1" u="sng" spc="225" baseline="-25462" dirty="0">
                          <a:solidFill>
                            <a:srgbClr val="007EDE"/>
                          </a:solidFill>
                          <a:uFill>
                            <a:solidFill>
                              <a:srgbClr val="007EDE"/>
                            </a:solidFill>
                          </a:uFill>
                          <a:latin typeface="Yu Gothic UI"/>
                          <a:cs typeface="Yu Gothic UI"/>
                        </a:rPr>
                        <a:t>76</a:t>
                      </a:r>
                      <a:r>
                        <a:rPr sz="1800" b="1" u="sng" spc="-75" baseline="-25462" dirty="0">
                          <a:solidFill>
                            <a:srgbClr val="007EDE"/>
                          </a:solidFill>
                          <a:uFill>
                            <a:solidFill>
                              <a:srgbClr val="007EDE"/>
                            </a:solidFill>
                          </a:uFill>
                          <a:latin typeface="Yu Gothic UI"/>
                          <a:cs typeface="Yu Gothic UI"/>
                        </a:rPr>
                        <a:t>点</a:t>
                      </a:r>
                      <a:endParaRPr sz="1800" baseline="-25462">
                        <a:latin typeface="Yu Gothic UI"/>
                        <a:cs typeface="Yu Gothic UI"/>
                      </a:endParaRPr>
                    </a:p>
                  </a:txBody>
                  <a:tcPr marL="0" marR="0" marT="2413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8" name="object 18"/>
          <p:cNvSpPr/>
          <p:nvPr/>
        </p:nvSpPr>
        <p:spPr>
          <a:xfrm>
            <a:off x="4653026" y="2101723"/>
            <a:ext cx="307975" cy="864235"/>
          </a:xfrm>
          <a:custGeom>
            <a:avLst/>
            <a:gdLst/>
            <a:ahLst/>
            <a:cxnLst/>
            <a:rect l="l" t="t" r="r" b="b"/>
            <a:pathLst>
              <a:path w="307975" h="864235">
                <a:moveTo>
                  <a:pt x="0" y="216026"/>
                </a:moveTo>
                <a:lnTo>
                  <a:pt x="153797" y="216026"/>
                </a:lnTo>
                <a:lnTo>
                  <a:pt x="153797" y="0"/>
                </a:lnTo>
                <a:lnTo>
                  <a:pt x="307721" y="432053"/>
                </a:lnTo>
                <a:lnTo>
                  <a:pt x="153797" y="863980"/>
                </a:lnTo>
                <a:lnTo>
                  <a:pt x="153797" y="647953"/>
                </a:lnTo>
                <a:lnTo>
                  <a:pt x="0" y="647953"/>
                </a:lnTo>
                <a:lnTo>
                  <a:pt x="0" y="216026"/>
                </a:lnTo>
                <a:close/>
              </a:path>
            </a:pathLst>
          </a:custGeom>
          <a:ln w="6350">
            <a:solidFill>
              <a:srgbClr val="000000"/>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128" y="1043305"/>
            <a:ext cx="9519920" cy="2462530"/>
          </a:xfrm>
          <a:custGeom>
            <a:avLst/>
            <a:gdLst/>
            <a:ahLst/>
            <a:cxnLst/>
            <a:rect l="l" t="t" r="r" b="b"/>
            <a:pathLst>
              <a:path w="9519920" h="2462529">
                <a:moveTo>
                  <a:pt x="0" y="2462276"/>
                </a:moveTo>
                <a:lnTo>
                  <a:pt x="9519793" y="2462276"/>
                </a:lnTo>
                <a:lnTo>
                  <a:pt x="9519793" y="0"/>
                </a:lnTo>
                <a:lnTo>
                  <a:pt x="0" y="0"/>
                </a:lnTo>
                <a:lnTo>
                  <a:pt x="0" y="2462276"/>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315468" y="1551724"/>
            <a:ext cx="432054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4" name="object 4"/>
          <p:cNvSpPr txBox="1"/>
          <p:nvPr/>
        </p:nvSpPr>
        <p:spPr>
          <a:xfrm>
            <a:off x="315468" y="1911604"/>
            <a:ext cx="4320540" cy="1452880"/>
          </a:xfrm>
          <a:prstGeom prst="rect">
            <a:avLst/>
          </a:prstGeom>
          <a:solidFill>
            <a:srgbClr val="E7EDF8"/>
          </a:solidFill>
        </p:spPr>
        <p:txBody>
          <a:bodyPr vert="horz" wrap="square" lIns="0" tIns="49530" rIns="0" bIns="0" rtlCol="0">
            <a:spAutoFit/>
          </a:bodyPr>
          <a:lstStyle/>
          <a:p>
            <a:pPr marL="90805">
              <a:lnSpc>
                <a:spcPct val="100000"/>
              </a:lnSpc>
              <a:spcBef>
                <a:spcPts val="390"/>
              </a:spcBef>
            </a:pPr>
            <a:r>
              <a:rPr sz="1200" spc="85" dirty="0">
                <a:latin typeface="Yu Gothic UI"/>
                <a:cs typeface="Yu Gothic UI"/>
              </a:rPr>
              <a:t>【歯科遠隔連携診療料】</a:t>
            </a:r>
            <a:endParaRPr sz="1200">
              <a:latin typeface="Yu Gothic UI"/>
              <a:cs typeface="Yu Gothic UI"/>
            </a:endParaRPr>
          </a:p>
          <a:p>
            <a:pPr marL="90805">
              <a:lnSpc>
                <a:spcPct val="100000"/>
              </a:lnSpc>
              <a:spcBef>
                <a:spcPts val="1440"/>
              </a:spcBef>
            </a:pPr>
            <a:r>
              <a:rPr sz="1200" dirty="0">
                <a:latin typeface="Yu Gothic UI"/>
                <a:cs typeface="Yu Gothic UI"/>
              </a:rPr>
              <a:t>［対象患者</a:t>
            </a:r>
            <a:r>
              <a:rPr sz="1200" spc="-50" dirty="0">
                <a:latin typeface="Yu Gothic UI"/>
                <a:cs typeface="Yu Gothic UI"/>
              </a:rPr>
              <a:t>］</a:t>
            </a:r>
            <a:endParaRPr sz="1200">
              <a:latin typeface="Yu Gothic UI"/>
              <a:cs typeface="Yu Gothic UI"/>
            </a:endParaRPr>
          </a:p>
          <a:p>
            <a:pPr marL="90805">
              <a:lnSpc>
                <a:spcPct val="100000"/>
              </a:lnSpc>
            </a:pPr>
            <a:r>
              <a:rPr sz="1200" spc="15" dirty="0">
                <a:latin typeface="Yu Gothic UI"/>
                <a:cs typeface="Yu Gothic UI"/>
              </a:rPr>
              <a:t>・口腔領域の悪性新生物の術後の患者</a:t>
            </a:r>
            <a:endParaRPr sz="1200">
              <a:latin typeface="Yu Gothic UI"/>
              <a:cs typeface="Yu Gothic UI"/>
            </a:endParaRPr>
          </a:p>
          <a:p>
            <a:pPr marL="90805">
              <a:lnSpc>
                <a:spcPct val="100000"/>
              </a:lnSpc>
            </a:pPr>
            <a:r>
              <a:rPr sz="1200" spc="30" dirty="0">
                <a:latin typeface="Yu Gothic UI"/>
                <a:cs typeface="Yu Gothic UI"/>
              </a:rPr>
              <a:t>・難治性の口腔軟組織の疾患</a:t>
            </a:r>
            <a:endParaRPr sz="1200">
              <a:latin typeface="Yu Gothic UI"/>
              <a:cs typeface="Yu Gothic UI"/>
            </a:endParaRPr>
          </a:p>
          <a:p>
            <a:pPr marL="90805">
              <a:lnSpc>
                <a:spcPct val="100000"/>
              </a:lnSpc>
            </a:pPr>
            <a:r>
              <a:rPr sz="1200" spc="5" dirty="0">
                <a:latin typeface="Yu Gothic UI"/>
                <a:cs typeface="Yu Gothic UI"/>
              </a:rPr>
              <a:t>・薬剤関連顎骨壊死の経過観察中等の患者</a:t>
            </a:r>
            <a:endParaRPr sz="1200">
              <a:latin typeface="Yu Gothic UI"/>
              <a:cs typeface="Yu Gothic UI"/>
            </a:endParaRPr>
          </a:p>
          <a:p>
            <a:pPr marL="90805">
              <a:lnSpc>
                <a:spcPct val="100000"/>
              </a:lnSpc>
            </a:pPr>
            <a:r>
              <a:rPr sz="1200" u="sng" dirty="0">
                <a:uFill>
                  <a:solidFill>
                    <a:srgbClr val="000000"/>
                  </a:solidFill>
                </a:uFill>
                <a:latin typeface="Yu Gothic UI"/>
                <a:cs typeface="Yu Gothic UI"/>
              </a:rPr>
              <a:t>（新設</a:t>
            </a:r>
            <a:r>
              <a:rPr sz="1200" u="sng" spc="-50" dirty="0">
                <a:uFill>
                  <a:solidFill>
                    <a:srgbClr val="000000"/>
                  </a:solidFill>
                </a:uFill>
                <a:latin typeface="Yu Gothic UI"/>
                <a:cs typeface="Yu Gothic UI"/>
              </a:rPr>
              <a:t>）</a:t>
            </a:r>
            <a:endParaRPr sz="1200">
              <a:latin typeface="Yu Gothic UI"/>
              <a:cs typeface="Yu Gothic UI"/>
            </a:endParaRPr>
          </a:p>
        </p:txBody>
      </p:sp>
      <p:grpSp>
        <p:nvGrpSpPr>
          <p:cNvPr id="5" name="object 5"/>
          <p:cNvGrpSpPr/>
          <p:nvPr/>
        </p:nvGrpSpPr>
        <p:grpSpPr>
          <a:xfrm>
            <a:off x="315468" y="935888"/>
            <a:ext cx="4824095" cy="1954530"/>
            <a:chOff x="315468" y="935888"/>
            <a:chExt cx="4824095" cy="1954530"/>
          </a:xfrm>
        </p:grpSpPr>
        <p:sp>
          <p:nvSpPr>
            <p:cNvPr id="6" name="object 6"/>
            <p:cNvSpPr/>
            <p:nvPr/>
          </p:nvSpPr>
          <p:spPr>
            <a:xfrm>
              <a:off x="4773040" y="2019554"/>
              <a:ext cx="360045" cy="864235"/>
            </a:xfrm>
            <a:custGeom>
              <a:avLst/>
              <a:gdLst/>
              <a:ahLst/>
              <a:cxnLst/>
              <a:rect l="l" t="t" r="r" b="b"/>
              <a:pathLst>
                <a:path w="360045" h="864235">
                  <a:moveTo>
                    <a:pt x="0" y="216026"/>
                  </a:moveTo>
                  <a:lnTo>
                    <a:pt x="179959" y="216026"/>
                  </a:lnTo>
                  <a:lnTo>
                    <a:pt x="179959" y="0"/>
                  </a:lnTo>
                  <a:lnTo>
                    <a:pt x="359918" y="432054"/>
                  </a:lnTo>
                  <a:lnTo>
                    <a:pt x="179959" y="864108"/>
                  </a:lnTo>
                  <a:lnTo>
                    <a:pt x="179959" y="648081"/>
                  </a:lnTo>
                  <a:lnTo>
                    <a:pt x="0" y="648081"/>
                  </a:lnTo>
                  <a:lnTo>
                    <a:pt x="0" y="216026"/>
                  </a:lnTo>
                  <a:close/>
                </a:path>
              </a:pathLst>
            </a:custGeom>
            <a:ln w="12700">
              <a:solidFill>
                <a:srgbClr val="000000"/>
              </a:solidFill>
            </a:ln>
          </p:spPr>
          <p:txBody>
            <a:bodyPr wrap="square" lIns="0" tIns="0" rIns="0" bIns="0" rtlCol="0"/>
            <a:lstStyle/>
            <a:p>
              <a:endParaRPr/>
            </a:p>
          </p:txBody>
        </p:sp>
        <p:sp>
          <p:nvSpPr>
            <p:cNvPr id="7" name="object 7"/>
            <p:cNvSpPr/>
            <p:nvPr/>
          </p:nvSpPr>
          <p:spPr>
            <a:xfrm>
              <a:off x="315468" y="935888"/>
              <a:ext cx="2371090" cy="294005"/>
            </a:xfrm>
            <a:custGeom>
              <a:avLst/>
              <a:gdLst/>
              <a:ahLst/>
              <a:cxnLst/>
              <a:rect l="l" t="t" r="r" b="b"/>
              <a:pathLst>
                <a:path w="2371090" h="294005">
                  <a:moveTo>
                    <a:pt x="2370582" y="0"/>
                  </a:moveTo>
                  <a:lnTo>
                    <a:pt x="0" y="0"/>
                  </a:lnTo>
                  <a:lnTo>
                    <a:pt x="0" y="293725"/>
                  </a:lnTo>
                  <a:lnTo>
                    <a:pt x="2370582" y="293725"/>
                  </a:lnTo>
                  <a:lnTo>
                    <a:pt x="2370582" y="0"/>
                  </a:lnTo>
                  <a:close/>
                </a:path>
              </a:pathLst>
            </a:custGeom>
            <a:solidFill>
              <a:srgbClr val="CDFFDC"/>
            </a:solidFill>
          </p:spPr>
          <p:txBody>
            <a:bodyPr wrap="square" lIns="0" tIns="0" rIns="0" bIns="0" rtlCol="0"/>
            <a:lstStyle/>
            <a:p>
              <a:endParaRPr/>
            </a:p>
          </p:txBody>
        </p:sp>
      </p:grpSp>
      <p:sp>
        <p:nvSpPr>
          <p:cNvPr id="8" name="object 8"/>
          <p:cNvSpPr txBox="1"/>
          <p:nvPr/>
        </p:nvSpPr>
        <p:spPr>
          <a:xfrm>
            <a:off x="5270500" y="1551724"/>
            <a:ext cx="432054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9" name="object 9"/>
          <p:cNvSpPr txBox="1"/>
          <p:nvPr/>
        </p:nvSpPr>
        <p:spPr>
          <a:xfrm>
            <a:off x="5270500" y="1911604"/>
            <a:ext cx="4320540" cy="1452880"/>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85" dirty="0">
                <a:latin typeface="Yu Gothic UI"/>
                <a:cs typeface="Yu Gothic UI"/>
              </a:rPr>
              <a:t>【歯科遠隔連携診療料】</a:t>
            </a:r>
            <a:endParaRPr sz="1200">
              <a:latin typeface="Yu Gothic UI"/>
              <a:cs typeface="Yu Gothic UI"/>
            </a:endParaRPr>
          </a:p>
          <a:p>
            <a:pPr marL="92075">
              <a:lnSpc>
                <a:spcPct val="100000"/>
              </a:lnSpc>
              <a:spcBef>
                <a:spcPts val="1440"/>
              </a:spcBef>
            </a:pPr>
            <a:r>
              <a:rPr sz="1200" dirty="0">
                <a:latin typeface="Yu Gothic UI"/>
                <a:cs typeface="Yu Gothic UI"/>
              </a:rPr>
              <a:t>［対象患者</a:t>
            </a:r>
            <a:r>
              <a:rPr sz="1200" spc="-50" dirty="0">
                <a:latin typeface="Yu Gothic UI"/>
                <a:cs typeface="Yu Gothic UI"/>
              </a:rPr>
              <a:t>］</a:t>
            </a:r>
            <a:endParaRPr sz="1200">
              <a:latin typeface="Yu Gothic UI"/>
              <a:cs typeface="Yu Gothic UI"/>
            </a:endParaRPr>
          </a:p>
          <a:p>
            <a:pPr marL="92075">
              <a:lnSpc>
                <a:spcPct val="100000"/>
              </a:lnSpc>
            </a:pPr>
            <a:r>
              <a:rPr sz="1200" spc="45" dirty="0">
                <a:latin typeface="Yu Gothic UI"/>
                <a:cs typeface="Yu Gothic UI"/>
              </a:rPr>
              <a:t>・口腔領域の悪性新生物の術後の患者</a:t>
            </a:r>
            <a:endParaRPr sz="1200">
              <a:latin typeface="Yu Gothic UI"/>
              <a:cs typeface="Yu Gothic UI"/>
            </a:endParaRPr>
          </a:p>
          <a:p>
            <a:pPr marL="92075">
              <a:lnSpc>
                <a:spcPct val="100000"/>
              </a:lnSpc>
            </a:pPr>
            <a:r>
              <a:rPr sz="1200" spc="50" dirty="0">
                <a:latin typeface="Yu Gothic UI"/>
                <a:cs typeface="Yu Gothic UI"/>
              </a:rPr>
              <a:t>・難治性の口腔軟組織の疾患</a:t>
            </a:r>
            <a:endParaRPr sz="1200">
              <a:latin typeface="Yu Gothic UI"/>
              <a:cs typeface="Yu Gothic UI"/>
            </a:endParaRPr>
          </a:p>
          <a:p>
            <a:pPr marL="92075">
              <a:lnSpc>
                <a:spcPct val="100000"/>
              </a:lnSpc>
            </a:pPr>
            <a:r>
              <a:rPr sz="1200" spc="-5" dirty="0">
                <a:latin typeface="Yu Gothic UI"/>
                <a:cs typeface="Yu Gothic UI"/>
              </a:rPr>
              <a:t>・薬剤関連顎骨壊死の経過観察中等の患者</a:t>
            </a:r>
            <a:endParaRPr sz="1200">
              <a:latin typeface="Yu Gothic UI"/>
              <a:cs typeface="Yu Gothic UI"/>
            </a:endParaRPr>
          </a:p>
          <a:p>
            <a:pPr marL="92075">
              <a:lnSpc>
                <a:spcPct val="100000"/>
              </a:lnSpc>
            </a:pPr>
            <a:r>
              <a:rPr sz="1200" b="1" spc="600" dirty="0">
                <a:solidFill>
                  <a:srgbClr val="006FC0"/>
                </a:solidFill>
                <a:latin typeface="Yu Gothic UI"/>
                <a:cs typeface="Yu Gothic UI"/>
              </a:rPr>
              <a:t>・</a:t>
            </a:r>
            <a:r>
              <a:rPr sz="1200" b="1" u="sng" spc="30" dirty="0">
                <a:solidFill>
                  <a:srgbClr val="006FC0"/>
                </a:solidFill>
                <a:uFill>
                  <a:solidFill>
                    <a:srgbClr val="006FC0"/>
                  </a:solidFill>
                </a:uFill>
                <a:latin typeface="Yu Gothic UI"/>
                <a:cs typeface="Yu Gothic UI"/>
              </a:rPr>
              <a:t>顎変形症に伴う顎離断等の術後の患者</a:t>
            </a:r>
            <a:endParaRPr sz="1200">
              <a:latin typeface="Yu Gothic UI"/>
              <a:cs typeface="Yu Gothic UI"/>
            </a:endParaRPr>
          </a:p>
        </p:txBody>
      </p:sp>
      <p:sp>
        <p:nvSpPr>
          <p:cNvPr id="10" name="object 10"/>
          <p:cNvSpPr txBox="1"/>
          <p:nvPr/>
        </p:nvSpPr>
        <p:spPr>
          <a:xfrm>
            <a:off x="271983" y="883543"/>
            <a:ext cx="6184900" cy="618490"/>
          </a:xfrm>
          <a:prstGeom prst="rect">
            <a:avLst/>
          </a:prstGeom>
        </p:spPr>
        <p:txBody>
          <a:bodyPr vert="horz" wrap="square" lIns="0" tIns="102870" rIns="0" bIns="0" rtlCol="0">
            <a:spAutoFit/>
          </a:bodyPr>
          <a:lstStyle/>
          <a:p>
            <a:pPr marL="160655">
              <a:lnSpc>
                <a:spcPct val="100000"/>
              </a:lnSpc>
              <a:spcBef>
                <a:spcPts val="810"/>
              </a:spcBef>
            </a:pPr>
            <a:r>
              <a:rPr sz="1200" b="1" spc="-10" dirty="0">
                <a:latin typeface="Yu Gothic UI"/>
                <a:cs typeface="Yu Gothic UI"/>
              </a:rPr>
              <a:t>歯科遠隔連携診療料の適応拡大</a:t>
            </a:r>
            <a:endParaRPr sz="1200">
              <a:latin typeface="Yu Gothic UI"/>
              <a:cs typeface="Yu Gothic UI"/>
            </a:endParaRPr>
          </a:p>
          <a:p>
            <a:pPr marL="299085" indent="-286385">
              <a:lnSpc>
                <a:spcPct val="100000"/>
              </a:lnSpc>
              <a:spcBef>
                <a:spcPts val="835"/>
              </a:spcBef>
              <a:buFont typeface="Wingdings"/>
              <a:buChar char=""/>
              <a:tabLst>
                <a:tab pos="299085" algn="l"/>
              </a:tabLst>
            </a:pPr>
            <a:r>
              <a:rPr sz="1400" spc="90" dirty="0">
                <a:latin typeface="Yu Gothic UI"/>
                <a:cs typeface="Yu Gothic UI"/>
              </a:rPr>
              <a:t>歯科遠隔連携診療料の適応として、</a:t>
            </a:r>
            <a:r>
              <a:rPr sz="1400" b="1" u="sng" spc="10" dirty="0">
                <a:solidFill>
                  <a:srgbClr val="006FC0"/>
                </a:solidFill>
                <a:uFill>
                  <a:solidFill>
                    <a:srgbClr val="006FC0"/>
                  </a:solidFill>
                </a:uFill>
                <a:latin typeface="Yu Gothic UI"/>
                <a:cs typeface="Yu Gothic UI"/>
              </a:rPr>
              <a:t>顎変形症の術後経過観察を追加</a:t>
            </a:r>
            <a:r>
              <a:rPr sz="1400" spc="330" dirty="0">
                <a:latin typeface="Yu Gothic UI"/>
                <a:cs typeface="Yu Gothic UI"/>
              </a:rPr>
              <a:t>する。</a:t>
            </a:r>
            <a:endParaRPr sz="1400">
              <a:latin typeface="Yu Gothic UI"/>
              <a:cs typeface="Yu Gothic UI"/>
            </a:endParaRPr>
          </a:p>
        </p:txBody>
      </p:sp>
      <p:sp>
        <p:nvSpPr>
          <p:cNvPr id="11" name="object 11"/>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p:nvPr/>
        </p:nvSpPr>
        <p:spPr>
          <a:xfrm>
            <a:off x="2196464" y="402716"/>
            <a:ext cx="5517515" cy="391160"/>
          </a:xfrm>
          <a:prstGeom prst="rect">
            <a:avLst/>
          </a:prstGeom>
        </p:spPr>
        <p:txBody>
          <a:bodyPr vert="horz" wrap="square" lIns="0" tIns="12700" rIns="0" bIns="0" rtlCol="0">
            <a:spAutoFit/>
          </a:bodyPr>
          <a:lstStyle/>
          <a:p>
            <a:pPr marL="12700">
              <a:lnSpc>
                <a:spcPct val="100000"/>
              </a:lnSpc>
              <a:spcBef>
                <a:spcPts val="100"/>
              </a:spcBef>
            </a:pPr>
            <a:r>
              <a:rPr sz="2400" b="1" spc="114" dirty="0">
                <a:latin typeface="Yu Gothic UI"/>
                <a:cs typeface="Yu Gothic UI"/>
              </a:rPr>
              <a:t>情報通信機器を用いた歯科診療の見直し</a:t>
            </a:r>
            <a:endParaRPr sz="2400">
              <a:latin typeface="Yu Gothic UI"/>
              <a:cs typeface="Yu Gothic UI"/>
            </a:endParaRPr>
          </a:p>
        </p:txBody>
      </p:sp>
      <p:sp>
        <p:nvSpPr>
          <p:cNvPr id="13" name="object 13"/>
          <p:cNvSpPr txBox="1"/>
          <p:nvPr/>
        </p:nvSpPr>
        <p:spPr>
          <a:xfrm>
            <a:off x="78739" y="7061"/>
            <a:ext cx="9732010" cy="392430"/>
          </a:xfrm>
          <a:prstGeom prst="rect">
            <a:avLst/>
          </a:prstGeom>
        </p:spPr>
        <p:txBody>
          <a:bodyPr vert="horz" wrap="square" lIns="0" tIns="12700" rIns="0" bIns="0" rtlCol="0">
            <a:spAutoFit/>
          </a:bodyPr>
          <a:lstStyle/>
          <a:p>
            <a:pPr marL="12700">
              <a:lnSpc>
                <a:spcPct val="100000"/>
              </a:lnSpc>
              <a:spcBef>
                <a:spcPts val="100"/>
              </a:spcBef>
              <a:tabLst>
                <a:tab pos="1892935" algn="l"/>
              </a:tabLst>
            </a:pPr>
            <a:r>
              <a:rPr sz="1200" spc="-1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Ⅲ－７</a:t>
            </a:r>
            <a:r>
              <a:rPr sz="1200" spc="105" dirty="0">
                <a:latin typeface="Yu Gothic UI"/>
                <a:cs typeface="Yu Gothic UI"/>
              </a:rPr>
              <a:t>  </a:t>
            </a:r>
            <a:r>
              <a:rPr sz="1200" spc="55" dirty="0">
                <a:latin typeface="Yu Gothic UI"/>
                <a:cs typeface="Yu Gothic UI"/>
              </a:rPr>
              <a:t>口腔疾患</a:t>
            </a:r>
            <a:r>
              <a:rPr sz="1200" dirty="0">
                <a:latin typeface="Yu Gothic UI"/>
                <a:cs typeface="Yu Gothic UI"/>
              </a:rPr>
              <a:t>の</a:t>
            </a:r>
            <a:r>
              <a:rPr sz="1200" spc="55" dirty="0">
                <a:latin typeface="Yu Gothic UI"/>
                <a:cs typeface="Yu Gothic UI"/>
              </a:rPr>
              <a:t>重症化予防等</a:t>
            </a:r>
            <a:r>
              <a:rPr sz="1200" dirty="0">
                <a:latin typeface="Yu Gothic UI"/>
                <a:cs typeface="Yu Gothic UI"/>
              </a:rPr>
              <a:t>の</a:t>
            </a:r>
            <a:r>
              <a:rPr sz="1200" spc="55" dirty="0">
                <a:latin typeface="Yu Gothic UI"/>
                <a:cs typeface="Yu Gothic UI"/>
              </a:rPr>
              <a:t>生活</a:t>
            </a:r>
            <a:r>
              <a:rPr sz="1200" dirty="0">
                <a:latin typeface="Yu Gothic UI"/>
                <a:cs typeface="Yu Gothic UI"/>
              </a:rPr>
              <a:t>の</a:t>
            </a:r>
            <a:r>
              <a:rPr sz="1200" spc="55" dirty="0">
                <a:latin typeface="Yu Gothic UI"/>
                <a:cs typeface="Yu Gothic UI"/>
              </a:rPr>
              <a:t>質</a:t>
            </a:r>
            <a:r>
              <a:rPr sz="1200" dirty="0">
                <a:latin typeface="Yu Gothic UI"/>
                <a:cs typeface="Yu Gothic UI"/>
              </a:rPr>
              <a:t>に</a:t>
            </a:r>
            <a:r>
              <a:rPr sz="1200" spc="55" dirty="0">
                <a:latin typeface="Yu Gothic UI"/>
                <a:cs typeface="Yu Gothic UI"/>
              </a:rPr>
              <a:t>配慮</a:t>
            </a:r>
            <a:r>
              <a:rPr sz="1200" dirty="0">
                <a:latin typeface="Yu Gothic UI"/>
                <a:cs typeface="Yu Gothic UI"/>
              </a:rPr>
              <a:t>した</a:t>
            </a:r>
            <a:r>
              <a:rPr sz="1200" spc="55" dirty="0">
                <a:latin typeface="Yu Gothic UI"/>
                <a:cs typeface="Yu Gothic UI"/>
              </a:rPr>
              <a:t>歯科医療</a:t>
            </a:r>
            <a:r>
              <a:rPr sz="1200" dirty="0">
                <a:latin typeface="Yu Gothic UI"/>
                <a:cs typeface="Yu Gothic UI"/>
              </a:rPr>
              <a:t>の</a:t>
            </a:r>
            <a:r>
              <a:rPr sz="1200" spc="55" dirty="0">
                <a:latin typeface="Yu Gothic UI"/>
                <a:cs typeface="Yu Gothic UI"/>
              </a:rPr>
              <a:t>推進</a:t>
            </a:r>
            <a:r>
              <a:rPr sz="1200" dirty="0">
                <a:latin typeface="Yu Gothic UI"/>
                <a:cs typeface="Yu Gothic UI"/>
              </a:rPr>
              <a:t>、</a:t>
            </a:r>
            <a:r>
              <a:rPr sz="1200" spc="55" dirty="0">
                <a:latin typeface="Yu Gothic UI"/>
                <a:cs typeface="Yu Gothic UI"/>
              </a:rPr>
              <a:t>口腔機能発達不全及</a:t>
            </a:r>
            <a:r>
              <a:rPr sz="1200" dirty="0">
                <a:latin typeface="Yu Gothic UI"/>
                <a:cs typeface="Yu Gothic UI"/>
              </a:rPr>
              <a:t>び</a:t>
            </a:r>
            <a:r>
              <a:rPr sz="1200" spc="55" dirty="0">
                <a:latin typeface="Yu Gothic UI"/>
                <a:cs typeface="Yu Gothic UI"/>
              </a:rPr>
              <a:t>口腔機能低下</a:t>
            </a:r>
            <a:r>
              <a:rPr sz="1200" dirty="0">
                <a:latin typeface="Yu Gothic UI"/>
                <a:cs typeface="Yu Gothic UI"/>
              </a:rPr>
              <a:t>への</a:t>
            </a:r>
            <a:r>
              <a:rPr sz="1200" spc="5" dirty="0">
                <a:latin typeface="Yu Gothic UI"/>
                <a:cs typeface="Yu Gothic UI"/>
              </a:rPr>
              <a:t>対</a:t>
            </a:r>
            <a:endParaRPr sz="1200">
              <a:latin typeface="Yu Gothic UI"/>
              <a:cs typeface="Yu Gothic UI"/>
            </a:endParaRPr>
          </a:p>
          <a:p>
            <a:pPr marL="12700">
              <a:lnSpc>
                <a:spcPct val="100000"/>
              </a:lnSpc>
              <a:spcBef>
                <a:spcPts val="5"/>
              </a:spcBef>
            </a:pPr>
            <a:r>
              <a:rPr sz="1200" spc="80" dirty="0">
                <a:latin typeface="Yu Gothic UI"/>
                <a:cs typeface="Yu Gothic UI"/>
              </a:rPr>
              <a:t>応の充実、歯科治療のデジタル化の推進－⑬</a:t>
            </a:r>
            <a:endParaRPr sz="1200">
              <a:latin typeface="Yu Gothic UI"/>
              <a:cs typeface="Yu Gothic UI"/>
            </a:endParaRPr>
          </a:p>
        </p:txBody>
      </p:sp>
      <p:sp>
        <p:nvSpPr>
          <p:cNvPr id="14" name="object 14"/>
          <p:cNvSpPr/>
          <p:nvPr/>
        </p:nvSpPr>
        <p:spPr>
          <a:xfrm>
            <a:off x="193128" y="3775303"/>
            <a:ext cx="9519920" cy="2677795"/>
          </a:xfrm>
          <a:custGeom>
            <a:avLst/>
            <a:gdLst/>
            <a:ahLst/>
            <a:cxnLst/>
            <a:rect l="l" t="t" r="r" b="b"/>
            <a:pathLst>
              <a:path w="9519920" h="2677795">
                <a:moveTo>
                  <a:pt x="0" y="2677667"/>
                </a:moveTo>
                <a:lnTo>
                  <a:pt x="9519793" y="2677667"/>
                </a:lnTo>
                <a:lnTo>
                  <a:pt x="9519793" y="0"/>
                </a:lnTo>
                <a:lnTo>
                  <a:pt x="0" y="0"/>
                </a:lnTo>
                <a:lnTo>
                  <a:pt x="0" y="2677667"/>
                </a:lnTo>
                <a:close/>
              </a:path>
            </a:pathLst>
          </a:custGeom>
          <a:ln w="9524">
            <a:solidFill>
              <a:srgbClr val="000000"/>
            </a:solidFill>
          </a:ln>
        </p:spPr>
        <p:txBody>
          <a:bodyPr wrap="square" lIns="0" tIns="0" rIns="0" bIns="0" rtlCol="0"/>
          <a:lstStyle/>
          <a:p>
            <a:endParaRPr/>
          </a:p>
        </p:txBody>
      </p:sp>
      <p:sp>
        <p:nvSpPr>
          <p:cNvPr id="15" name="object 15"/>
          <p:cNvSpPr txBox="1"/>
          <p:nvPr/>
        </p:nvSpPr>
        <p:spPr>
          <a:xfrm>
            <a:off x="315455" y="4283621"/>
            <a:ext cx="4320540" cy="288290"/>
          </a:xfrm>
          <a:prstGeom prst="rect">
            <a:avLst/>
          </a:prstGeom>
          <a:solidFill>
            <a:srgbClr val="A9C2E7"/>
          </a:solidFill>
        </p:spPr>
        <p:txBody>
          <a:bodyPr vert="horz" wrap="square" lIns="0" tIns="29209" rIns="0" bIns="0" rtlCol="0">
            <a:spAutoFit/>
          </a:bodyPr>
          <a:lstStyle/>
          <a:p>
            <a:pPr algn="ctr">
              <a:lnSpc>
                <a:spcPct val="100000"/>
              </a:lnSpc>
              <a:spcBef>
                <a:spcPts val="229"/>
              </a:spcBef>
            </a:pPr>
            <a:r>
              <a:rPr sz="1400" b="1" spc="-25" dirty="0">
                <a:latin typeface="Yu Gothic UI"/>
                <a:cs typeface="Yu Gothic UI"/>
              </a:rPr>
              <a:t>現行</a:t>
            </a:r>
            <a:endParaRPr sz="1400">
              <a:latin typeface="Yu Gothic UI"/>
              <a:cs typeface="Yu Gothic UI"/>
            </a:endParaRPr>
          </a:p>
        </p:txBody>
      </p:sp>
      <p:sp>
        <p:nvSpPr>
          <p:cNvPr id="16" name="object 16"/>
          <p:cNvSpPr txBox="1"/>
          <p:nvPr/>
        </p:nvSpPr>
        <p:spPr>
          <a:xfrm>
            <a:off x="315455" y="4643501"/>
            <a:ext cx="4320540" cy="1631314"/>
          </a:xfrm>
          <a:prstGeom prst="rect">
            <a:avLst/>
          </a:prstGeom>
          <a:solidFill>
            <a:srgbClr val="E7EDF8"/>
          </a:solidFill>
        </p:spPr>
        <p:txBody>
          <a:bodyPr vert="horz" wrap="square" lIns="0" tIns="50165" rIns="0" bIns="0" rtlCol="0">
            <a:spAutoFit/>
          </a:bodyPr>
          <a:lstStyle/>
          <a:p>
            <a:pPr marL="91440">
              <a:lnSpc>
                <a:spcPct val="100000"/>
              </a:lnSpc>
              <a:spcBef>
                <a:spcPts val="395"/>
              </a:spcBef>
            </a:pPr>
            <a:r>
              <a:rPr sz="1200" spc="220" dirty="0">
                <a:latin typeface="Yu Gothic UI"/>
                <a:cs typeface="Yu Gothic UI"/>
              </a:rPr>
              <a:t>【初診料】</a:t>
            </a:r>
            <a:endParaRPr sz="1200">
              <a:latin typeface="Yu Gothic UI"/>
              <a:cs typeface="Yu Gothic UI"/>
            </a:endParaRPr>
          </a:p>
          <a:p>
            <a:pPr marL="91440">
              <a:lnSpc>
                <a:spcPct val="100000"/>
              </a:lnSpc>
              <a:spcBef>
                <a:spcPts val="1440"/>
              </a:spcBef>
            </a:pPr>
            <a:r>
              <a:rPr sz="1200" dirty="0">
                <a:latin typeface="Yu Gothic UI"/>
                <a:cs typeface="Yu Gothic UI"/>
              </a:rPr>
              <a:t>［対象</a:t>
            </a:r>
            <a:r>
              <a:rPr sz="1200" spc="-50" dirty="0">
                <a:latin typeface="Yu Gothic UI"/>
                <a:cs typeface="Yu Gothic UI"/>
              </a:rPr>
              <a:t>］</a:t>
            </a:r>
            <a:endParaRPr sz="1200">
              <a:latin typeface="Yu Gothic UI"/>
              <a:cs typeface="Yu Gothic UI"/>
            </a:endParaRPr>
          </a:p>
          <a:p>
            <a:pPr marL="91440">
              <a:lnSpc>
                <a:spcPct val="100000"/>
              </a:lnSpc>
            </a:pPr>
            <a:r>
              <a:rPr sz="1200" spc="130" dirty="0">
                <a:latin typeface="Yu Gothic UI"/>
                <a:cs typeface="Yu Gothic UI"/>
              </a:rPr>
              <a:t>・新型インフルエンザ等感染症の発生時</a:t>
            </a:r>
            <a:endParaRPr sz="1200">
              <a:latin typeface="Yu Gothic UI"/>
              <a:cs typeface="Yu Gothic UI"/>
            </a:endParaRPr>
          </a:p>
          <a:p>
            <a:pPr marL="91440">
              <a:lnSpc>
                <a:spcPct val="100000"/>
              </a:lnSpc>
            </a:pPr>
            <a:r>
              <a:rPr sz="1200" spc="55" dirty="0">
                <a:latin typeface="Yu Gothic UI"/>
                <a:cs typeface="Yu Gothic UI"/>
              </a:rPr>
              <a:t>・指定感染症の発生時</a:t>
            </a:r>
            <a:endParaRPr sz="1200">
              <a:latin typeface="Yu Gothic UI"/>
              <a:cs typeface="Yu Gothic UI"/>
            </a:endParaRPr>
          </a:p>
          <a:p>
            <a:pPr marL="91440">
              <a:lnSpc>
                <a:spcPct val="100000"/>
              </a:lnSpc>
            </a:pPr>
            <a:r>
              <a:rPr sz="1200" spc="65" dirty="0">
                <a:latin typeface="Yu Gothic UI"/>
                <a:cs typeface="Yu Gothic UI"/>
              </a:rPr>
              <a:t>・新感染症の発生時</a:t>
            </a:r>
            <a:endParaRPr sz="1200">
              <a:latin typeface="Yu Gothic UI"/>
              <a:cs typeface="Yu Gothic UI"/>
            </a:endParaRPr>
          </a:p>
          <a:p>
            <a:pPr marL="91440">
              <a:lnSpc>
                <a:spcPct val="100000"/>
              </a:lnSpc>
            </a:pPr>
            <a:r>
              <a:rPr sz="1200" u="sng" dirty="0">
                <a:uFill>
                  <a:solidFill>
                    <a:srgbClr val="000000"/>
                  </a:solidFill>
                </a:uFill>
                <a:latin typeface="Yu Gothic UI"/>
                <a:cs typeface="Yu Gothic UI"/>
              </a:rPr>
              <a:t>（新設</a:t>
            </a:r>
            <a:r>
              <a:rPr sz="1200" u="sng" spc="-50" dirty="0">
                <a:uFill>
                  <a:solidFill>
                    <a:srgbClr val="000000"/>
                  </a:solidFill>
                </a:uFill>
                <a:latin typeface="Yu Gothic UI"/>
                <a:cs typeface="Yu Gothic UI"/>
              </a:rPr>
              <a:t>）</a:t>
            </a:r>
            <a:endParaRPr sz="1200">
              <a:latin typeface="Yu Gothic UI"/>
              <a:cs typeface="Yu Gothic UI"/>
            </a:endParaRPr>
          </a:p>
        </p:txBody>
      </p:sp>
      <p:grpSp>
        <p:nvGrpSpPr>
          <p:cNvPr id="17" name="object 17"/>
          <p:cNvGrpSpPr/>
          <p:nvPr/>
        </p:nvGrpSpPr>
        <p:grpSpPr>
          <a:xfrm>
            <a:off x="315455" y="3667785"/>
            <a:ext cx="4824095" cy="1954530"/>
            <a:chOff x="315455" y="3667785"/>
            <a:chExt cx="4824095" cy="1954530"/>
          </a:xfrm>
        </p:grpSpPr>
        <p:sp>
          <p:nvSpPr>
            <p:cNvPr id="18" name="object 18"/>
            <p:cNvSpPr/>
            <p:nvPr/>
          </p:nvSpPr>
          <p:spPr>
            <a:xfrm>
              <a:off x="4773040" y="4751577"/>
              <a:ext cx="360045" cy="864235"/>
            </a:xfrm>
            <a:custGeom>
              <a:avLst/>
              <a:gdLst/>
              <a:ahLst/>
              <a:cxnLst/>
              <a:rect l="l" t="t" r="r" b="b"/>
              <a:pathLst>
                <a:path w="360045" h="864235">
                  <a:moveTo>
                    <a:pt x="0" y="215900"/>
                  </a:moveTo>
                  <a:lnTo>
                    <a:pt x="179959" y="215900"/>
                  </a:lnTo>
                  <a:lnTo>
                    <a:pt x="179959" y="0"/>
                  </a:lnTo>
                  <a:lnTo>
                    <a:pt x="359918" y="431927"/>
                  </a:lnTo>
                  <a:lnTo>
                    <a:pt x="179959" y="863942"/>
                  </a:lnTo>
                  <a:lnTo>
                    <a:pt x="179959" y="647954"/>
                  </a:lnTo>
                  <a:lnTo>
                    <a:pt x="0" y="647954"/>
                  </a:lnTo>
                  <a:lnTo>
                    <a:pt x="0" y="215900"/>
                  </a:lnTo>
                  <a:close/>
                </a:path>
              </a:pathLst>
            </a:custGeom>
            <a:ln w="12700">
              <a:solidFill>
                <a:srgbClr val="000000"/>
              </a:solidFill>
            </a:ln>
          </p:spPr>
          <p:txBody>
            <a:bodyPr wrap="square" lIns="0" tIns="0" rIns="0" bIns="0" rtlCol="0"/>
            <a:lstStyle/>
            <a:p>
              <a:endParaRPr/>
            </a:p>
          </p:txBody>
        </p:sp>
        <p:sp>
          <p:nvSpPr>
            <p:cNvPr id="19" name="object 19"/>
            <p:cNvSpPr/>
            <p:nvPr/>
          </p:nvSpPr>
          <p:spPr>
            <a:xfrm>
              <a:off x="315455" y="3667785"/>
              <a:ext cx="3353435" cy="294005"/>
            </a:xfrm>
            <a:custGeom>
              <a:avLst/>
              <a:gdLst/>
              <a:ahLst/>
              <a:cxnLst/>
              <a:rect l="l" t="t" r="r" b="b"/>
              <a:pathLst>
                <a:path w="3353435" h="294004">
                  <a:moveTo>
                    <a:pt x="3353435" y="0"/>
                  </a:moveTo>
                  <a:lnTo>
                    <a:pt x="0" y="0"/>
                  </a:lnTo>
                  <a:lnTo>
                    <a:pt x="0" y="293725"/>
                  </a:lnTo>
                  <a:lnTo>
                    <a:pt x="3353435" y="293725"/>
                  </a:lnTo>
                  <a:lnTo>
                    <a:pt x="3353435" y="0"/>
                  </a:lnTo>
                  <a:close/>
                </a:path>
              </a:pathLst>
            </a:custGeom>
            <a:solidFill>
              <a:srgbClr val="CDFFDC"/>
            </a:solidFill>
          </p:spPr>
          <p:txBody>
            <a:bodyPr wrap="square" lIns="0" tIns="0" rIns="0" bIns="0" rtlCol="0"/>
            <a:lstStyle/>
            <a:p>
              <a:endParaRPr/>
            </a:p>
          </p:txBody>
        </p:sp>
      </p:grpSp>
      <p:sp>
        <p:nvSpPr>
          <p:cNvPr id="20" name="object 20"/>
          <p:cNvSpPr txBox="1"/>
          <p:nvPr/>
        </p:nvSpPr>
        <p:spPr>
          <a:xfrm>
            <a:off x="5270500" y="4277398"/>
            <a:ext cx="4320540" cy="288290"/>
          </a:xfrm>
          <a:prstGeom prst="rect">
            <a:avLst/>
          </a:prstGeom>
          <a:solidFill>
            <a:srgbClr val="91FFB3"/>
          </a:solidFill>
        </p:spPr>
        <p:txBody>
          <a:bodyPr vert="horz" wrap="square" lIns="0" tIns="29209" rIns="0" bIns="0" rtlCol="0">
            <a:spAutoFit/>
          </a:bodyPr>
          <a:lstStyle/>
          <a:p>
            <a:pPr marL="2540" algn="ctr">
              <a:lnSpc>
                <a:spcPct val="100000"/>
              </a:lnSpc>
              <a:spcBef>
                <a:spcPts val="229"/>
              </a:spcBef>
            </a:pPr>
            <a:r>
              <a:rPr sz="1400" b="1" spc="-25" dirty="0">
                <a:latin typeface="Yu Gothic UI"/>
                <a:cs typeface="Yu Gothic UI"/>
              </a:rPr>
              <a:t>改定後</a:t>
            </a:r>
            <a:endParaRPr sz="1400">
              <a:latin typeface="Yu Gothic UI"/>
              <a:cs typeface="Yu Gothic U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53670">
              <a:lnSpc>
                <a:spcPts val="1964"/>
              </a:lnSpc>
            </a:pPr>
            <a:r>
              <a:rPr spc="-25" dirty="0"/>
              <a:t>79</a:t>
            </a:r>
          </a:p>
        </p:txBody>
      </p:sp>
      <p:sp>
        <p:nvSpPr>
          <p:cNvPr id="21" name="object 21"/>
          <p:cNvSpPr txBox="1"/>
          <p:nvPr/>
        </p:nvSpPr>
        <p:spPr>
          <a:xfrm>
            <a:off x="5270500" y="4643501"/>
            <a:ext cx="4320540" cy="1631314"/>
          </a:xfrm>
          <a:prstGeom prst="rect">
            <a:avLst/>
          </a:prstGeom>
          <a:solidFill>
            <a:srgbClr val="E0FFEA"/>
          </a:solidFill>
          <a:ln w="12700">
            <a:solidFill>
              <a:srgbClr val="00AF50"/>
            </a:solidFill>
          </a:ln>
        </p:spPr>
        <p:txBody>
          <a:bodyPr vert="horz" wrap="square" lIns="0" tIns="50165" rIns="0" bIns="0" rtlCol="0">
            <a:spAutoFit/>
          </a:bodyPr>
          <a:lstStyle/>
          <a:p>
            <a:pPr marL="92075">
              <a:lnSpc>
                <a:spcPct val="100000"/>
              </a:lnSpc>
              <a:spcBef>
                <a:spcPts val="395"/>
              </a:spcBef>
            </a:pPr>
            <a:r>
              <a:rPr sz="1200" spc="220" dirty="0">
                <a:latin typeface="Yu Gothic UI"/>
                <a:cs typeface="Yu Gothic UI"/>
              </a:rPr>
              <a:t>【初診料】</a:t>
            </a:r>
            <a:endParaRPr sz="1200">
              <a:latin typeface="Yu Gothic UI"/>
              <a:cs typeface="Yu Gothic UI"/>
            </a:endParaRPr>
          </a:p>
          <a:p>
            <a:pPr marL="92075">
              <a:lnSpc>
                <a:spcPct val="100000"/>
              </a:lnSpc>
              <a:spcBef>
                <a:spcPts val="1440"/>
              </a:spcBef>
            </a:pPr>
            <a:r>
              <a:rPr sz="1200" dirty="0">
                <a:latin typeface="Yu Gothic UI"/>
                <a:cs typeface="Yu Gothic UI"/>
              </a:rPr>
              <a:t>［対象</a:t>
            </a:r>
            <a:r>
              <a:rPr sz="1200" spc="-50" dirty="0">
                <a:latin typeface="Yu Gothic UI"/>
                <a:cs typeface="Yu Gothic UI"/>
              </a:rPr>
              <a:t>］</a:t>
            </a:r>
            <a:endParaRPr sz="1200">
              <a:latin typeface="Yu Gothic UI"/>
              <a:cs typeface="Yu Gothic UI"/>
            </a:endParaRPr>
          </a:p>
          <a:p>
            <a:pPr marL="92075">
              <a:lnSpc>
                <a:spcPct val="100000"/>
              </a:lnSpc>
            </a:pPr>
            <a:r>
              <a:rPr sz="1200" spc="130" dirty="0">
                <a:latin typeface="Yu Gothic UI"/>
                <a:cs typeface="Yu Gothic UI"/>
              </a:rPr>
              <a:t>・新型インフルエンザ等感染症の発生時</a:t>
            </a:r>
            <a:endParaRPr sz="1200">
              <a:latin typeface="Yu Gothic UI"/>
              <a:cs typeface="Yu Gothic UI"/>
            </a:endParaRPr>
          </a:p>
          <a:p>
            <a:pPr marL="92075">
              <a:lnSpc>
                <a:spcPct val="100000"/>
              </a:lnSpc>
            </a:pPr>
            <a:r>
              <a:rPr sz="1200" spc="55" dirty="0">
                <a:latin typeface="Yu Gothic UI"/>
                <a:cs typeface="Yu Gothic UI"/>
              </a:rPr>
              <a:t>・指定感染症の発生時</a:t>
            </a:r>
            <a:endParaRPr sz="1200">
              <a:latin typeface="Yu Gothic UI"/>
              <a:cs typeface="Yu Gothic UI"/>
            </a:endParaRPr>
          </a:p>
          <a:p>
            <a:pPr marL="92075">
              <a:lnSpc>
                <a:spcPct val="100000"/>
              </a:lnSpc>
            </a:pPr>
            <a:r>
              <a:rPr sz="1200" spc="65" dirty="0">
                <a:latin typeface="Yu Gothic UI"/>
                <a:cs typeface="Yu Gothic UI"/>
              </a:rPr>
              <a:t>・新感染症の発生時</a:t>
            </a:r>
            <a:endParaRPr sz="1200">
              <a:latin typeface="Yu Gothic UI"/>
              <a:cs typeface="Yu Gothic UI"/>
            </a:endParaRPr>
          </a:p>
          <a:p>
            <a:pPr marL="92075">
              <a:lnSpc>
                <a:spcPct val="100000"/>
              </a:lnSpc>
            </a:pPr>
            <a:r>
              <a:rPr sz="1200" b="1" spc="600" dirty="0">
                <a:solidFill>
                  <a:srgbClr val="006FC0"/>
                </a:solidFill>
                <a:latin typeface="Yu Gothic UI"/>
                <a:cs typeface="Yu Gothic UI"/>
              </a:rPr>
              <a:t>・</a:t>
            </a:r>
            <a:r>
              <a:rPr sz="1200" b="1" u="sng" spc="80" dirty="0">
                <a:solidFill>
                  <a:srgbClr val="006FC0"/>
                </a:solidFill>
                <a:uFill>
                  <a:solidFill>
                    <a:srgbClr val="006FC0"/>
                  </a:solidFill>
                </a:uFill>
                <a:latin typeface="Yu Gothic UI"/>
                <a:cs typeface="Yu Gothic UI"/>
              </a:rPr>
              <a:t>災害が発生した地域にて、別に診療報酬上の措置が講じら</a:t>
            </a:r>
            <a:endParaRPr sz="1200">
              <a:latin typeface="Yu Gothic UI"/>
              <a:cs typeface="Yu Gothic UI"/>
            </a:endParaRPr>
          </a:p>
          <a:p>
            <a:pPr marL="268605">
              <a:lnSpc>
                <a:spcPct val="100000"/>
              </a:lnSpc>
            </a:pPr>
            <a:r>
              <a:rPr sz="1200" b="1" u="sng" spc="65" dirty="0">
                <a:solidFill>
                  <a:srgbClr val="006FC0"/>
                </a:solidFill>
                <a:uFill>
                  <a:solidFill>
                    <a:srgbClr val="006FC0"/>
                  </a:solidFill>
                </a:uFill>
                <a:latin typeface="Yu Gothic UI"/>
                <a:cs typeface="Yu Gothic UI"/>
              </a:rPr>
              <a:t>れた場合</a:t>
            </a:r>
            <a:endParaRPr sz="1200">
              <a:latin typeface="Yu Gothic UI"/>
              <a:cs typeface="Yu Gothic UI"/>
            </a:endParaRPr>
          </a:p>
        </p:txBody>
      </p:sp>
      <p:sp>
        <p:nvSpPr>
          <p:cNvPr id="22" name="object 22"/>
          <p:cNvSpPr txBox="1"/>
          <p:nvPr/>
        </p:nvSpPr>
        <p:spPr>
          <a:xfrm>
            <a:off x="271983" y="3616075"/>
            <a:ext cx="5651500" cy="618490"/>
          </a:xfrm>
          <a:prstGeom prst="rect">
            <a:avLst/>
          </a:prstGeom>
        </p:spPr>
        <p:txBody>
          <a:bodyPr vert="horz" wrap="square" lIns="0" tIns="102870" rIns="0" bIns="0" rtlCol="0">
            <a:spAutoFit/>
          </a:bodyPr>
          <a:lstStyle/>
          <a:p>
            <a:pPr marL="195580">
              <a:lnSpc>
                <a:spcPct val="100000"/>
              </a:lnSpc>
              <a:spcBef>
                <a:spcPts val="810"/>
              </a:spcBef>
            </a:pPr>
            <a:r>
              <a:rPr sz="1200" b="1" spc="-5" dirty="0">
                <a:latin typeface="Yu Gothic UI"/>
                <a:cs typeface="Yu Gothic UI"/>
              </a:rPr>
              <a:t>災害発生時の情報通信機器を用いた歯科診療</a:t>
            </a:r>
            <a:endParaRPr sz="1200">
              <a:latin typeface="Yu Gothic UI"/>
              <a:cs typeface="Yu Gothic UI"/>
            </a:endParaRPr>
          </a:p>
          <a:p>
            <a:pPr marL="299085" indent="-286385">
              <a:lnSpc>
                <a:spcPct val="100000"/>
              </a:lnSpc>
              <a:spcBef>
                <a:spcPts val="835"/>
              </a:spcBef>
              <a:buFont typeface="Wingdings"/>
              <a:buChar char=""/>
              <a:tabLst>
                <a:tab pos="299085" algn="l"/>
              </a:tabLst>
            </a:pPr>
            <a:r>
              <a:rPr sz="1400" spc="60" dirty="0">
                <a:latin typeface="Yu Gothic UI"/>
                <a:cs typeface="Yu Gothic UI"/>
              </a:rPr>
              <a:t>情報通信機器を用いた歯科診療に</a:t>
            </a:r>
            <a:r>
              <a:rPr sz="1400" b="1" u="sng" spc="40" dirty="0">
                <a:solidFill>
                  <a:srgbClr val="006FC0"/>
                </a:solidFill>
                <a:uFill>
                  <a:solidFill>
                    <a:srgbClr val="006FC0"/>
                  </a:solidFill>
                </a:uFill>
                <a:latin typeface="Yu Gothic UI"/>
                <a:cs typeface="Yu Gothic UI"/>
              </a:rPr>
              <a:t>災害発生時の取扱いを追加</a:t>
            </a:r>
            <a:r>
              <a:rPr sz="1400" spc="330" dirty="0">
                <a:latin typeface="Yu Gothic UI"/>
                <a:cs typeface="Yu Gothic UI"/>
              </a:rPr>
              <a:t>する。</a:t>
            </a:r>
            <a:endParaRPr sz="1400">
              <a:latin typeface="Yu Gothic UI"/>
              <a:cs typeface="Yu Gothic U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5455" y="1810042"/>
            <a:ext cx="4320540" cy="1924050"/>
            <a:chOff x="315455" y="1810042"/>
            <a:chExt cx="4320540" cy="1924050"/>
          </a:xfrm>
        </p:grpSpPr>
        <p:sp>
          <p:nvSpPr>
            <p:cNvPr id="3" name="object 3"/>
            <p:cNvSpPr/>
            <p:nvPr/>
          </p:nvSpPr>
          <p:spPr>
            <a:xfrm>
              <a:off x="315468" y="181004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4" name="object 4"/>
            <p:cNvSpPr/>
            <p:nvPr/>
          </p:nvSpPr>
          <p:spPr>
            <a:xfrm>
              <a:off x="315455" y="2106294"/>
              <a:ext cx="4320540" cy="1627505"/>
            </a:xfrm>
            <a:custGeom>
              <a:avLst/>
              <a:gdLst/>
              <a:ahLst/>
              <a:cxnLst/>
              <a:rect l="l" t="t" r="r" b="b"/>
              <a:pathLst>
                <a:path w="4320540" h="1627504">
                  <a:moveTo>
                    <a:pt x="4320032" y="0"/>
                  </a:moveTo>
                  <a:lnTo>
                    <a:pt x="0" y="0"/>
                  </a:lnTo>
                  <a:lnTo>
                    <a:pt x="0" y="1627504"/>
                  </a:lnTo>
                  <a:lnTo>
                    <a:pt x="4320032" y="1627504"/>
                  </a:lnTo>
                  <a:lnTo>
                    <a:pt x="4320032" y="0"/>
                  </a:lnTo>
                  <a:close/>
                </a:path>
              </a:pathLst>
            </a:custGeom>
            <a:solidFill>
              <a:srgbClr val="E7EDF8"/>
            </a:solidFill>
          </p:spPr>
          <p:txBody>
            <a:bodyPr wrap="square" lIns="0" tIns="0" rIns="0" bIns="0" rtlCol="0"/>
            <a:lstStyle/>
            <a:p>
              <a:endParaRPr/>
            </a:p>
          </p:txBody>
        </p:sp>
      </p:grpSp>
      <p:sp>
        <p:nvSpPr>
          <p:cNvPr id="5" name="object 5"/>
          <p:cNvSpPr/>
          <p:nvPr/>
        </p:nvSpPr>
        <p:spPr>
          <a:xfrm>
            <a:off x="4773040" y="2430272"/>
            <a:ext cx="360045" cy="864235"/>
          </a:xfrm>
          <a:custGeom>
            <a:avLst/>
            <a:gdLst/>
            <a:ahLst/>
            <a:cxnLst/>
            <a:rect l="l" t="t" r="r" b="b"/>
            <a:pathLst>
              <a:path w="360045" h="864235">
                <a:moveTo>
                  <a:pt x="0" y="216026"/>
                </a:moveTo>
                <a:lnTo>
                  <a:pt x="179959" y="216026"/>
                </a:lnTo>
                <a:lnTo>
                  <a:pt x="179959" y="0"/>
                </a:lnTo>
                <a:lnTo>
                  <a:pt x="359918" y="431926"/>
                </a:lnTo>
                <a:lnTo>
                  <a:pt x="179959" y="863980"/>
                </a:lnTo>
                <a:lnTo>
                  <a:pt x="179959" y="647953"/>
                </a:lnTo>
                <a:lnTo>
                  <a:pt x="0" y="647953"/>
                </a:lnTo>
                <a:lnTo>
                  <a:pt x="0" y="216026"/>
                </a:lnTo>
                <a:close/>
              </a:path>
            </a:pathLst>
          </a:custGeom>
          <a:ln w="12699">
            <a:solidFill>
              <a:srgbClr val="000000"/>
            </a:solidFill>
          </a:ln>
        </p:spPr>
        <p:txBody>
          <a:bodyPr wrap="square" lIns="0" tIns="0" rIns="0" bIns="0" rtlCol="0"/>
          <a:lstStyle/>
          <a:p>
            <a:endParaRPr/>
          </a:p>
        </p:txBody>
      </p:sp>
      <p:grpSp>
        <p:nvGrpSpPr>
          <p:cNvPr id="6" name="object 6"/>
          <p:cNvGrpSpPr/>
          <p:nvPr/>
        </p:nvGrpSpPr>
        <p:grpSpPr>
          <a:xfrm>
            <a:off x="5264150" y="1810042"/>
            <a:ext cx="4333240" cy="1930400"/>
            <a:chOff x="5264150" y="1810042"/>
            <a:chExt cx="4333240" cy="1930400"/>
          </a:xfrm>
        </p:grpSpPr>
        <p:sp>
          <p:nvSpPr>
            <p:cNvPr id="7" name="object 7"/>
            <p:cNvSpPr/>
            <p:nvPr/>
          </p:nvSpPr>
          <p:spPr>
            <a:xfrm>
              <a:off x="5270500" y="181004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91FFB3"/>
            </a:solidFill>
          </p:spPr>
          <p:txBody>
            <a:bodyPr wrap="square" lIns="0" tIns="0" rIns="0" bIns="0" rtlCol="0"/>
            <a:lstStyle/>
            <a:p>
              <a:endParaRPr/>
            </a:p>
          </p:txBody>
        </p:sp>
        <p:sp>
          <p:nvSpPr>
            <p:cNvPr id="8" name="object 8"/>
            <p:cNvSpPr/>
            <p:nvPr/>
          </p:nvSpPr>
          <p:spPr>
            <a:xfrm>
              <a:off x="5270500" y="2106294"/>
              <a:ext cx="4320540" cy="1627505"/>
            </a:xfrm>
            <a:custGeom>
              <a:avLst/>
              <a:gdLst/>
              <a:ahLst/>
              <a:cxnLst/>
              <a:rect l="l" t="t" r="r" b="b"/>
              <a:pathLst>
                <a:path w="4320540" h="1627504">
                  <a:moveTo>
                    <a:pt x="4320032" y="0"/>
                  </a:moveTo>
                  <a:lnTo>
                    <a:pt x="0" y="0"/>
                  </a:lnTo>
                  <a:lnTo>
                    <a:pt x="0" y="1627504"/>
                  </a:lnTo>
                  <a:lnTo>
                    <a:pt x="4320032" y="1627504"/>
                  </a:lnTo>
                  <a:lnTo>
                    <a:pt x="4320032" y="0"/>
                  </a:lnTo>
                  <a:close/>
                </a:path>
              </a:pathLst>
            </a:custGeom>
            <a:solidFill>
              <a:srgbClr val="E0FFEA"/>
            </a:solidFill>
          </p:spPr>
          <p:txBody>
            <a:bodyPr wrap="square" lIns="0" tIns="0" rIns="0" bIns="0" rtlCol="0"/>
            <a:lstStyle/>
            <a:p>
              <a:endParaRPr/>
            </a:p>
          </p:txBody>
        </p:sp>
        <p:sp>
          <p:nvSpPr>
            <p:cNvPr id="9" name="object 9"/>
            <p:cNvSpPr/>
            <p:nvPr/>
          </p:nvSpPr>
          <p:spPr>
            <a:xfrm>
              <a:off x="5270500" y="2106294"/>
              <a:ext cx="4320540" cy="1627505"/>
            </a:xfrm>
            <a:custGeom>
              <a:avLst/>
              <a:gdLst/>
              <a:ahLst/>
              <a:cxnLst/>
              <a:rect l="l" t="t" r="r" b="b"/>
              <a:pathLst>
                <a:path w="4320540" h="1627504">
                  <a:moveTo>
                    <a:pt x="0" y="1627504"/>
                  </a:moveTo>
                  <a:lnTo>
                    <a:pt x="4320032" y="1627504"/>
                  </a:lnTo>
                  <a:lnTo>
                    <a:pt x="4320032" y="0"/>
                  </a:lnTo>
                  <a:lnTo>
                    <a:pt x="0" y="0"/>
                  </a:lnTo>
                  <a:lnTo>
                    <a:pt x="0" y="1627504"/>
                  </a:lnTo>
                  <a:close/>
                </a:path>
              </a:pathLst>
            </a:custGeom>
            <a:ln w="12699">
              <a:solidFill>
                <a:srgbClr val="00AF50"/>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188366" y="913853"/>
          <a:ext cx="9605645" cy="285686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139439">
                  <a:extLst>
                    <a:ext uri="{9D8B030D-6E8A-4147-A177-3AD203B41FA5}">
                      <a16:colId xmlns:a16="http://schemas.microsoft.com/office/drawing/2014/main" val="20001"/>
                    </a:ext>
                  </a:extLst>
                </a:gridCol>
                <a:gridCol w="6259195">
                  <a:extLst>
                    <a:ext uri="{9D8B030D-6E8A-4147-A177-3AD203B41FA5}">
                      <a16:colId xmlns:a16="http://schemas.microsoft.com/office/drawing/2014/main" val="20002"/>
                    </a:ext>
                  </a:extLst>
                </a:gridCol>
              </a:tblGrid>
              <a:tr h="179705">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350520">
                        <a:lnSpc>
                          <a:spcPct val="100000"/>
                        </a:lnSpc>
                        <a:spcBef>
                          <a:spcPts val="400"/>
                        </a:spcBef>
                      </a:pPr>
                      <a:r>
                        <a:rPr sz="1200" b="1" spc="-5" dirty="0">
                          <a:latin typeface="Yu Gothic UI"/>
                          <a:cs typeface="Yu Gothic UI"/>
                        </a:rPr>
                        <a:t>超音波切削機器加算の対象の見直し</a:t>
                      </a:r>
                      <a:endParaRPr sz="1200">
                        <a:latin typeface="Yu Gothic UI"/>
                        <a:cs typeface="Yu Gothic UI"/>
                      </a:endParaRPr>
                    </a:p>
                  </a:txBody>
                  <a:tcPr marL="0" marR="0" marT="50800" marB="0">
                    <a:solidFill>
                      <a:srgbClr val="CDFFDC"/>
                    </a:solidFill>
                  </a:tcPr>
                </a:tc>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13664">
                <a:tc>
                  <a:txBody>
                    <a:bodyPr/>
                    <a:lstStyle/>
                    <a:p>
                      <a:pPr>
                        <a:lnSpc>
                          <a:spcPct val="100000"/>
                        </a:lnSpc>
                      </a:pPr>
                      <a:endParaRPr sz="6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a:lnSpc>
                          <a:spcPct val="100000"/>
                        </a:lnSpc>
                      </a:pPr>
                      <a:endParaRPr sz="6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563495">
                <a:tc gridSpan="3">
                  <a:txBody>
                    <a:bodyPr/>
                    <a:lstStyle/>
                    <a:p>
                      <a:pPr marL="377825" marR="81280" indent="-287020">
                        <a:lnSpc>
                          <a:spcPct val="100000"/>
                        </a:lnSpc>
                        <a:spcBef>
                          <a:spcPts val="930"/>
                        </a:spcBef>
                        <a:buFont typeface="Wingdings"/>
                        <a:buChar char=""/>
                        <a:tabLst>
                          <a:tab pos="377825" algn="l"/>
                        </a:tabLst>
                      </a:pPr>
                      <a:r>
                        <a:rPr sz="1400" spc="55" dirty="0">
                          <a:latin typeface="Yu Gothic UI"/>
                          <a:cs typeface="Yu Gothic UI"/>
                        </a:rPr>
                        <a:t>上顎骨悪性腫瘍手術及び下顎骨悪性腫瘍手術において、</a:t>
                      </a:r>
                      <a:r>
                        <a:rPr sz="1400" b="1" u="sng" spc="75" dirty="0">
                          <a:solidFill>
                            <a:srgbClr val="006FC0"/>
                          </a:solidFill>
                          <a:uFill>
                            <a:solidFill>
                              <a:srgbClr val="006FC0"/>
                            </a:solidFill>
                          </a:uFill>
                          <a:latin typeface="Yu Gothic UI"/>
                          <a:cs typeface="Yu Gothic UI"/>
                        </a:rPr>
                        <a:t>超音波骨切削機器を用いて骨切削を行った場合、超音波</a:t>
                      </a:r>
                      <a:r>
                        <a:rPr sz="1400" b="1" u="sng" spc="500" dirty="0">
                          <a:solidFill>
                            <a:srgbClr val="006FC0"/>
                          </a:solidFill>
                          <a:uFill>
                            <a:solidFill>
                              <a:srgbClr val="006FC0"/>
                            </a:solidFill>
                          </a:uFill>
                          <a:latin typeface="Yu Gothic UI"/>
                          <a:cs typeface="Yu Gothic UI"/>
                        </a:rPr>
                        <a:t>                                                    </a:t>
                      </a:r>
                      <a:r>
                        <a:rPr sz="1400" b="1" u="sng" spc="100" dirty="0">
                          <a:solidFill>
                            <a:srgbClr val="006FC0"/>
                          </a:solidFill>
                          <a:uFill>
                            <a:solidFill>
                              <a:srgbClr val="006FC0"/>
                            </a:solidFill>
                          </a:uFill>
                          <a:latin typeface="Yu Gothic UI"/>
                          <a:cs typeface="Yu Gothic UI"/>
                        </a:rPr>
                        <a:t>切削機器加算として新たに評価</a:t>
                      </a:r>
                      <a:r>
                        <a:rPr sz="1400" spc="335" dirty="0">
                          <a:latin typeface="Yu Gothic UI"/>
                          <a:cs typeface="Yu Gothic UI"/>
                        </a:rPr>
                        <a:t>する。</a:t>
                      </a:r>
                      <a:endParaRPr sz="1400">
                        <a:latin typeface="Yu Gothic UI"/>
                        <a:cs typeface="Yu Gothic UI"/>
                      </a:endParaRPr>
                    </a:p>
                    <a:p>
                      <a:pPr marL="2103755">
                        <a:lnSpc>
                          <a:spcPct val="100000"/>
                        </a:lnSpc>
                        <a:spcBef>
                          <a:spcPts val="640"/>
                        </a:spcBef>
                        <a:tabLst>
                          <a:tab pos="697103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213360">
                        <a:lnSpc>
                          <a:spcPct val="100000"/>
                        </a:lnSpc>
                        <a:spcBef>
                          <a:spcPts val="819"/>
                        </a:spcBef>
                        <a:tabLst>
                          <a:tab pos="5169535" algn="l"/>
                        </a:tabLst>
                      </a:pPr>
                      <a:r>
                        <a:rPr sz="1200" spc="600" dirty="0">
                          <a:latin typeface="Yu Gothic UI"/>
                          <a:cs typeface="Yu Gothic UI"/>
                        </a:rPr>
                        <a:t>【</a:t>
                      </a:r>
                      <a:r>
                        <a:rPr sz="1200" dirty="0">
                          <a:latin typeface="Yu Gothic UI"/>
                          <a:cs typeface="Yu Gothic UI"/>
                        </a:rPr>
                        <a:t>超音波切削機器加算</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超音波切削機器加算</a:t>
                      </a:r>
                      <a:r>
                        <a:rPr sz="1200" spc="550" dirty="0">
                          <a:latin typeface="Yu Gothic UI"/>
                          <a:cs typeface="Yu Gothic UI"/>
                        </a:rPr>
                        <a:t>】</a:t>
                      </a:r>
                      <a:endParaRPr sz="1200">
                        <a:latin typeface="Yu Gothic UI"/>
                        <a:cs typeface="Yu Gothic UI"/>
                      </a:endParaRPr>
                    </a:p>
                    <a:p>
                      <a:pPr>
                        <a:lnSpc>
                          <a:spcPct val="100000"/>
                        </a:lnSpc>
                        <a:spcBef>
                          <a:spcPts val="60"/>
                        </a:spcBef>
                      </a:pPr>
                      <a:endParaRPr sz="1200">
                        <a:latin typeface="Times New Roman"/>
                        <a:cs typeface="Times New Roman"/>
                      </a:endParaRPr>
                    </a:p>
                    <a:p>
                      <a:pPr marL="213360">
                        <a:lnSpc>
                          <a:spcPct val="100000"/>
                        </a:lnSpc>
                        <a:tabLst>
                          <a:tab pos="5169535" algn="l"/>
                        </a:tabLst>
                      </a:pPr>
                      <a:r>
                        <a:rPr sz="1200" dirty="0">
                          <a:latin typeface="Yu Gothic UI"/>
                          <a:cs typeface="Yu Gothic UI"/>
                        </a:rPr>
                        <a:t>［対象手術</a:t>
                      </a:r>
                      <a:r>
                        <a:rPr sz="1200" spc="-50" dirty="0">
                          <a:latin typeface="Yu Gothic UI"/>
                          <a:cs typeface="Yu Gothic UI"/>
                        </a:rPr>
                        <a:t>］</a:t>
                      </a:r>
                      <a:r>
                        <a:rPr sz="1200" dirty="0">
                          <a:latin typeface="Yu Gothic UI"/>
                          <a:cs typeface="Yu Gothic UI"/>
                        </a:rPr>
                        <a:t>	［対象手術</a:t>
                      </a:r>
                      <a:r>
                        <a:rPr sz="1200" spc="-50" dirty="0">
                          <a:latin typeface="Yu Gothic UI"/>
                          <a:cs typeface="Yu Gothic UI"/>
                        </a:rPr>
                        <a:t>］</a:t>
                      </a:r>
                      <a:endParaRPr sz="1200">
                        <a:latin typeface="Yu Gothic UI"/>
                        <a:cs typeface="Yu Gothic UI"/>
                      </a:endParaRPr>
                    </a:p>
                    <a:p>
                      <a:pPr marL="213360">
                        <a:lnSpc>
                          <a:spcPct val="100000"/>
                        </a:lnSpc>
                        <a:tabLst>
                          <a:tab pos="5169535" algn="l"/>
                        </a:tabLst>
                      </a:pPr>
                      <a:r>
                        <a:rPr sz="1200" spc="600" dirty="0">
                          <a:latin typeface="Yu Gothic UI"/>
                          <a:cs typeface="Yu Gothic UI"/>
                        </a:rPr>
                        <a:t>・</a:t>
                      </a:r>
                      <a:r>
                        <a:rPr sz="1200" dirty="0">
                          <a:latin typeface="Yu Gothic UI"/>
                          <a:cs typeface="Yu Gothic UI"/>
                        </a:rPr>
                        <a:t>上顎骨形成</a:t>
                      </a:r>
                      <a:r>
                        <a:rPr sz="1200" spc="-50" dirty="0">
                          <a:latin typeface="Yu Gothic UI"/>
                          <a:cs typeface="Yu Gothic UI"/>
                        </a:rPr>
                        <a:t>術</a:t>
                      </a:r>
                      <a:r>
                        <a:rPr sz="1200" dirty="0">
                          <a:latin typeface="Yu Gothic UI"/>
                          <a:cs typeface="Yu Gothic UI"/>
                        </a:rPr>
                        <a:t>	・</a:t>
                      </a:r>
                      <a:r>
                        <a:rPr sz="1200" spc="80" dirty="0">
                          <a:latin typeface="Yu Gothic UI"/>
                          <a:cs typeface="Yu Gothic UI"/>
                        </a:rPr>
                        <a:t>上顎骨形成</a:t>
                      </a:r>
                      <a:r>
                        <a:rPr sz="1200" spc="30" dirty="0">
                          <a:latin typeface="Yu Gothic UI"/>
                          <a:cs typeface="Yu Gothic UI"/>
                        </a:rPr>
                        <a:t>術</a:t>
                      </a:r>
                      <a:endParaRPr sz="1200">
                        <a:latin typeface="Yu Gothic UI"/>
                        <a:cs typeface="Yu Gothic UI"/>
                      </a:endParaRPr>
                    </a:p>
                    <a:p>
                      <a:pPr marL="213360">
                        <a:lnSpc>
                          <a:spcPct val="100000"/>
                        </a:lnSpc>
                        <a:tabLst>
                          <a:tab pos="5169535" algn="l"/>
                        </a:tabLst>
                      </a:pPr>
                      <a:r>
                        <a:rPr sz="1200" dirty="0">
                          <a:latin typeface="Yu Gothic UI"/>
                          <a:cs typeface="Yu Gothic UI"/>
                        </a:rPr>
                        <a:t>・</a:t>
                      </a:r>
                      <a:r>
                        <a:rPr sz="1200" spc="80" dirty="0">
                          <a:latin typeface="Yu Gothic UI"/>
                          <a:cs typeface="Yu Gothic UI"/>
                        </a:rPr>
                        <a:t>下顎骨形成</a:t>
                      </a:r>
                      <a:r>
                        <a:rPr sz="1200" spc="30" dirty="0">
                          <a:latin typeface="Yu Gothic UI"/>
                          <a:cs typeface="Yu Gothic UI"/>
                        </a:rPr>
                        <a:t>術</a:t>
                      </a:r>
                      <a:r>
                        <a:rPr sz="1200" dirty="0">
                          <a:latin typeface="Yu Gothic UI"/>
                          <a:cs typeface="Yu Gothic UI"/>
                        </a:rPr>
                        <a:t>	・</a:t>
                      </a:r>
                      <a:r>
                        <a:rPr sz="1200" spc="80" dirty="0">
                          <a:latin typeface="Yu Gothic UI"/>
                          <a:cs typeface="Yu Gothic UI"/>
                        </a:rPr>
                        <a:t>下顎骨形成</a:t>
                      </a:r>
                      <a:r>
                        <a:rPr sz="1200" spc="30" dirty="0">
                          <a:latin typeface="Yu Gothic UI"/>
                          <a:cs typeface="Yu Gothic UI"/>
                        </a:rPr>
                        <a:t>術</a:t>
                      </a:r>
                      <a:endParaRPr sz="1200">
                        <a:latin typeface="Yu Gothic UI"/>
                        <a:cs typeface="Yu Gothic UI"/>
                      </a:endParaRPr>
                    </a:p>
                    <a:p>
                      <a:pPr marL="213360">
                        <a:lnSpc>
                          <a:spcPct val="100000"/>
                        </a:lnSpc>
                        <a:tabLst>
                          <a:tab pos="5169535" algn="l"/>
                        </a:tabLst>
                      </a:pPr>
                      <a:r>
                        <a:rPr sz="1200" dirty="0">
                          <a:latin typeface="Yu Gothic UI"/>
                          <a:cs typeface="Yu Gothic UI"/>
                        </a:rPr>
                        <a:t>・</a:t>
                      </a:r>
                      <a:r>
                        <a:rPr sz="1200" spc="80" dirty="0">
                          <a:latin typeface="Yu Gothic UI"/>
                          <a:cs typeface="Yu Gothic UI"/>
                        </a:rPr>
                        <a:t>下顎骨延長</a:t>
                      </a:r>
                      <a:r>
                        <a:rPr sz="1200" spc="30" dirty="0">
                          <a:latin typeface="Yu Gothic UI"/>
                          <a:cs typeface="Yu Gothic UI"/>
                        </a:rPr>
                        <a:t>術</a:t>
                      </a:r>
                      <a:r>
                        <a:rPr sz="1200" dirty="0">
                          <a:latin typeface="Yu Gothic UI"/>
                          <a:cs typeface="Yu Gothic UI"/>
                        </a:rPr>
                        <a:t>	・</a:t>
                      </a:r>
                      <a:r>
                        <a:rPr sz="1200" spc="80" dirty="0">
                          <a:latin typeface="Yu Gothic UI"/>
                          <a:cs typeface="Yu Gothic UI"/>
                        </a:rPr>
                        <a:t>下顎骨延長</a:t>
                      </a:r>
                      <a:r>
                        <a:rPr sz="1200" spc="30" dirty="0">
                          <a:latin typeface="Yu Gothic UI"/>
                          <a:cs typeface="Yu Gothic UI"/>
                        </a:rPr>
                        <a:t>術</a:t>
                      </a:r>
                      <a:endParaRPr sz="1200">
                        <a:latin typeface="Yu Gothic UI"/>
                        <a:cs typeface="Yu Gothic UI"/>
                      </a:endParaRPr>
                    </a:p>
                    <a:p>
                      <a:pPr marL="213360">
                        <a:lnSpc>
                          <a:spcPct val="100000"/>
                        </a:lnSpc>
                        <a:tabLst>
                          <a:tab pos="5169535" algn="l"/>
                        </a:tabLst>
                      </a:pPr>
                      <a:r>
                        <a:rPr sz="1200" u="sng" dirty="0">
                          <a:uFill>
                            <a:solidFill>
                              <a:srgbClr val="000000"/>
                            </a:solidFill>
                          </a:uFill>
                          <a:latin typeface="Yu Gothic UI"/>
                          <a:cs typeface="Yu Gothic UI"/>
                        </a:rPr>
                        <a:t>（新設</a:t>
                      </a:r>
                      <a:r>
                        <a:rPr sz="1200" u="sng" spc="-50" dirty="0">
                          <a:uFill>
                            <a:solidFill>
                              <a:srgbClr val="000000"/>
                            </a:solidFill>
                          </a:uFill>
                          <a:latin typeface="Yu Gothic UI"/>
                          <a:cs typeface="Yu Gothic UI"/>
                        </a:rPr>
                        <a:t>）</a:t>
                      </a:r>
                      <a:r>
                        <a:rPr sz="1200" dirty="0">
                          <a:latin typeface="Yu Gothic UI"/>
                          <a:cs typeface="Yu Gothic UI"/>
                        </a:rPr>
                        <a:t>	</a:t>
                      </a:r>
                      <a:r>
                        <a:rPr sz="1200" b="1" spc="600" dirty="0">
                          <a:solidFill>
                            <a:srgbClr val="006FC0"/>
                          </a:solidFill>
                          <a:latin typeface="Yu Gothic UI"/>
                          <a:cs typeface="Yu Gothic UI"/>
                        </a:rPr>
                        <a:t>・</a:t>
                      </a:r>
                      <a:r>
                        <a:rPr sz="1200" b="1" u="sng" dirty="0">
                          <a:solidFill>
                            <a:srgbClr val="006FC0"/>
                          </a:solidFill>
                          <a:uFill>
                            <a:solidFill>
                              <a:srgbClr val="006FC0"/>
                            </a:solidFill>
                          </a:uFill>
                          <a:latin typeface="Yu Gothic UI"/>
                          <a:cs typeface="Yu Gothic UI"/>
                        </a:rPr>
                        <a:t>上顎骨悪性腫瘍手</a:t>
                      </a:r>
                      <a:r>
                        <a:rPr sz="1200" b="1" u="sng" spc="-50" dirty="0">
                          <a:solidFill>
                            <a:srgbClr val="006FC0"/>
                          </a:solidFill>
                          <a:uFill>
                            <a:solidFill>
                              <a:srgbClr val="006FC0"/>
                            </a:solidFill>
                          </a:uFill>
                          <a:latin typeface="Yu Gothic UI"/>
                          <a:cs typeface="Yu Gothic UI"/>
                        </a:rPr>
                        <a:t>術</a:t>
                      </a:r>
                      <a:endParaRPr sz="1200">
                        <a:latin typeface="Yu Gothic UI"/>
                        <a:cs typeface="Yu Gothic UI"/>
                      </a:endParaRPr>
                    </a:p>
                    <a:p>
                      <a:pPr marL="213360">
                        <a:lnSpc>
                          <a:spcPct val="100000"/>
                        </a:lnSpc>
                        <a:spcBef>
                          <a:spcPts val="5"/>
                        </a:spcBef>
                        <a:tabLst>
                          <a:tab pos="5169535" algn="l"/>
                        </a:tabLst>
                      </a:pPr>
                      <a:r>
                        <a:rPr sz="1200" u="sng" dirty="0">
                          <a:uFill>
                            <a:solidFill>
                              <a:srgbClr val="000000"/>
                            </a:solidFill>
                          </a:uFill>
                          <a:latin typeface="Yu Gothic UI"/>
                          <a:cs typeface="Yu Gothic UI"/>
                        </a:rPr>
                        <a:t>（新設</a:t>
                      </a:r>
                      <a:r>
                        <a:rPr sz="1200" u="sng" spc="-50" dirty="0">
                          <a:uFill>
                            <a:solidFill>
                              <a:srgbClr val="000000"/>
                            </a:solidFill>
                          </a:uFill>
                          <a:latin typeface="Yu Gothic UI"/>
                          <a:cs typeface="Yu Gothic UI"/>
                        </a:rPr>
                        <a:t>）</a:t>
                      </a:r>
                      <a:r>
                        <a:rPr sz="1200" dirty="0">
                          <a:latin typeface="Yu Gothic UI"/>
                          <a:cs typeface="Yu Gothic UI"/>
                        </a:rPr>
                        <a:t>	</a:t>
                      </a:r>
                      <a:r>
                        <a:rPr sz="1200" b="1" spc="600" dirty="0">
                          <a:solidFill>
                            <a:srgbClr val="006FC0"/>
                          </a:solidFill>
                          <a:latin typeface="Yu Gothic UI"/>
                          <a:cs typeface="Yu Gothic UI"/>
                        </a:rPr>
                        <a:t>・</a:t>
                      </a:r>
                      <a:r>
                        <a:rPr sz="1200" b="1" u="sng" dirty="0">
                          <a:solidFill>
                            <a:srgbClr val="006FC0"/>
                          </a:solidFill>
                          <a:uFill>
                            <a:solidFill>
                              <a:srgbClr val="006FC0"/>
                            </a:solidFill>
                          </a:uFill>
                          <a:latin typeface="Yu Gothic UI"/>
                          <a:cs typeface="Yu Gothic UI"/>
                        </a:rPr>
                        <a:t>下顎骨悪性腫瘍手</a:t>
                      </a:r>
                      <a:r>
                        <a:rPr sz="1200" b="1" u="sng" spc="-50" dirty="0">
                          <a:solidFill>
                            <a:srgbClr val="006FC0"/>
                          </a:solidFill>
                          <a:uFill>
                            <a:solidFill>
                              <a:srgbClr val="006FC0"/>
                            </a:solidFill>
                          </a:uFill>
                          <a:latin typeface="Yu Gothic UI"/>
                          <a:cs typeface="Yu Gothic UI"/>
                        </a:rPr>
                        <a:t>術</a:t>
                      </a:r>
                      <a:endParaRPr sz="1200">
                        <a:latin typeface="Yu Gothic UI"/>
                        <a:cs typeface="Yu Gothic UI"/>
                      </a:endParaRPr>
                    </a:p>
                  </a:txBody>
                  <a:tcPr marL="0" marR="0" marT="11811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12" name="object 12"/>
          <p:cNvSpPr txBox="1"/>
          <p:nvPr/>
        </p:nvSpPr>
        <p:spPr>
          <a:xfrm>
            <a:off x="2196464" y="402716"/>
            <a:ext cx="5517515" cy="391160"/>
          </a:xfrm>
          <a:prstGeom prst="rect">
            <a:avLst/>
          </a:prstGeom>
        </p:spPr>
        <p:txBody>
          <a:bodyPr vert="horz" wrap="square" lIns="0" tIns="12700" rIns="0" bIns="0" rtlCol="0">
            <a:spAutoFit/>
          </a:bodyPr>
          <a:lstStyle/>
          <a:p>
            <a:pPr marL="12700">
              <a:lnSpc>
                <a:spcPct val="100000"/>
              </a:lnSpc>
              <a:spcBef>
                <a:spcPts val="100"/>
              </a:spcBef>
            </a:pPr>
            <a:r>
              <a:rPr sz="2400" b="1" spc="130" dirty="0">
                <a:latin typeface="Yu Gothic UI"/>
                <a:cs typeface="Yu Gothic UI"/>
              </a:rPr>
              <a:t>歯科医療の推進に資する技術の見直し①</a:t>
            </a:r>
            <a:endParaRPr sz="2400">
              <a:latin typeface="Yu Gothic UI"/>
              <a:cs typeface="Yu Gothic UI"/>
            </a:endParaRPr>
          </a:p>
        </p:txBody>
      </p:sp>
      <p:sp>
        <p:nvSpPr>
          <p:cNvPr id="13" name="object 13"/>
          <p:cNvSpPr txBox="1"/>
          <p:nvPr/>
        </p:nvSpPr>
        <p:spPr>
          <a:xfrm>
            <a:off x="78739" y="7061"/>
            <a:ext cx="9732010" cy="392430"/>
          </a:xfrm>
          <a:prstGeom prst="rect">
            <a:avLst/>
          </a:prstGeom>
        </p:spPr>
        <p:txBody>
          <a:bodyPr vert="horz" wrap="square" lIns="0" tIns="12700" rIns="0" bIns="0" rtlCol="0">
            <a:spAutoFit/>
          </a:bodyPr>
          <a:lstStyle/>
          <a:p>
            <a:pPr marL="12700">
              <a:lnSpc>
                <a:spcPct val="100000"/>
              </a:lnSpc>
              <a:spcBef>
                <a:spcPts val="100"/>
              </a:spcBef>
              <a:tabLst>
                <a:tab pos="1892935" algn="l"/>
              </a:tabLst>
            </a:pPr>
            <a:r>
              <a:rPr sz="1200" spc="-1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Ⅲ－７</a:t>
            </a:r>
            <a:r>
              <a:rPr sz="1200" spc="105" dirty="0">
                <a:latin typeface="Yu Gothic UI"/>
                <a:cs typeface="Yu Gothic UI"/>
              </a:rPr>
              <a:t>  </a:t>
            </a:r>
            <a:r>
              <a:rPr sz="1200" spc="55" dirty="0">
                <a:latin typeface="Yu Gothic UI"/>
                <a:cs typeface="Yu Gothic UI"/>
              </a:rPr>
              <a:t>口腔疾患</a:t>
            </a:r>
            <a:r>
              <a:rPr sz="1200" dirty="0">
                <a:latin typeface="Yu Gothic UI"/>
                <a:cs typeface="Yu Gothic UI"/>
              </a:rPr>
              <a:t>の</a:t>
            </a:r>
            <a:r>
              <a:rPr sz="1200" spc="55" dirty="0">
                <a:latin typeface="Yu Gothic UI"/>
                <a:cs typeface="Yu Gothic UI"/>
              </a:rPr>
              <a:t>重症化予防等</a:t>
            </a:r>
            <a:r>
              <a:rPr sz="1200" dirty="0">
                <a:latin typeface="Yu Gothic UI"/>
                <a:cs typeface="Yu Gothic UI"/>
              </a:rPr>
              <a:t>の</a:t>
            </a:r>
            <a:r>
              <a:rPr sz="1200" spc="55" dirty="0">
                <a:latin typeface="Yu Gothic UI"/>
                <a:cs typeface="Yu Gothic UI"/>
              </a:rPr>
              <a:t>生活</a:t>
            </a:r>
            <a:r>
              <a:rPr sz="1200" dirty="0">
                <a:latin typeface="Yu Gothic UI"/>
                <a:cs typeface="Yu Gothic UI"/>
              </a:rPr>
              <a:t>の</a:t>
            </a:r>
            <a:r>
              <a:rPr sz="1200" spc="55" dirty="0">
                <a:latin typeface="Yu Gothic UI"/>
                <a:cs typeface="Yu Gothic UI"/>
              </a:rPr>
              <a:t>質</a:t>
            </a:r>
            <a:r>
              <a:rPr sz="1200" dirty="0">
                <a:latin typeface="Yu Gothic UI"/>
                <a:cs typeface="Yu Gothic UI"/>
              </a:rPr>
              <a:t>に</a:t>
            </a:r>
            <a:r>
              <a:rPr sz="1200" spc="55" dirty="0">
                <a:latin typeface="Yu Gothic UI"/>
                <a:cs typeface="Yu Gothic UI"/>
              </a:rPr>
              <a:t>配慮</a:t>
            </a:r>
            <a:r>
              <a:rPr sz="1200" dirty="0">
                <a:latin typeface="Yu Gothic UI"/>
                <a:cs typeface="Yu Gothic UI"/>
              </a:rPr>
              <a:t>した</a:t>
            </a:r>
            <a:r>
              <a:rPr sz="1200" spc="55" dirty="0">
                <a:latin typeface="Yu Gothic UI"/>
                <a:cs typeface="Yu Gothic UI"/>
              </a:rPr>
              <a:t>歯科医療</a:t>
            </a:r>
            <a:r>
              <a:rPr sz="1200" dirty="0">
                <a:latin typeface="Yu Gothic UI"/>
                <a:cs typeface="Yu Gothic UI"/>
              </a:rPr>
              <a:t>の</a:t>
            </a:r>
            <a:r>
              <a:rPr sz="1200" spc="55" dirty="0">
                <a:latin typeface="Yu Gothic UI"/>
                <a:cs typeface="Yu Gothic UI"/>
              </a:rPr>
              <a:t>推進</a:t>
            </a:r>
            <a:r>
              <a:rPr sz="1200" dirty="0">
                <a:latin typeface="Yu Gothic UI"/>
                <a:cs typeface="Yu Gothic UI"/>
              </a:rPr>
              <a:t>、</a:t>
            </a:r>
            <a:r>
              <a:rPr sz="1200" spc="55" dirty="0">
                <a:latin typeface="Yu Gothic UI"/>
                <a:cs typeface="Yu Gothic UI"/>
              </a:rPr>
              <a:t>口腔機能発達不全及</a:t>
            </a:r>
            <a:r>
              <a:rPr sz="1200" dirty="0">
                <a:latin typeface="Yu Gothic UI"/>
                <a:cs typeface="Yu Gothic UI"/>
              </a:rPr>
              <a:t>び</a:t>
            </a:r>
            <a:r>
              <a:rPr sz="1200" spc="55" dirty="0">
                <a:latin typeface="Yu Gothic UI"/>
                <a:cs typeface="Yu Gothic UI"/>
              </a:rPr>
              <a:t>口腔機能低下</a:t>
            </a:r>
            <a:r>
              <a:rPr sz="1200" dirty="0">
                <a:latin typeface="Yu Gothic UI"/>
                <a:cs typeface="Yu Gothic UI"/>
              </a:rPr>
              <a:t>への</a:t>
            </a:r>
            <a:r>
              <a:rPr sz="1200" spc="5" dirty="0">
                <a:latin typeface="Yu Gothic UI"/>
                <a:cs typeface="Yu Gothic UI"/>
              </a:rPr>
              <a:t>対</a:t>
            </a:r>
            <a:endParaRPr sz="1200">
              <a:latin typeface="Yu Gothic UI"/>
              <a:cs typeface="Yu Gothic UI"/>
            </a:endParaRPr>
          </a:p>
          <a:p>
            <a:pPr marL="12700">
              <a:lnSpc>
                <a:spcPct val="100000"/>
              </a:lnSpc>
              <a:spcBef>
                <a:spcPts val="5"/>
              </a:spcBef>
            </a:pPr>
            <a:r>
              <a:rPr sz="1200" spc="80" dirty="0">
                <a:latin typeface="Yu Gothic UI"/>
                <a:cs typeface="Yu Gothic UI"/>
              </a:rPr>
              <a:t>応の充実、歯科治療のデジタル化の推進－⑬</a:t>
            </a:r>
            <a:endParaRPr sz="1200">
              <a:latin typeface="Yu Gothic UI"/>
              <a:cs typeface="Yu Gothic UI"/>
            </a:endParaRPr>
          </a:p>
        </p:txBody>
      </p:sp>
      <p:grpSp>
        <p:nvGrpSpPr>
          <p:cNvPr id="14" name="object 14"/>
          <p:cNvGrpSpPr/>
          <p:nvPr/>
        </p:nvGrpSpPr>
        <p:grpSpPr>
          <a:xfrm>
            <a:off x="315455" y="4591342"/>
            <a:ext cx="4320540" cy="2095500"/>
            <a:chOff x="315455" y="4591342"/>
            <a:chExt cx="4320540" cy="2095500"/>
          </a:xfrm>
        </p:grpSpPr>
        <p:sp>
          <p:nvSpPr>
            <p:cNvPr id="15" name="object 15"/>
            <p:cNvSpPr/>
            <p:nvPr/>
          </p:nvSpPr>
          <p:spPr>
            <a:xfrm>
              <a:off x="315455" y="459134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A9C2E7"/>
            </a:solidFill>
          </p:spPr>
          <p:txBody>
            <a:bodyPr wrap="square" lIns="0" tIns="0" rIns="0" bIns="0" rtlCol="0"/>
            <a:lstStyle/>
            <a:p>
              <a:endParaRPr/>
            </a:p>
          </p:txBody>
        </p:sp>
        <p:sp>
          <p:nvSpPr>
            <p:cNvPr id="16" name="object 16"/>
            <p:cNvSpPr/>
            <p:nvPr/>
          </p:nvSpPr>
          <p:spPr>
            <a:xfrm>
              <a:off x="315455" y="4900307"/>
              <a:ext cx="4320540" cy="1786889"/>
            </a:xfrm>
            <a:custGeom>
              <a:avLst/>
              <a:gdLst/>
              <a:ahLst/>
              <a:cxnLst/>
              <a:rect l="l" t="t" r="r" b="b"/>
              <a:pathLst>
                <a:path w="4320540" h="1786890">
                  <a:moveTo>
                    <a:pt x="4320032" y="0"/>
                  </a:moveTo>
                  <a:lnTo>
                    <a:pt x="0" y="0"/>
                  </a:lnTo>
                  <a:lnTo>
                    <a:pt x="0" y="1786509"/>
                  </a:lnTo>
                  <a:lnTo>
                    <a:pt x="4320032" y="1786509"/>
                  </a:lnTo>
                  <a:lnTo>
                    <a:pt x="4320032" y="0"/>
                  </a:lnTo>
                  <a:close/>
                </a:path>
              </a:pathLst>
            </a:custGeom>
            <a:solidFill>
              <a:srgbClr val="E7EDF8"/>
            </a:solidFill>
          </p:spPr>
          <p:txBody>
            <a:bodyPr wrap="square" lIns="0" tIns="0" rIns="0" bIns="0" rtlCol="0"/>
            <a:lstStyle/>
            <a:p>
              <a:endParaRPr/>
            </a:p>
          </p:txBody>
        </p:sp>
      </p:grpSp>
      <p:sp>
        <p:nvSpPr>
          <p:cNvPr id="17" name="object 17"/>
          <p:cNvSpPr/>
          <p:nvPr/>
        </p:nvSpPr>
        <p:spPr>
          <a:xfrm>
            <a:off x="4773040" y="5148071"/>
            <a:ext cx="360045" cy="864235"/>
          </a:xfrm>
          <a:custGeom>
            <a:avLst/>
            <a:gdLst/>
            <a:ahLst/>
            <a:cxnLst/>
            <a:rect l="l" t="t" r="r" b="b"/>
            <a:pathLst>
              <a:path w="360045" h="864235">
                <a:moveTo>
                  <a:pt x="0" y="216026"/>
                </a:moveTo>
                <a:lnTo>
                  <a:pt x="179959" y="216026"/>
                </a:lnTo>
                <a:lnTo>
                  <a:pt x="179959" y="0"/>
                </a:lnTo>
                <a:lnTo>
                  <a:pt x="359918" y="431926"/>
                </a:lnTo>
                <a:lnTo>
                  <a:pt x="179959" y="863968"/>
                </a:lnTo>
                <a:lnTo>
                  <a:pt x="179959" y="647979"/>
                </a:lnTo>
                <a:lnTo>
                  <a:pt x="0" y="647979"/>
                </a:lnTo>
                <a:lnTo>
                  <a:pt x="0" y="216026"/>
                </a:lnTo>
                <a:close/>
              </a:path>
            </a:pathLst>
          </a:custGeom>
          <a:ln w="12700">
            <a:solidFill>
              <a:srgbClr val="000000"/>
            </a:solidFill>
          </a:ln>
        </p:spPr>
        <p:txBody>
          <a:bodyPr wrap="square" lIns="0" tIns="0" rIns="0" bIns="0" rtlCol="0"/>
          <a:lstStyle/>
          <a:p>
            <a:endParaRPr/>
          </a:p>
        </p:txBody>
      </p:sp>
      <p:grpSp>
        <p:nvGrpSpPr>
          <p:cNvPr id="18" name="object 18"/>
          <p:cNvGrpSpPr/>
          <p:nvPr/>
        </p:nvGrpSpPr>
        <p:grpSpPr>
          <a:xfrm>
            <a:off x="5264150" y="4591342"/>
            <a:ext cx="4333240" cy="2101850"/>
            <a:chOff x="5264150" y="4591342"/>
            <a:chExt cx="4333240" cy="2101850"/>
          </a:xfrm>
        </p:grpSpPr>
        <p:sp>
          <p:nvSpPr>
            <p:cNvPr id="19" name="object 19"/>
            <p:cNvSpPr/>
            <p:nvPr/>
          </p:nvSpPr>
          <p:spPr>
            <a:xfrm>
              <a:off x="5270500" y="4591342"/>
              <a:ext cx="4320540" cy="288290"/>
            </a:xfrm>
            <a:custGeom>
              <a:avLst/>
              <a:gdLst/>
              <a:ahLst/>
              <a:cxnLst/>
              <a:rect l="l" t="t" r="r" b="b"/>
              <a:pathLst>
                <a:path w="4320540" h="288289">
                  <a:moveTo>
                    <a:pt x="4320032" y="0"/>
                  </a:moveTo>
                  <a:lnTo>
                    <a:pt x="0" y="0"/>
                  </a:lnTo>
                  <a:lnTo>
                    <a:pt x="0" y="287997"/>
                  </a:lnTo>
                  <a:lnTo>
                    <a:pt x="4320032" y="287997"/>
                  </a:lnTo>
                  <a:lnTo>
                    <a:pt x="4320032" y="0"/>
                  </a:lnTo>
                  <a:close/>
                </a:path>
              </a:pathLst>
            </a:custGeom>
            <a:solidFill>
              <a:srgbClr val="91FFB3"/>
            </a:solidFill>
          </p:spPr>
          <p:txBody>
            <a:bodyPr wrap="square" lIns="0" tIns="0" rIns="0" bIns="0" rtlCol="0"/>
            <a:lstStyle/>
            <a:p>
              <a:endParaRPr/>
            </a:p>
          </p:txBody>
        </p:sp>
        <p:sp>
          <p:nvSpPr>
            <p:cNvPr id="20" name="object 20"/>
            <p:cNvSpPr/>
            <p:nvPr/>
          </p:nvSpPr>
          <p:spPr>
            <a:xfrm>
              <a:off x="5270500" y="4900307"/>
              <a:ext cx="4320540" cy="1786889"/>
            </a:xfrm>
            <a:custGeom>
              <a:avLst/>
              <a:gdLst/>
              <a:ahLst/>
              <a:cxnLst/>
              <a:rect l="l" t="t" r="r" b="b"/>
              <a:pathLst>
                <a:path w="4320540" h="1786890">
                  <a:moveTo>
                    <a:pt x="4320032" y="0"/>
                  </a:moveTo>
                  <a:lnTo>
                    <a:pt x="0" y="0"/>
                  </a:lnTo>
                  <a:lnTo>
                    <a:pt x="0" y="1786509"/>
                  </a:lnTo>
                  <a:lnTo>
                    <a:pt x="4320032" y="1786509"/>
                  </a:lnTo>
                  <a:lnTo>
                    <a:pt x="4320032" y="0"/>
                  </a:lnTo>
                  <a:close/>
                </a:path>
              </a:pathLst>
            </a:custGeom>
            <a:solidFill>
              <a:srgbClr val="E0FFEA"/>
            </a:solidFill>
          </p:spPr>
          <p:txBody>
            <a:bodyPr wrap="square" lIns="0" tIns="0" rIns="0" bIns="0" rtlCol="0"/>
            <a:lstStyle/>
            <a:p>
              <a:endParaRPr/>
            </a:p>
          </p:txBody>
        </p:sp>
        <p:sp>
          <p:nvSpPr>
            <p:cNvPr id="21" name="object 21"/>
            <p:cNvSpPr/>
            <p:nvPr/>
          </p:nvSpPr>
          <p:spPr>
            <a:xfrm>
              <a:off x="5270500" y="4900307"/>
              <a:ext cx="4320540" cy="1786889"/>
            </a:xfrm>
            <a:custGeom>
              <a:avLst/>
              <a:gdLst/>
              <a:ahLst/>
              <a:cxnLst/>
              <a:rect l="l" t="t" r="r" b="b"/>
              <a:pathLst>
                <a:path w="4320540" h="1786890">
                  <a:moveTo>
                    <a:pt x="0" y="1786509"/>
                  </a:moveTo>
                  <a:lnTo>
                    <a:pt x="4320032" y="1786509"/>
                  </a:lnTo>
                  <a:lnTo>
                    <a:pt x="4320032" y="0"/>
                  </a:lnTo>
                  <a:lnTo>
                    <a:pt x="0" y="0"/>
                  </a:lnTo>
                  <a:lnTo>
                    <a:pt x="0" y="1786509"/>
                  </a:lnTo>
                  <a:close/>
                </a:path>
              </a:pathLst>
            </a:custGeom>
            <a:ln w="12700">
              <a:solidFill>
                <a:srgbClr val="00AF50"/>
              </a:solidFill>
            </a:ln>
          </p:spPr>
          <p:txBody>
            <a:bodyPr wrap="square" lIns="0" tIns="0" rIns="0" bIns="0" rtlCol="0"/>
            <a:lstStyle/>
            <a:p>
              <a:endParaRPr/>
            </a:p>
          </p:txBody>
        </p:sp>
      </p:grpSp>
      <p:graphicFrame>
        <p:nvGraphicFramePr>
          <p:cNvPr id="22" name="object 22"/>
          <p:cNvGraphicFramePr>
            <a:graphicFrameLocks noGrp="1"/>
          </p:cNvGraphicFramePr>
          <p:nvPr/>
        </p:nvGraphicFramePr>
        <p:xfrm>
          <a:off x="188366" y="3860253"/>
          <a:ext cx="9715500" cy="285686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3742690">
                  <a:extLst>
                    <a:ext uri="{9D8B030D-6E8A-4147-A177-3AD203B41FA5}">
                      <a16:colId xmlns:a16="http://schemas.microsoft.com/office/drawing/2014/main" val="20001"/>
                    </a:ext>
                  </a:extLst>
                </a:gridCol>
                <a:gridCol w="5765800">
                  <a:extLst>
                    <a:ext uri="{9D8B030D-6E8A-4147-A177-3AD203B41FA5}">
                      <a16:colId xmlns:a16="http://schemas.microsoft.com/office/drawing/2014/main" val="20002"/>
                    </a:ext>
                  </a:extLst>
                </a:gridCol>
              </a:tblGrid>
              <a:tr h="179705">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116839">
                        <a:lnSpc>
                          <a:spcPct val="100000"/>
                        </a:lnSpc>
                        <a:spcBef>
                          <a:spcPts val="405"/>
                        </a:spcBef>
                      </a:pPr>
                      <a:r>
                        <a:rPr sz="1200" b="1" spc="190" dirty="0">
                          <a:latin typeface="Yu Gothic UI"/>
                          <a:cs typeface="Yu Gothic UI"/>
                        </a:rPr>
                        <a:t>Ｎｉ－Ｔｉ</a:t>
                      </a:r>
                      <a:r>
                        <a:rPr sz="1200" b="1" spc="100" dirty="0">
                          <a:latin typeface="Yu Gothic UI"/>
                          <a:cs typeface="Yu Gothic UI"/>
                        </a:rPr>
                        <a:t>ロータリーファイル加算の要件の見直し</a:t>
                      </a:r>
                      <a:endParaRPr sz="1200">
                        <a:latin typeface="Yu Gothic UI"/>
                        <a:cs typeface="Yu Gothic UI"/>
                      </a:endParaRPr>
                    </a:p>
                  </a:txBody>
                  <a:tcPr marL="0" marR="0" marT="51435" marB="0">
                    <a:solidFill>
                      <a:srgbClr val="CDFFDC"/>
                    </a:solidFill>
                  </a:tcPr>
                </a:tc>
                <a:tc>
                  <a:txBody>
                    <a:bodyPr/>
                    <a:lstStyle/>
                    <a:p>
                      <a:pPr marR="103505">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13664">
                <a:tc>
                  <a:txBody>
                    <a:bodyPr/>
                    <a:lstStyle/>
                    <a:p>
                      <a:pPr>
                        <a:lnSpc>
                          <a:spcPct val="100000"/>
                        </a:lnSpc>
                      </a:pPr>
                      <a:endParaRPr sz="6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1435" marB="0">
                    <a:solidFill>
                      <a:srgbClr val="CDFFDC"/>
                    </a:solidFill>
                  </a:tcPr>
                </a:tc>
                <a:tc>
                  <a:txBody>
                    <a:bodyPr/>
                    <a:lstStyle/>
                    <a:p>
                      <a:pPr marR="103505">
                        <a:lnSpc>
                          <a:spcPct val="100000"/>
                        </a:lnSpc>
                      </a:pPr>
                      <a:endParaRPr sz="6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2563495">
                <a:tc gridSpan="3">
                  <a:txBody>
                    <a:bodyPr/>
                    <a:lstStyle/>
                    <a:p>
                      <a:pPr marL="377825" marR="103505" indent="-286385">
                        <a:lnSpc>
                          <a:spcPct val="100000"/>
                        </a:lnSpc>
                        <a:spcBef>
                          <a:spcPts val="940"/>
                        </a:spcBef>
                        <a:buFont typeface="Wingdings"/>
                        <a:buChar char=""/>
                        <a:tabLst>
                          <a:tab pos="377825" algn="l"/>
                        </a:tabLst>
                      </a:pPr>
                      <a:r>
                        <a:rPr sz="1400" spc="235" dirty="0">
                          <a:latin typeface="Yu Gothic UI"/>
                          <a:cs typeface="Yu Gothic UI"/>
                        </a:rPr>
                        <a:t>Ｎｉ－Ｔｉ</a:t>
                      </a:r>
                      <a:r>
                        <a:rPr sz="1400" spc="180" dirty="0">
                          <a:latin typeface="Yu Gothic UI"/>
                          <a:cs typeface="Yu Gothic UI"/>
                        </a:rPr>
                        <a:t>ロータリーファイルを用いた根管治療における</a:t>
                      </a:r>
                      <a:r>
                        <a:rPr sz="1400" b="1" u="sng" spc="55" dirty="0">
                          <a:solidFill>
                            <a:srgbClr val="006FC0"/>
                          </a:solidFill>
                          <a:uFill>
                            <a:solidFill>
                              <a:srgbClr val="006FC0"/>
                            </a:solidFill>
                          </a:uFill>
                          <a:latin typeface="Yu Gothic UI"/>
                          <a:cs typeface="Yu Gothic UI"/>
                        </a:rPr>
                        <a:t>歯科用３次元エックス線断層撮影の要件を撤廃</a:t>
                      </a:r>
                      <a:r>
                        <a:rPr sz="1400" spc="335" dirty="0">
                          <a:latin typeface="Yu Gothic UI"/>
                          <a:cs typeface="Yu Gothic UI"/>
                        </a:rPr>
                        <a:t>する。</a:t>
                      </a:r>
                      <a:endParaRPr sz="1400">
                        <a:latin typeface="Yu Gothic UI"/>
                        <a:cs typeface="Yu Gothic UI"/>
                      </a:endParaRPr>
                    </a:p>
                    <a:p>
                      <a:pPr marL="90170" marR="103505" algn="ctr">
                        <a:lnSpc>
                          <a:spcPct val="100000"/>
                        </a:lnSpc>
                        <a:spcBef>
                          <a:spcPts val="1015"/>
                        </a:spcBef>
                        <a:tabLst>
                          <a:tab pos="4957445"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a:t>
                      </a:r>
                      <a:r>
                        <a:rPr sz="1400" b="1" spc="-10" dirty="0">
                          <a:latin typeface="Yu Gothic UI"/>
                          <a:cs typeface="Yu Gothic UI"/>
                        </a:rPr>
                        <a:t>改定</a:t>
                      </a:r>
                      <a:r>
                        <a:rPr sz="1400" b="1" spc="-50" dirty="0">
                          <a:latin typeface="Yu Gothic UI"/>
                          <a:cs typeface="Yu Gothic UI"/>
                        </a:rPr>
                        <a:t>後</a:t>
                      </a:r>
                      <a:endParaRPr sz="1400">
                        <a:latin typeface="Yu Gothic UI"/>
                        <a:cs typeface="Yu Gothic UI"/>
                      </a:endParaRPr>
                    </a:p>
                    <a:p>
                      <a:pPr marL="213360" marR="103505" algn="just">
                        <a:lnSpc>
                          <a:spcPct val="100000"/>
                        </a:lnSpc>
                        <a:spcBef>
                          <a:spcPts val="920"/>
                        </a:spcBef>
                        <a:tabLst>
                          <a:tab pos="5169535" algn="l"/>
                        </a:tabLst>
                      </a:pPr>
                      <a:r>
                        <a:rPr sz="1200" spc="600" dirty="0">
                          <a:latin typeface="Yu Gothic UI"/>
                          <a:cs typeface="Yu Gothic UI"/>
                        </a:rPr>
                        <a:t>【</a:t>
                      </a:r>
                      <a:r>
                        <a:rPr sz="1200" dirty="0">
                          <a:latin typeface="Yu Gothic UI"/>
                          <a:cs typeface="Yu Gothic UI"/>
                        </a:rPr>
                        <a:t>加圧根管充填処置（１歯につき</a:t>
                      </a:r>
                      <a:r>
                        <a:rPr sz="1200" spc="50" dirty="0">
                          <a:latin typeface="Yu Gothic UI"/>
                          <a:cs typeface="Yu Gothic UI"/>
                        </a:rPr>
                        <a:t>）</a:t>
                      </a:r>
                      <a:r>
                        <a:rPr sz="1200" spc="550" dirty="0">
                          <a:latin typeface="Yu Gothic UI"/>
                          <a:cs typeface="Yu Gothic UI"/>
                        </a:rPr>
                        <a:t>】</a:t>
                      </a:r>
                      <a:r>
                        <a:rPr sz="1200" dirty="0">
                          <a:latin typeface="Yu Gothic UI"/>
                          <a:cs typeface="Yu Gothic UI"/>
                        </a:rPr>
                        <a:t>	</a:t>
                      </a:r>
                      <a:r>
                        <a:rPr sz="1200" spc="600" dirty="0">
                          <a:latin typeface="Yu Gothic UI"/>
                          <a:cs typeface="Yu Gothic UI"/>
                        </a:rPr>
                        <a:t>【</a:t>
                      </a:r>
                      <a:r>
                        <a:rPr sz="1200" dirty="0">
                          <a:latin typeface="Yu Gothic UI"/>
                          <a:cs typeface="Yu Gothic UI"/>
                        </a:rPr>
                        <a:t>加圧根管充填処置（１歯につき）</a:t>
                      </a:r>
                      <a:r>
                        <a:rPr sz="1200" spc="550" dirty="0">
                          <a:latin typeface="Yu Gothic UI"/>
                          <a:cs typeface="Yu Gothic UI"/>
                        </a:rPr>
                        <a:t>】</a:t>
                      </a:r>
                      <a:endParaRPr sz="1200">
                        <a:latin typeface="Yu Gothic UI"/>
                        <a:cs typeface="Yu Gothic UI"/>
                      </a:endParaRPr>
                    </a:p>
                    <a:p>
                      <a:pPr marR="103505">
                        <a:lnSpc>
                          <a:spcPct val="100000"/>
                        </a:lnSpc>
                        <a:spcBef>
                          <a:spcPts val="60"/>
                        </a:spcBef>
                      </a:pPr>
                      <a:endParaRPr sz="1200">
                        <a:latin typeface="Times New Roman"/>
                        <a:cs typeface="Times New Roman"/>
                      </a:endParaRPr>
                    </a:p>
                    <a:p>
                      <a:pPr marL="213360" marR="103505" algn="just">
                        <a:lnSpc>
                          <a:spcPct val="100000"/>
                        </a:lnSpc>
                        <a:tabLst>
                          <a:tab pos="5169535" algn="l"/>
                        </a:tabLst>
                      </a:pPr>
                      <a:r>
                        <a:rPr sz="1200" dirty="0">
                          <a:latin typeface="Yu Gothic UI"/>
                          <a:cs typeface="Yu Gothic UI"/>
                        </a:rPr>
                        <a:t>［算定要件</a:t>
                      </a:r>
                      <a:r>
                        <a:rPr sz="1200" spc="-50"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213360" marR="463550" indent="177800" algn="just">
                        <a:lnSpc>
                          <a:spcPct val="100000"/>
                        </a:lnSpc>
                        <a:tabLst>
                          <a:tab pos="5169535" algn="l"/>
                          <a:tab pos="5347970" algn="l"/>
                        </a:tabLst>
                      </a:pPr>
                      <a:r>
                        <a:rPr sz="1200" spc="165" dirty="0">
                          <a:latin typeface="Yu Gothic UI"/>
                          <a:cs typeface="Yu Gothic UI"/>
                        </a:rPr>
                        <a:t>３根管以上</a:t>
                      </a:r>
                      <a:r>
                        <a:rPr sz="1200" spc="130" dirty="0">
                          <a:latin typeface="Yu Gothic UI"/>
                          <a:cs typeface="Yu Gothic UI"/>
                        </a:rPr>
                        <a:t>につ</a:t>
                      </a:r>
                      <a:r>
                        <a:rPr sz="1200" spc="135" dirty="0">
                          <a:latin typeface="Yu Gothic UI"/>
                          <a:cs typeface="Yu Gothic UI"/>
                        </a:rPr>
                        <a:t>い</a:t>
                      </a:r>
                      <a:r>
                        <a:rPr sz="1200" spc="125" dirty="0">
                          <a:latin typeface="Yu Gothic UI"/>
                          <a:cs typeface="Yu Gothic UI"/>
                        </a:rPr>
                        <a:t>て</a:t>
                      </a:r>
                      <a:r>
                        <a:rPr sz="1200" spc="140" dirty="0">
                          <a:latin typeface="Yu Gothic UI"/>
                          <a:cs typeface="Yu Gothic UI"/>
                        </a:rPr>
                        <a:t>は</a:t>
                      </a:r>
                      <a:r>
                        <a:rPr sz="1200" spc="110" dirty="0">
                          <a:latin typeface="Yu Gothic UI"/>
                          <a:cs typeface="Yu Gothic UI"/>
                        </a:rPr>
                        <a:t>、</a:t>
                      </a:r>
                      <a:r>
                        <a:rPr sz="1200" u="sng" spc="95" dirty="0">
                          <a:uFill>
                            <a:solidFill>
                              <a:srgbClr val="000000"/>
                            </a:solidFill>
                          </a:uFill>
                          <a:latin typeface="Yu Gothic UI"/>
                          <a:cs typeface="Yu Gothic UI"/>
                        </a:rPr>
                        <a:t>歯科用３次元</a:t>
                      </a:r>
                      <a:r>
                        <a:rPr sz="1200" u="sng" spc="70" dirty="0">
                          <a:uFill>
                            <a:solidFill>
                              <a:srgbClr val="000000"/>
                            </a:solidFill>
                          </a:uFill>
                          <a:latin typeface="Yu Gothic UI"/>
                          <a:cs typeface="Yu Gothic UI"/>
                        </a:rPr>
                        <a:t>エ</a:t>
                      </a:r>
                      <a:r>
                        <a:rPr sz="1200" u="sng" spc="60" dirty="0">
                          <a:uFill>
                            <a:solidFill>
                              <a:srgbClr val="000000"/>
                            </a:solidFill>
                          </a:uFill>
                          <a:latin typeface="Yu Gothic UI"/>
                          <a:cs typeface="Yu Gothic UI"/>
                        </a:rPr>
                        <a:t>ッ</a:t>
                      </a:r>
                      <a:r>
                        <a:rPr sz="1200" u="sng" spc="70" dirty="0">
                          <a:uFill>
                            <a:solidFill>
                              <a:srgbClr val="000000"/>
                            </a:solidFill>
                          </a:uFill>
                          <a:latin typeface="Yu Gothic UI"/>
                          <a:cs typeface="Yu Gothic UI"/>
                        </a:rPr>
                        <a:t>クス</a:t>
                      </a:r>
                      <a:r>
                        <a:rPr sz="1200" u="sng" spc="95" dirty="0">
                          <a:uFill>
                            <a:solidFill>
                              <a:srgbClr val="000000"/>
                            </a:solidFill>
                          </a:uFill>
                          <a:latin typeface="Yu Gothic UI"/>
                          <a:cs typeface="Yu Gothic UI"/>
                        </a:rPr>
                        <a:t>線断層</a:t>
                      </a:r>
                      <a:r>
                        <a:rPr sz="1200" u="sng" spc="45" dirty="0">
                          <a:uFill>
                            <a:solidFill>
                              <a:srgbClr val="000000"/>
                            </a:solidFill>
                          </a:uFill>
                          <a:latin typeface="Yu Gothic UI"/>
                          <a:cs typeface="Yu Gothic UI"/>
                        </a:rPr>
                        <a:t>撮</a:t>
                      </a:r>
                      <a:r>
                        <a:rPr sz="1200" dirty="0">
                          <a:latin typeface="Yu Gothic UI"/>
                          <a:cs typeface="Yu Gothic UI"/>
                        </a:rPr>
                        <a:t>		</a:t>
                      </a:r>
                      <a:r>
                        <a:rPr sz="1200" spc="200" dirty="0">
                          <a:latin typeface="Yu Gothic UI"/>
                          <a:cs typeface="Yu Gothic UI"/>
                        </a:rPr>
                        <a:t>３根管以上</a:t>
                      </a:r>
                      <a:r>
                        <a:rPr sz="1200" spc="155" dirty="0">
                          <a:latin typeface="Yu Gothic UI"/>
                          <a:cs typeface="Yu Gothic UI"/>
                        </a:rPr>
                        <a:t>につ</a:t>
                      </a:r>
                      <a:r>
                        <a:rPr sz="1200" spc="165" dirty="0">
                          <a:latin typeface="Yu Gothic UI"/>
                          <a:cs typeface="Yu Gothic UI"/>
                        </a:rPr>
                        <a:t>い</a:t>
                      </a:r>
                      <a:r>
                        <a:rPr sz="1200" spc="150" dirty="0">
                          <a:latin typeface="Yu Gothic UI"/>
                          <a:cs typeface="Yu Gothic UI"/>
                        </a:rPr>
                        <a:t>て</a:t>
                      </a:r>
                      <a:r>
                        <a:rPr sz="1200" spc="170" dirty="0">
                          <a:latin typeface="Yu Gothic UI"/>
                          <a:cs typeface="Yu Gothic UI"/>
                        </a:rPr>
                        <a:t>は</a:t>
                      </a:r>
                      <a:r>
                        <a:rPr sz="1200" spc="135" dirty="0">
                          <a:latin typeface="Yu Gothic UI"/>
                          <a:cs typeface="Yu Gothic UI"/>
                        </a:rPr>
                        <a:t>、</a:t>
                      </a:r>
                      <a:r>
                        <a:rPr sz="1200" spc="200" dirty="0">
                          <a:latin typeface="Yu Gothic UI"/>
                          <a:cs typeface="Yu Gothic UI"/>
                        </a:rPr>
                        <a:t>Ｎｉ－Ｔｉ</a:t>
                      </a:r>
                      <a:r>
                        <a:rPr sz="1200" spc="145" dirty="0">
                          <a:latin typeface="Yu Gothic UI"/>
                          <a:cs typeface="Yu Gothic UI"/>
                        </a:rPr>
                        <a:t>ロ</a:t>
                      </a:r>
                      <a:r>
                        <a:rPr sz="1200" spc="130" dirty="0">
                          <a:latin typeface="Yu Gothic UI"/>
                          <a:cs typeface="Yu Gothic UI"/>
                        </a:rPr>
                        <a:t>ー</a:t>
                      </a:r>
                      <a:r>
                        <a:rPr sz="1200" spc="150" dirty="0">
                          <a:latin typeface="Yu Gothic UI"/>
                          <a:cs typeface="Yu Gothic UI"/>
                        </a:rPr>
                        <a:t>タ</a:t>
                      </a:r>
                      <a:r>
                        <a:rPr sz="1200" spc="140" dirty="0">
                          <a:latin typeface="Yu Gothic UI"/>
                          <a:cs typeface="Yu Gothic UI"/>
                        </a:rPr>
                        <a:t>リ</a:t>
                      </a:r>
                      <a:r>
                        <a:rPr sz="1200" spc="130" dirty="0">
                          <a:latin typeface="Yu Gothic UI"/>
                          <a:cs typeface="Yu Gothic UI"/>
                        </a:rPr>
                        <a:t>ー</a:t>
                      </a:r>
                      <a:r>
                        <a:rPr sz="1200" spc="140" dirty="0">
                          <a:latin typeface="Yu Gothic UI"/>
                          <a:cs typeface="Yu Gothic UI"/>
                        </a:rPr>
                        <a:t>フ</a:t>
                      </a:r>
                      <a:r>
                        <a:rPr sz="1200" spc="125" dirty="0">
                          <a:latin typeface="Yu Gothic UI"/>
                          <a:cs typeface="Yu Gothic UI"/>
                        </a:rPr>
                        <a:t>ァ</a:t>
                      </a:r>
                      <a:r>
                        <a:rPr sz="1200" spc="140" dirty="0">
                          <a:latin typeface="Yu Gothic UI"/>
                          <a:cs typeface="Yu Gothic UI"/>
                        </a:rPr>
                        <a:t>イ</a:t>
                      </a:r>
                      <a:r>
                        <a:rPr sz="1200" spc="114" dirty="0">
                          <a:latin typeface="Yu Gothic UI"/>
                          <a:cs typeface="Yu Gothic UI"/>
                        </a:rPr>
                        <a:t>ル</a:t>
                      </a:r>
                      <a:r>
                        <a:rPr sz="1200" u="sng" spc="180" dirty="0">
                          <a:uFill>
                            <a:solidFill>
                              <a:srgbClr val="000000"/>
                            </a:solidFill>
                          </a:uFill>
                          <a:latin typeface="Yu Gothic UI"/>
                          <a:cs typeface="Yu Gothic UI"/>
                        </a:rPr>
                        <a:t>影装置</a:t>
                      </a:r>
                      <a:r>
                        <a:rPr sz="1200" u="sng" spc="135" dirty="0">
                          <a:uFill>
                            <a:solidFill>
                              <a:srgbClr val="000000"/>
                            </a:solidFill>
                          </a:uFill>
                          <a:latin typeface="Yu Gothic UI"/>
                          <a:cs typeface="Yu Gothic UI"/>
                        </a:rPr>
                        <a:t>を</a:t>
                      </a:r>
                      <a:r>
                        <a:rPr sz="1200" u="sng" spc="180" dirty="0">
                          <a:uFill>
                            <a:solidFill>
                              <a:srgbClr val="000000"/>
                            </a:solidFill>
                          </a:uFill>
                          <a:latin typeface="Yu Gothic UI"/>
                          <a:cs typeface="Yu Gothic UI"/>
                        </a:rPr>
                        <a:t>用</a:t>
                      </a:r>
                      <a:r>
                        <a:rPr sz="1200" u="sng" spc="145" dirty="0">
                          <a:uFill>
                            <a:solidFill>
                              <a:srgbClr val="000000"/>
                            </a:solidFill>
                          </a:uFill>
                          <a:latin typeface="Yu Gothic UI"/>
                          <a:cs typeface="Yu Gothic UI"/>
                        </a:rPr>
                        <a:t>い</a:t>
                      </a:r>
                      <a:r>
                        <a:rPr sz="1200" u="sng" spc="135" dirty="0">
                          <a:uFill>
                            <a:solidFill>
                              <a:srgbClr val="000000"/>
                            </a:solidFill>
                          </a:uFill>
                          <a:latin typeface="Yu Gothic UI"/>
                          <a:cs typeface="Yu Gothic UI"/>
                        </a:rPr>
                        <a:t>て</a:t>
                      </a:r>
                      <a:r>
                        <a:rPr sz="1200" u="sng" spc="180" dirty="0">
                          <a:uFill>
                            <a:solidFill>
                              <a:srgbClr val="000000"/>
                            </a:solidFill>
                          </a:uFill>
                          <a:latin typeface="Yu Gothic UI"/>
                          <a:cs typeface="Yu Gothic UI"/>
                        </a:rPr>
                        <a:t>根管治療</a:t>
                      </a:r>
                      <a:r>
                        <a:rPr sz="1200" u="sng" spc="135" dirty="0">
                          <a:uFill>
                            <a:solidFill>
                              <a:srgbClr val="000000"/>
                            </a:solidFill>
                          </a:uFill>
                          <a:latin typeface="Yu Gothic UI"/>
                          <a:cs typeface="Yu Gothic UI"/>
                        </a:rPr>
                        <a:t>を</a:t>
                      </a:r>
                      <a:r>
                        <a:rPr sz="1200" u="sng" spc="180" dirty="0">
                          <a:uFill>
                            <a:solidFill>
                              <a:srgbClr val="000000"/>
                            </a:solidFill>
                          </a:uFill>
                          <a:latin typeface="Yu Gothic UI"/>
                          <a:cs typeface="Yu Gothic UI"/>
                        </a:rPr>
                        <a:t>行</a:t>
                      </a:r>
                      <a:r>
                        <a:rPr sz="1200" u="sng" spc="110" dirty="0">
                          <a:uFill>
                            <a:solidFill>
                              <a:srgbClr val="000000"/>
                            </a:solidFill>
                          </a:uFill>
                          <a:latin typeface="Yu Gothic UI"/>
                          <a:cs typeface="Yu Gothic UI"/>
                        </a:rPr>
                        <a:t>っ</a:t>
                      </a:r>
                      <a:r>
                        <a:rPr sz="1200" u="sng" spc="140" dirty="0">
                          <a:uFill>
                            <a:solidFill>
                              <a:srgbClr val="000000"/>
                            </a:solidFill>
                          </a:uFill>
                          <a:latin typeface="Yu Gothic UI"/>
                          <a:cs typeface="Yu Gothic UI"/>
                        </a:rPr>
                        <a:t>た</a:t>
                      </a:r>
                      <a:r>
                        <a:rPr sz="1200" u="sng" spc="180" dirty="0">
                          <a:uFill>
                            <a:solidFill>
                              <a:srgbClr val="000000"/>
                            </a:solidFill>
                          </a:uFill>
                          <a:latin typeface="Yu Gothic UI"/>
                          <a:cs typeface="Yu Gothic UI"/>
                        </a:rPr>
                        <a:t>場合</a:t>
                      </a:r>
                      <a:r>
                        <a:rPr sz="1200" u="sng" spc="140" dirty="0">
                          <a:uFill>
                            <a:solidFill>
                              <a:srgbClr val="000000"/>
                            </a:solidFill>
                          </a:uFill>
                          <a:latin typeface="Yu Gothic UI"/>
                          <a:cs typeface="Yu Gothic UI"/>
                        </a:rPr>
                        <a:t>で</a:t>
                      </a:r>
                      <a:r>
                        <a:rPr sz="1200" u="sng" spc="145" dirty="0">
                          <a:uFill>
                            <a:solidFill>
                              <a:srgbClr val="000000"/>
                            </a:solidFill>
                          </a:uFill>
                          <a:latin typeface="Yu Gothic UI"/>
                          <a:cs typeface="Yu Gothic UI"/>
                        </a:rPr>
                        <a:t>あ</a:t>
                      </a:r>
                      <a:r>
                        <a:rPr sz="1200" u="sng" spc="110" dirty="0">
                          <a:uFill>
                            <a:solidFill>
                              <a:srgbClr val="000000"/>
                            </a:solidFill>
                          </a:uFill>
                          <a:latin typeface="Yu Gothic UI"/>
                          <a:cs typeface="Yu Gothic UI"/>
                        </a:rPr>
                        <a:t>っ</a:t>
                      </a:r>
                      <a:r>
                        <a:rPr sz="1200" u="sng" spc="135" dirty="0">
                          <a:uFill>
                            <a:solidFill>
                              <a:srgbClr val="000000"/>
                            </a:solidFill>
                          </a:uFill>
                          <a:latin typeface="Yu Gothic UI"/>
                          <a:cs typeface="Yu Gothic UI"/>
                        </a:rPr>
                        <a:t>て</a:t>
                      </a:r>
                      <a:r>
                        <a:rPr sz="1200" u="sng" spc="125" dirty="0">
                          <a:uFill>
                            <a:solidFill>
                              <a:srgbClr val="000000"/>
                            </a:solidFill>
                          </a:uFill>
                          <a:latin typeface="Yu Gothic UI"/>
                          <a:cs typeface="Yu Gothic UI"/>
                        </a:rPr>
                        <a:t>、</a:t>
                      </a:r>
                      <a:r>
                        <a:rPr sz="1200" spc="-10" dirty="0">
                          <a:latin typeface="Yu Gothic UI"/>
                          <a:cs typeface="Yu Gothic UI"/>
                        </a:rPr>
                        <a:t>Ｎｉ－Ｔｉ</a:t>
                      </a:r>
                      <a:r>
                        <a:rPr sz="1200" dirty="0">
                          <a:latin typeface="Yu Gothic UI"/>
                          <a:cs typeface="Yu Gothic UI"/>
                        </a:rPr>
                        <a:t>	</a:t>
                      </a:r>
                      <a:r>
                        <a:rPr sz="1200" spc="125" dirty="0">
                          <a:latin typeface="Yu Gothic UI"/>
                          <a:cs typeface="Yu Gothic UI"/>
                        </a:rPr>
                        <a:t>を</a:t>
                      </a:r>
                      <a:r>
                        <a:rPr sz="1200" spc="165" dirty="0">
                          <a:latin typeface="Yu Gothic UI"/>
                          <a:cs typeface="Yu Gothic UI"/>
                        </a:rPr>
                        <a:t>用</a:t>
                      </a:r>
                      <a:r>
                        <a:rPr sz="1200" spc="135" dirty="0">
                          <a:latin typeface="Yu Gothic UI"/>
                          <a:cs typeface="Yu Gothic UI"/>
                        </a:rPr>
                        <a:t>い</a:t>
                      </a:r>
                      <a:r>
                        <a:rPr sz="1200" spc="125" dirty="0">
                          <a:latin typeface="Yu Gothic UI"/>
                          <a:cs typeface="Yu Gothic UI"/>
                        </a:rPr>
                        <a:t>て</a:t>
                      </a:r>
                      <a:r>
                        <a:rPr sz="1200" spc="165" dirty="0">
                          <a:latin typeface="Yu Gothic UI"/>
                          <a:cs typeface="Yu Gothic UI"/>
                        </a:rPr>
                        <a:t>根管治療</a:t>
                      </a:r>
                      <a:r>
                        <a:rPr sz="1200" spc="125" dirty="0">
                          <a:latin typeface="Yu Gothic UI"/>
                          <a:cs typeface="Yu Gothic UI"/>
                        </a:rPr>
                        <a:t>を</a:t>
                      </a:r>
                      <a:r>
                        <a:rPr sz="1200" spc="165" dirty="0">
                          <a:latin typeface="Yu Gothic UI"/>
                          <a:cs typeface="Yu Gothic UI"/>
                        </a:rPr>
                        <a:t>行</a:t>
                      </a:r>
                      <a:r>
                        <a:rPr sz="1200" spc="105" dirty="0">
                          <a:latin typeface="Yu Gothic UI"/>
                          <a:cs typeface="Yu Gothic UI"/>
                        </a:rPr>
                        <a:t>っ</a:t>
                      </a:r>
                      <a:r>
                        <a:rPr sz="1200" spc="130" dirty="0">
                          <a:latin typeface="Yu Gothic UI"/>
                          <a:cs typeface="Yu Gothic UI"/>
                        </a:rPr>
                        <a:t>た</a:t>
                      </a:r>
                      <a:r>
                        <a:rPr sz="1200" spc="165" dirty="0">
                          <a:latin typeface="Yu Gothic UI"/>
                          <a:cs typeface="Yu Gothic UI"/>
                        </a:rPr>
                        <a:t>場合</a:t>
                      </a:r>
                      <a:r>
                        <a:rPr sz="1200" spc="130" dirty="0">
                          <a:latin typeface="Yu Gothic UI"/>
                          <a:cs typeface="Yu Gothic UI"/>
                        </a:rPr>
                        <a:t>に</a:t>
                      </a:r>
                      <a:r>
                        <a:rPr sz="1200" spc="110" dirty="0">
                          <a:latin typeface="Yu Gothic UI"/>
                          <a:cs typeface="Yu Gothic UI"/>
                        </a:rPr>
                        <a:t>、</a:t>
                      </a:r>
                      <a:r>
                        <a:rPr sz="1200" spc="165" dirty="0">
                          <a:latin typeface="Yu Gothic UI"/>
                          <a:cs typeface="Yu Gothic UI"/>
                        </a:rPr>
                        <a:t>Ｎｉ－Ｔｉ</a:t>
                      </a:r>
                      <a:r>
                        <a:rPr sz="1200" spc="120" dirty="0">
                          <a:latin typeface="Yu Gothic UI"/>
                          <a:cs typeface="Yu Gothic UI"/>
                        </a:rPr>
                        <a:t>ロ</a:t>
                      </a:r>
                      <a:r>
                        <a:rPr sz="1200" spc="105" dirty="0">
                          <a:latin typeface="Yu Gothic UI"/>
                          <a:cs typeface="Yu Gothic UI"/>
                        </a:rPr>
                        <a:t>ー</a:t>
                      </a:r>
                      <a:r>
                        <a:rPr sz="1200" spc="125" dirty="0">
                          <a:latin typeface="Yu Gothic UI"/>
                          <a:cs typeface="Yu Gothic UI"/>
                        </a:rPr>
                        <a:t>タ</a:t>
                      </a:r>
                      <a:r>
                        <a:rPr sz="1200" spc="114" dirty="0">
                          <a:latin typeface="Yu Gothic UI"/>
                          <a:cs typeface="Yu Gothic UI"/>
                        </a:rPr>
                        <a:t>リ</a:t>
                      </a:r>
                      <a:r>
                        <a:rPr sz="1200" spc="55" dirty="0">
                          <a:latin typeface="Yu Gothic UI"/>
                          <a:cs typeface="Yu Gothic UI"/>
                        </a:rPr>
                        <a:t>ー</a:t>
                      </a:r>
                      <a:r>
                        <a:rPr sz="1200" spc="185" dirty="0">
                          <a:latin typeface="Yu Gothic UI"/>
                          <a:cs typeface="Yu Gothic UI"/>
                        </a:rPr>
                        <a:t>ロ</a:t>
                      </a:r>
                      <a:r>
                        <a:rPr sz="1200" spc="170" dirty="0">
                          <a:latin typeface="Yu Gothic UI"/>
                          <a:cs typeface="Yu Gothic UI"/>
                        </a:rPr>
                        <a:t>ー</a:t>
                      </a:r>
                      <a:r>
                        <a:rPr sz="1200" spc="195" dirty="0">
                          <a:latin typeface="Yu Gothic UI"/>
                          <a:cs typeface="Yu Gothic UI"/>
                        </a:rPr>
                        <a:t>タ</a:t>
                      </a:r>
                      <a:r>
                        <a:rPr sz="1200" spc="180" dirty="0">
                          <a:latin typeface="Yu Gothic UI"/>
                          <a:cs typeface="Yu Gothic UI"/>
                        </a:rPr>
                        <a:t>リ</a:t>
                      </a:r>
                      <a:r>
                        <a:rPr sz="1200" spc="170" dirty="0">
                          <a:latin typeface="Yu Gothic UI"/>
                          <a:cs typeface="Yu Gothic UI"/>
                        </a:rPr>
                        <a:t>ー</a:t>
                      </a:r>
                      <a:r>
                        <a:rPr sz="1200" spc="180" dirty="0">
                          <a:latin typeface="Yu Gothic UI"/>
                          <a:cs typeface="Yu Gothic UI"/>
                        </a:rPr>
                        <a:t>フ</a:t>
                      </a:r>
                      <a:r>
                        <a:rPr sz="1200" spc="160" dirty="0">
                          <a:latin typeface="Yu Gothic UI"/>
                          <a:cs typeface="Yu Gothic UI"/>
                        </a:rPr>
                        <a:t>ァ</a:t>
                      </a:r>
                      <a:r>
                        <a:rPr sz="1200" spc="185" dirty="0">
                          <a:latin typeface="Yu Gothic UI"/>
                          <a:cs typeface="Yu Gothic UI"/>
                        </a:rPr>
                        <a:t>イ</a:t>
                      </a:r>
                      <a:r>
                        <a:rPr sz="1200" spc="215" dirty="0">
                          <a:latin typeface="Yu Gothic UI"/>
                          <a:cs typeface="Yu Gothic UI"/>
                        </a:rPr>
                        <a:t>ル</a:t>
                      </a:r>
                      <a:r>
                        <a:rPr sz="1200" spc="195" dirty="0">
                          <a:latin typeface="Yu Gothic UI"/>
                          <a:cs typeface="Yu Gothic UI"/>
                        </a:rPr>
                        <a:t>を</a:t>
                      </a:r>
                      <a:r>
                        <a:rPr sz="1200" spc="260" dirty="0">
                          <a:latin typeface="Yu Gothic UI"/>
                          <a:cs typeface="Yu Gothic UI"/>
                        </a:rPr>
                        <a:t>用</a:t>
                      </a:r>
                      <a:r>
                        <a:rPr sz="1200" spc="210" dirty="0">
                          <a:latin typeface="Yu Gothic UI"/>
                          <a:cs typeface="Yu Gothic UI"/>
                        </a:rPr>
                        <a:t>い</a:t>
                      </a:r>
                      <a:r>
                        <a:rPr sz="1200" spc="195" dirty="0">
                          <a:latin typeface="Yu Gothic UI"/>
                          <a:cs typeface="Yu Gothic UI"/>
                        </a:rPr>
                        <a:t>て</a:t>
                      </a:r>
                      <a:r>
                        <a:rPr sz="1200" spc="260" dirty="0">
                          <a:latin typeface="Yu Gothic UI"/>
                          <a:cs typeface="Yu Gothic UI"/>
                        </a:rPr>
                        <a:t>根管治療</a:t>
                      </a:r>
                      <a:r>
                        <a:rPr sz="1200" spc="195" dirty="0">
                          <a:latin typeface="Yu Gothic UI"/>
                          <a:cs typeface="Yu Gothic UI"/>
                        </a:rPr>
                        <a:t>を</a:t>
                      </a:r>
                      <a:r>
                        <a:rPr sz="1200" spc="260" dirty="0">
                          <a:latin typeface="Yu Gothic UI"/>
                          <a:cs typeface="Yu Gothic UI"/>
                        </a:rPr>
                        <a:t>行</a:t>
                      </a:r>
                      <a:r>
                        <a:rPr sz="1200" spc="165" dirty="0">
                          <a:latin typeface="Yu Gothic UI"/>
                          <a:cs typeface="Yu Gothic UI"/>
                        </a:rPr>
                        <a:t>っ</a:t>
                      </a:r>
                      <a:r>
                        <a:rPr sz="1200" spc="204" dirty="0">
                          <a:latin typeface="Yu Gothic UI"/>
                          <a:cs typeface="Yu Gothic UI"/>
                        </a:rPr>
                        <a:t>た</a:t>
                      </a:r>
                      <a:r>
                        <a:rPr sz="1200" spc="260" dirty="0">
                          <a:latin typeface="Yu Gothic UI"/>
                          <a:cs typeface="Yu Gothic UI"/>
                        </a:rPr>
                        <a:t>場合</a:t>
                      </a:r>
                      <a:r>
                        <a:rPr sz="1200" spc="204" dirty="0">
                          <a:latin typeface="Yu Gothic UI"/>
                          <a:cs typeface="Yu Gothic UI"/>
                        </a:rPr>
                        <a:t>に</a:t>
                      </a:r>
                      <a:r>
                        <a:rPr sz="1200" spc="180" dirty="0">
                          <a:latin typeface="Yu Gothic UI"/>
                          <a:cs typeface="Yu Gothic UI"/>
                        </a:rPr>
                        <a:t>、</a:t>
                      </a:r>
                      <a:r>
                        <a:rPr sz="1200" spc="-25" dirty="0">
                          <a:latin typeface="Yu Gothic UI"/>
                          <a:cs typeface="Yu Gothic UI"/>
                        </a:rPr>
                        <a:t>Ｎｉ</a:t>
                      </a:r>
                      <a:r>
                        <a:rPr sz="1200" dirty="0">
                          <a:latin typeface="Yu Gothic UI"/>
                          <a:cs typeface="Yu Gothic UI"/>
                        </a:rPr>
                        <a:t>	</a:t>
                      </a:r>
                      <a:r>
                        <a:rPr sz="1200" spc="245" dirty="0">
                          <a:latin typeface="Yu Gothic UI"/>
                          <a:cs typeface="Yu Gothic UI"/>
                        </a:rPr>
                        <a:t>フ</a:t>
                      </a:r>
                      <a:r>
                        <a:rPr sz="1200" spc="220" dirty="0">
                          <a:latin typeface="Yu Gothic UI"/>
                          <a:cs typeface="Yu Gothic UI"/>
                        </a:rPr>
                        <a:t>ァ</a:t>
                      </a:r>
                      <a:r>
                        <a:rPr sz="1200" spc="254" dirty="0">
                          <a:latin typeface="Yu Gothic UI"/>
                          <a:cs typeface="Yu Gothic UI"/>
                        </a:rPr>
                        <a:t>イ</a:t>
                      </a:r>
                      <a:r>
                        <a:rPr sz="1200" spc="295" dirty="0">
                          <a:latin typeface="Yu Gothic UI"/>
                          <a:cs typeface="Yu Gothic UI"/>
                        </a:rPr>
                        <a:t>ル</a:t>
                      </a:r>
                      <a:r>
                        <a:rPr sz="1200" spc="360" dirty="0">
                          <a:latin typeface="Yu Gothic UI"/>
                          <a:cs typeface="Yu Gothic UI"/>
                        </a:rPr>
                        <a:t>加算</a:t>
                      </a:r>
                      <a:r>
                        <a:rPr sz="1200" spc="254" dirty="0">
                          <a:latin typeface="Yu Gothic UI"/>
                          <a:cs typeface="Yu Gothic UI"/>
                        </a:rPr>
                        <a:t>と</a:t>
                      </a:r>
                      <a:r>
                        <a:rPr sz="1200" spc="250" dirty="0">
                          <a:latin typeface="Yu Gothic UI"/>
                          <a:cs typeface="Yu Gothic UI"/>
                        </a:rPr>
                        <a:t>し</a:t>
                      </a:r>
                      <a:r>
                        <a:rPr sz="1200" spc="270" dirty="0">
                          <a:latin typeface="Yu Gothic UI"/>
                          <a:cs typeface="Yu Gothic UI"/>
                        </a:rPr>
                        <a:t>て</a:t>
                      </a:r>
                      <a:r>
                        <a:rPr sz="1200" spc="240" dirty="0">
                          <a:latin typeface="Yu Gothic UI"/>
                          <a:cs typeface="Yu Gothic UI"/>
                        </a:rPr>
                        <a:t>、</a:t>
                      </a:r>
                      <a:r>
                        <a:rPr sz="1200" spc="85" dirty="0">
                          <a:latin typeface="Yu Gothic UI"/>
                          <a:cs typeface="Yu Gothic UI"/>
                        </a:rPr>
                        <a:t>150</a:t>
                      </a:r>
                      <a:r>
                        <a:rPr sz="1200" spc="130" dirty="0">
                          <a:latin typeface="Yu Gothic UI"/>
                          <a:cs typeface="Yu Gothic UI"/>
                        </a:rPr>
                        <a:t>点</a:t>
                      </a:r>
                      <a:r>
                        <a:rPr sz="1200" spc="95" dirty="0">
                          <a:latin typeface="Yu Gothic UI"/>
                          <a:cs typeface="Yu Gothic UI"/>
                        </a:rPr>
                        <a:t>を</a:t>
                      </a:r>
                      <a:r>
                        <a:rPr sz="1200" spc="130" dirty="0">
                          <a:latin typeface="Yu Gothic UI"/>
                          <a:cs typeface="Yu Gothic UI"/>
                        </a:rPr>
                        <a:t>所定点数</a:t>
                      </a:r>
                      <a:r>
                        <a:rPr sz="1200" spc="100" dirty="0">
                          <a:latin typeface="Yu Gothic UI"/>
                          <a:cs typeface="Yu Gothic UI"/>
                        </a:rPr>
                        <a:t>に</a:t>
                      </a:r>
                      <a:r>
                        <a:rPr sz="1200" spc="130" dirty="0">
                          <a:latin typeface="Yu Gothic UI"/>
                          <a:cs typeface="Yu Gothic UI"/>
                        </a:rPr>
                        <a:t>加算</a:t>
                      </a:r>
                      <a:r>
                        <a:rPr sz="1200" spc="105" dirty="0">
                          <a:latin typeface="Yu Gothic UI"/>
                          <a:cs typeface="Yu Gothic UI"/>
                        </a:rPr>
                        <a:t>す</a:t>
                      </a:r>
                      <a:r>
                        <a:rPr sz="1200" spc="100" dirty="0">
                          <a:latin typeface="Yu Gothic UI"/>
                          <a:cs typeface="Yu Gothic UI"/>
                        </a:rPr>
                        <a:t>る</a:t>
                      </a:r>
                      <a:r>
                        <a:rPr sz="1200" spc="35" dirty="0">
                          <a:latin typeface="Yu Gothic UI"/>
                          <a:cs typeface="Yu Gothic UI"/>
                        </a:rPr>
                        <a:t>。</a:t>
                      </a:r>
                      <a:endParaRPr sz="1200">
                        <a:latin typeface="Yu Gothic UI"/>
                        <a:cs typeface="Yu Gothic UI"/>
                      </a:endParaRPr>
                    </a:p>
                    <a:p>
                      <a:pPr marL="213360" marR="5292725" algn="just">
                        <a:lnSpc>
                          <a:spcPct val="100000"/>
                        </a:lnSpc>
                      </a:pPr>
                      <a:r>
                        <a:rPr sz="1200" spc="285" dirty="0">
                          <a:latin typeface="Yu Gothic UI"/>
                          <a:cs typeface="Yu Gothic UI"/>
                        </a:rPr>
                        <a:t>－Ｔｉ</a:t>
                      </a:r>
                      <a:r>
                        <a:rPr sz="1200" spc="195" dirty="0">
                          <a:latin typeface="Yu Gothic UI"/>
                          <a:cs typeface="Yu Gothic UI"/>
                        </a:rPr>
                        <a:t>ロータリーファイル加算として、</a:t>
                      </a:r>
                      <a:r>
                        <a:rPr sz="1200" spc="85" dirty="0">
                          <a:latin typeface="Yu Gothic UI"/>
                          <a:cs typeface="Yu Gothic UI"/>
                        </a:rPr>
                        <a:t>150</a:t>
                      </a:r>
                      <a:r>
                        <a:rPr sz="1200" spc="60" dirty="0">
                          <a:latin typeface="Yu Gothic UI"/>
                          <a:cs typeface="Yu Gothic UI"/>
                        </a:rPr>
                        <a:t>点を所定点数に</a:t>
                      </a:r>
                      <a:r>
                        <a:rPr sz="1200" spc="165" dirty="0">
                          <a:latin typeface="Yu Gothic UI"/>
                          <a:cs typeface="Yu Gothic UI"/>
                        </a:rPr>
                        <a:t>加算する。</a:t>
                      </a:r>
                      <a:r>
                        <a:rPr sz="1200" u="sng" spc="95" dirty="0">
                          <a:uFill>
                            <a:solidFill>
                              <a:srgbClr val="000000"/>
                            </a:solidFill>
                          </a:uFill>
                          <a:latin typeface="Yu Gothic UI"/>
                          <a:cs typeface="Yu Gothic UI"/>
                        </a:rPr>
                        <a:t>なお、第４部に掲げる歯科用３次元エックス線断</a:t>
                      </a:r>
                      <a:r>
                        <a:rPr sz="1200" u="sng" spc="90" dirty="0">
                          <a:uFill>
                            <a:solidFill>
                              <a:srgbClr val="000000"/>
                            </a:solidFill>
                          </a:uFill>
                          <a:latin typeface="Yu Gothic UI"/>
                          <a:cs typeface="Yu Gothic UI"/>
                        </a:rPr>
                        <a:t>層撮影の費用は別に算定できる。</a:t>
                      </a:r>
                      <a:endParaRPr sz="1200">
                        <a:latin typeface="Yu Gothic UI"/>
                        <a:cs typeface="Yu Gothic UI"/>
                      </a:endParaRPr>
                    </a:p>
                    <a:p>
                      <a:pPr algn="r">
                        <a:lnSpc>
                          <a:spcPts val="890"/>
                        </a:lnSpc>
                      </a:pPr>
                      <a:r>
                        <a:rPr sz="1800" b="1" spc="-25" dirty="0">
                          <a:latin typeface="Calibri"/>
                          <a:cs typeface="Calibri"/>
                        </a:rPr>
                        <a:t>80</a:t>
                      </a:r>
                      <a:endParaRPr sz="1800">
                        <a:latin typeface="Calibri"/>
                        <a:cs typeface="Calibri"/>
                      </a:endParaRPr>
                    </a:p>
                  </a:txBody>
                  <a:tcPr marL="0" marR="0" marT="11938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5568" y="1950847"/>
            <a:ext cx="8973820" cy="1873885"/>
            <a:chOff x="665568" y="1950847"/>
            <a:chExt cx="8973820" cy="1873885"/>
          </a:xfrm>
        </p:grpSpPr>
        <p:sp>
          <p:nvSpPr>
            <p:cNvPr id="3" name="object 3"/>
            <p:cNvSpPr/>
            <p:nvPr/>
          </p:nvSpPr>
          <p:spPr>
            <a:xfrm>
              <a:off x="665568" y="1950847"/>
              <a:ext cx="5491480" cy="10795"/>
            </a:xfrm>
            <a:custGeom>
              <a:avLst/>
              <a:gdLst/>
              <a:ahLst/>
              <a:cxnLst/>
              <a:rect l="l" t="t" r="r" b="b"/>
              <a:pathLst>
                <a:path w="5491480" h="10794">
                  <a:moveTo>
                    <a:pt x="5491010" y="0"/>
                  </a:moveTo>
                  <a:lnTo>
                    <a:pt x="0" y="0"/>
                  </a:lnTo>
                  <a:lnTo>
                    <a:pt x="0" y="10667"/>
                  </a:lnTo>
                  <a:lnTo>
                    <a:pt x="5491010" y="10667"/>
                  </a:lnTo>
                  <a:lnTo>
                    <a:pt x="5491010" y="0"/>
                  </a:lnTo>
                  <a:close/>
                </a:path>
              </a:pathLst>
            </a:custGeom>
            <a:solidFill>
              <a:srgbClr val="006FC0"/>
            </a:solidFill>
          </p:spPr>
          <p:txBody>
            <a:bodyPr wrap="square" lIns="0" tIns="0" rIns="0" bIns="0" rtlCol="0"/>
            <a:lstStyle/>
            <a:p>
              <a:endParaRPr/>
            </a:p>
          </p:txBody>
        </p:sp>
        <p:pic>
          <p:nvPicPr>
            <p:cNvPr id="4" name="object 4"/>
            <p:cNvPicPr/>
            <p:nvPr/>
          </p:nvPicPr>
          <p:blipFill>
            <a:blip r:embed="rId2" cstate="print"/>
            <a:stretch>
              <a:fillRect/>
            </a:stretch>
          </p:blipFill>
          <p:spPr>
            <a:xfrm>
              <a:off x="6242938" y="2008886"/>
              <a:ext cx="3396361" cy="1815592"/>
            </a:xfrm>
            <a:prstGeom prst="rect">
              <a:avLst/>
            </a:prstGeom>
          </p:spPr>
        </p:pic>
      </p:grpSp>
      <p:sp>
        <p:nvSpPr>
          <p:cNvPr id="5" name="object 5"/>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6" name="object 6"/>
          <p:cNvSpPr txBox="1"/>
          <p:nvPr/>
        </p:nvSpPr>
        <p:spPr>
          <a:xfrm>
            <a:off x="2196464" y="402716"/>
            <a:ext cx="5517515" cy="391160"/>
          </a:xfrm>
          <a:prstGeom prst="rect">
            <a:avLst/>
          </a:prstGeom>
        </p:spPr>
        <p:txBody>
          <a:bodyPr vert="horz" wrap="square" lIns="0" tIns="12700" rIns="0" bIns="0" rtlCol="0">
            <a:spAutoFit/>
          </a:bodyPr>
          <a:lstStyle/>
          <a:p>
            <a:pPr marL="12700">
              <a:lnSpc>
                <a:spcPct val="100000"/>
              </a:lnSpc>
              <a:spcBef>
                <a:spcPts val="100"/>
              </a:spcBef>
            </a:pPr>
            <a:r>
              <a:rPr sz="2400" b="1" spc="130" dirty="0">
                <a:latin typeface="Yu Gothic UI"/>
                <a:cs typeface="Yu Gothic UI"/>
              </a:rPr>
              <a:t>歯科医療の推進に資する技術の見直し②</a:t>
            </a:r>
            <a:endParaRPr sz="2400">
              <a:latin typeface="Yu Gothic UI"/>
              <a:cs typeface="Yu Gothic UI"/>
            </a:endParaRPr>
          </a:p>
        </p:txBody>
      </p:sp>
      <p:sp>
        <p:nvSpPr>
          <p:cNvPr id="7" name="object 7"/>
          <p:cNvSpPr txBox="1"/>
          <p:nvPr/>
        </p:nvSpPr>
        <p:spPr>
          <a:xfrm>
            <a:off x="78739" y="7061"/>
            <a:ext cx="9732010" cy="392430"/>
          </a:xfrm>
          <a:prstGeom prst="rect">
            <a:avLst/>
          </a:prstGeom>
        </p:spPr>
        <p:txBody>
          <a:bodyPr vert="horz" wrap="square" lIns="0" tIns="12700" rIns="0" bIns="0" rtlCol="0">
            <a:spAutoFit/>
          </a:bodyPr>
          <a:lstStyle/>
          <a:p>
            <a:pPr marL="12700">
              <a:lnSpc>
                <a:spcPct val="100000"/>
              </a:lnSpc>
              <a:spcBef>
                <a:spcPts val="100"/>
              </a:spcBef>
              <a:tabLst>
                <a:tab pos="1892935" algn="l"/>
              </a:tabLst>
            </a:pPr>
            <a:r>
              <a:rPr sz="1200" spc="-1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Ⅲ－７</a:t>
            </a:r>
            <a:r>
              <a:rPr sz="1200" spc="105" dirty="0">
                <a:latin typeface="Yu Gothic UI"/>
                <a:cs typeface="Yu Gothic UI"/>
              </a:rPr>
              <a:t>  </a:t>
            </a:r>
            <a:r>
              <a:rPr sz="1200" spc="55" dirty="0">
                <a:latin typeface="Yu Gothic UI"/>
                <a:cs typeface="Yu Gothic UI"/>
              </a:rPr>
              <a:t>口腔疾患</a:t>
            </a:r>
            <a:r>
              <a:rPr sz="1200" dirty="0">
                <a:latin typeface="Yu Gothic UI"/>
                <a:cs typeface="Yu Gothic UI"/>
              </a:rPr>
              <a:t>の</a:t>
            </a:r>
            <a:r>
              <a:rPr sz="1200" spc="55" dirty="0">
                <a:latin typeface="Yu Gothic UI"/>
                <a:cs typeface="Yu Gothic UI"/>
              </a:rPr>
              <a:t>重症化予防等</a:t>
            </a:r>
            <a:r>
              <a:rPr sz="1200" dirty="0">
                <a:latin typeface="Yu Gothic UI"/>
                <a:cs typeface="Yu Gothic UI"/>
              </a:rPr>
              <a:t>の</a:t>
            </a:r>
            <a:r>
              <a:rPr sz="1200" spc="55" dirty="0">
                <a:latin typeface="Yu Gothic UI"/>
                <a:cs typeface="Yu Gothic UI"/>
              </a:rPr>
              <a:t>生活</a:t>
            </a:r>
            <a:r>
              <a:rPr sz="1200" dirty="0">
                <a:latin typeface="Yu Gothic UI"/>
                <a:cs typeface="Yu Gothic UI"/>
              </a:rPr>
              <a:t>の</a:t>
            </a:r>
            <a:r>
              <a:rPr sz="1200" spc="55" dirty="0">
                <a:latin typeface="Yu Gothic UI"/>
                <a:cs typeface="Yu Gothic UI"/>
              </a:rPr>
              <a:t>質</a:t>
            </a:r>
            <a:r>
              <a:rPr sz="1200" dirty="0">
                <a:latin typeface="Yu Gothic UI"/>
                <a:cs typeface="Yu Gothic UI"/>
              </a:rPr>
              <a:t>に</a:t>
            </a:r>
            <a:r>
              <a:rPr sz="1200" spc="55" dirty="0">
                <a:latin typeface="Yu Gothic UI"/>
                <a:cs typeface="Yu Gothic UI"/>
              </a:rPr>
              <a:t>配慮</a:t>
            </a:r>
            <a:r>
              <a:rPr sz="1200" dirty="0">
                <a:latin typeface="Yu Gothic UI"/>
                <a:cs typeface="Yu Gothic UI"/>
              </a:rPr>
              <a:t>した</a:t>
            </a:r>
            <a:r>
              <a:rPr sz="1200" spc="55" dirty="0">
                <a:latin typeface="Yu Gothic UI"/>
                <a:cs typeface="Yu Gothic UI"/>
              </a:rPr>
              <a:t>歯科医療</a:t>
            </a:r>
            <a:r>
              <a:rPr sz="1200" dirty="0">
                <a:latin typeface="Yu Gothic UI"/>
                <a:cs typeface="Yu Gothic UI"/>
              </a:rPr>
              <a:t>の</a:t>
            </a:r>
            <a:r>
              <a:rPr sz="1200" spc="55" dirty="0">
                <a:latin typeface="Yu Gothic UI"/>
                <a:cs typeface="Yu Gothic UI"/>
              </a:rPr>
              <a:t>推進</a:t>
            </a:r>
            <a:r>
              <a:rPr sz="1200" dirty="0">
                <a:latin typeface="Yu Gothic UI"/>
                <a:cs typeface="Yu Gothic UI"/>
              </a:rPr>
              <a:t>、</a:t>
            </a:r>
            <a:r>
              <a:rPr sz="1200" spc="55" dirty="0">
                <a:latin typeface="Yu Gothic UI"/>
                <a:cs typeface="Yu Gothic UI"/>
              </a:rPr>
              <a:t>口腔機能発達不全及</a:t>
            </a:r>
            <a:r>
              <a:rPr sz="1200" dirty="0">
                <a:latin typeface="Yu Gothic UI"/>
                <a:cs typeface="Yu Gothic UI"/>
              </a:rPr>
              <a:t>び</a:t>
            </a:r>
            <a:r>
              <a:rPr sz="1200" spc="55" dirty="0">
                <a:latin typeface="Yu Gothic UI"/>
                <a:cs typeface="Yu Gothic UI"/>
              </a:rPr>
              <a:t>口腔機能低下</a:t>
            </a:r>
            <a:r>
              <a:rPr sz="1200" dirty="0">
                <a:latin typeface="Yu Gothic UI"/>
                <a:cs typeface="Yu Gothic UI"/>
              </a:rPr>
              <a:t>への</a:t>
            </a:r>
            <a:r>
              <a:rPr sz="1200" spc="5" dirty="0">
                <a:latin typeface="Yu Gothic UI"/>
                <a:cs typeface="Yu Gothic UI"/>
              </a:rPr>
              <a:t>対</a:t>
            </a:r>
            <a:endParaRPr sz="1200">
              <a:latin typeface="Yu Gothic UI"/>
              <a:cs typeface="Yu Gothic UI"/>
            </a:endParaRPr>
          </a:p>
          <a:p>
            <a:pPr marL="12700">
              <a:lnSpc>
                <a:spcPct val="100000"/>
              </a:lnSpc>
              <a:spcBef>
                <a:spcPts val="5"/>
              </a:spcBef>
            </a:pPr>
            <a:r>
              <a:rPr sz="1200" spc="80" dirty="0">
                <a:latin typeface="Yu Gothic UI"/>
                <a:cs typeface="Yu Gothic UI"/>
              </a:rPr>
              <a:t>応の充実、歯科治療のデジタル化の推進－⑬</a:t>
            </a:r>
            <a:endParaRPr sz="1200">
              <a:latin typeface="Yu Gothic UI"/>
              <a:cs typeface="Yu Gothic UI"/>
            </a:endParaRPr>
          </a:p>
        </p:txBody>
      </p:sp>
      <p:grpSp>
        <p:nvGrpSpPr>
          <p:cNvPr id="8" name="object 8"/>
          <p:cNvGrpSpPr/>
          <p:nvPr/>
        </p:nvGrpSpPr>
        <p:grpSpPr>
          <a:xfrm>
            <a:off x="460794" y="4616234"/>
            <a:ext cx="3680460" cy="1703705"/>
            <a:chOff x="460794" y="4616234"/>
            <a:chExt cx="3680460" cy="1703705"/>
          </a:xfrm>
        </p:grpSpPr>
        <p:sp>
          <p:nvSpPr>
            <p:cNvPr id="9" name="object 9"/>
            <p:cNvSpPr/>
            <p:nvPr/>
          </p:nvSpPr>
          <p:spPr>
            <a:xfrm>
              <a:off x="460794" y="4616234"/>
              <a:ext cx="3680460" cy="288290"/>
            </a:xfrm>
            <a:custGeom>
              <a:avLst/>
              <a:gdLst/>
              <a:ahLst/>
              <a:cxnLst/>
              <a:rect l="l" t="t" r="r" b="b"/>
              <a:pathLst>
                <a:path w="3680460" h="288289">
                  <a:moveTo>
                    <a:pt x="3679952" y="0"/>
                  </a:moveTo>
                  <a:lnTo>
                    <a:pt x="0" y="0"/>
                  </a:lnTo>
                  <a:lnTo>
                    <a:pt x="0" y="287997"/>
                  </a:lnTo>
                  <a:lnTo>
                    <a:pt x="3679952" y="287997"/>
                  </a:lnTo>
                  <a:lnTo>
                    <a:pt x="3679952" y="0"/>
                  </a:lnTo>
                  <a:close/>
                </a:path>
              </a:pathLst>
            </a:custGeom>
            <a:solidFill>
              <a:srgbClr val="A9C2E7"/>
            </a:solidFill>
          </p:spPr>
          <p:txBody>
            <a:bodyPr wrap="square" lIns="0" tIns="0" rIns="0" bIns="0" rtlCol="0"/>
            <a:lstStyle/>
            <a:p>
              <a:endParaRPr/>
            </a:p>
          </p:txBody>
        </p:sp>
        <p:sp>
          <p:nvSpPr>
            <p:cNvPr id="10" name="object 10"/>
            <p:cNvSpPr/>
            <p:nvPr/>
          </p:nvSpPr>
          <p:spPr>
            <a:xfrm>
              <a:off x="460794" y="4904270"/>
              <a:ext cx="3680460" cy="1416050"/>
            </a:xfrm>
            <a:custGeom>
              <a:avLst/>
              <a:gdLst/>
              <a:ahLst/>
              <a:cxnLst/>
              <a:rect l="l" t="t" r="r" b="b"/>
              <a:pathLst>
                <a:path w="3680460" h="1416050">
                  <a:moveTo>
                    <a:pt x="3679952" y="0"/>
                  </a:moveTo>
                  <a:lnTo>
                    <a:pt x="0" y="0"/>
                  </a:lnTo>
                  <a:lnTo>
                    <a:pt x="0" y="1415541"/>
                  </a:lnTo>
                  <a:lnTo>
                    <a:pt x="3679952" y="1415541"/>
                  </a:lnTo>
                  <a:lnTo>
                    <a:pt x="3679952" y="0"/>
                  </a:lnTo>
                  <a:close/>
                </a:path>
              </a:pathLst>
            </a:custGeom>
            <a:solidFill>
              <a:srgbClr val="E7EDF8"/>
            </a:solidFill>
          </p:spPr>
          <p:txBody>
            <a:bodyPr wrap="square" lIns="0" tIns="0" rIns="0" bIns="0" rtlCol="0"/>
            <a:lstStyle/>
            <a:p>
              <a:endParaRPr/>
            </a:p>
          </p:txBody>
        </p:sp>
      </p:grpSp>
      <p:sp>
        <p:nvSpPr>
          <p:cNvPr id="11" name="object 11"/>
          <p:cNvSpPr/>
          <p:nvPr/>
        </p:nvSpPr>
        <p:spPr>
          <a:xfrm>
            <a:off x="4228084" y="5204840"/>
            <a:ext cx="298450" cy="864235"/>
          </a:xfrm>
          <a:custGeom>
            <a:avLst/>
            <a:gdLst/>
            <a:ahLst/>
            <a:cxnLst/>
            <a:rect l="l" t="t" r="r" b="b"/>
            <a:pathLst>
              <a:path w="298450" h="864235">
                <a:moveTo>
                  <a:pt x="0" y="216026"/>
                </a:moveTo>
                <a:lnTo>
                  <a:pt x="149225" y="216026"/>
                </a:lnTo>
                <a:lnTo>
                  <a:pt x="149225" y="0"/>
                </a:lnTo>
                <a:lnTo>
                  <a:pt x="298450" y="431977"/>
                </a:lnTo>
                <a:lnTo>
                  <a:pt x="149225" y="863968"/>
                </a:lnTo>
                <a:lnTo>
                  <a:pt x="149225" y="647966"/>
                </a:lnTo>
                <a:lnTo>
                  <a:pt x="0" y="647966"/>
                </a:lnTo>
                <a:lnTo>
                  <a:pt x="0" y="216026"/>
                </a:lnTo>
                <a:close/>
              </a:path>
            </a:pathLst>
          </a:custGeom>
          <a:ln w="9525">
            <a:solidFill>
              <a:srgbClr val="000000"/>
            </a:solidFill>
          </a:ln>
        </p:spPr>
        <p:txBody>
          <a:bodyPr wrap="square" lIns="0" tIns="0" rIns="0" bIns="0" rtlCol="0"/>
          <a:lstStyle/>
          <a:p>
            <a:endParaRPr/>
          </a:p>
        </p:txBody>
      </p:sp>
      <p:grpSp>
        <p:nvGrpSpPr>
          <p:cNvPr id="12" name="object 12"/>
          <p:cNvGrpSpPr/>
          <p:nvPr/>
        </p:nvGrpSpPr>
        <p:grpSpPr>
          <a:xfrm>
            <a:off x="4607559" y="4616234"/>
            <a:ext cx="4971415" cy="1709420"/>
            <a:chOff x="4607559" y="4616234"/>
            <a:chExt cx="4971415" cy="1709420"/>
          </a:xfrm>
        </p:grpSpPr>
        <p:sp>
          <p:nvSpPr>
            <p:cNvPr id="13" name="object 13"/>
            <p:cNvSpPr/>
            <p:nvPr/>
          </p:nvSpPr>
          <p:spPr>
            <a:xfrm>
              <a:off x="4613909" y="4616234"/>
              <a:ext cx="4958715" cy="248285"/>
            </a:xfrm>
            <a:custGeom>
              <a:avLst/>
              <a:gdLst/>
              <a:ahLst/>
              <a:cxnLst/>
              <a:rect l="l" t="t" r="r" b="b"/>
              <a:pathLst>
                <a:path w="4958715" h="248285">
                  <a:moveTo>
                    <a:pt x="0" y="247700"/>
                  </a:moveTo>
                  <a:lnTo>
                    <a:pt x="4958715" y="247700"/>
                  </a:lnTo>
                  <a:lnTo>
                    <a:pt x="4958715" y="0"/>
                  </a:lnTo>
                  <a:lnTo>
                    <a:pt x="0" y="0"/>
                  </a:lnTo>
                  <a:lnTo>
                    <a:pt x="0" y="247700"/>
                  </a:lnTo>
                  <a:close/>
                </a:path>
              </a:pathLst>
            </a:custGeom>
            <a:solidFill>
              <a:srgbClr val="91FFB3"/>
            </a:solidFill>
          </p:spPr>
          <p:txBody>
            <a:bodyPr wrap="square" lIns="0" tIns="0" rIns="0" bIns="0" rtlCol="0"/>
            <a:lstStyle/>
            <a:p>
              <a:endParaRPr/>
            </a:p>
          </p:txBody>
        </p:sp>
        <p:sp>
          <p:nvSpPr>
            <p:cNvPr id="14" name="object 14"/>
            <p:cNvSpPr/>
            <p:nvPr/>
          </p:nvSpPr>
          <p:spPr>
            <a:xfrm>
              <a:off x="4613909" y="4863934"/>
              <a:ext cx="4958715" cy="1455420"/>
            </a:xfrm>
            <a:custGeom>
              <a:avLst/>
              <a:gdLst/>
              <a:ahLst/>
              <a:cxnLst/>
              <a:rect l="l" t="t" r="r" b="b"/>
              <a:pathLst>
                <a:path w="4958715" h="1455420">
                  <a:moveTo>
                    <a:pt x="4958715" y="0"/>
                  </a:moveTo>
                  <a:lnTo>
                    <a:pt x="0" y="0"/>
                  </a:lnTo>
                  <a:lnTo>
                    <a:pt x="0" y="1455293"/>
                  </a:lnTo>
                  <a:lnTo>
                    <a:pt x="4958715" y="1455293"/>
                  </a:lnTo>
                  <a:lnTo>
                    <a:pt x="4958715" y="0"/>
                  </a:lnTo>
                  <a:close/>
                </a:path>
              </a:pathLst>
            </a:custGeom>
            <a:solidFill>
              <a:srgbClr val="E0FFEA"/>
            </a:solidFill>
          </p:spPr>
          <p:txBody>
            <a:bodyPr wrap="square" lIns="0" tIns="0" rIns="0" bIns="0" rtlCol="0"/>
            <a:lstStyle/>
            <a:p>
              <a:endParaRPr/>
            </a:p>
          </p:txBody>
        </p:sp>
        <p:sp>
          <p:nvSpPr>
            <p:cNvPr id="15" name="object 15"/>
            <p:cNvSpPr/>
            <p:nvPr/>
          </p:nvSpPr>
          <p:spPr>
            <a:xfrm>
              <a:off x="4613909" y="4863934"/>
              <a:ext cx="4958715" cy="1455420"/>
            </a:xfrm>
            <a:custGeom>
              <a:avLst/>
              <a:gdLst/>
              <a:ahLst/>
              <a:cxnLst/>
              <a:rect l="l" t="t" r="r" b="b"/>
              <a:pathLst>
                <a:path w="4958715" h="1455420">
                  <a:moveTo>
                    <a:pt x="0" y="1455293"/>
                  </a:moveTo>
                  <a:lnTo>
                    <a:pt x="4958715" y="1455293"/>
                  </a:lnTo>
                  <a:lnTo>
                    <a:pt x="4958715" y="0"/>
                  </a:lnTo>
                  <a:lnTo>
                    <a:pt x="0" y="0"/>
                  </a:lnTo>
                  <a:lnTo>
                    <a:pt x="0" y="1455293"/>
                  </a:lnTo>
                  <a:close/>
                </a:path>
              </a:pathLst>
            </a:custGeom>
            <a:ln w="12700">
              <a:solidFill>
                <a:srgbClr val="00AF50"/>
              </a:solidFill>
            </a:ln>
          </p:spPr>
          <p:txBody>
            <a:bodyPr wrap="square" lIns="0" tIns="0" rIns="0" bIns="0" rtlCol="0"/>
            <a:lstStyle/>
            <a:p>
              <a:endParaRPr/>
            </a:p>
          </p:txBody>
        </p:sp>
      </p:grpSp>
      <p:graphicFrame>
        <p:nvGraphicFramePr>
          <p:cNvPr id="16" name="object 16"/>
          <p:cNvGraphicFramePr>
            <a:graphicFrameLocks noGrp="1"/>
          </p:cNvGraphicFramePr>
          <p:nvPr/>
        </p:nvGraphicFramePr>
        <p:xfrm>
          <a:off x="188366" y="960716"/>
          <a:ext cx="9715500" cy="5800725"/>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2185670">
                  <a:extLst>
                    <a:ext uri="{9D8B030D-6E8A-4147-A177-3AD203B41FA5}">
                      <a16:colId xmlns:a16="http://schemas.microsoft.com/office/drawing/2014/main" val="20001"/>
                    </a:ext>
                  </a:extLst>
                </a:gridCol>
                <a:gridCol w="7321550">
                  <a:extLst>
                    <a:ext uri="{9D8B030D-6E8A-4147-A177-3AD203B41FA5}">
                      <a16:colId xmlns:a16="http://schemas.microsoft.com/office/drawing/2014/main" val="20002"/>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rowSpan="2">
                  <a:txBody>
                    <a:bodyPr/>
                    <a:lstStyle/>
                    <a:p>
                      <a:pPr marL="254635">
                        <a:lnSpc>
                          <a:spcPct val="100000"/>
                        </a:lnSpc>
                        <a:spcBef>
                          <a:spcPts val="400"/>
                        </a:spcBef>
                      </a:pPr>
                      <a:r>
                        <a:rPr sz="1200" b="1" spc="-10" dirty="0">
                          <a:latin typeface="Yu Gothic UI"/>
                          <a:cs typeface="Yu Gothic UI"/>
                        </a:rPr>
                        <a:t>口腔粘膜</a:t>
                      </a:r>
                      <a:r>
                        <a:rPr sz="1200" b="1" spc="2080" dirty="0">
                          <a:latin typeface="Yu Gothic UI"/>
                          <a:cs typeface="Yu Gothic UI"/>
                        </a:rPr>
                        <a:t>🗎</a:t>
                      </a:r>
                      <a:r>
                        <a:rPr sz="1200" b="1" dirty="0">
                          <a:latin typeface="Yu Gothic UI"/>
                          <a:cs typeface="Yu Gothic UI"/>
                        </a:rPr>
                        <a:t>度検査の新設</a:t>
                      </a:r>
                      <a:endParaRPr sz="1200">
                        <a:latin typeface="Yu Gothic UI"/>
                        <a:cs typeface="Yu Gothic UI"/>
                      </a:endParaRPr>
                    </a:p>
                  </a:txBody>
                  <a:tcPr marL="0" marR="0" marT="50800" marB="0">
                    <a:solidFill>
                      <a:srgbClr val="CDFFDC"/>
                    </a:solidFill>
                  </a:tcPr>
                </a:tc>
                <a:tc>
                  <a:txBody>
                    <a:bodyPr/>
                    <a:lstStyle/>
                    <a:p>
                      <a:pPr marR="103505">
                        <a:lnSpc>
                          <a:spcPct val="100000"/>
                        </a:lnSpc>
                      </a:pPr>
                      <a:endParaRPr sz="5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86055">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50800" marB="0">
                    <a:solidFill>
                      <a:srgbClr val="CDFFDC"/>
                    </a:solidFill>
                  </a:tcPr>
                </a:tc>
                <a:tc>
                  <a:txBody>
                    <a:bodyPr/>
                    <a:lstStyle/>
                    <a:p>
                      <a:pPr marR="103505">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507355">
                <a:tc gridSpan="3">
                  <a:txBody>
                    <a:bodyPr/>
                    <a:lstStyle/>
                    <a:p>
                      <a:pPr marL="377825" marR="103505" indent="-286385">
                        <a:lnSpc>
                          <a:spcPct val="100000"/>
                        </a:lnSpc>
                        <a:spcBef>
                          <a:spcPts val="365"/>
                        </a:spcBef>
                        <a:buFont typeface="Wingdings"/>
                        <a:buChar char=""/>
                        <a:tabLst>
                          <a:tab pos="377825" algn="l"/>
                        </a:tabLst>
                      </a:pPr>
                      <a:r>
                        <a:rPr sz="1400" b="1" u="sng" spc="90" dirty="0">
                          <a:solidFill>
                            <a:srgbClr val="006FC0"/>
                          </a:solidFill>
                          <a:uFill>
                            <a:solidFill>
                              <a:srgbClr val="006FC0"/>
                            </a:solidFill>
                          </a:uFill>
                          <a:latin typeface="Yu Gothic UI"/>
                          <a:cs typeface="Yu Gothic UI"/>
                        </a:rPr>
                        <a:t>口腔粘膜</a:t>
                      </a:r>
                      <a:r>
                        <a:rPr sz="1400" b="1" u="sng" spc="125" dirty="0">
                          <a:solidFill>
                            <a:srgbClr val="006FC0"/>
                          </a:solidFill>
                          <a:uFill>
                            <a:solidFill>
                              <a:srgbClr val="006FC0"/>
                            </a:solidFill>
                          </a:uFill>
                          <a:latin typeface="Yu Gothic UI"/>
                          <a:cs typeface="Yu Gothic UI"/>
                        </a:rPr>
                        <a:t>🗎</a:t>
                      </a:r>
                      <a:r>
                        <a:rPr sz="1400" b="1" u="sng" spc="105" dirty="0">
                          <a:solidFill>
                            <a:srgbClr val="006FC0"/>
                          </a:solidFill>
                          <a:uFill>
                            <a:solidFill>
                              <a:srgbClr val="006FC0"/>
                            </a:solidFill>
                          </a:uFill>
                          <a:latin typeface="Yu Gothic UI"/>
                          <a:cs typeface="Yu Gothic UI"/>
                        </a:rPr>
                        <a:t>度検査を実施した場合の評価を新設する</a:t>
                      </a:r>
                      <a:r>
                        <a:rPr sz="1400" spc="420" dirty="0">
                          <a:latin typeface="Yu Gothic UI"/>
                          <a:cs typeface="Yu Gothic UI"/>
                        </a:rPr>
                        <a:t>。</a:t>
                      </a:r>
                      <a:endParaRPr sz="1400">
                        <a:latin typeface="Yu Gothic UI"/>
                        <a:cs typeface="Yu Gothic UI"/>
                      </a:endParaRPr>
                    </a:p>
                    <a:p>
                      <a:pPr marR="103505">
                        <a:lnSpc>
                          <a:spcPct val="100000"/>
                        </a:lnSpc>
                        <a:spcBef>
                          <a:spcPts val="35"/>
                        </a:spcBef>
                      </a:pPr>
                      <a:endParaRPr sz="1400">
                        <a:latin typeface="Times New Roman"/>
                        <a:cs typeface="Times New Roman"/>
                      </a:endParaRPr>
                    </a:p>
                    <a:p>
                      <a:pPr marL="472440" marR="103505">
                        <a:lnSpc>
                          <a:spcPct val="100000"/>
                        </a:lnSpc>
                        <a:spcBef>
                          <a:spcPts val="5"/>
                        </a:spcBef>
                        <a:tabLst>
                          <a:tab pos="1284605" algn="l"/>
                          <a:tab pos="5349875" algn="l"/>
                        </a:tabLst>
                      </a:pPr>
                      <a:r>
                        <a:rPr sz="1600" b="1" spc="-25" dirty="0">
                          <a:solidFill>
                            <a:srgbClr val="006FC0"/>
                          </a:solidFill>
                          <a:latin typeface="Yu Gothic UI"/>
                          <a:cs typeface="Yu Gothic UI"/>
                        </a:rPr>
                        <a:t>（新</a:t>
                      </a:r>
                      <a:r>
                        <a:rPr sz="1600" b="1" spc="-50" dirty="0">
                          <a:solidFill>
                            <a:srgbClr val="006FC0"/>
                          </a:solidFill>
                          <a:latin typeface="Yu Gothic UI"/>
                          <a:cs typeface="Yu Gothic UI"/>
                        </a:rPr>
                        <a:t>）</a:t>
                      </a:r>
                      <a:r>
                        <a:rPr sz="1600" b="1" dirty="0">
                          <a:solidFill>
                            <a:srgbClr val="006FC0"/>
                          </a:solidFill>
                          <a:latin typeface="Yu Gothic UI"/>
                          <a:cs typeface="Yu Gothic UI"/>
                        </a:rPr>
                        <a:t>	</a:t>
                      </a:r>
                      <a:r>
                        <a:rPr sz="1600" b="1" spc="-25" dirty="0">
                          <a:solidFill>
                            <a:srgbClr val="006FC0"/>
                          </a:solidFill>
                          <a:latin typeface="Yu Gothic UI"/>
                          <a:cs typeface="Yu Gothic UI"/>
                        </a:rPr>
                        <a:t>口腔粘膜</a:t>
                      </a:r>
                      <a:r>
                        <a:rPr sz="1600" b="1" spc="2735" dirty="0">
                          <a:solidFill>
                            <a:srgbClr val="006FC0"/>
                          </a:solidFill>
                          <a:latin typeface="Yu Gothic UI"/>
                          <a:cs typeface="Yu Gothic UI"/>
                        </a:rPr>
                        <a:t>🗎</a:t>
                      </a:r>
                      <a:r>
                        <a:rPr sz="1600" b="1" spc="-25" dirty="0">
                          <a:solidFill>
                            <a:srgbClr val="006FC0"/>
                          </a:solidFill>
                          <a:latin typeface="Yu Gothic UI"/>
                          <a:cs typeface="Yu Gothic UI"/>
                        </a:rPr>
                        <a:t>潤度検</a:t>
                      </a:r>
                      <a:r>
                        <a:rPr sz="1600" b="1" spc="-45" dirty="0">
                          <a:solidFill>
                            <a:srgbClr val="006FC0"/>
                          </a:solidFill>
                          <a:latin typeface="Yu Gothic UI"/>
                          <a:cs typeface="Yu Gothic UI"/>
                        </a:rPr>
                        <a:t>査</a:t>
                      </a:r>
                      <a:r>
                        <a:rPr sz="1600" b="1" spc="100" dirty="0">
                          <a:solidFill>
                            <a:srgbClr val="006FC0"/>
                          </a:solidFill>
                          <a:latin typeface="Yu Gothic UI"/>
                          <a:cs typeface="Yu Gothic UI"/>
                        </a:rPr>
                        <a:t>（１</a:t>
                      </a:r>
                      <a:r>
                        <a:rPr sz="1600" b="1" spc="220" dirty="0">
                          <a:solidFill>
                            <a:srgbClr val="006FC0"/>
                          </a:solidFill>
                          <a:latin typeface="Yu Gothic UI"/>
                          <a:cs typeface="Yu Gothic UI"/>
                        </a:rPr>
                        <a:t>回</a:t>
                      </a:r>
                      <a:r>
                        <a:rPr sz="1600" b="1" spc="175" dirty="0">
                          <a:solidFill>
                            <a:srgbClr val="006FC0"/>
                          </a:solidFill>
                          <a:latin typeface="Yu Gothic UI"/>
                          <a:cs typeface="Yu Gothic UI"/>
                        </a:rPr>
                        <a:t>に</a:t>
                      </a:r>
                      <a:r>
                        <a:rPr sz="1600" b="1" spc="180" dirty="0">
                          <a:solidFill>
                            <a:srgbClr val="006FC0"/>
                          </a:solidFill>
                          <a:latin typeface="Yu Gothic UI"/>
                          <a:cs typeface="Yu Gothic UI"/>
                        </a:rPr>
                        <a:t>つき</a:t>
                      </a:r>
                      <a:r>
                        <a:rPr sz="1600" b="1" spc="-50" dirty="0">
                          <a:solidFill>
                            <a:srgbClr val="006FC0"/>
                          </a:solidFill>
                          <a:latin typeface="Yu Gothic UI"/>
                          <a:cs typeface="Yu Gothic UI"/>
                        </a:rPr>
                        <a:t>）</a:t>
                      </a:r>
                      <a:r>
                        <a:rPr sz="1600" b="1" dirty="0">
                          <a:solidFill>
                            <a:srgbClr val="006FC0"/>
                          </a:solidFill>
                          <a:latin typeface="Yu Gothic UI"/>
                          <a:cs typeface="Yu Gothic UI"/>
                        </a:rPr>
                        <a:t>	</a:t>
                      </a:r>
                      <a:r>
                        <a:rPr sz="1600" b="1" spc="260" dirty="0">
                          <a:solidFill>
                            <a:srgbClr val="006FC0"/>
                          </a:solidFill>
                          <a:latin typeface="Yu Gothic UI"/>
                          <a:cs typeface="Yu Gothic UI"/>
                        </a:rPr>
                        <a:t>130</a:t>
                      </a:r>
                      <a:r>
                        <a:rPr sz="1600" b="1" spc="-50" dirty="0">
                          <a:solidFill>
                            <a:srgbClr val="006FC0"/>
                          </a:solidFill>
                          <a:latin typeface="Yu Gothic UI"/>
                          <a:cs typeface="Yu Gothic UI"/>
                        </a:rPr>
                        <a:t>点</a:t>
                      </a:r>
                      <a:endParaRPr sz="1600">
                        <a:latin typeface="Yu Gothic UI"/>
                        <a:cs typeface="Yu Gothic UI"/>
                      </a:endParaRPr>
                    </a:p>
                    <a:p>
                      <a:pPr marL="91440" marR="103505">
                        <a:lnSpc>
                          <a:spcPct val="100000"/>
                        </a:lnSpc>
                        <a:spcBef>
                          <a:spcPts val="1710"/>
                        </a:spcBef>
                      </a:pPr>
                      <a:r>
                        <a:rPr sz="1400" dirty="0">
                          <a:latin typeface="Yu Gothic UI"/>
                          <a:cs typeface="Yu Gothic UI"/>
                        </a:rPr>
                        <a:t>［算定要件</a:t>
                      </a:r>
                      <a:r>
                        <a:rPr sz="1400" spc="-50" dirty="0">
                          <a:latin typeface="Yu Gothic UI"/>
                          <a:cs typeface="Yu Gothic UI"/>
                        </a:rPr>
                        <a:t>］</a:t>
                      </a:r>
                      <a:endParaRPr sz="1400">
                        <a:latin typeface="Yu Gothic UI"/>
                        <a:cs typeface="Yu Gothic UI"/>
                      </a:endParaRPr>
                    </a:p>
                    <a:p>
                      <a:pPr marL="91440" marR="103505">
                        <a:lnSpc>
                          <a:spcPct val="100000"/>
                        </a:lnSpc>
                      </a:pPr>
                      <a:r>
                        <a:rPr sz="1400" spc="50" dirty="0">
                          <a:latin typeface="Yu Gothic UI"/>
                          <a:cs typeface="Yu Gothic UI"/>
                        </a:rPr>
                        <a:t>・口腔粘膜湿潤度検査とは、口腔粘膜の乾燥状態を数値化する</a:t>
                      </a:r>
                      <a:r>
                        <a:rPr sz="1400" b="1" u="sng" spc="-25" dirty="0">
                          <a:solidFill>
                            <a:srgbClr val="006FC0"/>
                          </a:solidFill>
                          <a:uFill>
                            <a:solidFill>
                              <a:srgbClr val="006FC0"/>
                            </a:solidFill>
                          </a:uFill>
                          <a:latin typeface="Yu Gothic UI"/>
                          <a:cs typeface="Yu Gothic UI"/>
                        </a:rPr>
                        <a:t>体成分</a:t>
                      </a:r>
                      <a:endParaRPr sz="1400">
                        <a:latin typeface="Yu Gothic UI"/>
                        <a:cs typeface="Yu Gothic UI"/>
                      </a:endParaRPr>
                    </a:p>
                    <a:p>
                      <a:pPr marL="269240" marR="103505">
                        <a:lnSpc>
                          <a:spcPct val="100000"/>
                        </a:lnSpc>
                      </a:pPr>
                      <a:r>
                        <a:rPr sz="1400" b="1" u="sng" spc="135" dirty="0">
                          <a:solidFill>
                            <a:srgbClr val="006FC0"/>
                          </a:solidFill>
                          <a:uFill>
                            <a:solidFill>
                              <a:srgbClr val="006FC0"/>
                            </a:solidFill>
                          </a:uFill>
                          <a:latin typeface="Yu Gothic UI"/>
                          <a:cs typeface="Yu Gothic UI"/>
                        </a:rPr>
                        <a:t>分析装置を用いて、</a:t>
                      </a:r>
                      <a:r>
                        <a:rPr sz="1400" spc="45" dirty="0">
                          <a:latin typeface="Yu Gothic UI"/>
                          <a:cs typeface="Yu Gothic UI"/>
                        </a:rPr>
                        <a:t>舌背部の</a:t>
                      </a:r>
                      <a:r>
                        <a:rPr sz="1400" b="1" u="sng" spc="90" dirty="0">
                          <a:solidFill>
                            <a:srgbClr val="006FC0"/>
                          </a:solidFill>
                          <a:uFill>
                            <a:solidFill>
                              <a:srgbClr val="006FC0"/>
                            </a:solidFill>
                          </a:uFill>
                          <a:latin typeface="Yu Gothic UI"/>
                          <a:cs typeface="Yu Gothic UI"/>
                        </a:rPr>
                        <a:t>口腔粘膜</a:t>
                      </a:r>
                      <a:r>
                        <a:rPr sz="1400" b="1" u="sng" spc="375" dirty="0">
                          <a:solidFill>
                            <a:srgbClr val="006FC0"/>
                          </a:solidFill>
                          <a:uFill>
                            <a:solidFill>
                              <a:srgbClr val="006FC0"/>
                            </a:solidFill>
                          </a:uFill>
                          <a:latin typeface="Yu Gothic UI"/>
                          <a:cs typeface="Yu Gothic UI"/>
                        </a:rPr>
                        <a:t>🗎</a:t>
                      </a:r>
                      <a:r>
                        <a:rPr sz="1400" b="1" u="sng" spc="120" dirty="0">
                          <a:solidFill>
                            <a:srgbClr val="006FC0"/>
                          </a:solidFill>
                          <a:uFill>
                            <a:solidFill>
                              <a:srgbClr val="006FC0"/>
                            </a:solidFill>
                          </a:uFill>
                          <a:latin typeface="Yu Gothic UI"/>
                          <a:cs typeface="Yu Gothic UI"/>
                        </a:rPr>
                        <a:t>潤度を測定する検査</a:t>
                      </a:r>
                      <a:r>
                        <a:rPr sz="1400" spc="365" dirty="0">
                          <a:latin typeface="Yu Gothic UI"/>
                          <a:cs typeface="Yu Gothic UI"/>
                        </a:rPr>
                        <a:t>をいう。</a:t>
                      </a:r>
                      <a:endParaRPr sz="1400">
                        <a:latin typeface="Yu Gothic UI"/>
                        <a:cs typeface="Yu Gothic UI"/>
                      </a:endParaRPr>
                    </a:p>
                    <a:p>
                      <a:pPr marL="269240" marR="3833495" indent="-178435">
                        <a:lnSpc>
                          <a:spcPct val="100000"/>
                        </a:lnSpc>
                      </a:pPr>
                      <a:r>
                        <a:rPr sz="1400" spc="250" dirty="0">
                          <a:latin typeface="Yu Gothic UI"/>
                          <a:cs typeface="Yu Gothic UI"/>
                        </a:rPr>
                        <a:t>・加齢等により</a:t>
                      </a:r>
                      <a:r>
                        <a:rPr sz="1400" b="1" u="sng" spc="120" dirty="0">
                          <a:solidFill>
                            <a:srgbClr val="006FC0"/>
                          </a:solidFill>
                          <a:uFill>
                            <a:solidFill>
                              <a:srgbClr val="006FC0"/>
                            </a:solidFill>
                          </a:uFill>
                          <a:latin typeface="Yu Gothic UI"/>
                          <a:cs typeface="Yu Gothic UI"/>
                        </a:rPr>
                        <a:t>口腔機能の低下を来している患者に対して</a:t>
                      </a:r>
                      <a:r>
                        <a:rPr sz="1400" spc="60" dirty="0">
                          <a:latin typeface="Yu Gothic UI"/>
                          <a:cs typeface="Yu Gothic UI"/>
                        </a:rPr>
                        <a:t>、口腔粘膜湿</a:t>
                      </a:r>
                      <a:r>
                        <a:rPr sz="1400" spc="140" dirty="0">
                          <a:latin typeface="Yu Gothic UI"/>
                          <a:cs typeface="Yu Gothic UI"/>
                        </a:rPr>
                        <a:t>潤度検査を行った場合は、</a:t>
                      </a:r>
                      <a:r>
                        <a:rPr sz="1400" b="1" u="sng" spc="75" dirty="0">
                          <a:solidFill>
                            <a:srgbClr val="006FC0"/>
                          </a:solidFill>
                          <a:uFill>
                            <a:solidFill>
                              <a:srgbClr val="006FC0"/>
                            </a:solidFill>
                          </a:uFill>
                          <a:latin typeface="Yu Gothic UI"/>
                          <a:cs typeface="Yu Gothic UI"/>
                        </a:rPr>
                        <a:t>３月に１回に限り算定</a:t>
                      </a:r>
                      <a:r>
                        <a:rPr sz="1400" spc="335" dirty="0">
                          <a:latin typeface="Yu Gothic UI"/>
                          <a:cs typeface="Yu Gothic UI"/>
                        </a:rPr>
                        <a:t>する。</a:t>
                      </a:r>
                      <a:endParaRPr sz="1400">
                        <a:latin typeface="Yu Gothic UI"/>
                        <a:cs typeface="Yu Gothic UI"/>
                      </a:endParaRPr>
                    </a:p>
                    <a:p>
                      <a:pPr marL="269240" marR="3656965" indent="-178435">
                        <a:lnSpc>
                          <a:spcPct val="100000"/>
                        </a:lnSpc>
                      </a:pPr>
                      <a:r>
                        <a:rPr sz="1400" spc="80" dirty="0">
                          <a:latin typeface="Yu Gothic UI"/>
                          <a:cs typeface="Yu Gothic UI"/>
                        </a:rPr>
                        <a:t>・放射線治療又は化学療法を原因とした口腔乾燥を来している患者に対</a:t>
                      </a:r>
                      <a:r>
                        <a:rPr sz="1400" spc="370" dirty="0">
                          <a:latin typeface="Yu Gothic UI"/>
                          <a:cs typeface="Yu Gothic UI"/>
                        </a:rPr>
                        <a:t> </a:t>
                      </a:r>
                      <a:r>
                        <a:rPr sz="1400" spc="110" dirty="0">
                          <a:latin typeface="Yu Gothic UI"/>
                          <a:cs typeface="Yu Gothic UI"/>
                        </a:rPr>
                        <a:t>して口腔粘膜湿潤度検査を行った場合は、３月に１回に限り算定する。</a:t>
                      </a:r>
                      <a:endParaRPr sz="1400">
                        <a:latin typeface="Yu Gothic UI"/>
                        <a:cs typeface="Yu Gothic UI"/>
                      </a:endParaRPr>
                    </a:p>
                    <a:p>
                      <a:pPr marL="5918835" marR="103505">
                        <a:lnSpc>
                          <a:spcPct val="100000"/>
                        </a:lnSpc>
                        <a:spcBef>
                          <a:spcPts val="1320"/>
                        </a:spcBef>
                      </a:pPr>
                      <a:r>
                        <a:rPr sz="800" spc="35" dirty="0">
                          <a:latin typeface="Yu Gothic UI"/>
                          <a:cs typeface="Yu Gothic UI"/>
                        </a:rPr>
                        <a:t>「口腔機能低下症 保険診療における検査と診断」</a:t>
                      </a:r>
                      <a:r>
                        <a:rPr sz="800" spc="254" dirty="0">
                          <a:latin typeface="Yu Gothic UI"/>
                          <a:cs typeface="Yu Gothic UI"/>
                        </a:rPr>
                        <a:t>（</a:t>
                      </a:r>
                      <a:r>
                        <a:rPr sz="800" spc="-15" dirty="0">
                          <a:latin typeface="Yu Gothic UI"/>
                          <a:cs typeface="Yu Gothic UI"/>
                        </a:rPr>
                        <a:t>日本老年歯科医学会</a:t>
                      </a:r>
                      <a:r>
                        <a:rPr sz="800" spc="-50" dirty="0">
                          <a:latin typeface="Yu Gothic UI"/>
                          <a:cs typeface="Yu Gothic UI"/>
                        </a:rPr>
                        <a:t>）</a:t>
                      </a:r>
                      <a:endParaRPr sz="800">
                        <a:latin typeface="Yu Gothic UI"/>
                        <a:cs typeface="Yu Gothic UI"/>
                      </a:endParaRPr>
                    </a:p>
                    <a:p>
                      <a:pPr marR="103505">
                        <a:lnSpc>
                          <a:spcPct val="100000"/>
                        </a:lnSpc>
                      </a:pPr>
                      <a:endParaRPr sz="800">
                        <a:latin typeface="Times New Roman"/>
                        <a:cs typeface="Times New Roman"/>
                      </a:endParaRPr>
                    </a:p>
                    <a:p>
                      <a:pPr marR="103505">
                        <a:lnSpc>
                          <a:spcPct val="100000"/>
                        </a:lnSpc>
                      </a:pPr>
                      <a:endParaRPr sz="800">
                        <a:latin typeface="Times New Roman"/>
                        <a:cs typeface="Times New Roman"/>
                      </a:endParaRPr>
                    </a:p>
                    <a:p>
                      <a:pPr marR="103505">
                        <a:lnSpc>
                          <a:spcPct val="100000"/>
                        </a:lnSpc>
                      </a:pPr>
                      <a:endParaRPr sz="800">
                        <a:latin typeface="Times New Roman"/>
                        <a:cs typeface="Times New Roman"/>
                      </a:endParaRPr>
                    </a:p>
                    <a:p>
                      <a:pPr marR="103505">
                        <a:lnSpc>
                          <a:spcPct val="100000"/>
                        </a:lnSpc>
                      </a:pPr>
                      <a:endParaRPr sz="800">
                        <a:latin typeface="Times New Roman"/>
                        <a:cs typeface="Times New Roman"/>
                      </a:endParaRPr>
                    </a:p>
                    <a:p>
                      <a:pPr marR="103505">
                        <a:lnSpc>
                          <a:spcPct val="100000"/>
                        </a:lnSpc>
                        <a:spcBef>
                          <a:spcPts val="700"/>
                        </a:spcBef>
                      </a:pPr>
                      <a:endParaRPr sz="800">
                        <a:latin typeface="Times New Roman"/>
                        <a:cs typeface="Times New Roman"/>
                      </a:endParaRPr>
                    </a:p>
                    <a:p>
                      <a:pPr marL="1929764" marR="103505">
                        <a:lnSpc>
                          <a:spcPct val="100000"/>
                        </a:lnSpc>
                        <a:tabLst>
                          <a:tab pos="6633209"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358775" marR="103505">
                        <a:lnSpc>
                          <a:spcPct val="100000"/>
                        </a:lnSpc>
                        <a:spcBef>
                          <a:spcPts val="434"/>
                        </a:spcBef>
                        <a:tabLst>
                          <a:tab pos="4512310" algn="l"/>
                        </a:tabLst>
                      </a:pPr>
                      <a:r>
                        <a:rPr sz="1800" spc="900" baseline="-13888" dirty="0">
                          <a:latin typeface="Yu Gothic UI"/>
                          <a:cs typeface="Yu Gothic UI"/>
                        </a:rPr>
                        <a:t>【</a:t>
                      </a:r>
                      <a:r>
                        <a:rPr sz="1800" baseline="-13888" dirty="0">
                          <a:latin typeface="Yu Gothic UI"/>
                          <a:cs typeface="Yu Gothic UI"/>
                        </a:rPr>
                        <a:t>口腔機能管理料</a:t>
                      </a:r>
                      <a:r>
                        <a:rPr sz="1800" spc="825" baseline="-13888" dirty="0">
                          <a:latin typeface="Yu Gothic UI"/>
                          <a:cs typeface="Yu Gothic UI"/>
                        </a:rPr>
                        <a:t>】</a:t>
                      </a:r>
                      <a:r>
                        <a:rPr sz="1800" baseline="-13888" dirty="0">
                          <a:latin typeface="Yu Gothic UI"/>
                          <a:cs typeface="Yu Gothic UI"/>
                        </a:rPr>
                        <a:t>	</a:t>
                      </a:r>
                      <a:r>
                        <a:rPr sz="1200" spc="600" dirty="0">
                          <a:latin typeface="Yu Gothic UI"/>
                          <a:cs typeface="Yu Gothic UI"/>
                        </a:rPr>
                        <a:t>【</a:t>
                      </a:r>
                      <a:r>
                        <a:rPr sz="1200" dirty="0">
                          <a:latin typeface="Yu Gothic UI"/>
                          <a:cs typeface="Yu Gothic UI"/>
                        </a:rPr>
                        <a:t>口腔機能管理料</a:t>
                      </a:r>
                      <a:r>
                        <a:rPr sz="1200" spc="550" dirty="0">
                          <a:latin typeface="Yu Gothic UI"/>
                          <a:cs typeface="Yu Gothic UI"/>
                        </a:rPr>
                        <a:t>】</a:t>
                      </a:r>
                      <a:endParaRPr sz="1200">
                        <a:latin typeface="Yu Gothic UI"/>
                        <a:cs typeface="Yu Gothic UI"/>
                      </a:endParaRPr>
                    </a:p>
                    <a:p>
                      <a:pPr marL="358775" marR="103505">
                        <a:lnSpc>
                          <a:spcPct val="100000"/>
                        </a:lnSpc>
                        <a:tabLst>
                          <a:tab pos="2849880" algn="l"/>
                          <a:tab pos="4512310" algn="l"/>
                          <a:tab pos="4817110" algn="l"/>
                          <a:tab pos="7001509" algn="l"/>
                        </a:tabLst>
                      </a:pPr>
                      <a:r>
                        <a:rPr sz="1800" baseline="-13888" dirty="0">
                          <a:latin typeface="Yu Gothic UI"/>
                          <a:cs typeface="Yu Gothic UI"/>
                        </a:rPr>
                        <a:t>口腔機能管理</a:t>
                      </a:r>
                      <a:r>
                        <a:rPr sz="1800" spc="-75" baseline="-13888" dirty="0">
                          <a:latin typeface="Yu Gothic UI"/>
                          <a:cs typeface="Yu Gothic UI"/>
                        </a:rPr>
                        <a:t>料</a:t>
                      </a:r>
                      <a:r>
                        <a:rPr sz="1800" baseline="-13888" dirty="0">
                          <a:latin typeface="Yu Gothic UI"/>
                          <a:cs typeface="Yu Gothic UI"/>
                        </a:rPr>
                        <a:t>	</a:t>
                      </a:r>
                      <a:r>
                        <a:rPr sz="1800" u="sng" spc="127" baseline="-13888" dirty="0">
                          <a:uFill>
                            <a:solidFill>
                              <a:srgbClr val="000000"/>
                            </a:solidFill>
                          </a:uFill>
                          <a:latin typeface="Yu Gothic UI"/>
                          <a:cs typeface="Yu Gothic UI"/>
                        </a:rPr>
                        <a:t>60</a:t>
                      </a:r>
                      <a:r>
                        <a:rPr sz="1800" u="sng" spc="-75" baseline="-13888" dirty="0">
                          <a:uFill>
                            <a:solidFill>
                              <a:srgbClr val="000000"/>
                            </a:solidFill>
                          </a:uFill>
                          <a:latin typeface="Yu Gothic UI"/>
                          <a:cs typeface="Yu Gothic UI"/>
                        </a:rPr>
                        <a:t>点</a:t>
                      </a:r>
                      <a:r>
                        <a:rPr sz="1800" baseline="-13888" dirty="0">
                          <a:latin typeface="Yu Gothic UI"/>
                          <a:cs typeface="Yu Gothic UI"/>
                        </a:rPr>
                        <a:t>	</a:t>
                      </a:r>
                      <a:r>
                        <a:rPr sz="1200" spc="-50" dirty="0">
                          <a:latin typeface="Yu Gothic UI"/>
                          <a:cs typeface="Yu Gothic UI"/>
                        </a:rPr>
                        <a:t>１</a:t>
                      </a:r>
                      <a:r>
                        <a:rPr sz="1200" dirty="0">
                          <a:latin typeface="Yu Gothic UI"/>
                          <a:cs typeface="Yu Gothic UI"/>
                        </a:rPr>
                        <a:t>	</a:t>
                      </a:r>
                      <a:r>
                        <a:rPr sz="1200" b="1" dirty="0">
                          <a:solidFill>
                            <a:srgbClr val="007EDE"/>
                          </a:solidFill>
                          <a:latin typeface="Yu Gothic UI"/>
                          <a:cs typeface="Yu Gothic UI"/>
                        </a:rPr>
                        <a:t>口腔機能管理料</a:t>
                      </a:r>
                      <a:r>
                        <a:rPr sz="1200" b="1" spc="-50" dirty="0">
                          <a:solidFill>
                            <a:srgbClr val="007EDE"/>
                          </a:solidFill>
                          <a:latin typeface="Yu Gothic UI"/>
                          <a:cs typeface="Yu Gothic UI"/>
                        </a:rPr>
                        <a:t>１</a:t>
                      </a:r>
                      <a:r>
                        <a:rPr sz="1200" b="1" dirty="0">
                          <a:solidFill>
                            <a:srgbClr val="007EDE"/>
                          </a:solidFill>
                          <a:latin typeface="Yu Gothic UI"/>
                          <a:cs typeface="Yu Gothic UI"/>
                        </a:rPr>
                        <a:t>	</a:t>
                      </a:r>
                      <a:r>
                        <a:rPr sz="1200" b="1" u="sng" spc="140" dirty="0">
                          <a:solidFill>
                            <a:srgbClr val="007EDE"/>
                          </a:solidFill>
                          <a:uFill>
                            <a:solidFill>
                              <a:srgbClr val="007EDE"/>
                            </a:solidFill>
                          </a:uFill>
                          <a:latin typeface="Yu Gothic UI"/>
                          <a:cs typeface="Yu Gothic UI"/>
                        </a:rPr>
                        <a:t>90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358775" marR="103505">
                        <a:lnSpc>
                          <a:spcPct val="100000"/>
                        </a:lnSpc>
                        <a:tabLst>
                          <a:tab pos="4512310" algn="l"/>
                          <a:tab pos="4817110" algn="l"/>
                          <a:tab pos="7001509" algn="l"/>
                        </a:tabLst>
                      </a:pPr>
                      <a:r>
                        <a:rPr sz="1650" spc="202" baseline="-42929" dirty="0">
                          <a:latin typeface="Yu Gothic UI"/>
                          <a:cs typeface="Yu Gothic UI"/>
                        </a:rPr>
                        <a:t>[</a:t>
                      </a:r>
                      <a:r>
                        <a:rPr sz="1650" baseline="-42929" dirty="0">
                          <a:latin typeface="Yu Gothic UI"/>
                          <a:cs typeface="Yu Gothic UI"/>
                        </a:rPr>
                        <a:t>対象患者</a:t>
                      </a:r>
                      <a:r>
                        <a:rPr sz="1650" spc="142" baseline="-42929" dirty="0">
                          <a:latin typeface="Yu Gothic UI"/>
                          <a:cs typeface="Yu Gothic UI"/>
                        </a:rPr>
                        <a:t>]</a:t>
                      </a:r>
                      <a:r>
                        <a:rPr sz="1650" baseline="-42929" dirty="0">
                          <a:latin typeface="Yu Gothic UI"/>
                          <a:cs typeface="Yu Gothic UI"/>
                        </a:rPr>
                        <a:t>	</a:t>
                      </a:r>
                      <a:r>
                        <a:rPr sz="1200" spc="-50" dirty="0">
                          <a:latin typeface="Yu Gothic UI"/>
                          <a:cs typeface="Yu Gothic UI"/>
                        </a:rPr>
                        <a:t>２</a:t>
                      </a:r>
                      <a:r>
                        <a:rPr sz="1200" dirty="0">
                          <a:latin typeface="Yu Gothic UI"/>
                          <a:cs typeface="Yu Gothic UI"/>
                        </a:rPr>
                        <a:t>	</a:t>
                      </a:r>
                      <a:r>
                        <a:rPr sz="1200" b="1" dirty="0">
                          <a:solidFill>
                            <a:srgbClr val="007EDE"/>
                          </a:solidFill>
                          <a:latin typeface="Yu Gothic UI"/>
                          <a:cs typeface="Yu Gothic UI"/>
                        </a:rPr>
                        <a:t>口腔機能管理料</a:t>
                      </a:r>
                      <a:r>
                        <a:rPr sz="1200" b="1" spc="-50" dirty="0">
                          <a:solidFill>
                            <a:srgbClr val="007EDE"/>
                          </a:solidFill>
                          <a:latin typeface="Yu Gothic UI"/>
                          <a:cs typeface="Yu Gothic UI"/>
                        </a:rPr>
                        <a:t>２</a:t>
                      </a:r>
                      <a:r>
                        <a:rPr sz="1200" b="1" dirty="0">
                          <a:solidFill>
                            <a:srgbClr val="007EDE"/>
                          </a:solidFill>
                          <a:latin typeface="Yu Gothic UI"/>
                          <a:cs typeface="Yu Gothic UI"/>
                        </a:rPr>
                        <a:t>	</a:t>
                      </a:r>
                      <a:r>
                        <a:rPr sz="1200" b="1" u="sng" spc="145" dirty="0">
                          <a:solidFill>
                            <a:srgbClr val="007EDE"/>
                          </a:solidFill>
                          <a:uFill>
                            <a:solidFill>
                              <a:srgbClr val="007EDE"/>
                            </a:solidFill>
                          </a:uFill>
                          <a:latin typeface="Yu Gothic UI"/>
                          <a:cs typeface="Yu Gothic UI"/>
                        </a:rPr>
                        <a:t>50</a:t>
                      </a:r>
                      <a:r>
                        <a:rPr sz="1200" b="1" u="sng" spc="-50" dirty="0">
                          <a:solidFill>
                            <a:srgbClr val="007EDE"/>
                          </a:solidFill>
                          <a:uFill>
                            <a:solidFill>
                              <a:srgbClr val="007EDE"/>
                            </a:solidFill>
                          </a:uFill>
                          <a:latin typeface="Yu Gothic UI"/>
                          <a:cs typeface="Yu Gothic UI"/>
                        </a:rPr>
                        <a:t>点</a:t>
                      </a:r>
                      <a:endParaRPr sz="1200">
                        <a:latin typeface="Yu Gothic UI"/>
                        <a:cs typeface="Yu Gothic UI"/>
                      </a:endParaRPr>
                    </a:p>
                    <a:p>
                      <a:pPr marL="358775" marR="103505">
                        <a:lnSpc>
                          <a:spcPts val="1220"/>
                        </a:lnSpc>
                        <a:spcBef>
                          <a:spcPts val="810"/>
                        </a:spcBef>
                        <a:tabLst>
                          <a:tab pos="4512310" algn="l"/>
                        </a:tabLst>
                      </a:pPr>
                      <a:r>
                        <a:rPr sz="1100" spc="-100" dirty="0">
                          <a:latin typeface="Yu Gothic UI"/>
                          <a:cs typeface="Yu Gothic UI"/>
                        </a:rPr>
                        <a:t>学会</a:t>
                      </a:r>
                      <a:r>
                        <a:rPr sz="1100" spc="95" dirty="0">
                          <a:latin typeface="Yu Gothic UI"/>
                          <a:cs typeface="Yu Gothic UI"/>
                        </a:rPr>
                        <a:t>の</a:t>
                      </a:r>
                      <a:r>
                        <a:rPr sz="1100" spc="-100" dirty="0">
                          <a:latin typeface="Yu Gothic UI"/>
                          <a:cs typeface="Yu Gothic UI"/>
                        </a:rPr>
                        <a:t>診断</a:t>
                      </a:r>
                      <a:r>
                        <a:rPr sz="1100" spc="-114" dirty="0">
                          <a:latin typeface="Yu Gothic UI"/>
                          <a:cs typeface="Yu Gothic UI"/>
                        </a:rPr>
                        <a:t>基準</a:t>
                      </a:r>
                      <a:r>
                        <a:rPr sz="1100" spc="140" dirty="0">
                          <a:latin typeface="Yu Gothic UI"/>
                          <a:cs typeface="Yu Gothic UI"/>
                        </a:rPr>
                        <a:t>に</a:t>
                      </a:r>
                      <a:r>
                        <a:rPr sz="1100" spc="165" dirty="0">
                          <a:latin typeface="Yu Gothic UI"/>
                          <a:cs typeface="Yu Gothic UI"/>
                        </a:rPr>
                        <a:t>よ</a:t>
                      </a:r>
                      <a:r>
                        <a:rPr sz="1100" spc="235" dirty="0">
                          <a:latin typeface="Yu Gothic UI"/>
                          <a:cs typeface="Yu Gothic UI"/>
                        </a:rPr>
                        <a:t>り</a:t>
                      </a:r>
                      <a:r>
                        <a:rPr sz="1100" spc="-100" dirty="0">
                          <a:latin typeface="Yu Gothic UI"/>
                          <a:cs typeface="Yu Gothic UI"/>
                        </a:rPr>
                        <a:t>口</a:t>
                      </a:r>
                      <a:r>
                        <a:rPr sz="1100" spc="-114" dirty="0">
                          <a:latin typeface="Yu Gothic UI"/>
                          <a:cs typeface="Yu Gothic UI"/>
                        </a:rPr>
                        <a:t>腔機</a:t>
                      </a:r>
                      <a:r>
                        <a:rPr sz="1100" spc="-100" dirty="0">
                          <a:latin typeface="Yu Gothic UI"/>
                          <a:cs typeface="Yu Gothic UI"/>
                        </a:rPr>
                        <a:t>能</a:t>
                      </a:r>
                      <a:r>
                        <a:rPr sz="1100" spc="-114" dirty="0">
                          <a:latin typeface="Yu Gothic UI"/>
                          <a:cs typeface="Yu Gothic UI"/>
                        </a:rPr>
                        <a:t>低下</a:t>
                      </a:r>
                      <a:r>
                        <a:rPr sz="1100" spc="-100" dirty="0">
                          <a:latin typeface="Yu Gothic UI"/>
                          <a:cs typeface="Yu Gothic UI"/>
                        </a:rPr>
                        <a:t>症</a:t>
                      </a:r>
                      <a:r>
                        <a:rPr sz="1100" spc="200" dirty="0">
                          <a:latin typeface="Yu Gothic UI"/>
                          <a:cs typeface="Yu Gothic UI"/>
                        </a:rPr>
                        <a:t>と</a:t>
                      </a:r>
                      <a:r>
                        <a:rPr sz="1100" spc="-114" dirty="0">
                          <a:latin typeface="Yu Gothic UI"/>
                          <a:cs typeface="Yu Gothic UI"/>
                        </a:rPr>
                        <a:t>診</a:t>
                      </a:r>
                      <a:r>
                        <a:rPr sz="1100" spc="-100" dirty="0">
                          <a:latin typeface="Yu Gothic UI"/>
                          <a:cs typeface="Yu Gothic UI"/>
                        </a:rPr>
                        <a:t>断</a:t>
                      </a:r>
                      <a:r>
                        <a:rPr sz="1100" spc="250" dirty="0">
                          <a:latin typeface="Yu Gothic UI"/>
                          <a:cs typeface="Yu Gothic UI"/>
                        </a:rPr>
                        <a:t>さ</a:t>
                      </a:r>
                      <a:r>
                        <a:rPr sz="1100" dirty="0">
                          <a:latin typeface="Yu Gothic UI"/>
                          <a:cs typeface="Yu Gothic UI"/>
                        </a:rPr>
                        <a:t>れ</a:t>
                      </a:r>
                      <a:r>
                        <a:rPr sz="1100" spc="180" dirty="0">
                          <a:latin typeface="Yu Gothic UI"/>
                          <a:cs typeface="Yu Gothic UI"/>
                        </a:rPr>
                        <a:t>て</a:t>
                      </a:r>
                      <a:r>
                        <a:rPr sz="1100" spc="80" dirty="0">
                          <a:latin typeface="Yu Gothic UI"/>
                          <a:cs typeface="Yu Gothic UI"/>
                        </a:rPr>
                        <a:t>い</a:t>
                      </a:r>
                      <a:r>
                        <a:rPr sz="1100" spc="150" dirty="0">
                          <a:latin typeface="Yu Gothic UI"/>
                          <a:cs typeface="Yu Gothic UI"/>
                        </a:rPr>
                        <a:t>る</a:t>
                      </a:r>
                      <a:r>
                        <a:rPr sz="1100" spc="-100" dirty="0">
                          <a:latin typeface="Yu Gothic UI"/>
                          <a:cs typeface="Yu Gothic UI"/>
                        </a:rPr>
                        <a:t>患</a:t>
                      </a:r>
                      <a:r>
                        <a:rPr sz="1100" spc="-50" dirty="0">
                          <a:latin typeface="Yu Gothic UI"/>
                          <a:cs typeface="Yu Gothic UI"/>
                        </a:rPr>
                        <a:t>者</a:t>
                      </a:r>
                      <a:r>
                        <a:rPr sz="1100" dirty="0">
                          <a:latin typeface="Yu Gothic UI"/>
                          <a:cs typeface="Yu Gothic UI"/>
                        </a:rPr>
                        <a:t>	</a:t>
                      </a:r>
                      <a:r>
                        <a:rPr sz="1650" spc="202" baseline="10101" dirty="0">
                          <a:latin typeface="Yu Gothic UI"/>
                          <a:cs typeface="Yu Gothic UI"/>
                        </a:rPr>
                        <a:t>[</a:t>
                      </a:r>
                      <a:r>
                        <a:rPr sz="1650" baseline="10101" dirty="0">
                          <a:latin typeface="Yu Gothic UI"/>
                          <a:cs typeface="Yu Gothic UI"/>
                        </a:rPr>
                        <a:t>対象患者</a:t>
                      </a:r>
                      <a:r>
                        <a:rPr sz="1650" spc="142" baseline="10101" dirty="0">
                          <a:latin typeface="Yu Gothic UI"/>
                          <a:cs typeface="Yu Gothic UI"/>
                        </a:rPr>
                        <a:t>]</a:t>
                      </a:r>
                      <a:endParaRPr sz="1650" baseline="10101">
                        <a:latin typeface="Yu Gothic UI"/>
                        <a:cs typeface="Yu Gothic UI"/>
                      </a:endParaRPr>
                    </a:p>
                    <a:p>
                      <a:pPr marL="358775" marR="103505">
                        <a:lnSpc>
                          <a:spcPts val="1220"/>
                        </a:lnSpc>
                        <a:tabLst>
                          <a:tab pos="4512310" algn="l"/>
                        </a:tabLst>
                      </a:pPr>
                      <a:r>
                        <a:rPr sz="1650" spc="142" baseline="-10101" dirty="0">
                          <a:latin typeface="Yu Gothic UI"/>
                          <a:cs typeface="Yu Gothic UI"/>
                        </a:rPr>
                        <a:t>の</a:t>
                      </a:r>
                      <a:r>
                        <a:rPr sz="1650" spc="412" baseline="-10101" dirty="0">
                          <a:latin typeface="Yu Gothic UI"/>
                          <a:cs typeface="Yu Gothic UI"/>
                        </a:rPr>
                        <a:t>う</a:t>
                      </a:r>
                      <a:r>
                        <a:rPr sz="1650" spc="254" baseline="-10101" dirty="0">
                          <a:latin typeface="Yu Gothic UI"/>
                          <a:cs typeface="Yu Gothic UI"/>
                        </a:rPr>
                        <a:t>ち</a:t>
                      </a:r>
                      <a:r>
                        <a:rPr sz="1650" spc="412" baseline="-10101" dirty="0">
                          <a:latin typeface="Yu Gothic UI"/>
                          <a:cs typeface="Yu Gothic UI"/>
                        </a:rPr>
                        <a:t>、</a:t>
                      </a:r>
                      <a:r>
                        <a:rPr sz="1650" spc="-150" baseline="-10101" dirty="0">
                          <a:latin typeface="Yu Gothic UI"/>
                          <a:cs typeface="Yu Gothic UI"/>
                        </a:rPr>
                        <a:t>咀</a:t>
                      </a:r>
                      <a:r>
                        <a:rPr sz="1650" spc="-165" baseline="-10101" dirty="0">
                          <a:latin typeface="Yu Gothic UI"/>
                          <a:cs typeface="Yu Gothic UI"/>
                        </a:rPr>
                        <a:t>嚼能</a:t>
                      </a:r>
                      <a:r>
                        <a:rPr sz="1650" spc="-150" baseline="-10101" dirty="0">
                          <a:latin typeface="Yu Gothic UI"/>
                          <a:cs typeface="Yu Gothic UI"/>
                        </a:rPr>
                        <a:t>力</a:t>
                      </a:r>
                      <a:r>
                        <a:rPr sz="1650" spc="-165" baseline="-10101" dirty="0">
                          <a:latin typeface="Yu Gothic UI"/>
                          <a:cs typeface="Yu Gothic UI"/>
                        </a:rPr>
                        <a:t>検査</a:t>
                      </a:r>
                      <a:r>
                        <a:rPr sz="1650" spc="412" baseline="-10101" dirty="0">
                          <a:latin typeface="Yu Gothic UI"/>
                          <a:cs typeface="Yu Gothic UI"/>
                        </a:rPr>
                        <a:t>、</a:t>
                      </a:r>
                      <a:r>
                        <a:rPr sz="1650" spc="-165" baseline="-10101" dirty="0">
                          <a:latin typeface="Yu Gothic UI"/>
                          <a:cs typeface="Yu Gothic UI"/>
                        </a:rPr>
                        <a:t>咬合</a:t>
                      </a:r>
                      <a:r>
                        <a:rPr sz="1650" spc="-150" baseline="-10101" dirty="0">
                          <a:latin typeface="Yu Gothic UI"/>
                          <a:cs typeface="Yu Gothic UI"/>
                        </a:rPr>
                        <a:t>圧</a:t>
                      </a:r>
                      <a:r>
                        <a:rPr sz="1650" spc="-165" baseline="-10101" dirty="0">
                          <a:latin typeface="Yu Gothic UI"/>
                          <a:cs typeface="Yu Gothic UI"/>
                        </a:rPr>
                        <a:t>検査</a:t>
                      </a:r>
                      <a:r>
                        <a:rPr sz="1650" spc="412" baseline="-10101" dirty="0">
                          <a:latin typeface="Yu Gothic UI"/>
                          <a:cs typeface="Yu Gothic UI"/>
                        </a:rPr>
                        <a:t>、</a:t>
                      </a:r>
                      <a:r>
                        <a:rPr sz="1650" spc="-165" baseline="-10101" dirty="0">
                          <a:latin typeface="Yu Gothic UI"/>
                          <a:cs typeface="Yu Gothic UI"/>
                        </a:rPr>
                        <a:t>舌圧</a:t>
                      </a:r>
                      <a:r>
                        <a:rPr sz="1650" spc="-150" baseline="-10101" dirty="0">
                          <a:latin typeface="Yu Gothic UI"/>
                          <a:cs typeface="Yu Gothic UI"/>
                        </a:rPr>
                        <a:t>検</a:t>
                      </a:r>
                      <a:r>
                        <a:rPr sz="1650" spc="-165" baseline="-10101" dirty="0">
                          <a:latin typeface="Yu Gothic UI"/>
                          <a:cs typeface="Yu Gothic UI"/>
                        </a:rPr>
                        <a:t>査又</a:t>
                      </a:r>
                      <a:r>
                        <a:rPr sz="1650" spc="82" baseline="-10101" dirty="0">
                          <a:latin typeface="Yu Gothic UI"/>
                          <a:cs typeface="Yu Gothic UI"/>
                        </a:rPr>
                        <a:t>は</a:t>
                      </a:r>
                      <a:r>
                        <a:rPr sz="1650" spc="-165" baseline="-10101" dirty="0">
                          <a:latin typeface="Yu Gothic UI"/>
                          <a:cs typeface="Yu Gothic UI"/>
                        </a:rPr>
                        <a:t>口腔</a:t>
                      </a:r>
                      <a:r>
                        <a:rPr sz="1650" spc="-150" baseline="-10101" dirty="0">
                          <a:latin typeface="Yu Gothic UI"/>
                          <a:cs typeface="Yu Gothic UI"/>
                        </a:rPr>
                        <a:t>細</a:t>
                      </a:r>
                      <a:r>
                        <a:rPr sz="1650" spc="-75" baseline="-10101" dirty="0">
                          <a:latin typeface="Yu Gothic UI"/>
                          <a:cs typeface="Yu Gothic UI"/>
                        </a:rPr>
                        <a:t>菌</a:t>
                      </a:r>
                      <a:r>
                        <a:rPr sz="1650" baseline="-10101" dirty="0">
                          <a:latin typeface="Yu Gothic UI"/>
                          <a:cs typeface="Yu Gothic UI"/>
                        </a:rPr>
                        <a:t>	</a:t>
                      </a:r>
                      <a:r>
                        <a:rPr sz="1100" spc="-100" dirty="0">
                          <a:latin typeface="Yu Gothic UI"/>
                          <a:cs typeface="Yu Gothic UI"/>
                        </a:rPr>
                        <a:t>学</a:t>
                      </a:r>
                      <a:r>
                        <a:rPr sz="1100" spc="-110" dirty="0">
                          <a:latin typeface="Yu Gothic UI"/>
                          <a:cs typeface="Yu Gothic UI"/>
                        </a:rPr>
                        <a:t>会</a:t>
                      </a:r>
                      <a:r>
                        <a:rPr sz="1100" spc="85" dirty="0">
                          <a:latin typeface="Yu Gothic UI"/>
                          <a:cs typeface="Yu Gothic UI"/>
                        </a:rPr>
                        <a:t>の</a:t>
                      </a:r>
                      <a:r>
                        <a:rPr sz="1100" spc="-100" dirty="0">
                          <a:latin typeface="Yu Gothic UI"/>
                          <a:cs typeface="Yu Gothic UI"/>
                        </a:rPr>
                        <a:t>診</a:t>
                      </a:r>
                      <a:r>
                        <a:rPr sz="1100" spc="-110" dirty="0">
                          <a:latin typeface="Yu Gothic UI"/>
                          <a:cs typeface="Yu Gothic UI"/>
                        </a:rPr>
                        <a:t>断基</a:t>
                      </a:r>
                      <a:r>
                        <a:rPr sz="1100" spc="-100" dirty="0">
                          <a:latin typeface="Yu Gothic UI"/>
                          <a:cs typeface="Yu Gothic UI"/>
                        </a:rPr>
                        <a:t>準</a:t>
                      </a:r>
                      <a:r>
                        <a:rPr sz="1100" spc="130" dirty="0">
                          <a:latin typeface="Yu Gothic UI"/>
                          <a:cs typeface="Yu Gothic UI"/>
                        </a:rPr>
                        <a:t>に</a:t>
                      </a:r>
                      <a:r>
                        <a:rPr sz="1100" spc="160" dirty="0">
                          <a:latin typeface="Yu Gothic UI"/>
                          <a:cs typeface="Yu Gothic UI"/>
                        </a:rPr>
                        <a:t>よ</a:t>
                      </a:r>
                      <a:r>
                        <a:rPr sz="1100" spc="250" dirty="0">
                          <a:latin typeface="Yu Gothic UI"/>
                          <a:cs typeface="Yu Gothic UI"/>
                        </a:rPr>
                        <a:t>り</a:t>
                      </a:r>
                      <a:r>
                        <a:rPr sz="1100" spc="-110" dirty="0">
                          <a:latin typeface="Yu Gothic UI"/>
                          <a:cs typeface="Yu Gothic UI"/>
                        </a:rPr>
                        <a:t>口腔</a:t>
                      </a:r>
                      <a:r>
                        <a:rPr sz="1100" spc="-100" dirty="0">
                          <a:latin typeface="Yu Gothic UI"/>
                          <a:cs typeface="Yu Gothic UI"/>
                        </a:rPr>
                        <a:t>機</a:t>
                      </a:r>
                      <a:r>
                        <a:rPr sz="1100" spc="-110" dirty="0">
                          <a:latin typeface="Yu Gothic UI"/>
                          <a:cs typeface="Yu Gothic UI"/>
                        </a:rPr>
                        <a:t>能低</a:t>
                      </a:r>
                      <a:r>
                        <a:rPr sz="1100" spc="-100" dirty="0">
                          <a:latin typeface="Yu Gothic UI"/>
                          <a:cs typeface="Yu Gothic UI"/>
                        </a:rPr>
                        <a:t>下</a:t>
                      </a:r>
                      <a:r>
                        <a:rPr sz="1100" spc="-110" dirty="0">
                          <a:latin typeface="Yu Gothic UI"/>
                          <a:cs typeface="Yu Gothic UI"/>
                        </a:rPr>
                        <a:t>症</a:t>
                      </a:r>
                      <a:r>
                        <a:rPr sz="1100" spc="204" dirty="0">
                          <a:latin typeface="Yu Gothic UI"/>
                          <a:cs typeface="Yu Gothic UI"/>
                        </a:rPr>
                        <a:t>と</a:t>
                      </a:r>
                      <a:r>
                        <a:rPr sz="1100" spc="-100" dirty="0">
                          <a:latin typeface="Yu Gothic UI"/>
                          <a:cs typeface="Yu Gothic UI"/>
                        </a:rPr>
                        <a:t>診</a:t>
                      </a:r>
                      <a:r>
                        <a:rPr sz="1100" spc="-110" dirty="0">
                          <a:latin typeface="Yu Gothic UI"/>
                          <a:cs typeface="Yu Gothic UI"/>
                        </a:rPr>
                        <a:t>断</a:t>
                      </a:r>
                      <a:r>
                        <a:rPr sz="1100" spc="250" dirty="0">
                          <a:latin typeface="Yu Gothic UI"/>
                          <a:cs typeface="Yu Gothic UI"/>
                        </a:rPr>
                        <a:t>さ</a:t>
                      </a:r>
                      <a:r>
                        <a:rPr sz="1100" dirty="0">
                          <a:latin typeface="Yu Gothic UI"/>
                          <a:cs typeface="Yu Gothic UI"/>
                        </a:rPr>
                        <a:t>れ</a:t>
                      </a:r>
                      <a:r>
                        <a:rPr sz="1100" spc="160" dirty="0">
                          <a:latin typeface="Yu Gothic UI"/>
                          <a:cs typeface="Yu Gothic UI"/>
                        </a:rPr>
                        <a:t>て</a:t>
                      </a:r>
                      <a:r>
                        <a:rPr sz="1100" spc="85" dirty="0">
                          <a:latin typeface="Yu Gothic UI"/>
                          <a:cs typeface="Yu Gothic UI"/>
                        </a:rPr>
                        <a:t>い</a:t>
                      </a:r>
                      <a:r>
                        <a:rPr sz="1100" spc="155" dirty="0">
                          <a:latin typeface="Yu Gothic UI"/>
                          <a:cs typeface="Yu Gothic UI"/>
                        </a:rPr>
                        <a:t>る</a:t>
                      </a:r>
                      <a:r>
                        <a:rPr sz="1100" spc="-110" dirty="0">
                          <a:latin typeface="Yu Gothic UI"/>
                          <a:cs typeface="Yu Gothic UI"/>
                        </a:rPr>
                        <a:t>患者</a:t>
                      </a:r>
                      <a:r>
                        <a:rPr sz="1100" spc="95" dirty="0">
                          <a:latin typeface="Yu Gothic UI"/>
                          <a:cs typeface="Yu Gothic UI"/>
                        </a:rPr>
                        <a:t>の</a:t>
                      </a:r>
                      <a:r>
                        <a:rPr sz="1100" spc="265" dirty="0">
                          <a:latin typeface="Yu Gothic UI"/>
                          <a:cs typeface="Yu Gothic UI"/>
                        </a:rPr>
                        <a:t>う</a:t>
                      </a:r>
                      <a:r>
                        <a:rPr sz="1100" spc="160" dirty="0">
                          <a:latin typeface="Yu Gothic UI"/>
                          <a:cs typeface="Yu Gothic UI"/>
                        </a:rPr>
                        <a:t>ち</a:t>
                      </a:r>
                      <a:r>
                        <a:rPr sz="1100" spc="285" dirty="0">
                          <a:latin typeface="Yu Gothic UI"/>
                          <a:cs typeface="Yu Gothic UI"/>
                        </a:rPr>
                        <a:t>、</a:t>
                      </a:r>
                      <a:r>
                        <a:rPr sz="1100" b="1" spc="-110" dirty="0">
                          <a:latin typeface="Yu Gothic UI"/>
                          <a:cs typeface="Yu Gothic UI"/>
                        </a:rPr>
                        <a:t>１</a:t>
                      </a:r>
                      <a:r>
                        <a:rPr sz="1100" b="1" spc="114" dirty="0">
                          <a:latin typeface="Yu Gothic UI"/>
                          <a:cs typeface="Yu Gothic UI"/>
                        </a:rPr>
                        <a:t>に</a:t>
                      </a:r>
                      <a:r>
                        <a:rPr sz="1100" b="1" spc="110" dirty="0">
                          <a:latin typeface="Yu Gothic UI"/>
                          <a:cs typeface="Yu Gothic UI"/>
                        </a:rPr>
                        <a:t>つ</a:t>
                      </a:r>
                      <a:r>
                        <a:rPr sz="1100" b="1" spc="65" dirty="0">
                          <a:latin typeface="Yu Gothic UI"/>
                          <a:cs typeface="Yu Gothic UI"/>
                        </a:rPr>
                        <a:t>い</a:t>
                      </a:r>
                      <a:r>
                        <a:rPr sz="1100" b="1" spc="135" dirty="0">
                          <a:latin typeface="Yu Gothic UI"/>
                          <a:cs typeface="Yu Gothic UI"/>
                        </a:rPr>
                        <a:t>て</a:t>
                      </a:r>
                      <a:r>
                        <a:rPr sz="1100" b="1" dirty="0">
                          <a:latin typeface="Yu Gothic UI"/>
                          <a:cs typeface="Yu Gothic UI"/>
                        </a:rPr>
                        <a:t>は</a:t>
                      </a:r>
                      <a:r>
                        <a:rPr sz="1100" b="1" spc="325" dirty="0">
                          <a:latin typeface="Yu Gothic UI"/>
                          <a:cs typeface="Yu Gothic UI"/>
                        </a:rPr>
                        <a:t>、</a:t>
                      </a:r>
                      <a:endParaRPr sz="1100">
                        <a:latin typeface="Yu Gothic UI"/>
                        <a:cs typeface="Yu Gothic UI"/>
                      </a:endParaRPr>
                    </a:p>
                    <a:p>
                      <a:pPr marL="358775" marR="103505">
                        <a:lnSpc>
                          <a:spcPct val="100000"/>
                        </a:lnSpc>
                        <a:tabLst>
                          <a:tab pos="4512310" algn="l"/>
                        </a:tabLst>
                      </a:pPr>
                      <a:r>
                        <a:rPr sz="1650" spc="-150" baseline="-10101" dirty="0">
                          <a:latin typeface="Yu Gothic UI"/>
                          <a:cs typeface="Yu Gothic UI"/>
                        </a:rPr>
                        <a:t>定量検査</a:t>
                      </a:r>
                      <a:r>
                        <a:rPr sz="1650" spc="142" baseline="-10101" dirty="0">
                          <a:latin typeface="Yu Gothic UI"/>
                          <a:cs typeface="Yu Gothic UI"/>
                        </a:rPr>
                        <a:t>の</a:t>
                      </a:r>
                      <a:r>
                        <a:rPr sz="1650" spc="127" baseline="-10101" dirty="0">
                          <a:latin typeface="Yu Gothic UI"/>
                          <a:cs typeface="Yu Gothic UI"/>
                        </a:rPr>
                        <a:t>い</a:t>
                      </a:r>
                      <a:r>
                        <a:rPr sz="1650" spc="104" baseline="-10101" dirty="0">
                          <a:latin typeface="Yu Gothic UI"/>
                          <a:cs typeface="Yu Gothic UI"/>
                        </a:rPr>
                        <a:t>ず</a:t>
                      </a:r>
                      <a:r>
                        <a:rPr sz="1650" baseline="-10101" dirty="0">
                          <a:latin typeface="Yu Gothic UI"/>
                          <a:cs typeface="Yu Gothic UI"/>
                        </a:rPr>
                        <a:t>れ</a:t>
                      </a:r>
                      <a:r>
                        <a:rPr sz="1650" spc="127" baseline="-10101" dirty="0">
                          <a:latin typeface="Yu Gothic UI"/>
                          <a:cs typeface="Yu Gothic UI"/>
                        </a:rPr>
                        <a:t>か</a:t>
                      </a:r>
                      <a:r>
                        <a:rPr sz="1650" spc="240" baseline="-10101" dirty="0">
                          <a:latin typeface="Yu Gothic UI"/>
                          <a:cs typeface="Yu Gothic UI"/>
                        </a:rPr>
                        <a:t>を</a:t>
                      </a:r>
                      <a:r>
                        <a:rPr sz="1650" spc="-150" baseline="-10101" dirty="0">
                          <a:latin typeface="Yu Gothic UI"/>
                          <a:cs typeface="Yu Gothic UI"/>
                        </a:rPr>
                        <a:t>算</a:t>
                      </a:r>
                      <a:r>
                        <a:rPr sz="1650" spc="-165" baseline="-10101" dirty="0">
                          <a:latin typeface="Yu Gothic UI"/>
                          <a:cs typeface="Yu Gothic UI"/>
                        </a:rPr>
                        <a:t>定</a:t>
                      </a:r>
                      <a:r>
                        <a:rPr sz="1650" spc="337" baseline="-10101" dirty="0">
                          <a:latin typeface="Yu Gothic UI"/>
                          <a:cs typeface="Yu Gothic UI"/>
                        </a:rPr>
                        <a:t>し</a:t>
                      </a:r>
                      <a:r>
                        <a:rPr sz="1650" spc="209" baseline="-10101" dirty="0">
                          <a:latin typeface="Yu Gothic UI"/>
                          <a:cs typeface="Yu Gothic UI"/>
                        </a:rPr>
                        <a:t>た</a:t>
                      </a:r>
                      <a:r>
                        <a:rPr sz="1650" spc="-165" baseline="-10101" dirty="0">
                          <a:latin typeface="Yu Gothic UI"/>
                          <a:cs typeface="Yu Gothic UI"/>
                        </a:rPr>
                        <a:t>患者</a:t>
                      </a:r>
                      <a:r>
                        <a:rPr sz="1650" spc="209" baseline="-10101" dirty="0">
                          <a:latin typeface="Yu Gothic UI"/>
                          <a:cs typeface="Yu Gothic UI"/>
                        </a:rPr>
                        <a:t>に</a:t>
                      </a:r>
                      <a:r>
                        <a:rPr sz="1650" spc="-165" baseline="-10101" dirty="0">
                          <a:latin typeface="Yu Gothic UI"/>
                          <a:cs typeface="Yu Gothic UI"/>
                        </a:rPr>
                        <a:t>限</a:t>
                      </a:r>
                      <a:r>
                        <a:rPr sz="1650" spc="217" baseline="-10101" dirty="0">
                          <a:latin typeface="Yu Gothic UI"/>
                          <a:cs typeface="Yu Gothic UI"/>
                        </a:rPr>
                        <a:t>る</a:t>
                      </a:r>
                      <a:r>
                        <a:rPr sz="1650" spc="487" baseline="-10101" dirty="0">
                          <a:latin typeface="Yu Gothic UI"/>
                          <a:cs typeface="Yu Gothic UI"/>
                        </a:rPr>
                        <a:t>。</a:t>
                      </a:r>
                      <a:r>
                        <a:rPr sz="1650" baseline="-10101" dirty="0">
                          <a:latin typeface="Yu Gothic UI"/>
                          <a:cs typeface="Yu Gothic UI"/>
                        </a:rPr>
                        <a:t>	</a:t>
                      </a:r>
                      <a:r>
                        <a:rPr sz="1100" spc="-100" dirty="0">
                          <a:latin typeface="Yu Gothic UI"/>
                          <a:cs typeface="Yu Gothic UI"/>
                        </a:rPr>
                        <a:t>咀嚼能力検</a:t>
                      </a:r>
                      <a:r>
                        <a:rPr sz="1100" spc="-110" dirty="0">
                          <a:latin typeface="Yu Gothic UI"/>
                          <a:cs typeface="Yu Gothic UI"/>
                        </a:rPr>
                        <a:t>査</a:t>
                      </a:r>
                      <a:r>
                        <a:rPr sz="1100" spc="265" dirty="0">
                          <a:latin typeface="Yu Gothic UI"/>
                          <a:cs typeface="Yu Gothic UI"/>
                        </a:rPr>
                        <a:t>、</a:t>
                      </a:r>
                      <a:r>
                        <a:rPr sz="1100" spc="-100" dirty="0">
                          <a:latin typeface="Yu Gothic UI"/>
                          <a:cs typeface="Yu Gothic UI"/>
                        </a:rPr>
                        <a:t>咬</a:t>
                      </a:r>
                      <a:r>
                        <a:rPr sz="1100" spc="-110" dirty="0">
                          <a:latin typeface="Yu Gothic UI"/>
                          <a:cs typeface="Yu Gothic UI"/>
                        </a:rPr>
                        <a:t>合圧</a:t>
                      </a:r>
                      <a:r>
                        <a:rPr sz="1100" spc="-100" dirty="0">
                          <a:latin typeface="Yu Gothic UI"/>
                          <a:cs typeface="Yu Gothic UI"/>
                        </a:rPr>
                        <a:t>検</a:t>
                      </a:r>
                      <a:r>
                        <a:rPr sz="1100" spc="-110" dirty="0">
                          <a:latin typeface="Yu Gothic UI"/>
                          <a:cs typeface="Yu Gothic UI"/>
                        </a:rPr>
                        <a:t>査</a:t>
                      </a:r>
                      <a:r>
                        <a:rPr sz="1100" spc="270" dirty="0">
                          <a:latin typeface="Yu Gothic UI"/>
                          <a:cs typeface="Yu Gothic UI"/>
                        </a:rPr>
                        <a:t>、</a:t>
                      </a:r>
                      <a:r>
                        <a:rPr sz="1100" b="1" u="sng" spc="-100" dirty="0">
                          <a:solidFill>
                            <a:srgbClr val="006FC0"/>
                          </a:solidFill>
                          <a:uFill>
                            <a:solidFill>
                              <a:srgbClr val="006FC0"/>
                            </a:solidFill>
                          </a:uFill>
                          <a:latin typeface="Yu Gothic UI"/>
                          <a:cs typeface="Yu Gothic UI"/>
                        </a:rPr>
                        <a:t>口</a:t>
                      </a:r>
                      <a:r>
                        <a:rPr sz="1100" b="1" u="sng" spc="-110" dirty="0">
                          <a:solidFill>
                            <a:srgbClr val="006FC0"/>
                          </a:solidFill>
                          <a:uFill>
                            <a:solidFill>
                              <a:srgbClr val="006FC0"/>
                            </a:solidFill>
                          </a:uFill>
                          <a:latin typeface="Yu Gothic UI"/>
                          <a:cs typeface="Yu Gothic UI"/>
                        </a:rPr>
                        <a:t>腔粘</a:t>
                      </a:r>
                      <a:r>
                        <a:rPr sz="1100" b="1" u="sng" spc="-100" dirty="0">
                          <a:solidFill>
                            <a:srgbClr val="006FC0"/>
                          </a:solidFill>
                          <a:uFill>
                            <a:solidFill>
                              <a:srgbClr val="006FC0"/>
                            </a:solidFill>
                          </a:uFill>
                          <a:latin typeface="Yu Gothic UI"/>
                          <a:cs typeface="Yu Gothic UI"/>
                        </a:rPr>
                        <a:t>膜</a:t>
                      </a:r>
                      <a:r>
                        <a:rPr sz="1100" b="1" u="sng" spc="1825" dirty="0">
                          <a:solidFill>
                            <a:srgbClr val="006FC0"/>
                          </a:solidFill>
                          <a:uFill>
                            <a:solidFill>
                              <a:srgbClr val="006FC0"/>
                            </a:solidFill>
                          </a:uFill>
                          <a:latin typeface="Yu Gothic UI"/>
                          <a:cs typeface="Yu Gothic UI"/>
                        </a:rPr>
                        <a:t>🗎</a:t>
                      </a:r>
                      <a:r>
                        <a:rPr sz="1100" b="1" u="sng" spc="-110" dirty="0">
                          <a:solidFill>
                            <a:srgbClr val="006FC0"/>
                          </a:solidFill>
                          <a:uFill>
                            <a:solidFill>
                              <a:srgbClr val="006FC0"/>
                            </a:solidFill>
                          </a:uFill>
                          <a:latin typeface="Yu Gothic UI"/>
                          <a:cs typeface="Yu Gothic UI"/>
                        </a:rPr>
                        <a:t>潤</a:t>
                      </a:r>
                      <a:r>
                        <a:rPr sz="1100" b="1" u="sng" spc="-100" dirty="0">
                          <a:solidFill>
                            <a:srgbClr val="006FC0"/>
                          </a:solidFill>
                          <a:uFill>
                            <a:solidFill>
                              <a:srgbClr val="006FC0"/>
                            </a:solidFill>
                          </a:uFill>
                          <a:latin typeface="Yu Gothic UI"/>
                          <a:cs typeface="Yu Gothic UI"/>
                        </a:rPr>
                        <a:t>度</a:t>
                      </a:r>
                      <a:r>
                        <a:rPr sz="1100" b="1" u="sng" spc="-110" dirty="0">
                          <a:solidFill>
                            <a:srgbClr val="006FC0"/>
                          </a:solidFill>
                          <a:uFill>
                            <a:solidFill>
                              <a:srgbClr val="006FC0"/>
                            </a:solidFill>
                          </a:uFill>
                          <a:latin typeface="Yu Gothic UI"/>
                          <a:cs typeface="Yu Gothic UI"/>
                        </a:rPr>
                        <a:t>検</a:t>
                      </a:r>
                      <a:r>
                        <a:rPr sz="1100" b="1" u="sng" spc="120" dirty="0">
                          <a:solidFill>
                            <a:srgbClr val="006FC0"/>
                          </a:solidFill>
                          <a:uFill>
                            <a:solidFill>
                              <a:srgbClr val="006FC0"/>
                            </a:solidFill>
                          </a:uFill>
                          <a:latin typeface="Yu Gothic UI"/>
                          <a:cs typeface="Yu Gothic UI"/>
                        </a:rPr>
                        <a:t>査</a:t>
                      </a:r>
                      <a:r>
                        <a:rPr sz="1100" spc="275" dirty="0">
                          <a:latin typeface="Yu Gothic UI"/>
                          <a:cs typeface="Yu Gothic UI"/>
                        </a:rPr>
                        <a:t>、</a:t>
                      </a:r>
                      <a:r>
                        <a:rPr sz="1100" spc="-100" dirty="0">
                          <a:latin typeface="Yu Gothic UI"/>
                          <a:cs typeface="Yu Gothic UI"/>
                        </a:rPr>
                        <a:t>舌圧検査</a:t>
                      </a:r>
                      <a:r>
                        <a:rPr sz="1100" spc="-110" dirty="0">
                          <a:latin typeface="Yu Gothic UI"/>
                          <a:cs typeface="Yu Gothic UI"/>
                        </a:rPr>
                        <a:t>又</a:t>
                      </a:r>
                      <a:r>
                        <a:rPr sz="1100" spc="55" dirty="0">
                          <a:latin typeface="Yu Gothic UI"/>
                          <a:cs typeface="Yu Gothic UI"/>
                        </a:rPr>
                        <a:t>は</a:t>
                      </a:r>
                      <a:r>
                        <a:rPr sz="1100" spc="-110" dirty="0">
                          <a:latin typeface="Yu Gothic UI"/>
                          <a:cs typeface="Yu Gothic UI"/>
                        </a:rPr>
                        <a:t>口腔</a:t>
                      </a:r>
                      <a:r>
                        <a:rPr sz="1100" spc="-100" dirty="0">
                          <a:latin typeface="Yu Gothic UI"/>
                          <a:cs typeface="Yu Gothic UI"/>
                        </a:rPr>
                        <a:t>細</a:t>
                      </a:r>
                      <a:r>
                        <a:rPr sz="1100" spc="-110" dirty="0">
                          <a:latin typeface="Yu Gothic UI"/>
                          <a:cs typeface="Yu Gothic UI"/>
                        </a:rPr>
                        <a:t>菌定</a:t>
                      </a:r>
                      <a:r>
                        <a:rPr sz="1100" spc="-100" dirty="0">
                          <a:latin typeface="Yu Gothic UI"/>
                          <a:cs typeface="Yu Gothic UI"/>
                        </a:rPr>
                        <a:t>量</a:t>
                      </a:r>
                      <a:r>
                        <a:rPr sz="1100" spc="-110" dirty="0">
                          <a:latin typeface="Yu Gothic UI"/>
                          <a:cs typeface="Yu Gothic UI"/>
                        </a:rPr>
                        <a:t>検</a:t>
                      </a:r>
                      <a:r>
                        <a:rPr sz="1100" spc="-50" dirty="0">
                          <a:latin typeface="Yu Gothic UI"/>
                          <a:cs typeface="Yu Gothic UI"/>
                        </a:rPr>
                        <a:t>査</a:t>
                      </a:r>
                      <a:endParaRPr sz="1100">
                        <a:latin typeface="Yu Gothic UI"/>
                        <a:cs typeface="Yu Gothic UI"/>
                      </a:endParaRPr>
                    </a:p>
                    <a:p>
                      <a:pPr marL="4512945" marR="103505">
                        <a:lnSpc>
                          <a:spcPct val="100000"/>
                        </a:lnSpc>
                      </a:pPr>
                      <a:r>
                        <a:rPr sz="1100" spc="45" dirty="0">
                          <a:latin typeface="Yu Gothic UI"/>
                          <a:cs typeface="Yu Gothic UI"/>
                        </a:rPr>
                        <a:t>のいずれかを算定した患者。</a:t>
                      </a:r>
                      <a:r>
                        <a:rPr sz="1100" b="1" u="sng" spc="15" dirty="0">
                          <a:solidFill>
                            <a:srgbClr val="006FC0"/>
                          </a:solidFill>
                          <a:uFill>
                            <a:solidFill>
                              <a:srgbClr val="006FC0"/>
                            </a:solidFill>
                          </a:uFill>
                          <a:latin typeface="Yu Gothic UI"/>
                          <a:cs typeface="Yu Gothic UI"/>
                        </a:rPr>
                        <a:t>２については、１に該当しない患者</a:t>
                      </a:r>
                      <a:endParaRPr sz="1100">
                        <a:latin typeface="Yu Gothic UI"/>
                        <a:cs typeface="Yu Gothic UI"/>
                      </a:endParaRPr>
                    </a:p>
                    <a:p>
                      <a:pPr marR="103505">
                        <a:lnSpc>
                          <a:spcPct val="100000"/>
                        </a:lnSpc>
                        <a:spcBef>
                          <a:spcPts val="1235"/>
                        </a:spcBef>
                      </a:pPr>
                      <a:endParaRPr sz="1100">
                        <a:latin typeface="Times New Roman"/>
                        <a:cs typeface="Times New Roman"/>
                      </a:endParaRPr>
                    </a:p>
                    <a:p>
                      <a:pPr algn="r">
                        <a:lnSpc>
                          <a:spcPts val="1775"/>
                        </a:lnSpc>
                      </a:pPr>
                      <a:r>
                        <a:rPr sz="1800" b="1" spc="-25" dirty="0">
                          <a:latin typeface="Calibri"/>
                          <a:cs typeface="Calibri"/>
                        </a:rPr>
                        <a:t>81</a:t>
                      </a:r>
                      <a:endParaRPr sz="1800">
                        <a:latin typeface="Calibri"/>
                        <a:cs typeface="Calibri"/>
                      </a:endParaRPr>
                    </a:p>
                  </a:txBody>
                  <a:tcPr marL="0" marR="0" marT="4635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7" name="object 17"/>
          <p:cNvSpPr/>
          <p:nvPr/>
        </p:nvSpPr>
        <p:spPr>
          <a:xfrm>
            <a:off x="6181725" y="1714512"/>
            <a:ext cx="628650" cy="689610"/>
          </a:xfrm>
          <a:custGeom>
            <a:avLst/>
            <a:gdLst/>
            <a:ahLst/>
            <a:cxnLst/>
            <a:rect l="l" t="t" r="r" b="b"/>
            <a:pathLst>
              <a:path w="628650" h="689610">
                <a:moveTo>
                  <a:pt x="628650" y="0"/>
                </a:moveTo>
                <a:lnTo>
                  <a:pt x="0" y="0"/>
                </a:lnTo>
                <a:lnTo>
                  <a:pt x="0" y="689216"/>
                </a:lnTo>
                <a:lnTo>
                  <a:pt x="628650" y="689216"/>
                </a:lnTo>
                <a:lnTo>
                  <a:pt x="628650" y="0"/>
                </a:lnTo>
                <a:close/>
              </a:path>
            </a:pathLst>
          </a:custGeom>
          <a:solidFill>
            <a:srgbClr val="FFFFFF"/>
          </a:solid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039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3873246" y="206502"/>
            <a:ext cx="2159000" cy="391160"/>
          </a:xfrm>
          <a:prstGeom prst="rect">
            <a:avLst/>
          </a:prstGeom>
        </p:spPr>
        <p:txBody>
          <a:bodyPr vert="horz" wrap="square" lIns="0" tIns="12700" rIns="0" bIns="0" rtlCol="0">
            <a:spAutoFit/>
          </a:bodyPr>
          <a:lstStyle/>
          <a:p>
            <a:pPr marL="12700">
              <a:lnSpc>
                <a:spcPct val="100000"/>
              </a:lnSpc>
              <a:spcBef>
                <a:spcPts val="100"/>
              </a:spcBef>
            </a:pPr>
            <a:r>
              <a:rPr spc="-10" dirty="0"/>
              <a:t>歯科麻酔管理料</a:t>
            </a:r>
          </a:p>
        </p:txBody>
      </p:sp>
      <p:grpSp>
        <p:nvGrpSpPr>
          <p:cNvPr id="4" name="object 4"/>
          <p:cNvGrpSpPr/>
          <p:nvPr/>
        </p:nvGrpSpPr>
        <p:grpSpPr>
          <a:xfrm>
            <a:off x="174345" y="2021370"/>
            <a:ext cx="4629785" cy="4684395"/>
            <a:chOff x="174345" y="2021370"/>
            <a:chExt cx="4629785" cy="4684395"/>
          </a:xfrm>
        </p:grpSpPr>
        <p:sp>
          <p:nvSpPr>
            <p:cNvPr id="5" name="object 5"/>
            <p:cNvSpPr/>
            <p:nvPr/>
          </p:nvSpPr>
          <p:spPr>
            <a:xfrm>
              <a:off x="174345" y="2287689"/>
              <a:ext cx="4629785" cy="4418330"/>
            </a:xfrm>
            <a:custGeom>
              <a:avLst/>
              <a:gdLst/>
              <a:ahLst/>
              <a:cxnLst/>
              <a:rect l="l" t="t" r="r" b="b"/>
              <a:pathLst>
                <a:path w="4629785" h="4418330">
                  <a:moveTo>
                    <a:pt x="4629785" y="0"/>
                  </a:moveTo>
                  <a:lnTo>
                    <a:pt x="0" y="0"/>
                  </a:lnTo>
                  <a:lnTo>
                    <a:pt x="0" y="4417949"/>
                  </a:lnTo>
                  <a:lnTo>
                    <a:pt x="4629785" y="4417949"/>
                  </a:lnTo>
                  <a:lnTo>
                    <a:pt x="4629785" y="0"/>
                  </a:lnTo>
                  <a:close/>
                </a:path>
              </a:pathLst>
            </a:custGeom>
            <a:solidFill>
              <a:srgbClr val="E7EDF8"/>
            </a:solidFill>
          </p:spPr>
          <p:txBody>
            <a:bodyPr wrap="square" lIns="0" tIns="0" rIns="0" bIns="0" rtlCol="0"/>
            <a:lstStyle/>
            <a:p>
              <a:endParaRPr/>
            </a:p>
          </p:txBody>
        </p:sp>
        <p:sp>
          <p:nvSpPr>
            <p:cNvPr id="6" name="object 6"/>
            <p:cNvSpPr/>
            <p:nvPr/>
          </p:nvSpPr>
          <p:spPr>
            <a:xfrm>
              <a:off x="174345" y="2021370"/>
              <a:ext cx="4629785" cy="243204"/>
            </a:xfrm>
            <a:custGeom>
              <a:avLst/>
              <a:gdLst/>
              <a:ahLst/>
              <a:cxnLst/>
              <a:rect l="l" t="t" r="r" b="b"/>
              <a:pathLst>
                <a:path w="4629785" h="243205">
                  <a:moveTo>
                    <a:pt x="4629785" y="0"/>
                  </a:moveTo>
                  <a:lnTo>
                    <a:pt x="0" y="0"/>
                  </a:lnTo>
                  <a:lnTo>
                    <a:pt x="0" y="243039"/>
                  </a:lnTo>
                  <a:lnTo>
                    <a:pt x="4629785" y="243039"/>
                  </a:lnTo>
                  <a:lnTo>
                    <a:pt x="4629785" y="0"/>
                  </a:lnTo>
                  <a:close/>
                </a:path>
              </a:pathLst>
            </a:custGeom>
            <a:solidFill>
              <a:srgbClr val="A9C2E7"/>
            </a:solidFill>
          </p:spPr>
          <p:txBody>
            <a:bodyPr wrap="square" lIns="0" tIns="0" rIns="0" bIns="0" rtlCol="0"/>
            <a:lstStyle/>
            <a:p>
              <a:endParaRPr/>
            </a:p>
          </p:txBody>
        </p:sp>
      </p:grpSp>
      <p:grpSp>
        <p:nvGrpSpPr>
          <p:cNvPr id="7" name="object 7"/>
          <p:cNvGrpSpPr/>
          <p:nvPr/>
        </p:nvGrpSpPr>
        <p:grpSpPr>
          <a:xfrm>
            <a:off x="5118100" y="2023338"/>
            <a:ext cx="4642485" cy="4688840"/>
            <a:chOff x="5118100" y="2023338"/>
            <a:chExt cx="4642485" cy="4688840"/>
          </a:xfrm>
        </p:grpSpPr>
        <p:sp>
          <p:nvSpPr>
            <p:cNvPr id="8" name="object 8"/>
            <p:cNvSpPr/>
            <p:nvPr/>
          </p:nvSpPr>
          <p:spPr>
            <a:xfrm>
              <a:off x="5124450" y="2023338"/>
              <a:ext cx="4629785" cy="241300"/>
            </a:xfrm>
            <a:custGeom>
              <a:avLst/>
              <a:gdLst/>
              <a:ahLst/>
              <a:cxnLst/>
              <a:rect l="l" t="t" r="r" b="b"/>
              <a:pathLst>
                <a:path w="4629784" h="241300">
                  <a:moveTo>
                    <a:pt x="4629784" y="0"/>
                  </a:moveTo>
                  <a:lnTo>
                    <a:pt x="0" y="0"/>
                  </a:lnTo>
                  <a:lnTo>
                    <a:pt x="0" y="241071"/>
                  </a:lnTo>
                  <a:lnTo>
                    <a:pt x="4629784" y="241071"/>
                  </a:lnTo>
                  <a:lnTo>
                    <a:pt x="4629784" y="0"/>
                  </a:lnTo>
                  <a:close/>
                </a:path>
              </a:pathLst>
            </a:custGeom>
            <a:solidFill>
              <a:srgbClr val="91FFB3"/>
            </a:solidFill>
          </p:spPr>
          <p:txBody>
            <a:bodyPr wrap="square" lIns="0" tIns="0" rIns="0" bIns="0" rtlCol="0"/>
            <a:lstStyle/>
            <a:p>
              <a:endParaRPr/>
            </a:p>
          </p:txBody>
        </p:sp>
        <p:sp>
          <p:nvSpPr>
            <p:cNvPr id="9" name="object 9"/>
            <p:cNvSpPr/>
            <p:nvPr/>
          </p:nvSpPr>
          <p:spPr>
            <a:xfrm>
              <a:off x="5124450" y="2287689"/>
              <a:ext cx="4629785" cy="4418330"/>
            </a:xfrm>
            <a:custGeom>
              <a:avLst/>
              <a:gdLst/>
              <a:ahLst/>
              <a:cxnLst/>
              <a:rect l="l" t="t" r="r" b="b"/>
              <a:pathLst>
                <a:path w="4629784" h="4418330">
                  <a:moveTo>
                    <a:pt x="4629784" y="0"/>
                  </a:moveTo>
                  <a:lnTo>
                    <a:pt x="0" y="0"/>
                  </a:lnTo>
                  <a:lnTo>
                    <a:pt x="0" y="4417949"/>
                  </a:lnTo>
                  <a:lnTo>
                    <a:pt x="4629784" y="4417949"/>
                  </a:lnTo>
                  <a:lnTo>
                    <a:pt x="4629784" y="0"/>
                  </a:lnTo>
                  <a:close/>
                </a:path>
              </a:pathLst>
            </a:custGeom>
            <a:solidFill>
              <a:srgbClr val="E0FFEA"/>
            </a:solidFill>
          </p:spPr>
          <p:txBody>
            <a:bodyPr wrap="square" lIns="0" tIns="0" rIns="0" bIns="0" rtlCol="0"/>
            <a:lstStyle/>
            <a:p>
              <a:endParaRPr/>
            </a:p>
          </p:txBody>
        </p:sp>
        <p:sp>
          <p:nvSpPr>
            <p:cNvPr id="10" name="object 10"/>
            <p:cNvSpPr/>
            <p:nvPr/>
          </p:nvSpPr>
          <p:spPr>
            <a:xfrm>
              <a:off x="5124450" y="2287689"/>
              <a:ext cx="4629785" cy="4418330"/>
            </a:xfrm>
            <a:custGeom>
              <a:avLst/>
              <a:gdLst/>
              <a:ahLst/>
              <a:cxnLst/>
              <a:rect l="l" t="t" r="r" b="b"/>
              <a:pathLst>
                <a:path w="4629784" h="4418330">
                  <a:moveTo>
                    <a:pt x="0" y="4417949"/>
                  </a:moveTo>
                  <a:lnTo>
                    <a:pt x="4629784" y="4417949"/>
                  </a:lnTo>
                  <a:lnTo>
                    <a:pt x="4629784" y="0"/>
                  </a:lnTo>
                  <a:lnTo>
                    <a:pt x="0" y="0"/>
                  </a:lnTo>
                  <a:lnTo>
                    <a:pt x="0" y="4417949"/>
                  </a:lnTo>
                  <a:close/>
                </a:path>
              </a:pathLst>
            </a:custGeom>
            <a:ln w="12700">
              <a:solidFill>
                <a:srgbClr val="00AF50"/>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67082" y="808697"/>
          <a:ext cx="9848215" cy="5979795"/>
        </p:xfrm>
        <a:graphic>
          <a:graphicData uri="http://schemas.openxmlformats.org/drawingml/2006/table">
            <a:tbl>
              <a:tblPr firstRow="1" bandRow="1">
                <a:tableStyleId>{2D5ABB26-0587-4C30-8999-92F81FD0307C}</a:tableStyleId>
              </a:tblPr>
              <a:tblGrid>
                <a:gridCol w="260350">
                  <a:extLst>
                    <a:ext uri="{9D8B030D-6E8A-4147-A177-3AD203B41FA5}">
                      <a16:colId xmlns:a16="http://schemas.microsoft.com/office/drawing/2014/main" val="20000"/>
                    </a:ext>
                  </a:extLst>
                </a:gridCol>
                <a:gridCol w="4325620">
                  <a:extLst>
                    <a:ext uri="{9D8B030D-6E8A-4147-A177-3AD203B41FA5}">
                      <a16:colId xmlns:a16="http://schemas.microsoft.com/office/drawing/2014/main" val="20001"/>
                    </a:ext>
                  </a:extLst>
                </a:gridCol>
                <a:gridCol w="5176520">
                  <a:extLst>
                    <a:ext uri="{9D8B030D-6E8A-4147-A177-3AD203B41FA5}">
                      <a16:colId xmlns:a16="http://schemas.microsoft.com/office/drawing/2014/main" val="20002"/>
                    </a:ext>
                  </a:extLst>
                </a:gridCol>
              </a:tblGrid>
              <a:tr h="168275">
                <a:tc>
                  <a:txBody>
                    <a:bodyPr/>
                    <a:lstStyle/>
                    <a:p>
                      <a:pPr>
                        <a:lnSpc>
                          <a:spcPct val="100000"/>
                        </a:lnSpc>
                      </a:pPr>
                      <a:endParaRPr sz="900">
                        <a:latin typeface="Times New Roman"/>
                        <a:cs typeface="Times New Roman"/>
                      </a:endParaRPr>
                    </a:p>
                  </a:txBody>
                  <a:tcPr marL="0" marR="0" marT="0" marB="0">
                    <a:lnB w="9525">
                      <a:solidFill>
                        <a:srgbClr val="000000"/>
                      </a:solidFill>
                      <a:prstDash val="solid"/>
                    </a:lnB>
                  </a:tcPr>
                </a:tc>
                <a:tc rowSpan="2">
                  <a:txBody>
                    <a:bodyPr/>
                    <a:lstStyle/>
                    <a:p>
                      <a:pPr marL="905510">
                        <a:lnSpc>
                          <a:spcPct val="100000"/>
                        </a:lnSpc>
                        <a:spcBef>
                          <a:spcPts val="305"/>
                        </a:spcBef>
                      </a:pPr>
                      <a:r>
                        <a:rPr sz="1800" b="1" spc="55" dirty="0">
                          <a:latin typeface="Yu Gothic UI"/>
                          <a:cs typeface="Yu Gothic UI"/>
                        </a:rPr>
                        <a:t>歯科麻酔管理料の見直し</a:t>
                      </a:r>
                      <a:endParaRPr sz="1800">
                        <a:latin typeface="Yu Gothic UI"/>
                        <a:cs typeface="Yu Gothic UI"/>
                      </a:endParaRPr>
                    </a:p>
                  </a:txBody>
                  <a:tcPr marL="0" marR="0" marT="38735" marB="0">
                    <a:solidFill>
                      <a:srgbClr val="CDFFDC"/>
                    </a:solidFill>
                  </a:tcPr>
                </a:tc>
                <a:tc>
                  <a:txBody>
                    <a:bodyPr/>
                    <a:lstStyle/>
                    <a:p>
                      <a:pPr>
                        <a:lnSpc>
                          <a:spcPct val="100000"/>
                        </a:lnSpc>
                      </a:pPr>
                      <a:endParaRPr sz="9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217170">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38735" marB="0">
                    <a:solidFill>
                      <a:srgbClr val="CDFFDC"/>
                    </a:solidFill>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594350">
                <a:tc gridSpan="3">
                  <a:txBody>
                    <a:bodyPr/>
                    <a:lstStyle/>
                    <a:p>
                      <a:pPr marL="376555" marR="83185" indent="-285750">
                        <a:lnSpc>
                          <a:spcPct val="120000"/>
                        </a:lnSpc>
                        <a:spcBef>
                          <a:spcPts val="1190"/>
                        </a:spcBef>
                        <a:buFont typeface="Wingdings"/>
                        <a:buChar char=""/>
                        <a:tabLst>
                          <a:tab pos="377825" algn="l"/>
                        </a:tabLst>
                      </a:pPr>
                      <a:r>
                        <a:rPr sz="1600" b="1" u="sng" dirty="0">
                          <a:solidFill>
                            <a:srgbClr val="006FC0"/>
                          </a:solidFill>
                          <a:uFill>
                            <a:solidFill>
                              <a:srgbClr val="006FC0"/>
                            </a:solidFill>
                          </a:uFill>
                          <a:latin typeface="Yu Gothic UI"/>
                          <a:cs typeface="Yu Gothic UI"/>
                        </a:rPr>
                        <a:t>静脈内鎮静法等</a:t>
                      </a:r>
                      <a:r>
                        <a:rPr sz="1600" spc="195" dirty="0">
                          <a:latin typeface="Yu Gothic UI"/>
                          <a:cs typeface="Yu Gothic UI"/>
                        </a:rPr>
                        <a:t>を実施する際の</a:t>
                      </a:r>
                      <a:r>
                        <a:rPr sz="1600" b="1" u="sng" spc="75" dirty="0">
                          <a:solidFill>
                            <a:srgbClr val="006FC0"/>
                          </a:solidFill>
                          <a:uFill>
                            <a:solidFill>
                              <a:srgbClr val="006FC0"/>
                            </a:solidFill>
                          </a:uFill>
                          <a:latin typeface="Yu Gothic UI"/>
                          <a:cs typeface="Yu Gothic UI"/>
                        </a:rPr>
                        <a:t>麻酔管理に係る評価を新設</a:t>
                      </a:r>
                      <a:r>
                        <a:rPr sz="1600" spc="420" dirty="0">
                          <a:latin typeface="Yu Gothic UI"/>
                          <a:cs typeface="Yu Gothic UI"/>
                        </a:rPr>
                        <a:t>するとともに、</a:t>
                      </a:r>
                      <a:r>
                        <a:rPr sz="1600" b="1" u="sng" spc="40" dirty="0">
                          <a:solidFill>
                            <a:srgbClr val="006FC0"/>
                          </a:solidFill>
                          <a:uFill>
                            <a:solidFill>
                              <a:srgbClr val="006FC0"/>
                            </a:solidFill>
                          </a:uFill>
                          <a:latin typeface="Yu Gothic UI"/>
                          <a:cs typeface="Yu Gothic UI"/>
                        </a:rPr>
                        <a:t>非常勤の歯科医師の配置</a:t>
                      </a:r>
                      <a:r>
                        <a:rPr sz="1600" spc="285" dirty="0">
                          <a:latin typeface="Yu Gothic UI"/>
                          <a:cs typeface="Yu Gothic UI"/>
                        </a:rPr>
                        <a:t>に	</a:t>
                      </a:r>
                      <a:r>
                        <a:rPr sz="1600" spc="434" dirty="0">
                          <a:latin typeface="Yu Gothic UI"/>
                          <a:cs typeface="Yu Gothic UI"/>
                        </a:rPr>
                        <a:t>より</a:t>
                      </a:r>
                      <a:r>
                        <a:rPr sz="1600" b="1" u="sng" spc="95" dirty="0">
                          <a:solidFill>
                            <a:srgbClr val="006FC0"/>
                          </a:solidFill>
                          <a:uFill>
                            <a:solidFill>
                              <a:srgbClr val="006FC0"/>
                            </a:solidFill>
                          </a:uFill>
                          <a:latin typeface="Yu Gothic UI"/>
                          <a:cs typeface="Yu Gothic UI"/>
                        </a:rPr>
                        <a:t>施設基準を満たす</a:t>
                      </a:r>
                      <a:r>
                        <a:rPr sz="1600" spc="425" dirty="0">
                          <a:latin typeface="Yu Gothic UI"/>
                          <a:cs typeface="Yu Gothic UI"/>
                        </a:rPr>
                        <a:t>こととする。</a:t>
                      </a:r>
                      <a:endParaRPr sz="1600">
                        <a:latin typeface="Yu Gothic UI"/>
                        <a:cs typeface="Yu Gothic UI"/>
                      </a:endParaRPr>
                    </a:p>
                    <a:p>
                      <a:pPr marL="2239645">
                        <a:lnSpc>
                          <a:spcPct val="100000"/>
                        </a:lnSpc>
                        <a:spcBef>
                          <a:spcPts val="730"/>
                        </a:spcBef>
                        <a:tabLst>
                          <a:tab pos="7100570"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a:t>
                      </a:r>
                      <a:r>
                        <a:rPr sz="1400" b="1" spc="-10" dirty="0">
                          <a:latin typeface="Yu Gothic UI"/>
                          <a:cs typeface="Yu Gothic UI"/>
                        </a:rPr>
                        <a:t>改定</a:t>
                      </a:r>
                      <a:r>
                        <a:rPr sz="1400" b="1" spc="-50" dirty="0">
                          <a:latin typeface="Yu Gothic UI"/>
                          <a:cs typeface="Yu Gothic UI"/>
                        </a:rPr>
                        <a:t>後</a:t>
                      </a:r>
                      <a:endParaRPr sz="1400">
                        <a:latin typeface="Yu Gothic UI"/>
                        <a:cs typeface="Yu Gothic UI"/>
                      </a:endParaRPr>
                    </a:p>
                    <a:p>
                      <a:pPr marL="193675">
                        <a:lnSpc>
                          <a:spcPct val="100000"/>
                        </a:lnSpc>
                        <a:spcBef>
                          <a:spcPts val="905"/>
                        </a:spcBef>
                        <a:tabLst>
                          <a:tab pos="3547110" algn="l"/>
                          <a:tab pos="5144135" algn="l"/>
                        </a:tabLst>
                      </a:pPr>
                      <a:r>
                        <a:rPr sz="1200" spc="600" dirty="0">
                          <a:latin typeface="Yu Gothic UI"/>
                          <a:cs typeface="Yu Gothic UI"/>
                        </a:rPr>
                        <a:t>【</a:t>
                      </a:r>
                      <a:r>
                        <a:rPr sz="1200" dirty="0">
                          <a:latin typeface="Yu Gothic UI"/>
                          <a:cs typeface="Yu Gothic UI"/>
                        </a:rPr>
                        <a:t>歯科麻酔管理料</a:t>
                      </a:r>
                      <a:r>
                        <a:rPr sz="1200" spc="550" dirty="0">
                          <a:latin typeface="Yu Gothic UI"/>
                          <a:cs typeface="Yu Gothic UI"/>
                        </a:rPr>
                        <a:t>】</a:t>
                      </a:r>
                      <a:r>
                        <a:rPr sz="1200" dirty="0">
                          <a:latin typeface="Yu Gothic UI"/>
                          <a:cs typeface="Yu Gothic UI"/>
                        </a:rPr>
                        <a:t>	</a:t>
                      </a:r>
                      <a:r>
                        <a:rPr sz="1200" u="sng" spc="85" dirty="0">
                          <a:uFill>
                            <a:solidFill>
                              <a:srgbClr val="000000"/>
                            </a:solidFill>
                          </a:uFill>
                          <a:latin typeface="Yu Gothic UI"/>
                          <a:cs typeface="Yu Gothic UI"/>
                        </a:rPr>
                        <a:t>750</a:t>
                      </a:r>
                      <a:r>
                        <a:rPr sz="1200" u="sng" spc="-50" dirty="0">
                          <a:uFill>
                            <a:solidFill>
                              <a:srgbClr val="000000"/>
                            </a:solidFill>
                          </a:uFill>
                          <a:latin typeface="Yu Gothic UI"/>
                          <a:cs typeface="Yu Gothic UI"/>
                        </a:rPr>
                        <a:t>点</a:t>
                      </a:r>
                      <a:r>
                        <a:rPr sz="1200" dirty="0">
                          <a:latin typeface="Yu Gothic UI"/>
                          <a:cs typeface="Yu Gothic UI"/>
                        </a:rPr>
                        <a:t>	</a:t>
                      </a:r>
                      <a:r>
                        <a:rPr sz="1200" spc="600" dirty="0">
                          <a:latin typeface="Yu Gothic UI"/>
                          <a:cs typeface="Yu Gothic UI"/>
                        </a:rPr>
                        <a:t>【</a:t>
                      </a:r>
                      <a:r>
                        <a:rPr sz="1200" dirty="0">
                          <a:latin typeface="Yu Gothic UI"/>
                          <a:cs typeface="Yu Gothic UI"/>
                        </a:rPr>
                        <a:t>歯科麻酔管理料</a:t>
                      </a:r>
                      <a:r>
                        <a:rPr sz="1200" spc="550" dirty="0">
                          <a:latin typeface="Yu Gothic UI"/>
                          <a:cs typeface="Yu Gothic UI"/>
                        </a:rPr>
                        <a:t>】</a:t>
                      </a:r>
                      <a:endParaRPr sz="1200">
                        <a:latin typeface="Yu Gothic UI"/>
                        <a:cs typeface="Yu Gothic UI"/>
                      </a:endParaRPr>
                    </a:p>
                    <a:p>
                      <a:pPr marL="193675">
                        <a:lnSpc>
                          <a:spcPct val="100000"/>
                        </a:lnSpc>
                        <a:spcBef>
                          <a:spcPts val="160"/>
                        </a:spcBef>
                        <a:tabLst>
                          <a:tab pos="5297170" algn="l"/>
                          <a:tab pos="5601970" algn="l"/>
                          <a:tab pos="7836534"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b="1" u="sng" spc="-50" dirty="0">
                          <a:solidFill>
                            <a:srgbClr val="006FC0"/>
                          </a:solidFill>
                          <a:uFill>
                            <a:solidFill>
                              <a:srgbClr val="006FC0"/>
                            </a:solidFill>
                          </a:uFill>
                          <a:latin typeface="Yu Gothic UI"/>
                          <a:cs typeface="Yu Gothic UI"/>
                        </a:rPr>
                        <a:t>１</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歯科麻酔管理料</a:t>
                      </a:r>
                      <a:r>
                        <a:rPr sz="1200" b="1" u="sng" spc="-50" dirty="0">
                          <a:solidFill>
                            <a:srgbClr val="006FC0"/>
                          </a:solidFill>
                          <a:uFill>
                            <a:solidFill>
                              <a:srgbClr val="006FC0"/>
                            </a:solidFill>
                          </a:uFill>
                          <a:latin typeface="Yu Gothic UI"/>
                          <a:cs typeface="Yu Gothic UI"/>
                        </a:rPr>
                        <a:t>１</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 </a:t>
                      </a:r>
                      <a:r>
                        <a:rPr sz="1200" b="1" u="sng" spc="150" dirty="0">
                          <a:solidFill>
                            <a:srgbClr val="006FC0"/>
                          </a:solidFill>
                          <a:uFill>
                            <a:solidFill>
                              <a:srgbClr val="006FC0"/>
                            </a:solidFill>
                          </a:uFill>
                          <a:latin typeface="Yu Gothic UI"/>
                          <a:cs typeface="Yu Gothic UI"/>
                        </a:rPr>
                        <a:t>750</a:t>
                      </a:r>
                      <a:r>
                        <a:rPr sz="1200" b="1" u="sng" dirty="0">
                          <a:solidFill>
                            <a:srgbClr val="006FC0"/>
                          </a:solidFill>
                          <a:uFill>
                            <a:solidFill>
                              <a:srgbClr val="006FC0"/>
                            </a:solidFill>
                          </a:uFill>
                          <a:latin typeface="Yu Gothic UI"/>
                          <a:cs typeface="Yu Gothic UI"/>
                        </a:rPr>
                        <a:t>点</a:t>
                      </a:r>
                      <a:endParaRPr sz="1200">
                        <a:latin typeface="Yu Gothic UI"/>
                        <a:cs typeface="Yu Gothic UI"/>
                      </a:endParaRPr>
                    </a:p>
                    <a:p>
                      <a:pPr marL="193675">
                        <a:lnSpc>
                          <a:spcPct val="100000"/>
                        </a:lnSpc>
                        <a:spcBef>
                          <a:spcPts val="165"/>
                        </a:spcBef>
                        <a:tabLst>
                          <a:tab pos="5297170" algn="l"/>
                          <a:tab pos="5601970" algn="l"/>
                          <a:tab pos="7836534"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b="1" u="sng" spc="-50" dirty="0">
                          <a:solidFill>
                            <a:srgbClr val="006FC0"/>
                          </a:solidFill>
                          <a:uFill>
                            <a:solidFill>
                              <a:srgbClr val="006FC0"/>
                            </a:solidFill>
                          </a:uFill>
                          <a:latin typeface="Yu Gothic UI"/>
                          <a:cs typeface="Yu Gothic UI"/>
                        </a:rPr>
                        <a:t>２</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歯科麻酔管理料</a:t>
                      </a:r>
                      <a:r>
                        <a:rPr sz="1200" b="1" u="sng" spc="-50" dirty="0">
                          <a:solidFill>
                            <a:srgbClr val="006FC0"/>
                          </a:solidFill>
                          <a:uFill>
                            <a:solidFill>
                              <a:srgbClr val="006FC0"/>
                            </a:solidFill>
                          </a:uFill>
                          <a:latin typeface="Yu Gothic UI"/>
                          <a:cs typeface="Yu Gothic UI"/>
                        </a:rPr>
                        <a:t>２</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 </a:t>
                      </a:r>
                      <a:r>
                        <a:rPr sz="1200" b="1" u="sng" spc="140" dirty="0">
                          <a:solidFill>
                            <a:srgbClr val="006FC0"/>
                          </a:solidFill>
                          <a:uFill>
                            <a:solidFill>
                              <a:srgbClr val="006FC0"/>
                            </a:solidFill>
                          </a:uFill>
                          <a:latin typeface="Yu Gothic UI"/>
                          <a:cs typeface="Yu Gothic UI"/>
                        </a:rPr>
                        <a:t>600</a:t>
                      </a:r>
                      <a:r>
                        <a:rPr sz="1200" b="1" u="sng" dirty="0">
                          <a:solidFill>
                            <a:srgbClr val="006FC0"/>
                          </a:solidFill>
                          <a:uFill>
                            <a:solidFill>
                              <a:srgbClr val="006FC0"/>
                            </a:solidFill>
                          </a:uFill>
                          <a:latin typeface="Yu Gothic UI"/>
                          <a:cs typeface="Yu Gothic UI"/>
                        </a:rPr>
                        <a:t>点</a:t>
                      </a:r>
                      <a:endParaRPr sz="1200">
                        <a:latin typeface="Yu Gothic UI"/>
                        <a:cs typeface="Yu Gothic UI"/>
                      </a:endParaRPr>
                    </a:p>
                    <a:p>
                      <a:pPr marL="193675">
                        <a:lnSpc>
                          <a:spcPct val="100000"/>
                        </a:lnSpc>
                        <a:spcBef>
                          <a:spcPts val="155"/>
                        </a:spcBef>
                        <a:tabLst>
                          <a:tab pos="5144135" algn="l"/>
                        </a:tabLst>
                      </a:pPr>
                      <a:r>
                        <a:rPr sz="1200" dirty="0">
                          <a:latin typeface="Yu Gothic UI"/>
                          <a:cs typeface="Yu Gothic UI"/>
                        </a:rPr>
                        <a:t>［算定要件</a:t>
                      </a:r>
                      <a:r>
                        <a:rPr sz="1200" spc="-50" dirty="0">
                          <a:latin typeface="Yu Gothic UI"/>
                          <a:cs typeface="Yu Gothic UI"/>
                        </a:rPr>
                        <a:t>］</a:t>
                      </a:r>
                      <a:r>
                        <a:rPr sz="1200" dirty="0">
                          <a:latin typeface="Yu Gothic UI"/>
                          <a:cs typeface="Yu Gothic UI"/>
                        </a:rPr>
                        <a:t>	［算定要件</a:t>
                      </a:r>
                      <a:r>
                        <a:rPr sz="1200" spc="-50" dirty="0">
                          <a:latin typeface="Yu Gothic UI"/>
                          <a:cs typeface="Yu Gothic UI"/>
                        </a:rPr>
                        <a:t>］</a:t>
                      </a:r>
                      <a:endParaRPr sz="1200">
                        <a:latin typeface="Yu Gothic UI"/>
                        <a:cs typeface="Yu Gothic UI"/>
                      </a:endParaRPr>
                    </a:p>
                    <a:p>
                      <a:pPr marL="661670" marR="179070" indent="-304800" algn="r">
                        <a:lnSpc>
                          <a:spcPts val="1610"/>
                        </a:lnSpc>
                        <a:spcBef>
                          <a:spcPts val="70"/>
                        </a:spcBef>
                        <a:tabLst>
                          <a:tab pos="814069" algn="l"/>
                          <a:tab pos="5307965" algn="l"/>
                          <a:tab pos="5612765" algn="l"/>
                          <a:tab pos="5765165" algn="l"/>
                        </a:tabLst>
                      </a:pPr>
                      <a:r>
                        <a:rPr sz="1200" dirty="0">
                          <a:latin typeface="Yu Gothic UI"/>
                          <a:cs typeface="Yu Gothic UI"/>
                        </a:rPr>
                        <a:t>注</a:t>
                      </a:r>
                      <a:r>
                        <a:rPr sz="1200" spc="-50" dirty="0">
                          <a:latin typeface="Yu Gothic UI"/>
                          <a:cs typeface="Yu Gothic UI"/>
                        </a:rPr>
                        <a:t>１</a:t>
                      </a:r>
                      <a:r>
                        <a:rPr sz="1200" dirty="0">
                          <a:latin typeface="Yu Gothic UI"/>
                          <a:cs typeface="Yu Gothic UI"/>
                        </a:rPr>
                        <a:t>		</a:t>
                      </a:r>
                      <a:r>
                        <a:rPr sz="1200" spc="120" dirty="0">
                          <a:latin typeface="Yu Gothic UI"/>
                          <a:cs typeface="Yu Gothic UI"/>
                        </a:rPr>
                        <a:t>別</a:t>
                      </a:r>
                      <a:r>
                        <a:rPr sz="1200" spc="90" dirty="0">
                          <a:latin typeface="Yu Gothic UI"/>
                          <a:cs typeface="Yu Gothic UI"/>
                        </a:rPr>
                        <a:t>に</a:t>
                      </a:r>
                      <a:r>
                        <a:rPr sz="1200" spc="120" dirty="0">
                          <a:latin typeface="Yu Gothic UI"/>
                          <a:cs typeface="Yu Gothic UI"/>
                        </a:rPr>
                        <a:t>厚生労働大臣</a:t>
                      </a:r>
                      <a:r>
                        <a:rPr sz="1200" spc="100" dirty="0">
                          <a:latin typeface="Yu Gothic UI"/>
                          <a:cs typeface="Yu Gothic UI"/>
                        </a:rPr>
                        <a:t>が</a:t>
                      </a:r>
                      <a:r>
                        <a:rPr sz="1200" spc="120" dirty="0">
                          <a:latin typeface="Yu Gothic UI"/>
                          <a:cs typeface="Yu Gothic UI"/>
                        </a:rPr>
                        <a:t>定</a:t>
                      </a:r>
                      <a:r>
                        <a:rPr sz="1200" spc="95" dirty="0">
                          <a:latin typeface="Yu Gothic UI"/>
                          <a:cs typeface="Yu Gothic UI"/>
                        </a:rPr>
                        <a:t>め</a:t>
                      </a:r>
                      <a:r>
                        <a:rPr sz="1200" spc="90" dirty="0">
                          <a:latin typeface="Yu Gothic UI"/>
                          <a:cs typeface="Yu Gothic UI"/>
                        </a:rPr>
                        <a:t>る</a:t>
                      </a:r>
                      <a:r>
                        <a:rPr sz="1200" spc="120" dirty="0">
                          <a:latin typeface="Yu Gothic UI"/>
                          <a:cs typeface="Yu Gothic UI"/>
                        </a:rPr>
                        <a:t>施設基準</a:t>
                      </a:r>
                      <a:r>
                        <a:rPr sz="1200" spc="90" dirty="0">
                          <a:latin typeface="Yu Gothic UI"/>
                          <a:cs typeface="Yu Gothic UI"/>
                        </a:rPr>
                        <a:t>に</a:t>
                      </a:r>
                      <a:r>
                        <a:rPr sz="1200" spc="120" dirty="0">
                          <a:latin typeface="Yu Gothic UI"/>
                          <a:cs typeface="Yu Gothic UI"/>
                        </a:rPr>
                        <a:t>適合</a:t>
                      </a:r>
                      <a:r>
                        <a:rPr sz="1200" spc="80" dirty="0">
                          <a:latin typeface="Yu Gothic UI"/>
                          <a:cs typeface="Yu Gothic UI"/>
                        </a:rPr>
                        <a:t>し</a:t>
                      </a:r>
                      <a:r>
                        <a:rPr sz="1200" spc="90" dirty="0">
                          <a:latin typeface="Yu Gothic UI"/>
                          <a:cs typeface="Yu Gothic UI"/>
                        </a:rPr>
                        <a:t>て</a:t>
                      </a:r>
                      <a:r>
                        <a:rPr sz="1200" spc="95" dirty="0">
                          <a:latin typeface="Yu Gothic UI"/>
                          <a:cs typeface="Yu Gothic UI"/>
                        </a:rPr>
                        <a:t>い</a:t>
                      </a:r>
                      <a:r>
                        <a:rPr sz="1200" spc="90" dirty="0">
                          <a:latin typeface="Yu Gothic UI"/>
                          <a:cs typeface="Yu Gothic UI"/>
                        </a:rPr>
                        <a:t>るも</a:t>
                      </a:r>
                      <a:r>
                        <a:rPr sz="1200" spc="45" dirty="0">
                          <a:latin typeface="Yu Gothic UI"/>
                          <a:cs typeface="Yu Gothic UI"/>
                        </a:rPr>
                        <a:t>の</a:t>
                      </a:r>
                      <a:r>
                        <a:rPr sz="1200" dirty="0">
                          <a:latin typeface="Yu Gothic UI"/>
                          <a:cs typeface="Yu Gothic UI"/>
                        </a:rPr>
                        <a:t>	注</a:t>
                      </a:r>
                      <a:r>
                        <a:rPr sz="1200" spc="-50" dirty="0">
                          <a:latin typeface="Yu Gothic UI"/>
                          <a:cs typeface="Yu Gothic UI"/>
                        </a:rPr>
                        <a:t>１</a:t>
                      </a:r>
                      <a:r>
                        <a:rPr sz="1200" dirty="0">
                          <a:latin typeface="Yu Gothic UI"/>
                          <a:cs typeface="Yu Gothic UI"/>
                        </a:rPr>
                        <a:t>		</a:t>
                      </a:r>
                      <a:r>
                        <a:rPr sz="1200" b="1" u="sng" spc="250" dirty="0">
                          <a:solidFill>
                            <a:srgbClr val="006FC0"/>
                          </a:solidFill>
                          <a:uFill>
                            <a:solidFill>
                              <a:srgbClr val="006FC0"/>
                            </a:solidFill>
                          </a:uFill>
                          <a:latin typeface="Yu Gothic UI"/>
                          <a:cs typeface="Yu Gothic UI"/>
                        </a:rPr>
                        <a:t>１</a:t>
                      </a:r>
                      <a:r>
                        <a:rPr sz="1200" b="1" u="sng" spc="200" dirty="0">
                          <a:solidFill>
                            <a:srgbClr val="006FC0"/>
                          </a:solidFill>
                          <a:uFill>
                            <a:solidFill>
                              <a:srgbClr val="006FC0"/>
                            </a:solidFill>
                          </a:uFill>
                          <a:latin typeface="Yu Gothic UI"/>
                          <a:cs typeface="Yu Gothic UI"/>
                        </a:rPr>
                        <a:t>につ</a:t>
                      </a:r>
                      <a:r>
                        <a:rPr sz="1200" b="1" u="sng" spc="210" dirty="0">
                          <a:solidFill>
                            <a:srgbClr val="006FC0"/>
                          </a:solidFill>
                          <a:uFill>
                            <a:solidFill>
                              <a:srgbClr val="006FC0"/>
                            </a:solidFill>
                          </a:uFill>
                          <a:latin typeface="Yu Gothic UI"/>
                          <a:cs typeface="Yu Gothic UI"/>
                        </a:rPr>
                        <a:t>い</a:t>
                      </a:r>
                      <a:r>
                        <a:rPr sz="1200" b="1" u="sng" spc="190" dirty="0">
                          <a:solidFill>
                            <a:srgbClr val="006FC0"/>
                          </a:solidFill>
                          <a:uFill>
                            <a:solidFill>
                              <a:srgbClr val="006FC0"/>
                            </a:solidFill>
                          </a:uFill>
                          <a:latin typeface="Yu Gothic UI"/>
                          <a:cs typeface="Yu Gothic UI"/>
                        </a:rPr>
                        <a:t>て</a:t>
                      </a:r>
                      <a:r>
                        <a:rPr sz="1200" b="1" u="sng" spc="220" dirty="0">
                          <a:solidFill>
                            <a:srgbClr val="006FC0"/>
                          </a:solidFill>
                          <a:uFill>
                            <a:solidFill>
                              <a:srgbClr val="006FC0"/>
                            </a:solidFill>
                          </a:uFill>
                          <a:latin typeface="Yu Gothic UI"/>
                          <a:cs typeface="Yu Gothic UI"/>
                        </a:rPr>
                        <a:t>は</a:t>
                      </a:r>
                      <a:r>
                        <a:rPr sz="1200" b="1" u="sng" spc="165" dirty="0">
                          <a:solidFill>
                            <a:srgbClr val="006FC0"/>
                          </a:solidFill>
                          <a:uFill>
                            <a:solidFill>
                              <a:srgbClr val="006FC0"/>
                            </a:solidFill>
                          </a:uFill>
                          <a:latin typeface="Yu Gothic UI"/>
                          <a:cs typeface="Yu Gothic UI"/>
                        </a:rPr>
                        <a:t>、</a:t>
                      </a:r>
                      <a:r>
                        <a:rPr sz="1200" spc="70" dirty="0">
                          <a:latin typeface="Yu Gothic UI"/>
                          <a:cs typeface="Yu Gothic UI"/>
                        </a:rPr>
                        <a:t>別</a:t>
                      </a:r>
                      <a:r>
                        <a:rPr sz="1200" spc="55" dirty="0">
                          <a:latin typeface="Yu Gothic UI"/>
                          <a:cs typeface="Yu Gothic UI"/>
                        </a:rPr>
                        <a:t>に</a:t>
                      </a:r>
                      <a:r>
                        <a:rPr sz="1200" spc="70" dirty="0">
                          <a:latin typeface="Yu Gothic UI"/>
                          <a:cs typeface="Yu Gothic UI"/>
                        </a:rPr>
                        <a:t>厚生労働大臣</a:t>
                      </a:r>
                      <a:r>
                        <a:rPr sz="1200" spc="60" dirty="0">
                          <a:latin typeface="Yu Gothic UI"/>
                          <a:cs typeface="Yu Gothic UI"/>
                        </a:rPr>
                        <a:t>が</a:t>
                      </a:r>
                      <a:r>
                        <a:rPr sz="1200" spc="70" dirty="0">
                          <a:latin typeface="Yu Gothic UI"/>
                          <a:cs typeface="Yu Gothic UI"/>
                        </a:rPr>
                        <a:t>定</a:t>
                      </a:r>
                      <a:r>
                        <a:rPr sz="1200" spc="55" dirty="0">
                          <a:latin typeface="Yu Gothic UI"/>
                          <a:cs typeface="Yu Gothic UI"/>
                        </a:rPr>
                        <a:t>め</a:t>
                      </a:r>
                      <a:r>
                        <a:rPr sz="1200" spc="50" dirty="0">
                          <a:latin typeface="Yu Gothic UI"/>
                          <a:cs typeface="Yu Gothic UI"/>
                        </a:rPr>
                        <a:t>る</a:t>
                      </a:r>
                      <a:r>
                        <a:rPr sz="1200" spc="70" dirty="0">
                          <a:latin typeface="Yu Gothic UI"/>
                          <a:cs typeface="Yu Gothic UI"/>
                        </a:rPr>
                        <a:t>施設基準</a:t>
                      </a:r>
                      <a:r>
                        <a:rPr sz="1200" spc="55" dirty="0">
                          <a:latin typeface="Yu Gothic UI"/>
                          <a:cs typeface="Yu Gothic UI"/>
                        </a:rPr>
                        <a:t>に</a:t>
                      </a:r>
                      <a:r>
                        <a:rPr sz="1200" spc="20" dirty="0">
                          <a:latin typeface="Yu Gothic UI"/>
                          <a:cs typeface="Yu Gothic UI"/>
                        </a:rPr>
                        <a:t>適</a:t>
                      </a:r>
                      <a:r>
                        <a:rPr sz="1200" spc="90" dirty="0">
                          <a:latin typeface="Yu Gothic UI"/>
                          <a:cs typeface="Yu Gothic UI"/>
                        </a:rPr>
                        <a:t>とし</a:t>
                      </a:r>
                      <a:r>
                        <a:rPr sz="1200" spc="95" dirty="0">
                          <a:latin typeface="Yu Gothic UI"/>
                          <a:cs typeface="Yu Gothic UI"/>
                        </a:rPr>
                        <a:t>て</a:t>
                      </a:r>
                      <a:r>
                        <a:rPr sz="1200" spc="130" dirty="0">
                          <a:latin typeface="Yu Gothic UI"/>
                          <a:cs typeface="Yu Gothic UI"/>
                        </a:rPr>
                        <a:t>地方厚生局長等</a:t>
                      </a:r>
                      <a:r>
                        <a:rPr sz="1200" spc="100" dirty="0">
                          <a:latin typeface="Yu Gothic UI"/>
                          <a:cs typeface="Yu Gothic UI"/>
                        </a:rPr>
                        <a:t>に</a:t>
                      </a:r>
                      <a:r>
                        <a:rPr sz="1200" spc="130" dirty="0">
                          <a:latin typeface="Yu Gothic UI"/>
                          <a:cs typeface="Yu Gothic UI"/>
                        </a:rPr>
                        <a:t>届</a:t>
                      </a:r>
                      <a:r>
                        <a:rPr sz="1200" spc="100" dirty="0">
                          <a:latin typeface="Yu Gothic UI"/>
                          <a:cs typeface="Yu Gothic UI"/>
                        </a:rPr>
                        <a:t>け</a:t>
                      </a:r>
                      <a:r>
                        <a:rPr sz="1200" spc="130" dirty="0">
                          <a:latin typeface="Yu Gothic UI"/>
                          <a:cs typeface="Yu Gothic UI"/>
                        </a:rPr>
                        <a:t>出</a:t>
                      </a:r>
                      <a:r>
                        <a:rPr sz="1200" spc="100" dirty="0">
                          <a:latin typeface="Yu Gothic UI"/>
                          <a:cs typeface="Yu Gothic UI"/>
                        </a:rPr>
                        <a:t>た</a:t>
                      </a:r>
                      <a:r>
                        <a:rPr sz="1200" spc="130" dirty="0">
                          <a:latin typeface="Yu Gothic UI"/>
                          <a:cs typeface="Yu Gothic UI"/>
                        </a:rPr>
                        <a:t>保険医療機関</a:t>
                      </a:r>
                      <a:r>
                        <a:rPr sz="1200" spc="100" dirty="0">
                          <a:latin typeface="Yu Gothic UI"/>
                          <a:cs typeface="Yu Gothic UI"/>
                        </a:rPr>
                        <a:t>に</a:t>
                      </a:r>
                      <a:r>
                        <a:rPr sz="1200" spc="105" dirty="0">
                          <a:latin typeface="Yu Gothic UI"/>
                          <a:cs typeface="Yu Gothic UI"/>
                        </a:rPr>
                        <a:t>おい</a:t>
                      </a:r>
                      <a:r>
                        <a:rPr sz="1200" spc="95" dirty="0">
                          <a:latin typeface="Yu Gothic UI"/>
                          <a:cs typeface="Yu Gothic UI"/>
                        </a:rPr>
                        <a:t>て</a:t>
                      </a:r>
                      <a:r>
                        <a:rPr sz="1200" spc="35" dirty="0">
                          <a:latin typeface="Yu Gothic UI"/>
                          <a:cs typeface="Yu Gothic UI"/>
                        </a:rPr>
                        <a:t>、</a:t>
                      </a:r>
                      <a:r>
                        <a:rPr sz="1200" dirty="0">
                          <a:latin typeface="Yu Gothic UI"/>
                          <a:cs typeface="Yu Gothic UI"/>
                        </a:rPr>
                        <a:t>		</a:t>
                      </a:r>
                      <a:r>
                        <a:rPr sz="1200" spc="140" dirty="0">
                          <a:latin typeface="Yu Gothic UI"/>
                          <a:cs typeface="Yu Gothic UI"/>
                        </a:rPr>
                        <a:t>合</a:t>
                      </a:r>
                      <a:r>
                        <a:rPr sz="1200" spc="100" dirty="0">
                          <a:latin typeface="Yu Gothic UI"/>
                          <a:cs typeface="Yu Gothic UI"/>
                        </a:rPr>
                        <a:t>し</a:t>
                      </a:r>
                      <a:r>
                        <a:rPr sz="1200" spc="105" dirty="0">
                          <a:latin typeface="Yu Gothic UI"/>
                          <a:cs typeface="Yu Gothic UI"/>
                        </a:rPr>
                        <a:t>て</a:t>
                      </a:r>
                      <a:r>
                        <a:rPr sz="1200" spc="114" dirty="0">
                          <a:latin typeface="Yu Gothic UI"/>
                          <a:cs typeface="Yu Gothic UI"/>
                        </a:rPr>
                        <a:t>い</a:t>
                      </a:r>
                      <a:r>
                        <a:rPr sz="1200" spc="105" dirty="0">
                          <a:latin typeface="Yu Gothic UI"/>
                          <a:cs typeface="Yu Gothic UI"/>
                        </a:rPr>
                        <a:t>るも</a:t>
                      </a:r>
                      <a:r>
                        <a:rPr sz="1200" spc="114" dirty="0">
                          <a:latin typeface="Yu Gothic UI"/>
                          <a:cs typeface="Yu Gothic UI"/>
                        </a:rPr>
                        <a:t>の</a:t>
                      </a:r>
                      <a:r>
                        <a:rPr sz="1200" spc="100" dirty="0">
                          <a:latin typeface="Yu Gothic UI"/>
                          <a:cs typeface="Yu Gothic UI"/>
                        </a:rPr>
                        <a:t>とし</a:t>
                      </a:r>
                      <a:r>
                        <a:rPr sz="1200" spc="105" dirty="0">
                          <a:latin typeface="Yu Gothic UI"/>
                          <a:cs typeface="Yu Gothic UI"/>
                        </a:rPr>
                        <a:t>て</a:t>
                      </a:r>
                      <a:r>
                        <a:rPr sz="1200" spc="140" dirty="0">
                          <a:latin typeface="Yu Gothic UI"/>
                          <a:cs typeface="Yu Gothic UI"/>
                        </a:rPr>
                        <a:t>地方厚生局長等</a:t>
                      </a:r>
                      <a:r>
                        <a:rPr sz="1200" spc="110" dirty="0">
                          <a:latin typeface="Yu Gothic UI"/>
                          <a:cs typeface="Yu Gothic UI"/>
                        </a:rPr>
                        <a:t>に</a:t>
                      </a:r>
                      <a:r>
                        <a:rPr sz="1200" spc="140" dirty="0">
                          <a:latin typeface="Yu Gothic UI"/>
                          <a:cs typeface="Yu Gothic UI"/>
                        </a:rPr>
                        <a:t>届</a:t>
                      </a:r>
                      <a:r>
                        <a:rPr sz="1200" spc="110" dirty="0">
                          <a:latin typeface="Yu Gothic UI"/>
                          <a:cs typeface="Yu Gothic UI"/>
                        </a:rPr>
                        <a:t>け</a:t>
                      </a:r>
                      <a:r>
                        <a:rPr sz="1200" spc="140" dirty="0">
                          <a:latin typeface="Yu Gothic UI"/>
                          <a:cs typeface="Yu Gothic UI"/>
                        </a:rPr>
                        <a:t>出</a:t>
                      </a:r>
                      <a:r>
                        <a:rPr sz="1200" spc="110" dirty="0">
                          <a:latin typeface="Yu Gothic UI"/>
                          <a:cs typeface="Yu Gothic UI"/>
                        </a:rPr>
                        <a:t>た</a:t>
                      </a:r>
                      <a:r>
                        <a:rPr sz="1200" spc="140" dirty="0">
                          <a:latin typeface="Yu Gothic UI"/>
                          <a:cs typeface="Yu Gothic UI"/>
                        </a:rPr>
                        <a:t>保険医</a:t>
                      </a:r>
                      <a:r>
                        <a:rPr sz="1200" spc="90" dirty="0">
                          <a:latin typeface="Yu Gothic UI"/>
                          <a:cs typeface="Yu Gothic UI"/>
                        </a:rPr>
                        <a:t>療</a:t>
                      </a:r>
                      <a:endParaRPr sz="1200">
                        <a:latin typeface="Yu Gothic UI"/>
                        <a:cs typeface="Yu Gothic UI"/>
                      </a:endParaRPr>
                    </a:p>
                    <a:p>
                      <a:pPr marR="179070" algn="r">
                        <a:lnSpc>
                          <a:spcPct val="100000"/>
                        </a:lnSpc>
                        <a:spcBef>
                          <a:spcPts val="70"/>
                        </a:spcBef>
                        <a:tabLst>
                          <a:tab pos="4950460" algn="l"/>
                        </a:tabLst>
                      </a:pPr>
                      <a:r>
                        <a:rPr sz="1200" dirty="0">
                          <a:latin typeface="Yu Gothic UI"/>
                          <a:cs typeface="Yu Gothic UI"/>
                        </a:rPr>
                        <a:t>当該保険医療機関の麻酔に従事する歯科医師（地方厚生</a:t>
                      </a:r>
                      <a:r>
                        <a:rPr sz="1200" spc="-50" dirty="0">
                          <a:latin typeface="Yu Gothic UI"/>
                          <a:cs typeface="Yu Gothic UI"/>
                        </a:rPr>
                        <a:t>局</a:t>
                      </a:r>
                      <a:r>
                        <a:rPr sz="1200" dirty="0">
                          <a:latin typeface="Yu Gothic UI"/>
                          <a:cs typeface="Yu Gothic UI"/>
                        </a:rPr>
                        <a:t>	</a:t>
                      </a:r>
                      <a:r>
                        <a:rPr sz="1200" spc="90" dirty="0">
                          <a:latin typeface="Yu Gothic UI"/>
                          <a:cs typeface="Yu Gothic UI"/>
                        </a:rPr>
                        <a:t>機関</a:t>
                      </a:r>
                      <a:r>
                        <a:rPr sz="1200" spc="70" dirty="0">
                          <a:latin typeface="Yu Gothic UI"/>
                          <a:cs typeface="Yu Gothic UI"/>
                        </a:rPr>
                        <a:t>におい</a:t>
                      </a:r>
                      <a:r>
                        <a:rPr sz="1200" spc="65" dirty="0">
                          <a:latin typeface="Yu Gothic UI"/>
                          <a:cs typeface="Yu Gothic UI"/>
                        </a:rPr>
                        <a:t>て</a:t>
                      </a:r>
                      <a:r>
                        <a:rPr sz="1200" spc="55" dirty="0">
                          <a:latin typeface="Yu Gothic UI"/>
                          <a:cs typeface="Yu Gothic UI"/>
                        </a:rPr>
                        <a:t>、</a:t>
                      </a:r>
                      <a:r>
                        <a:rPr sz="1200" spc="90" dirty="0">
                          <a:latin typeface="Yu Gothic UI"/>
                          <a:cs typeface="Yu Gothic UI"/>
                        </a:rPr>
                        <a:t>当該保険医療機関</a:t>
                      </a:r>
                      <a:r>
                        <a:rPr sz="1200" spc="70" dirty="0">
                          <a:latin typeface="Yu Gothic UI"/>
                          <a:cs typeface="Yu Gothic UI"/>
                        </a:rPr>
                        <a:t>の</a:t>
                      </a:r>
                      <a:r>
                        <a:rPr sz="1200" spc="90" dirty="0">
                          <a:latin typeface="Yu Gothic UI"/>
                          <a:cs typeface="Yu Gothic UI"/>
                        </a:rPr>
                        <a:t>麻酔</a:t>
                      </a:r>
                      <a:r>
                        <a:rPr sz="1200" spc="70" dirty="0">
                          <a:latin typeface="Yu Gothic UI"/>
                          <a:cs typeface="Yu Gothic UI"/>
                        </a:rPr>
                        <a:t>に</a:t>
                      </a:r>
                      <a:r>
                        <a:rPr sz="1200" spc="90" dirty="0">
                          <a:latin typeface="Yu Gothic UI"/>
                          <a:cs typeface="Yu Gothic UI"/>
                        </a:rPr>
                        <a:t>従事</a:t>
                      </a:r>
                      <a:r>
                        <a:rPr sz="1200" spc="70" dirty="0">
                          <a:latin typeface="Yu Gothic UI"/>
                          <a:cs typeface="Yu Gothic UI"/>
                        </a:rPr>
                        <a:t>す</a:t>
                      </a:r>
                      <a:r>
                        <a:rPr sz="1200" spc="65" dirty="0">
                          <a:latin typeface="Yu Gothic UI"/>
                          <a:cs typeface="Yu Gothic UI"/>
                        </a:rPr>
                        <a:t>る</a:t>
                      </a:r>
                      <a:r>
                        <a:rPr sz="1200" spc="90" dirty="0">
                          <a:latin typeface="Yu Gothic UI"/>
                          <a:cs typeface="Yu Gothic UI"/>
                        </a:rPr>
                        <a:t>歯科</a:t>
                      </a:r>
                      <a:r>
                        <a:rPr sz="1200" spc="40" dirty="0">
                          <a:latin typeface="Yu Gothic UI"/>
                          <a:cs typeface="Yu Gothic UI"/>
                        </a:rPr>
                        <a:t>医</a:t>
                      </a:r>
                      <a:endParaRPr sz="1200">
                        <a:latin typeface="Yu Gothic UI"/>
                        <a:cs typeface="Yu Gothic UI"/>
                      </a:endParaRPr>
                    </a:p>
                    <a:p>
                      <a:pPr marR="178435" algn="r">
                        <a:lnSpc>
                          <a:spcPct val="100000"/>
                        </a:lnSpc>
                        <a:spcBef>
                          <a:spcPts val="160"/>
                        </a:spcBef>
                        <a:tabLst>
                          <a:tab pos="4950460" algn="l"/>
                        </a:tabLst>
                      </a:pPr>
                      <a:r>
                        <a:rPr sz="1200" spc="165" dirty="0">
                          <a:latin typeface="Yu Gothic UI"/>
                          <a:cs typeface="Yu Gothic UI"/>
                        </a:rPr>
                        <a:t>長等</a:t>
                      </a:r>
                      <a:r>
                        <a:rPr sz="1200" spc="130" dirty="0">
                          <a:latin typeface="Yu Gothic UI"/>
                          <a:cs typeface="Yu Gothic UI"/>
                        </a:rPr>
                        <a:t>に</a:t>
                      </a:r>
                      <a:r>
                        <a:rPr sz="1200" spc="165" dirty="0">
                          <a:latin typeface="Yu Gothic UI"/>
                          <a:cs typeface="Yu Gothic UI"/>
                        </a:rPr>
                        <a:t>届</a:t>
                      </a:r>
                      <a:r>
                        <a:rPr sz="1200" spc="130" dirty="0">
                          <a:latin typeface="Yu Gothic UI"/>
                          <a:cs typeface="Yu Gothic UI"/>
                        </a:rPr>
                        <a:t>け</a:t>
                      </a:r>
                      <a:r>
                        <a:rPr sz="1200" spc="165" dirty="0">
                          <a:latin typeface="Yu Gothic UI"/>
                          <a:cs typeface="Yu Gothic UI"/>
                        </a:rPr>
                        <a:t>出</a:t>
                      </a:r>
                      <a:r>
                        <a:rPr sz="1200" spc="130" dirty="0">
                          <a:latin typeface="Yu Gothic UI"/>
                          <a:cs typeface="Yu Gothic UI"/>
                        </a:rPr>
                        <a:t>た</a:t>
                      </a:r>
                      <a:r>
                        <a:rPr sz="1200" spc="165" dirty="0">
                          <a:latin typeface="Yu Gothic UI"/>
                          <a:cs typeface="Yu Gothic UI"/>
                        </a:rPr>
                        <a:t>者</a:t>
                      </a:r>
                      <a:r>
                        <a:rPr sz="1200" spc="130" dirty="0">
                          <a:latin typeface="Yu Gothic UI"/>
                          <a:cs typeface="Yu Gothic UI"/>
                        </a:rPr>
                        <a:t>に</a:t>
                      </a:r>
                      <a:r>
                        <a:rPr sz="1200" spc="165" dirty="0">
                          <a:latin typeface="Yu Gothic UI"/>
                          <a:cs typeface="Yu Gothic UI"/>
                        </a:rPr>
                        <a:t>限</a:t>
                      </a:r>
                      <a:r>
                        <a:rPr sz="1200" spc="125" dirty="0">
                          <a:latin typeface="Yu Gothic UI"/>
                          <a:cs typeface="Yu Gothic UI"/>
                        </a:rPr>
                        <a:t>る</a:t>
                      </a:r>
                      <a:r>
                        <a:rPr sz="1200" spc="110" dirty="0">
                          <a:latin typeface="Yu Gothic UI"/>
                          <a:cs typeface="Yu Gothic UI"/>
                        </a:rPr>
                        <a:t>。</a:t>
                      </a:r>
                      <a:r>
                        <a:rPr sz="1200" spc="165" dirty="0">
                          <a:latin typeface="Yu Gothic UI"/>
                          <a:cs typeface="Yu Gothic UI"/>
                        </a:rPr>
                        <a:t>）</a:t>
                      </a:r>
                      <a:r>
                        <a:rPr sz="1200" spc="140" dirty="0">
                          <a:latin typeface="Yu Gothic UI"/>
                          <a:cs typeface="Yu Gothic UI"/>
                        </a:rPr>
                        <a:t>が</a:t>
                      </a:r>
                      <a:r>
                        <a:rPr sz="1200" spc="165" dirty="0">
                          <a:latin typeface="Yu Gothic UI"/>
                          <a:cs typeface="Yu Gothic UI"/>
                        </a:rPr>
                        <a:t>行</a:t>
                      </a:r>
                      <a:r>
                        <a:rPr sz="1200" spc="105" dirty="0">
                          <a:latin typeface="Yu Gothic UI"/>
                          <a:cs typeface="Yu Gothic UI"/>
                        </a:rPr>
                        <a:t>っ</a:t>
                      </a:r>
                      <a:r>
                        <a:rPr sz="1200" spc="130" dirty="0">
                          <a:latin typeface="Yu Gothic UI"/>
                          <a:cs typeface="Yu Gothic UI"/>
                        </a:rPr>
                        <a:t>た</a:t>
                      </a:r>
                      <a:r>
                        <a:rPr sz="1200" spc="165" dirty="0">
                          <a:latin typeface="Yu Gothic UI"/>
                          <a:cs typeface="Yu Gothic UI"/>
                        </a:rPr>
                        <a:t>場合</a:t>
                      </a:r>
                      <a:r>
                        <a:rPr sz="1200" spc="130" dirty="0">
                          <a:latin typeface="Yu Gothic UI"/>
                          <a:cs typeface="Yu Gothic UI"/>
                        </a:rPr>
                        <a:t>に</a:t>
                      </a:r>
                      <a:r>
                        <a:rPr sz="1200" spc="165" dirty="0">
                          <a:latin typeface="Yu Gothic UI"/>
                          <a:cs typeface="Yu Gothic UI"/>
                        </a:rPr>
                        <a:t>算定</a:t>
                      </a:r>
                      <a:r>
                        <a:rPr sz="1200" spc="135" dirty="0">
                          <a:latin typeface="Yu Gothic UI"/>
                          <a:cs typeface="Yu Gothic UI"/>
                        </a:rPr>
                        <a:t>す</a:t>
                      </a:r>
                      <a:r>
                        <a:rPr sz="1200" spc="125" dirty="0">
                          <a:latin typeface="Yu Gothic UI"/>
                          <a:cs typeface="Yu Gothic UI"/>
                        </a:rPr>
                        <a:t>る</a:t>
                      </a:r>
                      <a:r>
                        <a:rPr sz="1200" spc="60" dirty="0">
                          <a:latin typeface="Yu Gothic UI"/>
                          <a:cs typeface="Yu Gothic UI"/>
                        </a:rPr>
                        <a:t>。</a:t>
                      </a:r>
                      <a:r>
                        <a:rPr sz="1200" dirty="0">
                          <a:latin typeface="Yu Gothic UI"/>
                          <a:cs typeface="Yu Gothic UI"/>
                        </a:rPr>
                        <a:t>	</a:t>
                      </a:r>
                      <a:r>
                        <a:rPr sz="1200" spc="105" dirty="0">
                          <a:latin typeface="Yu Gothic UI"/>
                          <a:cs typeface="Yu Gothic UI"/>
                        </a:rPr>
                        <a:t>師（地方厚生局長等</a:t>
                      </a:r>
                      <a:r>
                        <a:rPr sz="1200" spc="80" dirty="0">
                          <a:latin typeface="Yu Gothic UI"/>
                          <a:cs typeface="Yu Gothic UI"/>
                        </a:rPr>
                        <a:t>に</a:t>
                      </a:r>
                      <a:r>
                        <a:rPr sz="1200" spc="105" dirty="0">
                          <a:latin typeface="Yu Gothic UI"/>
                          <a:cs typeface="Yu Gothic UI"/>
                        </a:rPr>
                        <a:t>届</a:t>
                      </a:r>
                      <a:r>
                        <a:rPr sz="1200" spc="80" dirty="0">
                          <a:latin typeface="Yu Gothic UI"/>
                          <a:cs typeface="Yu Gothic UI"/>
                        </a:rPr>
                        <a:t>け</a:t>
                      </a:r>
                      <a:r>
                        <a:rPr sz="1200" spc="105" dirty="0">
                          <a:latin typeface="Yu Gothic UI"/>
                          <a:cs typeface="Yu Gothic UI"/>
                        </a:rPr>
                        <a:t>出</a:t>
                      </a:r>
                      <a:r>
                        <a:rPr sz="1200" spc="80" dirty="0">
                          <a:latin typeface="Yu Gothic UI"/>
                          <a:cs typeface="Yu Gothic UI"/>
                        </a:rPr>
                        <a:t>た</a:t>
                      </a:r>
                      <a:r>
                        <a:rPr sz="1200" spc="105" dirty="0">
                          <a:latin typeface="Yu Gothic UI"/>
                          <a:cs typeface="Yu Gothic UI"/>
                        </a:rPr>
                        <a:t>者</a:t>
                      </a:r>
                      <a:r>
                        <a:rPr sz="1200" spc="80" dirty="0">
                          <a:latin typeface="Yu Gothic UI"/>
                          <a:cs typeface="Yu Gothic UI"/>
                        </a:rPr>
                        <a:t>に</a:t>
                      </a:r>
                      <a:r>
                        <a:rPr sz="1200" spc="105" dirty="0">
                          <a:latin typeface="Yu Gothic UI"/>
                          <a:cs typeface="Yu Gothic UI"/>
                        </a:rPr>
                        <a:t>限</a:t>
                      </a:r>
                      <a:r>
                        <a:rPr sz="1200" spc="80" dirty="0">
                          <a:latin typeface="Yu Gothic UI"/>
                          <a:cs typeface="Yu Gothic UI"/>
                        </a:rPr>
                        <a:t>る</a:t>
                      </a:r>
                      <a:r>
                        <a:rPr sz="1200" spc="70" dirty="0">
                          <a:latin typeface="Yu Gothic UI"/>
                          <a:cs typeface="Yu Gothic UI"/>
                        </a:rPr>
                        <a:t>。</a:t>
                      </a:r>
                      <a:r>
                        <a:rPr sz="1200" spc="105" dirty="0">
                          <a:latin typeface="Yu Gothic UI"/>
                          <a:cs typeface="Yu Gothic UI"/>
                        </a:rPr>
                        <a:t>）</a:t>
                      </a:r>
                      <a:r>
                        <a:rPr sz="1200" spc="90" dirty="0">
                          <a:latin typeface="Yu Gothic UI"/>
                          <a:cs typeface="Yu Gothic UI"/>
                        </a:rPr>
                        <a:t>が</a:t>
                      </a:r>
                      <a:r>
                        <a:rPr sz="1200" spc="75" dirty="0">
                          <a:latin typeface="Yu Gothic UI"/>
                          <a:cs typeface="Yu Gothic UI"/>
                        </a:rPr>
                        <a:t>、</a:t>
                      </a:r>
                      <a:r>
                        <a:rPr sz="1200" b="1" u="sng" dirty="0">
                          <a:solidFill>
                            <a:srgbClr val="006FC0"/>
                          </a:solidFill>
                          <a:uFill>
                            <a:solidFill>
                              <a:srgbClr val="006FC0"/>
                            </a:solidFill>
                          </a:uFill>
                          <a:latin typeface="Yu Gothic UI"/>
                          <a:cs typeface="Yu Gothic UI"/>
                        </a:rPr>
                        <a:t>医科点</a:t>
                      </a:r>
                      <a:r>
                        <a:rPr sz="1200" b="1" u="sng" spc="-50" dirty="0">
                          <a:solidFill>
                            <a:srgbClr val="006FC0"/>
                          </a:solidFill>
                          <a:uFill>
                            <a:solidFill>
                              <a:srgbClr val="006FC0"/>
                            </a:solidFill>
                          </a:uFill>
                          <a:latin typeface="Yu Gothic UI"/>
                          <a:cs typeface="Yu Gothic UI"/>
                        </a:rPr>
                        <a:t>数</a:t>
                      </a:r>
                      <a:endParaRPr sz="1200">
                        <a:latin typeface="Yu Gothic UI"/>
                        <a:cs typeface="Yu Gothic UI"/>
                      </a:endParaRPr>
                    </a:p>
                    <a:p>
                      <a:pPr marL="5612765" marR="178435" algn="r">
                        <a:lnSpc>
                          <a:spcPct val="110800"/>
                        </a:lnSpc>
                        <a:spcBef>
                          <a:spcPts val="15"/>
                        </a:spcBef>
                      </a:pPr>
                      <a:r>
                        <a:rPr sz="1200" b="1" u="sng" spc="-5" dirty="0">
                          <a:solidFill>
                            <a:srgbClr val="006FC0"/>
                          </a:solidFill>
                          <a:uFill>
                            <a:solidFill>
                              <a:srgbClr val="006FC0"/>
                            </a:solidFill>
                          </a:uFill>
                          <a:latin typeface="Yu Gothic UI"/>
                          <a:cs typeface="Yu Gothic UI"/>
                        </a:rPr>
                        <a:t>表の区分番号Ｌ００８に掲げる声門上器具又は気管挿管に</a:t>
                      </a:r>
                      <a:r>
                        <a:rPr sz="1200" b="1" u="sng" spc="500" dirty="0">
                          <a:solidFill>
                            <a:srgbClr val="006FC0"/>
                          </a:solidFill>
                          <a:uFill>
                            <a:solidFill>
                              <a:srgbClr val="006FC0"/>
                            </a:solidFill>
                          </a:uFill>
                          <a:latin typeface="Yu Gothic UI"/>
                          <a:cs typeface="Yu Gothic UI"/>
                        </a:rPr>
                        <a:t>                         </a:t>
                      </a:r>
                      <a:r>
                        <a:rPr sz="1200" b="1" u="sng" spc="45" dirty="0">
                          <a:solidFill>
                            <a:srgbClr val="006FC0"/>
                          </a:solidFill>
                          <a:uFill>
                            <a:solidFill>
                              <a:srgbClr val="006FC0"/>
                            </a:solidFill>
                          </a:uFill>
                          <a:latin typeface="Yu Gothic UI"/>
                          <a:cs typeface="Yu Gothic UI"/>
                        </a:rPr>
                        <a:t>よる気道確保を伴う閉鎖循環式全身麻酔を</a:t>
                      </a:r>
                      <a:r>
                        <a:rPr sz="1200" spc="120" dirty="0">
                          <a:latin typeface="Yu Gothic UI"/>
                          <a:cs typeface="Yu Gothic UI"/>
                        </a:rPr>
                        <a:t>行った場合に算</a:t>
                      </a:r>
                      <a:endParaRPr sz="1200">
                        <a:latin typeface="Yu Gothic UI"/>
                        <a:cs typeface="Yu Gothic UI"/>
                      </a:endParaRPr>
                    </a:p>
                    <a:p>
                      <a:pPr marL="193675" algn="just">
                        <a:lnSpc>
                          <a:spcPct val="100000"/>
                        </a:lnSpc>
                        <a:spcBef>
                          <a:spcPts val="155"/>
                        </a:spcBef>
                        <a:tabLst>
                          <a:tab pos="5612765" algn="l"/>
                        </a:tabLst>
                      </a:pPr>
                      <a:r>
                        <a:rPr sz="1200" dirty="0">
                          <a:latin typeface="Yu Gothic UI"/>
                          <a:cs typeface="Yu Gothic UI"/>
                        </a:rPr>
                        <a:t>（新設</a:t>
                      </a:r>
                      <a:r>
                        <a:rPr sz="1200" spc="-50" dirty="0">
                          <a:latin typeface="Yu Gothic UI"/>
                          <a:cs typeface="Yu Gothic UI"/>
                        </a:rPr>
                        <a:t>）</a:t>
                      </a:r>
                      <a:r>
                        <a:rPr sz="1200" dirty="0">
                          <a:latin typeface="Yu Gothic UI"/>
                          <a:cs typeface="Yu Gothic UI"/>
                        </a:rPr>
                        <a:t>	</a:t>
                      </a:r>
                      <a:r>
                        <a:rPr sz="1200" spc="275" dirty="0">
                          <a:latin typeface="Yu Gothic UI"/>
                          <a:cs typeface="Yu Gothic UI"/>
                        </a:rPr>
                        <a:t>定</a:t>
                      </a:r>
                      <a:r>
                        <a:rPr sz="1200" spc="220" dirty="0">
                          <a:latin typeface="Yu Gothic UI"/>
                          <a:cs typeface="Yu Gothic UI"/>
                        </a:rPr>
                        <a:t>す</a:t>
                      </a:r>
                      <a:r>
                        <a:rPr sz="1200" spc="204" dirty="0">
                          <a:latin typeface="Yu Gothic UI"/>
                          <a:cs typeface="Yu Gothic UI"/>
                        </a:rPr>
                        <a:t>る</a:t>
                      </a:r>
                      <a:r>
                        <a:rPr sz="1200" spc="130" dirty="0">
                          <a:latin typeface="Yu Gothic UI"/>
                          <a:cs typeface="Yu Gothic UI"/>
                        </a:rPr>
                        <a:t>。</a:t>
                      </a:r>
                      <a:endParaRPr sz="1200">
                        <a:latin typeface="Yu Gothic UI"/>
                        <a:cs typeface="Yu Gothic UI"/>
                      </a:endParaRPr>
                    </a:p>
                    <a:p>
                      <a:pPr marL="5612765" marR="179070" indent="-152400" algn="just">
                        <a:lnSpc>
                          <a:spcPct val="111100"/>
                        </a:lnSpc>
                        <a:spcBef>
                          <a:spcPts val="5"/>
                        </a:spcBef>
                      </a:pPr>
                      <a:r>
                        <a:rPr sz="1200" b="1" u="sng" dirty="0">
                          <a:solidFill>
                            <a:srgbClr val="006FC0"/>
                          </a:solidFill>
                          <a:uFill>
                            <a:solidFill>
                              <a:srgbClr val="006FC0"/>
                            </a:solidFill>
                          </a:uFill>
                          <a:latin typeface="Yu Gothic UI"/>
                          <a:cs typeface="Yu Gothic UI"/>
                        </a:rPr>
                        <a:t>２</a:t>
                      </a:r>
                      <a:r>
                        <a:rPr sz="1200" b="1" spc="295" dirty="0">
                          <a:solidFill>
                            <a:srgbClr val="006FC0"/>
                          </a:solidFill>
                          <a:latin typeface="Yu Gothic UI"/>
                          <a:cs typeface="Yu Gothic UI"/>
                        </a:rPr>
                        <a:t>  </a:t>
                      </a:r>
                      <a:r>
                        <a:rPr sz="1200" b="1" u="sng" spc="75" dirty="0">
                          <a:solidFill>
                            <a:srgbClr val="006FC0"/>
                          </a:solidFill>
                          <a:uFill>
                            <a:solidFill>
                              <a:srgbClr val="006FC0"/>
                            </a:solidFill>
                          </a:uFill>
                          <a:latin typeface="Yu Gothic UI"/>
                          <a:cs typeface="Yu Gothic UI"/>
                        </a:rPr>
                        <a:t>２については、別に厚生労働大臣が定める施設基準に適</a:t>
                      </a:r>
                      <a:r>
                        <a:rPr sz="1200" b="1" u="sng" spc="130" dirty="0">
                          <a:solidFill>
                            <a:srgbClr val="006FC0"/>
                          </a:solidFill>
                          <a:uFill>
                            <a:solidFill>
                              <a:srgbClr val="006FC0"/>
                            </a:solidFill>
                          </a:uFill>
                          <a:latin typeface="Yu Gothic UI"/>
                          <a:cs typeface="Yu Gothic UI"/>
                        </a:rPr>
                        <a:t> </a:t>
                      </a:r>
                      <a:r>
                        <a:rPr sz="1200" b="1" u="sng" spc="85" dirty="0">
                          <a:solidFill>
                            <a:srgbClr val="006FC0"/>
                          </a:solidFill>
                          <a:uFill>
                            <a:solidFill>
                              <a:srgbClr val="006FC0"/>
                            </a:solidFill>
                          </a:uFill>
                          <a:latin typeface="Yu Gothic UI"/>
                          <a:cs typeface="Yu Gothic UI"/>
                        </a:rPr>
                        <a:t>合しているものとして地方厚生局長等に届け出た保険医療</a:t>
                      </a:r>
                      <a:r>
                        <a:rPr sz="1200" b="1" u="sng" spc="50" dirty="0">
                          <a:solidFill>
                            <a:srgbClr val="006FC0"/>
                          </a:solidFill>
                          <a:uFill>
                            <a:solidFill>
                              <a:srgbClr val="006FC0"/>
                            </a:solidFill>
                          </a:uFill>
                          <a:latin typeface="Yu Gothic UI"/>
                          <a:cs typeface="Yu Gothic UI"/>
                        </a:rPr>
                        <a:t>機関において、当該保険医療機関の麻酔に従事する歯科医</a:t>
                      </a:r>
                      <a:r>
                        <a:rPr sz="1200" b="1" u="sng" spc="80" dirty="0">
                          <a:solidFill>
                            <a:srgbClr val="006FC0"/>
                          </a:solidFill>
                          <a:uFill>
                            <a:solidFill>
                              <a:srgbClr val="006FC0"/>
                            </a:solidFill>
                          </a:uFill>
                          <a:latin typeface="Yu Gothic UI"/>
                          <a:cs typeface="Yu Gothic UI"/>
                        </a:rPr>
                        <a:t>師（</a:t>
                      </a:r>
                      <a:r>
                        <a:rPr sz="1200" b="1" u="sng" spc="60" dirty="0">
                          <a:solidFill>
                            <a:srgbClr val="006FC0"/>
                          </a:solidFill>
                          <a:uFill>
                            <a:solidFill>
                              <a:srgbClr val="006FC0"/>
                            </a:solidFill>
                          </a:uFill>
                          <a:latin typeface="Yu Gothic UI"/>
                          <a:cs typeface="Yu Gothic UI"/>
                        </a:rPr>
                        <a:t>地方厚生局長等に届け出た者に限る。</a:t>
                      </a:r>
                      <a:r>
                        <a:rPr sz="1200" b="1" u="sng" spc="80" dirty="0">
                          <a:solidFill>
                            <a:srgbClr val="006FC0"/>
                          </a:solidFill>
                          <a:uFill>
                            <a:solidFill>
                              <a:srgbClr val="006FC0"/>
                            </a:solidFill>
                          </a:uFill>
                          <a:latin typeface="Yu Gothic UI"/>
                          <a:cs typeface="Yu Gothic UI"/>
                        </a:rPr>
                        <a:t>）</a:t>
                      </a:r>
                      <a:r>
                        <a:rPr sz="1200" b="1" u="sng" spc="60" dirty="0">
                          <a:solidFill>
                            <a:srgbClr val="006FC0"/>
                          </a:solidFill>
                          <a:uFill>
                            <a:solidFill>
                              <a:srgbClr val="006FC0"/>
                            </a:solidFill>
                          </a:uFill>
                          <a:latin typeface="Yu Gothic UI"/>
                          <a:cs typeface="Yu Gothic UI"/>
                        </a:rPr>
                        <a:t>が、Ｋ００２</a:t>
                      </a:r>
                      <a:r>
                        <a:rPr sz="1200" b="1" u="sng" spc="55" dirty="0">
                          <a:solidFill>
                            <a:srgbClr val="006FC0"/>
                          </a:solidFill>
                          <a:uFill>
                            <a:solidFill>
                              <a:srgbClr val="006FC0"/>
                            </a:solidFill>
                          </a:uFill>
                          <a:latin typeface="Yu Gothic UI"/>
                          <a:cs typeface="Yu Gothic UI"/>
                        </a:rPr>
                        <a:t>に掲げる吸入鎮静法、Ｋ００３に掲げる静脈内鎮静法、Ｋ</a:t>
                      </a:r>
                      <a:endParaRPr sz="1200">
                        <a:latin typeface="Yu Gothic UI"/>
                        <a:cs typeface="Yu Gothic UI"/>
                      </a:endParaRPr>
                    </a:p>
                    <a:p>
                      <a:pPr marL="5612765">
                        <a:lnSpc>
                          <a:spcPct val="100000"/>
                        </a:lnSpc>
                        <a:spcBef>
                          <a:spcPts val="160"/>
                        </a:spcBef>
                      </a:pPr>
                      <a:r>
                        <a:rPr sz="1200" b="1" u="sng" dirty="0">
                          <a:solidFill>
                            <a:srgbClr val="006FC0"/>
                          </a:solidFill>
                          <a:uFill>
                            <a:solidFill>
                              <a:srgbClr val="006FC0"/>
                            </a:solidFill>
                          </a:uFill>
                          <a:latin typeface="Yu Gothic UI"/>
                          <a:cs typeface="Yu Gothic UI"/>
                        </a:rPr>
                        <a:t>００５に掲げる歯科吸入麻酔又は歯科静脈麻酔（Ⅰ）</a:t>
                      </a:r>
                      <a:r>
                        <a:rPr sz="1200" b="1" u="sng" spc="-25" dirty="0">
                          <a:solidFill>
                            <a:srgbClr val="006FC0"/>
                          </a:solidFill>
                          <a:uFill>
                            <a:solidFill>
                              <a:srgbClr val="006FC0"/>
                            </a:solidFill>
                          </a:uFill>
                          <a:latin typeface="Yu Gothic UI"/>
                          <a:cs typeface="Yu Gothic UI"/>
                        </a:rPr>
                        <a:t>又は</a:t>
                      </a:r>
                      <a:endParaRPr sz="1200">
                        <a:latin typeface="Yu Gothic UI"/>
                        <a:cs typeface="Yu Gothic UI"/>
                      </a:endParaRPr>
                    </a:p>
                    <a:p>
                      <a:pPr marL="5612765" marR="178435">
                        <a:lnSpc>
                          <a:spcPct val="110800"/>
                        </a:lnSpc>
                        <a:spcBef>
                          <a:spcPts val="10"/>
                        </a:spcBef>
                      </a:pPr>
                      <a:r>
                        <a:rPr sz="1200" b="1" u="sng" dirty="0">
                          <a:solidFill>
                            <a:srgbClr val="006FC0"/>
                          </a:solidFill>
                          <a:uFill>
                            <a:solidFill>
                              <a:srgbClr val="006FC0"/>
                            </a:solidFill>
                          </a:uFill>
                          <a:latin typeface="Yu Gothic UI"/>
                          <a:cs typeface="Yu Gothic UI"/>
                        </a:rPr>
                        <a:t>Ｋ００６に掲げる歯科吸入麻酔又は歯科静脈麻酔</a:t>
                      </a:r>
                      <a:r>
                        <a:rPr sz="1200" b="1" u="sng" spc="60" dirty="0">
                          <a:solidFill>
                            <a:srgbClr val="006FC0"/>
                          </a:solidFill>
                          <a:uFill>
                            <a:solidFill>
                              <a:srgbClr val="006FC0"/>
                            </a:solidFill>
                          </a:uFill>
                          <a:latin typeface="Yu Gothic UI"/>
                          <a:cs typeface="Yu Gothic UI"/>
                        </a:rPr>
                        <a:t>（Ⅱ）を</a:t>
                      </a:r>
                      <a:r>
                        <a:rPr sz="1200" b="1" u="sng" spc="135" dirty="0">
                          <a:solidFill>
                            <a:srgbClr val="006FC0"/>
                          </a:solidFill>
                          <a:uFill>
                            <a:solidFill>
                              <a:srgbClr val="006FC0"/>
                            </a:solidFill>
                          </a:uFill>
                          <a:latin typeface="Yu Gothic UI"/>
                          <a:cs typeface="Yu Gothic UI"/>
                        </a:rPr>
                        <a:t>行った場合に算定する。</a:t>
                      </a:r>
                      <a:endParaRPr sz="1200">
                        <a:latin typeface="Yu Gothic UI"/>
                        <a:cs typeface="Yu Gothic UI"/>
                      </a:endParaRPr>
                    </a:p>
                    <a:p>
                      <a:pPr marL="5144770">
                        <a:lnSpc>
                          <a:spcPts val="1210"/>
                        </a:lnSpc>
                      </a:pPr>
                      <a:r>
                        <a:rPr sz="1050" dirty="0">
                          <a:latin typeface="Yu Gothic UI"/>
                          <a:cs typeface="Yu Gothic UI"/>
                        </a:rPr>
                        <a:t>※</a:t>
                      </a:r>
                      <a:r>
                        <a:rPr sz="1050" b="1" u="sng" spc="-5" dirty="0">
                          <a:solidFill>
                            <a:srgbClr val="006FC0"/>
                          </a:solidFill>
                          <a:uFill>
                            <a:solidFill>
                              <a:srgbClr val="006FC0"/>
                            </a:solidFill>
                          </a:uFill>
                          <a:latin typeface="Yu Gothic UI"/>
                          <a:cs typeface="Yu Gothic UI"/>
                        </a:rPr>
                        <a:t>施設基準</a:t>
                      </a:r>
                      <a:r>
                        <a:rPr sz="1050" spc="65" dirty="0">
                          <a:latin typeface="Yu Gothic UI"/>
                          <a:cs typeface="Yu Gothic UI"/>
                        </a:rPr>
                        <a:t>に以下を追加</a:t>
                      </a:r>
                      <a:r>
                        <a:rPr sz="1050" dirty="0">
                          <a:latin typeface="Yu Gothic UI"/>
                          <a:cs typeface="Yu Gothic UI"/>
                        </a:rPr>
                        <a:t>（</a:t>
                      </a:r>
                      <a:r>
                        <a:rPr sz="1050" spc="-10" dirty="0">
                          <a:latin typeface="Yu Gothic UI"/>
                          <a:cs typeface="Yu Gothic UI"/>
                        </a:rPr>
                        <a:t>抜粋</a:t>
                      </a:r>
                      <a:r>
                        <a:rPr sz="1050" spc="-50" dirty="0">
                          <a:latin typeface="Yu Gothic UI"/>
                          <a:cs typeface="Yu Gothic UI"/>
                        </a:rPr>
                        <a:t>）</a:t>
                      </a:r>
                      <a:endParaRPr sz="1050">
                        <a:latin typeface="Yu Gothic UI"/>
                        <a:cs typeface="Yu Gothic UI"/>
                      </a:endParaRPr>
                    </a:p>
                    <a:p>
                      <a:pPr marL="5144770">
                        <a:lnSpc>
                          <a:spcPts val="825"/>
                        </a:lnSpc>
                      </a:pPr>
                      <a:r>
                        <a:rPr sz="1050" spc="525" dirty="0">
                          <a:latin typeface="Yu Gothic UI"/>
                          <a:cs typeface="Yu Gothic UI"/>
                        </a:rPr>
                        <a:t>・</a:t>
                      </a:r>
                      <a:r>
                        <a:rPr sz="1050" b="1" u="sng" spc="25" dirty="0">
                          <a:solidFill>
                            <a:srgbClr val="006FC0"/>
                          </a:solidFill>
                          <a:uFill>
                            <a:solidFill>
                              <a:srgbClr val="006FC0"/>
                            </a:solidFill>
                          </a:uFill>
                          <a:latin typeface="Yu Gothic UI"/>
                          <a:cs typeface="Yu Gothic UI"/>
                        </a:rPr>
                        <a:t>非常勤の麻酔に従事する歯科医師が複数名配置されている場合において</a:t>
                      </a:r>
                      <a:endParaRPr sz="1050">
                        <a:latin typeface="Yu Gothic UI"/>
                        <a:cs typeface="Yu Gothic UI"/>
                      </a:endParaRPr>
                    </a:p>
                    <a:p>
                      <a:pPr marL="5276850">
                        <a:lnSpc>
                          <a:spcPts val="1755"/>
                        </a:lnSpc>
                        <a:tabLst>
                          <a:tab pos="9511030" algn="l"/>
                        </a:tabLst>
                      </a:pPr>
                      <a:r>
                        <a:rPr sz="1050" b="1" u="sng" spc="90" dirty="0">
                          <a:solidFill>
                            <a:srgbClr val="006FC0"/>
                          </a:solidFill>
                          <a:uFill>
                            <a:solidFill>
                              <a:srgbClr val="006FC0"/>
                            </a:solidFill>
                          </a:uFill>
                          <a:latin typeface="Yu Gothic UI"/>
                          <a:cs typeface="Yu Gothic UI"/>
                        </a:rPr>
                        <a:t>も</a:t>
                      </a:r>
                      <a:r>
                        <a:rPr sz="1050" b="1" u="sng" spc="75" dirty="0">
                          <a:solidFill>
                            <a:srgbClr val="006FC0"/>
                          </a:solidFill>
                          <a:uFill>
                            <a:solidFill>
                              <a:srgbClr val="006FC0"/>
                            </a:solidFill>
                          </a:uFill>
                          <a:latin typeface="Yu Gothic UI"/>
                          <a:cs typeface="Yu Gothic UI"/>
                        </a:rPr>
                        <a:t>、</a:t>
                      </a:r>
                      <a:r>
                        <a:rPr sz="1050" b="1" u="sng" spc="114" dirty="0">
                          <a:solidFill>
                            <a:srgbClr val="006FC0"/>
                          </a:solidFill>
                          <a:uFill>
                            <a:solidFill>
                              <a:srgbClr val="006FC0"/>
                            </a:solidFill>
                          </a:uFill>
                          <a:latin typeface="Yu Gothic UI"/>
                          <a:cs typeface="Yu Gothic UI"/>
                        </a:rPr>
                        <a:t>当該基準</a:t>
                      </a:r>
                      <a:r>
                        <a:rPr sz="1050" b="1" u="sng" spc="85" dirty="0">
                          <a:solidFill>
                            <a:srgbClr val="006FC0"/>
                          </a:solidFill>
                          <a:uFill>
                            <a:solidFill>
                              <a:srgbClr val="006FC0"/>
                            </a:solidFill>
                          </a:uFill>
                          <a:latin typeface="Yu Gothic UI"/>
                          <a:cs typeface="Yu Gothic UI"/>
                        </a:rPr>
                        <a:t>を</a:t>
                      </a:r>
                      <a:r>
                        <a:rPr sz="1050" b="1" u="sng" spc="105" dirty="0">
                          <a:solidFill>
                            <a:srgbClr val="006FC0"/>
                          </a:solidFill>
                          <a:uFill>
                            <a:solidFill>
                              <a:srgbClr val="006FC0"/>
                            </a:solidFill>
                          </a:uFill>
                          <a:latin typeface="Yu Gothic UI"/>
                          <a:cs typeface="Yu Gothic UI"/>
                        </a:rPr>
                        <a:t>満</a:t>
                      </a:r>
                      <a:r>
                        <a:rPr sz="1050" b="1" u="sng" spc="270" dirty="0">
                          <a:solidFill>
                            <a:srgbClr val="006FC0"/>
                          </a:solidFill>
                          <a:uFill>
                            <a:solidFill>
                              <a:srgbClr val="006FC0"/>
                            </a:solidFill>
                          </a:uFill>
                          <a:latin typeface="Yu Gothic UI"/>
                          <a:cs typeface="Yu Gothic UI"/>
                        </a:rPr>
                        <a:t>た</a:t>
                      </a:r>
                      <a:r>
                        <a:rPr sz="1050" b="1" u="sng" spc="229" dirty="0">
                          <a:solidFill>
                            <a:srgbClr val="006FC0"/>
                          </a:solidFill>
                          <a:uFill>
                            <a:solidFill>
                              <a:srgbClr val="006FC0"/>
                            </a:solidFill>
                          </a:uFill>
                          <a:latin typeface="Yu Gothic UI"/>
                          <a:cs typeface="Yu Gothic UI"/>
                        </a:rPr>
                        <a:t>し</a:t>
                      </a:r>
                      <a:r>
                        <a:rPr sz="1050" b="1" u="sng" spc="204" dirty="0">
                          <a:solidFill>
                            <a:srgbClr val="006FC0"/>
                          </a:solidFill>
                          <a:uFill>
                            <a:solidFill>
                              <a:srgbClr val="006FC0"/>
                            </a:solidFill>
                          </a:uFill>
                          <a:latin typeface="Yu Gothic UI"/>
                          <a:cs typeface="Yu Gothic UI"/>
                        </a:rPr>
                        <a:t>て</a:t>
                      </a:r>
                      <a:r>
                        <a:rPr sz="1050" b="1" u="sng" spc="225" dirty="0">
                          <a:solidFill>
                            <a:srgbClr val="006FC0"/>
                          </a:solidFill>
                          <a:uFill>
                            <a:solidFill>
                              <a:srgbClr val="006FC0"/>
                            </a:solidFill>
                          </a:uFill>
                          <a:latin typeface="Yu Gothic UI"/>
                          <a:cs typeface="Yu Gothic UI"/>
                        </a:rPr>
                        <a:t>い</a:t>
                      </a:r>
                      <a:r>
                        <a:rPr sz="1050" b="1" u="sng" spc="200" dirty="0">
                          <a:solidFill>
                            <a:srgbClr val="006FC0"/>
                          </a:solidFill>
                          <a:uFill>
                            <a:solidFill>
                              <a:srgbClr val="006FC0"/>
                            </a:solidFill>
                          </a:uFill>
                          <a:latin typeface="Yu Gothic UI"/>
                          <a:cs typeface="Yu Gothic UI"/>
                        </a:rPr>
                        <a:t>る</a:t>
                      </a:r>
                      <a:r>
                        <a:rPr sz="1050" b="1" u="sng" spc="300" dirty="0">
                          <a:solidFill>
                            <a:srgbClr val="006FC0"/>
                          </a:solidFill>
                          <a:uFill>
                            <a:solidFill>
                              <a:srgbClr val="006FC0"/>
                            </a:solidFill>
                          </a:uFill>
                          <a:latin typeface="Yu Gothic UI"/>
                          <a:cs typeface="Yu Gothic UI"/>
                        </a:rPr>
                        <a:t>こ</a:t>
                      </a:r>
                      <a:r>
                        <a:rPr sz="1050" b="1" u="sng" spc="320" dirty="0">
                          <a:solidFill>
                            <a:srgbClr val="006FC0"/>
                          </a:solidFill>
                          <a:uFill>
                            <a:solidFill>
                              <a:srgbClr val="006FC0"/>
                            </a:solidFill>
                          </a:uFill>
                          <a:latin typeface="Yu Gothic UI"/>
                          <a:cs typeface="Yu Gothic UI"/>
                        </a:rPr>
                        <a:t>と</a:t>
                      </a:r>
                      <a:r>
                        <a:rPr sz="1050" b="1" u="sng" spc="170" dirty="0">
                          <a:solidFill>
                            <a:srgbClr val="006FC0"/>
                          </a:solidFill>
                          <a:uFill>
                            <a:solidFill>
                              <a:srgbClr val="006FC0"/>
                            </a:solidFill>
                          </a:uFill>
                          <a:latin typeface="Yu Gothic UI"/>
                          <a:cs typeface="Yu Gothic UI"/>
                        </a:rPr>
                        <a:t>と</a:t>
                      </a:r>
                      <a:r>
                        <a:rPr sz="1050" b="1" u="sng" spc="195" dirty="0">
                          <a:solidFill>
                            <a:srgbClr val="006FC0"/>
                          </a:solidFill>
                          <a:uFill>
                            <a:solidFill>
                              <a:srgbClr val="006FC0"/>
                            </a:solidFill>
                          </a:uFill>
                          <a:latin typeface="Yu Gothic UI"/>
                          <a:cs typeface="Yu Gothic UI"/>
                        </a:rPr>
                        <a:t>み</a:t>
                      </a:r>
                      <a:r>
                        <a:rPr sz="1050" b="1" u="sng" spc="155" dirty="0">
                          <a:solidFill>
                            <a:srgbClr val="006FC0"/>
                          </a:solidFill>
                          <a:uFill>
                            <a:solidFill>
                              <a:srgbClr val="006FC0"/>
                            </a:solidFill>
                          </a:uFill>
                          <a:latin typeface="Yu Gothic UI"/>
                          <a:cs typeface="Yu Gothic UI"/>
                        </a:rPr>
                        <a:t>な</a:t>
                      </a:r>
                      <a:r>
                        <a:rPr sz="1050" b="1" u="sng" spc="90" dirty="0">
                          <a:solidFill>
                            <a:srgbClr val="006FC0"/>
                          </a:solidFill>
                          <a:uFill>
                            <a:solidFill>
                              <a:srgbClr val="006FC0"/>
                            </a:solidFill>
                          </a:uFill>
                          <a:latin typeface="Yu Gothic UI"/>
                          <a:cs typeface="Yu Gothic UI"/>
                        </a:rPr>
                        <a:t>す</a:t>
                      </a:r>
                      <a:r>
                        <a:rPr sz="1050" spc="315" dirty="0">
                          <a:latin typeface="Yu Gothic UI"/>
                          <a:cs typeface="Yu Gothic UI"/>
                        </a:rPr>
                        <a:t>こ</a:t>
                      </a:r>
                      <a:r>
                        <a:rPr sz="1050" spc="330" dirty="0">
                          <a:latin typeface="Yu Gothic UI"/>
                          <a:cs typeface="Yu Gothic UI"/>
                        </a:rPr>
                        <a:t>と</a:t>
                      </a:r>
                      <a:r>
                        <a:rPr sz="1050" spc="200" dirty="0">
                          <a:latin typeface="Yu Gothic UI"/>
                          <a:cs typeface="Yu Gothic UI"/>
                        </a:rPr>
                        <a:t>が</a:t>
                      </a:r>
                      <a:r>
                        <a:rPr sz="1050" spc="175" dirty="0">
                          <a:latin typeface="Yu Gothic UI"/>
                          <a:cs typeface="Yu Gothic UI"/>
                        </a:rPr>
                        <a:t>で</a:t>
                      </a:r>
                      <a:r>
                        <a:rPr sz="1050" spc="254" dirty="0">
                          <a:latin typeface="Yu Gothic UI"/>
                          <a:cs typeface="Yu Gothic UI"/>
                        </a:rPr>
                        <a:t>き</a:t>
                      </a:r>
                      <a:r>
                        <a:rPr sz="1050" spc="245" dirty="0">
                          <a:latin typeface="Yu Gothic UI"/>
                          <a:cs typeface="Yu Gothic UI"/>
                        </a:rPr>
                        <a:t>る</a:t>
                      </a:r>
                      <a:r>
                        <a:rPr sz="1050" spc="300" dirty="0">
                          <a:latin typeface="Yu Gothic UI"/>
                          <a:cs typeface="Yu Gothic UI"/>
                        </a:rPr>
                        <a:t>。</a:t>
                      </a:r>
                      <a:r>
                        <a:rPr sz="1050" dirty="0">
                          <a:latin typeface="Yu Gothic UI"/>
                          <a:cs typeface="Yu Gothic UI"/>
                        </a:rPr>
                        <a:t>	</a:t>
                      </a:r>
                      <a:r>
                        <a:rPr sz="2700" b="1" spc="-37" baseline="-32407" dirty="0">
                          <a:latin typeface="Calibri"/>
                          <a:cs typeface="Calibri"/>
                        </a:rPr>
                        <a:t>82</a:t>
                      </a:r>
                      <a:endParaRPr sz="2700" baseline="-32407">
                        <a:latin typeface="Calibri"/>
                        <a:cs typeface="Calibri"/>
                      </a:endParaRPr>
                    </a:p>
                  </a:txBody>
                  <a:tcPr marL="0" marR="0" marT="15113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2" name="object 12"/>
          <p:cNvSpPr/>
          <p:nvPr/>
        </p:nvSpPr>
        <p:spPr>
          <a:xfrm>
            <a:off x="4893564" y="3429000"/>
            <a:ext cx="141605" cy="1494790"/>
          </a:xfrm>
          <a:custGeom>
            <a:avLst/>
            <a:gdLst/>
            <a:ahLst/>
            <a:cxnLst/>
            <a:rect l="l" t="t" r="r" b="b"/>
            <a:pathLst>
              <a:path w="141604" h="1494789">
                <a:moveTo>
                  <a:pt x="0" y="373633"/>
                </a:moveTo>
                <a:lnTo>
                  <a:pt x="70738" y="373633"/>
                </a:lnTo>
                <a:lnTo>
                  <a:pt x="70738" y="0"/>
                </a:lnTo>
                <a:lnTo>
                  <a:pt x="141477" y="747268"/>
                </a:lnTo>
                <a:lnTo>
                  <a:pt x="70738" y="1494536"/>
                </a:lnTo>
                <a:lnTo>
                  <a:pt x="70738" y="1120902"/>
                </a:lnTo>
                <a:lnTo>
                  <a:pt x="0" y="1120902"/>
                </a:lnTo>
                <a:lnTo>
                  <a:pt x="0" y="373633"/>
                </a:lnTo>
                <a:close/>
              </a:path>
            </a:pathLst>
          </a:custGeom>
          <a:ln w="12700">
            <a:solidFill>
              <a:srgbClr val="000000"/>
            </a:solidFill>
          </a:ln>
        </p:spPr>
        <p:txBody>
          <a:bodyPr wrap="square" lIns="0" tIns="0" rIns="0" bIns="0" rtlCol="0"/>
          <a:lstStyle/>
          <a:p>
            <a:endParaRPr/>
          </a:p>
        </p:txBody>
      </p:sp>
      <p:sp>
        <p:nvSpPr>
          <p:cNvPr id="13" name="object 13"/>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039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958845" y="206502"/>
            <a:ext cx="3987800" cy="391160"/>
          </a:xfrm>
          <a:prstGeom prst="rect">
            <a:avLst/>
          </a:prstGeom>
        </p:spPr>
        <p:txBody>
          <a:bodyPr vert="horz" wrap="square" lIns="0" tIns="12700" rIns="0" bIns="0" rtlCol="0">
            <a:spAutoFit/>
          </a:bodyPr>
          <a:lstStyle/>
          <a:p>
            <a:pPr marL="12700">
              <a:lnSpc>
                <a:spcPct val="100000"/>
              </a:lnSpc>
              <a:spcBef>
                <a:spcPts val="100"/>
              </a:spcBef>
            </a:pPr>
            <a:r>
              <a:rPr spc="114" dirty="0"/>
              <a:t>歯科麻酔に関する評価の新設</a:t>
            </a:r>
          </a:p>
        </p:txBody>
      </p:sp>
      <p:graphicFrame>
        <p:nvGraphicFramePr>
          <p:cNvPr id="4" name="object 4"/>
          <p:cNvGraphicFramePr>
            <a:graphicFrameLocks noGrp="1"/>
          </p:cNvGraphicFramePr>
          <p:nvPr/>
        </p:nvGraphicFramePr>
        <p:xfrm>
          <a:off x="78499" y="729881"/>
          <a:ext cx="9796145" cy="5948680"/>
        </p:xfrm>
        <a:graphic>
          <a:graphicData uri="http://schemas.openxmlformats.org/drawingml/2006/table">
            <a:tbl>
              <a:tblPr firstRow="1" bandRow="1">
                <a:tableStyleId>{2D5ABB26-0587-4C30-8999-92F81FD0307C}</a:tableStyleId>
              </a:tblPr>
              <a:tblGrid>
                <a:gridCol w="313690">
                  <a:extLst>
                    <a:ext uri="{9D8B030D-6E8A-4147-A177-3AD203B41FA5}">
                      <a16:colId xmlns:a16="http://schemas.microsoft.com/office/drawing/2014/main" val="20000"/>
                    </a:ext>
                  </a:extLst>
                </a:gridCol>
                <a:gridCol w="4331970">
                  <a:extLst>
                    <a:ext uri="{9D8B030D-6E8A-4147-A177-3AD203B41FA5}">
                      <a16:colId xmlns:a16="http://schemas.microsoft.com/office/drawing/2014/main" val="20001"/>
                    </a:ext>
                  </a:extLst>
                </a:gridCol>
                <a:gridCol w="5064760">
                  <a:extLst>
                    <a:ext uri="{9D8B030D-6E8A-4147-A177-3AD203B41FA5}">
                      <a16:colId xmlns:a16="http://schemas.microsoft.com/office/drawing/2014/main" val="20002"/>
                    </a:ext>
                  </a:extLst>
                </a:gridCol>
              </a:tblGrid>
              <a:tr h="175260">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442595">
                        <a:lnSpc>
                          <a:spcPct val="100000"/>
                        </a:lnSpc>
                        <a:spcBef>
                          <a:spcPts val="335"/>
                        </a:spcBef>
                      </a:pPr>
                      <a:r>
                        <a:rPr sz="1600" b="1" spc="-5" dirty="0">
                          <a:latin typeface="Yu Gothic UI"/>
                          <a:cs typeface="Yu Gothic UI"/>
                        </a:rPr>
                        <a:t>歯科吸入麻酔又は歯科静脈麻酔の新設</a:t>
                      </a:r>
                      <a:endParaRPr sz="1600">
                        <a:latin typeface="Yu Gothic UI"/>
                        <a:cs typeface="Yu Gothic UI"/>
                      </a:endParaRPr>
                    </a:p>
                  </a:txBody>
                  <a:tcPr marL="0" marR="0" marT="42545" marB="0">
                    <a:solidFill>
                      <a:srgbClr val="CDFFDC"/>
                    </a:solidFill>
                  </a:tcPr>
                </a:tc>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9705">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2545" marB="0">
                    <a:solidFill>
                      <a:srgbClr val="CDFFDC"/>
                    </a:solidFill>
                  </a:tcPr>
                </a:tc>
                <a:tc>
                  <a:txBody>
                    <a:bodyPr/>
                    <a:lstStyle/>
                    <a:p>
                      <a:pPr>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593715">
                <a:tc gridSpan="3">
                  <a:txBody>
                    <a:bodyPr/>
                    <a:lstStyle/>
                    <a:p>
                      <a:pPr marL="377825" indent="-287020">
                        <a:lnSpc>
                          <a:spcPct val="100000"/>
                        </a:lnSpc>
                        <a:spcBef>
                          <a:spcPts val="270"/>
                        </a:spcBef>
                        <a:buFont typeface="Wingdings"/>
                        <a:buChar char=""/>
                        <a:tabLst>
                          <a:tab pos="377825" algn="l"/>
                        </a:tabLst>
                      </a:pPr>
                      <a:r>
                        <a:rPr sz="1400" spc="110" dirty="0">
                          <a:latin typeface="Yu Gothic UI"/>
                          <a:cs typeface="Yu Gothic UI"/>
                        </a:rPr>
                        <a:t>歯科診療時に実施する、</a:t>
                      </a:r>
                      <a:r>
                        <a:rPr sz="1400" b="1" u="sng" spc="35" dirty="0">
                          <a:solidFill>
                            <a:srgbClr val="006FC0"/>
                          </a:solidFill>
                          <a:uFill>
                            <a:solidFill>
                              <a:srgbClr val="006FC0"/>
                            </a:solidFill>
                          </a:uFill>
                          <a:latin typeface="Yu Gothic UI"/>
                          <a:cs typeface="Yu Gothic UI"/>
                        </a:rPr>
                        <a:t>吸入麻酔や静脈麻酔に係る評価を新設</a:t>
                      </a:r>
                      <a:r>
                        <a:rPr sz="1400" spc="330" dirty="0">
                          <a:latin typeface="Yu Gothic UI"/>
                          <a:cs typeface="Yu Gothic UI"/>
                        </a:rPr>
                        <a:t>する。</a:t>
                      </a:r>
                      <a:endParaRPr sz="1400">
                        <a:latin typeface="Yu Gothic UI"/>
                        <a:cs typeface="Yu Gothic UI"/>
                      </a:endParaRPr>
                    </a:p>
                    <a:p>
                      <a:pPr>
                        <a:lnSpc>
                          <a:spcPct val="100000"/>
                        </a:lnSpc>
                        <a:spcBef>
                          <a:spcPts val="195"/>
                        </a:spcBef>
                      </a:pPr>
                      <a:endParaRPr sz="1400">
                        <a:latin typeface="Times New Roman"/>
                        <a:cs typeface="Times New Roman"/>
                      </a:endParaRPr>
                    </a:p>
                    <a:p>
                      <a:pPr marL="90805">
                        <a:lnSpc>
                          <a:spcPct val="100000"/>
                        </a:lnSpc>
                        <a:spcBef>
                          <a:spcPts val="5"/>
                        </a:spcBef>
                        <a:tabLst>
                          <a:tab pos="701040" algn="l"/>
                        </a:tabLst>
                      </a:pPr>
                      <a:r>
                        <a:rPr sz="1200" b="1" u="sng" dirty="0">
                          <a:solidFill>
                            <a:srgbClr val="006FC0"/>
                          </a:solidFill>
                          <a:uFill>
                            <a:solidFill>
                              <a:srgbClr val="006FC0"/>
                            </a:solidFill>
                          </a:uFill>
                          <a:latin typeface="Yu Gothic UI"/>
                          <a:cs typeface="Yu Gothic UI"/>
                        </a:rPr>
                        <a:t>（新</a:t>
                      </a:r>
                      <a:r>
                        <a:rPr sz="1200" b="1" u="sng" spc="-50" dirty="0">
                          <a:solidFill>
                            <a:srgbClr val="006FC0"/>
                          </a:solidFill>
                          <a:uFill>
                            <a:solidFill>
                              <a:srgbClr val="006FC0"/>
                            </a:solidFill>
                          </a:uFill>
                          <a:latin typeface="Yu Gothic UI"/>
                          <a:cs typeface="Yu Gothic UI"/>
                        </a:rPr>
                        <a:t>）</a:t>
                      </a:r>
                      <a:r>
                        <a:rPr sz="1200" b="1" u="sng" dirty="0">
                          <a:solidFill>
                            <a:srgbClr val="006FC0"/>
                          </a:solidFill>
                          <a:uFill>
                            <a:solidFill>
                              <a:srgbClr val="006FC0"/>
                            </a:solidFill>
                          </a:uFill>
                          <a:latin typeface="Yu Gothic UI"/>
                          <a:cs typeface="Yu Gothic UI"/>
                        </a:rPr>
                        <a:t>	歯科吸入麻酔又は歯科静脈麻酔</a:t>
                      </a:r>
                      <a:r>
                        <a:rPr sz="1200" b="1" u="sng" spc="-25" dirty="0">
                          <a:solidFill>
                            <a:srgbClr val="006FC0"/>
                          </a:solidFill>
                          <a:uFill>
                            <a:solidFill>
                              <a:srgbClr val="006FC0"/>
                            </a:solidFill>
                          </a:uFill>
                          <a:latin typeface="Yu Gothic UI"/>
                          <a:cs typeface="Yu Gothic UI"/>
                        </a:rPr>
                        <a:t>（Ⅰ）</a:t>
                      </a:r>
                      <a:endParaRPr sz="1200">
                        <a:latin typeface="Yu Gothic UI"/>
                        <a:cs typeface="Yu Gothic UI"/>
                      </a:endParaRPr>
                    </a:p>
                    <a:p>
                      <a:pPr marL="243204">
                        <a:lnSpc>
                          <a:spcPct val="100000"/>
                        </a:lnSpc>
                        <a:spcBef>
                          <a:spcPts val="260"/>
                        </a:spcBef>
                        <a:tabLst>
                          <a:tab pos="548640" algn="l"/>
                          <a:tab pos="5258435" algn="l"/>
                        </a:tabLst>
                      </a:pPr>
                      <a:r>
                        <a:rPr sz="1200" b="1" u="sng" spc="-50" dirty="0">
                          <a:solidFill>
                            <a:srgbClr val="006FC0"/>
                          </a:solidFill>
                          <a:uFill>
                            <a:solidFill>
                              <a:srgbClr val="006FC0"/>
                            </a:solidFill>
                          </a:uFill>
                          <a:latin typeface="Yu Gothic UI"/>
                          <a:cs typeface="Yu Gothic UI"/>
                        </a:rPr>
                        <a:t>１</a:t>
                      </a:r>
                      <a:r>
                        <a:rPr sz="1200" b="1" u="sng" dirty="0">
                          <a:solidFill>
                            <a:srgbClr val="006FC0"/>
                          </a:solidFill>
                          <a:uFill>
                            <a:solidFill>
                              <a:srgbClr val="006FC0"/>
                            </a:solidFill>
                          </a:uFill>
                          <a:latin typeface="Yu Gothic UI"/>
                          <a:cs typeface="Yu Gothic UI"/>
                        </a:rPr>
                        <a:t>	</a:t>
                      </a:r>
                      <a:r>
                        <a:rPr sz="1200" b="1" u="sng" spc="235" dirty="0">
                          <a:solidFill>
                            <a:srgbClr val="006FC0"/>
                          </a:solidFill>
                          <a:uFill>
                            <a:solidFill>
                              <a:srgbClr val="006FC0"/>
                            </a:solidFill>
                          </a:uFill>
                          <a:latin typeface="Yu Gothic UI"/>
                          <a:cs typeface="Yu Gothic UI"/>
                        </a:rPr>
                        <a:t>10</a:t>
                      </a:r>
                      <a:r>
                        <a:rPr sz="1200" b="1" u="sng" spc="120" dirty="0">
                          <a:solidFill>
                            <a:srgbClr val="006FC0"/>
                          </a:solidFill>
                          <a:uFill>
                            <a:solidFill>
                              <a:srgbClr val="006FC0"/>
                            </a:solidFill>
                          </a:uFill>
                          <a:latin typeface="Yu Gothic UI"/>
                          <a:cs typeface="Yu Gothic UI"/>
                        </a:rPr>
                        <a:t>分未満</a:t>
                      </a:r>
                      <a:r>
                        <a:rPr sz="1200" b="1" u="sng" spc="100" dirty="0">
                          <a:solidFill>
                            <a:srgbClr val="006FC0"/>
                          </a:solidFill>
                          <a:uFill>
                            <a:solidFill>
                              <a:srgbClr val="006FC0"/>
                            </a:solidFill>
                          </a:uFill>
                          <a:latin typeface="Yu Gothic UI"/>
                          <a:cs typeface="Yu Gothic UI"/>
                        </a:rPr>
                        <a:t>の</a:t>
                      </a:r>
                      <a:r>
                        <a:rPr sz="1200" b="1" u="sng" spc="90" dirty="0">
                          <a:solidFill>
                            <a:srgbClr val="006FC0"/>
                          </a:solidFill>
                          <a:uFill>
                            <a:solidFill>
                              <a:srgbClr val="006FC0"/>
                            </a:solidFill>
                          </a:uFill>
                          <a:latin typeface="Yu Gothic UI"/>
                          <a:cs typeface="Yu Gothic UI"/>
                        </a:rPr>
                        <a:t>も</a:t>
                      </a:r>
                      <a:r>
                        <a:rPr sz="1200" b="1" u="sng" spc="50" dirty="0">
                          <a:solidFill>
                            <a:srgbClr val="006FC0"/>
                          </a:solidFill>
                          <a:uFill>
                            <a:solidFill>
                              <a:srgbClr val="006FC0"/>
                            </a:solidFill>
                          </a:uFill>
                          <a:latin typeface="Yu Gothic UI"/>
                          <a:cs typeface="Yu Gothic UI"/>
                        </a:rPr>
                        <a:t>の</a:t>
                      </a:r>
                      <a:r>
                        <a:rPr sz="1200" b="1" dirty="0">
                          <a:solidFill>
                            <a:srgbClr val="006FC0"/>
                          </a:solidFill>
                          <a:latin typeface="Yu Gothic UI"/>
                          <a:cs typeface="Yu Gothic UI"/>
                        </a:rPr>
                        <a:t>	</a:t>
                      </a:r>
                      <a:r>
                        <a:rPr sz="1200" b="1" u="sng" spc="204" dirty="0">
                          <a:solidFill>
                            <a:srgbClr val="006FC0"/>
                          </a:solidFill>
                          <a:uFill>
                            <a:solidFill>
                              <a:srgbClr val="006FC0"/>
                            </a:solidFill>
                          </a:uFill>
                          <a:latin typeface="Yu Gothic UI"/>
                          <a:cs typeface="Yu Gothic UI"/>
                        </a:rPr>
                        <a:t>120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243204">
                        <a:lnSpc>
                          <a:spcPct val="100000"/>
                        </a:lnSpc>
                        <a:spcBef>
                          <a:spcPts val="254"/>
                        </a:spcBef>
                        <a:tabLst>
                          <a:tab pos="548640" algn="l"/>
                          <a:tab pos="5279390" algn="l"/>
                        </a:tabLst>
                      </a:pPr>
                      <a:r>
                        <a:rPr sz="1200" b="1" u="sng" spc="-50" dirty="0">
                          <a:solidFill>
                            <a:srgbClr val="006FC0"/>
                          </a:solidFill>
                          <a:uFill>
                            <a:solidFill>
                              <a:srgbClr val="006FC0"/>
                            </a:solidFill>
                          </a:uFill>
                          <a:latin typeface="Yu Gothic UI"/>
                          <a:cs typeface="Yu Gothic UI"/>
                        </a:rPr>
                        <a:t>２</a:t>
                      </a:r>
                      <a:r>
                        <a:rPr sz="1200" b="1" u="sng" dirty="0">
                          <a:solidFill>
                            <a:srgbClr val="006FC0"/>
                          </a:solidFill>
                          <a:uFill>
                            <a:solidFill>
                              <a:srgbClr val="006FC0"/>
                            </a:solidFill>
                          </a:uFill>
                          <a:latin typeface="Yu Gothic UI"/>
                          <a:cs typeface="Yu Gothic UI"/>
                        </a:rPr>
                        <a:t>	</a:t>
                      </a:r>
                      <a:r>
                        <a:rPr sz="1200" b="1" u="sng" spc="235" dirty="0">
                          <a:solidFill>
                            <a:srgbClr val="006FC0"/>
                          </a:solidFill>
                          <a:uFill>
                            <a:solidFill>
                              <a:srgbClr val="006FC0"/>
                            </a:solidFill>
                          </a:uFill>
                          <a:latin typeface="Yu Gothic UI"/>
                          <a:cs typeface="Yu Gothic UI"/>
                        </a:rPr>
                        <a:t>10</a:t>
                      </a:r>
                      <a:r>
                        <a:rPr sz="1200" b="1" u="sng" spc="-10" dirty="0">
                          <a:solidFill>
                            <a:srgbClr val="006FC0"/>
                          </a:solidFill>
                          <a:uFill>
                            <a:solidFill>
                              <a:srgbClr val="006FC0"/>
                            </a:solidFill>
                          </a:uFill>
                          <a:latin typeface="Yu Gothic UI"/>
                          <a:cs typeface="Yu Gothic UI"/>
                        </a:rPr>
                        <a:t>分以上</a:t>
                      </a:r>
                      <a:r>
                        <a:rPr sz="1200" b="1" u="sng" spc="145" dirty="0">
                          <a:solidFill>
                            <a:srgbClr val="006FC0"/>
                          </a:solidFill>
                          <a:uFill>
                            <a:solidFill>
                              <a:srgbClr val="006FC0"/>
                            </a:solidFill>
                          </a:uFill>
                          <a:latin typeface="Yu Gothic UI"/>
                          <a:cs typeface="Yu Gothic UI"/>
                        </a:rPr>
                        <a:t>20</a:t>
                      </a:r>
                      <a:r>
                        <a:rPr sz="1200" b="1" u="sng" spc="114" dirty="0">
                          <a:solidFill>
                            <a:srgbClr val="006FC0"/>
                          </a:solidFill>
                          <a:uFill>
                            <a:solidFill>
                              <a:srgbClr val="006FC0"/>
                            </a:solidFill>
                          </a:uFill>
                          <a:latin typeface="Yu Gothic UI"/>
                          <a:cs typeface="Yu Gothic UI"/>
                        </a:rPr>
                        <a:t>分未満</a:t>
                      </a:r>
                      <a:r>
                        <a:rPr sz="1200" b="1" u="sng" spc="95" dirty="0">
                          <a:solidFill>
                            <a:srgbClr val="006FC0"/>
                          </a:solidFill>
                          <a:uFill>
                            <a:solidFill>
                              <a:srgbClr val="006FC0"/>
                            </a:solidFill>
                          </a:uFill>
                          <a:latin typeface="Yu Gothic UI"/>
                          <a:cs typeface="Yu Gothic UI"/>
                        </a:rPr>
                        <a:t>の</a:t>
                      </a:r>
                      <a:r>
                        <a:rPr sz="1200" b="1" u="sng" spc="85" dirty="0">
                          <a:solidFill>
                            <a:srgbClr val="006FC0"/>
                          </a:solidFill>
                          <a:uFill>
                            <a:solidFill>
                              <a:srgbClr val="006FC0"/>
                            </a:solidFill>
                          </a:uFill>
                          <a:latin typeface="Yu Gothic UI"/>
                          <a:cs typeface="Yu Gothic UI"/>
                        </a:rPr>
                        <a:t>も</a:t>
                      </a:r>
                      <a:r>
                        <a:rPr sz="1200" b="1" u="sng" spc="50" dirty="0">
                          <a:solidFill>
                            <a:srgbClr val="006FC0"/>
                          </a:solidFill>
                          <a:uFill>
                            <a:solidFill>
                              <a:srgbClr val="006FC0"/>
                            </a:solidFill>
                          </a:uFill>
                          <a:latin typeface="Yu Gothic UI"/>
                          <a:cs typeface="Yu Gothic UI"/>
                        </a:rPr>
                        <a:t>の</a:t>
                      </a:r>
                      <a:r>
                        <a:rPr sz="1200" b="1" dirty="0">
                          <a:solidFill>
                            <a:srgbClr val="006FC0"/>
                          </a:solidFill>
                          <a:latin typeface="Yu Gothic UI"/>
                          <a:cs typeface="Yu Gothic UI"/>
                        </a:rPr>
                        <a:t>	</a:t>
                      </a:r>
                      <a:r>
                        <a:rPr sz="1200" b="1" u="sng" spc="204" dirty="0">
                          <a:solidFill>
                            <a:srgbClr val="006FC0"/>
                          </a:solidFill>
                          <a:uFill>
                            <a:solidFill>
                              <a:srgbClr val="006FC0"/>
                            </a:solidFill>
                          </a:uFill>
                          <a:latin typeface="Yu Gothic UI"/>
                          <a:cs typeface="Yu Gothic UI"/>
                        </a:rPr>
                        <a:t>310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90805">
                        <a:lnSpc>
                          <a:spcPct val="100000"/>
                        </a:lnSpc>
                        <a:spcBef>
                          <a:spcPts val="865"/>
                        </a:spcBef>
                      </a:pPr>
                      <a:r>
                        <a:rPr sz="1200" b="1" u="sng" dirty="0">
                          <a:solidFill>
                            <a:srgbClr val="006FC0"/>
                          </a:solidFill>
                          <a:uFill>
                            <a:solidFill>
                              <a:srgbClr val="006FC0"/>
                            </a:solidFill>
                          </a:uFill>
                          <a:latin typeface="Yu Gothic UI"/>
                          <a:cs typeface="Yu Gothic UI"/>
                        </a:rPr>
                        <a:t>（新）</a:t>
                      </a:r>
                      <a:r>
                        <a:rPr sz="1200" u="sng" spc="300" dirty="0">
                          <a:solidFill>
                            <a:srgbClr val="006FC0"/>
                          </a:solidFill>
                          <a:uFill>
                            <a:solidFill>
                              <a:srgbClr val="000000"/>
                            </a:solidFill>
                          </a:uFill>
                          <a:latin typeface="Times New Roman"/>
                          <a:cs typeface="Times New Roman"/>
                        </a:rPr>
                        <a:t>  </a:t>
                      </a:r>
                      <a:r>
                        <a:rPr sz="1200" b="1" u="sng" dirty="0">
                          <a:solidFill>
                            <a:srgbClr val="006FC0"/>
                          </a:solidFill>
                          <a:uFill>
                            <a:solidFill>
                              <a:srgbClr val="006FC0"/>
                            </a:solidFill>
                          </a:uFill>
                          <a:latin typeface="Yu Gothic UI"/>
                          <a:cs typeface="Yu Gothic UI"/>
                        </a:rPr>
                        <a:t>歯科吸入麻酔又は歯科静脈麻酔</a:t>
                      </a:r>
                      <a:r>
                        <a:rPr sz="1200" b="1" u="sng" spc="-25" dirty="0">
                          <a:solidFill>
                            <a:srgbClr val="006FC0"/>
                          </a:solidFill>
                          <a:uFill>
                            <a:solidFill>
                              <a:srgbClr val="006FC0"/>
                            </a:solidFill>
                          </a:uFill>
                          <a:latin typeface="Yu Gothic UI"/>
                          <a:cs typeface="Yu Gothic UI"/>
                        </a:rPr>
                        <a:t>（Ⅱ）</a:t>
                      </a:r>
                      <a:endParaRPr sz="1200">
                        <a:latin typeface="Yu Gothic UI"/>
                        <a:cs typeface="Yu Gothic UI"/>
                      </a:endParaRPr>
                    </a:p>
                    <a:p>
                      <a:pPr marL="243204">
                        <a:lnSpc>
                          <a:spcPct val="100000"/>
                        </a:lnSpc>
                        <a:spcBef>
                          <a:spcPts val="265"/>
                        </a:spcBef>
                        <a:tabLst>
                          <a:tab pos="548640" algn="l"/>
                          <a:tab pos="5116195" algn="l"/>
                        </a:tabLst>
                      </a:pPr>
                      <a:r>
                        <a:rPr sz="1200" b="1" u="sng" spc="-50" dirty="0">
                          <a:solidFill>
                            <a:srgbClr val="006FC0"/>
                          </a:solidFill>
                          <a:uFill>
                            <a:solidFill>
                              <a:srgbClr val="006FC0"/>
                            </a:solidFill>
                          </a:uFill>
                          <a:latin typeface="Yu Gothic UI"/>
                          <a:cs typeface="Yu Gothic UI"/>
                        </a:rPr>
                        <a:t>１</a:t>
                      </a:r>
                      <a:r>
                        <a:rPr sz="1200" b="1" u="sng" dirty="0">
                          <a:solidFill>
                            <a:srgbClr val="006FC0"/>
                          </a:solidFill>
                          <a:uFill>
                            <a:solidFill>
                              <a:srgbClr val="006FC0"/>
                            </a:solidFill>
                          </a:uFill>
                          <a:latin typeface="Yu Gothic UI"/>
                          <a:cs typeface="Yu Gothic UI"/>
                        </a:rPr>
                        <a:t>	</a:t>
                      </a:r>
                      <a:r>
                        <a:rPr sz="1200" b="1" u="sng" spc="70" dirty="0">
                          <a:solidFill>
                            <a:srgbClr val="006FC0"/>
                          </a:solidFill>
                          <a:uFill>
                            <a:solidFill>
                              <a:srgbClr val="006FC0"/>
                            </a:solidFill>
                          </a:uFill>
                          <a:latin typeface="Yu Gothic UI"/>
                          <a:cs typeface="Yu Gothic UI"/>
                        </a:rPr>
                        <a:t>麻酔</a:t>
                      </a:r>
                      <a:r>
                        <a:rPr sz="1200" b="1" u="sng" spc="55" dirty="0">
                          <a:solidFill>
                            <a:srgbClr val="006FC0"/>
                          </a:solidFill>
                          <a:uFill>
                            <a:solidFill>
                              <a:srgbClr val="006FC0"/>
                            </a:solidFill>
                          </a:uFill>
                          <a:latin typeface="Yu Gothic UI"/>
                          <a:cs typeface="Yu Gothic UI"/>
                        </a:rPr>
                        <a:t>に</a:t>
                      </a:r>
                      <a:r>
                        <a:rPr sz="1200" b="1" u="sng" spc="70" dirty="0">
                          <a:solidFill>
                            <a:srgbClr val="006FC0"/>
                          </a:solidFill>
                          <a:uFill>
                            <a:solidFill>
                              <a:srgbClr val="006FC0"/>
                            </a:solidFill>
                          </a:uFill>
                          <a:latin typeface="Yu Gothic UI"/>
                          <a:cs typeface="Yu Gothic UI"/>
                        </a:rPr>
                        <a:t>従事</a:t>
                      </a:r>
                      <a:r>
                        <a:rPr sz="1200" b="1" u="sng" spc="60" dirty="0">
                          <a:solidFill>
                            <a:srgbClr val="006FC0"/>
                          </a:solidFill>
                          <a:uFill>
                            <a:solidFill>
                              <a:srgbClr val="006FC0"/>
                            </a:solidFill>
                          </a:uFill>
                          <a:latin typeface="Yu Gothic UI"/>
                          <a:cs typeface="Yu Gothic UI"/>
                        </a:rPr>
                        <a:t>す</a:t>
                      </a:r>
                      <a:r>
                        <a:rPr sz="1200" b="1" u="sng" spc="55" dirty="0">
                          <a:solidFill>
                            <a:srgbClr val="006FC0"/>
                          </a:solidFill>
                          <a:uFill>
                            <a:solidFill>
                              <a:srgbClr val="006FC0"/>
                            </a:solidFill>
                          </a:uFill>
                          <a:latin typeface="Yu Gothic UI"/>
                          <a:cs typeface="Yu Gothic UI"/>
                        </a:rPr>
                        <a:t>る</a:t>
                      </a:r>
                      <a:r>
                        <a:rPr sz="1200" b="1" u="sng" spc="70" dirty="0">
                          <a:solidFill>
                            <a:srgbClr val="006FC0"/>
                          </a:solidFill>
                          <a:uFill>
                            <a:solidFill>
                              <a:srgbClr val="006FC0"/>
                            </a:solidFill>
                          </a:uFill>
                          <a:latin typeface="Yu Gothic UI"/>
                          <a:cs typeface="Yu Gothic UI"/>
                        </a:rPr>
                        <a:t>歯科医師</a:t>
                      </a:r>
                      <a:r>
                        <a:rPr sz="1200" b="1" u="sng" spc="60" dirty="0">
                          <a:solidFill>
                            <a:srgbClr val="006FC0"/>
                          </a:solidFill>
                          <a:uFill>
                            <a:solidFill>
                              <a:srgbClr val="006FC0"/>
                            </a:solidFill>
                          </a:uFill>
                          <a:latin typeface="Yu Gothic UI"/>
                          <a:cs typeface="Yu Gothic UI"/>
                        </a:rPr>
                        <a:t>が</a:t>
                      </a:r>
                      <a:r>
                        <a:rPr sz="1200" b="1" u="sng" spc="70" dirty="0">
                          <a:solidFill>
                            <a:srgbClr val="006FC0"/>
                          </a:solidFill>
                          <a:uFill>
                            <a:solidFill>
                              <a:srgbClr val="006FC0"/>
                            </a:solidFill>
                          </a:uFill>
                          <a:latin typeface="Yu Gothic UI"/>
                          <a:cs typeface="Yu Gothic UI"/>
                        </a:rPr>
                        <a:t>専従</a:t>
                      </a:r>
                      <a:r>
                        <a:rPr sz="1200" b="1" u="sng" spc="55" dirty="0">
                          <a:solidFill>
                            <a:srgbClr val="006FC0"/>
                          </a:solidFill>
                          <a:uFill>
                            <a:solidFill>
                              <a:srgbClr val="006FC0"/>
                            </a:solidFill>
                          </a:uFill>
                          <a:latin typeface="Yu Gothic UI"/>
                          <a:cs typeface="Yu Gothic UI"/>
                        </a:rPr>
                        <a:t>で</a:t>
                      </a:r>
                      <a:r>
                        <a:rPr sz="1200" b="1" u="sng" spc="70" dirty="0">
                          <a:solidFill>
                            <a:srgbClr val="006FC0"/>
                          </a:solidFill>
                          <a:uFill>
                            <a:solidFill>
                              <a:srgbClr val="006FC0"/>
                            </a:solidFill>
                          </a:uFill>
                          <a:latin typeface="Yu Gothic UI"/>
                          <a:cs typeface="Yu Gothic UI"/>
                        </a:rPr>
                        <a:t>実施</a:t>
                      </a:r>
                      <a:r>
                        <a:rPr sz="1200" b="1" u="sng" spc="60" dirty="0">
                          <a:solidFill>
                            <a:srgbClr val="006FC0"/>
                          </a:solidFill>
                          <a:uFill>
                            <a:solidFill>
                              <a:srgbClr val="006FC0"/>
                            </a:solidFill>
                          </a:uFill>
                          <a:latin typeface="Yu Gothic UI"/>
                          <a:cs typeface="Yu Gothic UI"/>
                        </a:rPr>
                        <a:t>す</a:t>
                      </a:r>
                      <a:r>
                        <a:rPr sz="1200" b="1" u="sng" spc="55" dirty="0">
                          <a:solidFill>
                            <a:srgbClr val="006FC0"/>
                          </a:solidFill>
                          <a:uFill>
                            <a:solidFill>
                              <a:srgbClr val="006FC0"/>
                            </a:solidFill>
                          </a:uFill>
                          <a:latin typeface="Yu Gothic UI"/>
                          <a:cs typeface="Yu Gothic UI"/>
                        </a:rPr>
                        <a:t>る</a:t>
                      </a:r>
                      <a:r>
                        <a:rPr sz="1200" b="1" u="sng" spc="70" dirty="0">
                          <a:solidFill>
                            <a:srgbClr val="006FC0"/>
                          </a:solidFill>
                          <a:uFill>
                            <a:solidFill>
                              <a:srgbClr val="006FC0"/>
                            </a:solidFill>
                          </a:uFill>
                          <a:latin typeface="Yu Gothic UI"/>
                          <a:cs typeface="Yu Gothic UI"/>
                        </a:rPr>
                        <a:t>場</a:t>
                      </a:r>
                      <a:r>
                        <a:rPr sz="1200" b="1" u="sng" spc="20"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229" dirty="0">
                          <a:solidFill>
                            <a:srgbClr val="006FC0"/>
                          </a:solidFill>
                          <a:uFill>
                            <a:solidFill>
                              <a:srgbClr val="006FC0"/>
                            </a:solidFill>
                          </a:uFill>
                          <a:latin typeface="Yu Gothic UI"/>
                          <a:cs typeface="Yu Gothic UI"/>
                        </a:rPr>
                        <a:t>2,600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243204">
                        <a:lnSpc>
                          <a:spcPct val="100000"/>
                        </a:lnSpc>
                        <a:spcBef>
                          <a:spcPts val="250"/>
                        </a:spcBef>
                        <a:tabLst>
                          <a:tab pos="548640" algn="l"/>
                          <a:tab pos="5151755" algn="l"/>
                        </a:tabLst>
                      </a:pPr>
                      <a:r>
                        <a:rPr sz="1200" b="1" u="sng" spc="-50" dirty="0">
                          <a:solidFill>
                            <a:srgbClr val="006FC0"/>
                          </a:solidFill>
                          <a:uFill>
                            <a:solidFill>
                              <a:srgbClr val="006FC0"/>
                            </a:solidFill>
                          </a:uFill>
                          <a:latin typeface="Yu Gothic UI"/>
                          <a:cs typeface="Yu Gothic UI"/>
                        </a:rPr>
                        <a:t>２</a:t>
                      </a:r>
                      <a:r>
                        <a:rPr sz="1200" b="1" u="sng" dirty="0">
                          <a:solidFill>
                            <a:srgbClr val="006FC0"/>
                          </a:solidFill>
                          <a:uFill>
                            <a:solidFill>
                              <a:srgbClr val="006FC0"/>
                            </a:solidFill>
                          </a:uFill>
                          <a:latin typeface="Yu Gothic UI"/>
                          <a:cs typeface="Yu Gothic UI"/>
                        </a:rPr>
                        <a:t>	</a:t>
                      </a:r>
                      <a:r>
                        <a:rPr sz="1200" b="1" u="sng" spc="70" dirty="0">
                          <a:solidFill>
                            <a:srgbClr val="006FC0"/>
                          </a:solidFill>
                          <a:uFill>
                            <a:solidFill>
                              <a:srgbClr val="006FC0"/>
                            </a:solidFill>
                          </a:uFill>
                          <a:latin typeface="Yu Gothic UI"/>
                          <a:cs typeface="Yu Gothic UI"/>
                        </a:rPr>
                        <a:t>麻酔</a:t>
                      </a:r>
                      <a:r>
                        <a:rPr sz="1200" b="1" u="sng" spc="55" dirty="0">
                          <a:solidFill>
                            <a:srgbClr val="006FC0"/>
                          </a:solidFill>
                          <a:uFill>
                            <a:solidFill>
                              <a:srgbClr val="006FC0"/>
                            </a:solidFill>
                          </a:uFill>
                          <a:latin typeface="Yu Gothic UI"/>
                          <a:cs typeface="Yu Gothic UI"/>
                        </a:rPr>
                        <a:t>に</a:t>
                      </a:r>
                      <a:r>
                        <a:rPr sz="1200" b="1" u="sng" spc="70" dirty="0">
                          <a:solidFill>
                            <a:srgbClr val="006FC0"/>
                          </a:solidFill>
                          <a:uFill>
                            <a:solidFill>
                              <a:srgbClr val="006FC0"/>
                            </a:solidFill>
                          </a:uFill>
                          <a:latin typeface="Yu Gothic UI"/>
                          <a:cs typeface="Yu Gothic UI"/>
                        </a:rPr>
                        <a:t>従事</a:t>
                      </a:r>
                      <a:r>
                        <a:rPr sz="1200" b="1" u="sng" spc="60" dirty="0">
                          <a:solidFill>
                            <a:srgbClr val="006FC0"/>
                          </a:solidFill>
                          <a:uFill>
                            <a:solidFill>
                              <a:srgbClr val="006FC0"/>
                            </a:solidFill>
                          </a:uFill>
                          <a:latin typeface="Yu Gothic UI"/>
                          <a:cs typeface="Yu Gothic UI"/>
                        </a:rPr>
                        <a:t>す</a:t>
                      </a:r>
                      <a:r>
                        <a:rPr sz="1200" b="1" u="sng" spc="55" dirty="0">
                          <a:solidFill>
                            <a:srgbClr val="006FC0"/>
                          </a:solidFill>
                          <a:uFill>
                            <a:solidFill>
                              <a:srgbClr val="006FC0"/>
                            </a:solidFill>
                          </a:uFill>
                          <a:latin typeface="Yu Gothic UI"/>
                          <a:cs typeface="Yu Gothic UI"/>
                        </a:rPr>
                        <a:t>る</a:t>
                      </a:r>
                      <a:r>
                        <a:rPr sz="1200" b="1" u="sng" spc="70" dirty="0">
                          <a:solidFill>
                            <a:srgbClr val="006FC0"/>
                          </a:solidFill>
                          <a:uFill>
                            <a:solidFill>
                              <a:srgbClr val="006FC0"/>
                            </a:solidFill>
                          </a:uFill>
                          <a:latin typeface="Yu Gothic UI"/>
                          <a:cs typeface="Yu Gothic UI"/>
                        </a:rPr>
                        <a:t>歯科医師</a:t>
                      </a:r>
                      <a:r>
                        <a:rPr sz="1200" b="1" u="sng" spc="60" dirty="0">
                          <a:solidFill>
                            <a:srgbClr val="006FC0"/>
                          </a:solidFill>
                          <a:uFill>
                            <a:solidFill>
                              <a:srgbClr val="006FC0"/>
                            </a:solidFill>
                          </a:uFill>
                          <a:latin typeface="Yu Gothic UI"/>
                          <a:cs typeface="Yu Gothic UI"/>
                        </a:rPr>
                        <a:t>の</a:t>
                      </a:r>
                      <a:r>
                        <a:rPr sz="1200" b="1" u="sng" spc="70" dirty="0">
                          <a:solidFill>
                            <a:srgbClr val="006FC0"/>
                          </a:solidFill>
                          <a:uFill>
                            <a:solidFill>
                              <a:srgbClr val="006FC0"/>
                            </a:solidFill>
                          </a:uFill>
                          <a:latin typeface="Yu Gothic UI"/>
                          <a:cs typeface="Yu Gothic UI"/>
                        </a:rPr>
                        <a:t>指導下</a:t>
                      </a:r>
                      <a:r>
                        <a:rPr sz="1200" b="1" u="sng" spc="55" dirty="0">
                          <a:solidFill>
                            <a:srgbClr val="006FC0"/>
                          </a:solidFill>
                          <a:uFill>
                            <a:solidFill>
                              <a:srgbClr val="006FC0"/>
                            </a:solidFill>
                          </a:uFill>
                          <a:latin typeface="Yu Gothic UI"/>
                          <a:cs typeface="Yu Gothic UI"/>
                        </a:rPr>
                        <a:t>で</a:t>
                      </a:r>
                      <a:r>
                        <a:rPr sz="1200" b="1" u="sng" spc="70" dirty="0">
                          <a:solidFill>
                            <a:srgbClr val="006FC0"/>
                          </a:solidFill>
                          <a:uFill>
                            <a:solidFill>
                              <a:srgbClr val="006FC0"/>
                            </a:solidFill>
                          </a:uFill>
                          <a:latin typeface="Yu Gothic UI"/>
                          <a:cs typeface="Yu Gothic UI"/>
                        </a:rPr>
                        <a:t>麻酔</a:t>
                      </a:r>
                      <a:r>
                        <a:rPr sz="1200" b="1" u="sng" spc="55" dirty="0">
                          <a:solidFill>
                            <a:srgbClr val="006FC0"/>
                          </a:solidFill>
                          <a:uFill>
                            <a:solidFill>
                              <a:srgbClr val="006FC0"/>
                            </a:solidFill>
                          </a:uFill>
                          <a:latin typeface="Yu Gothic UI"/>
                          <a:cs typeface="Yu Gothic UI"/>
                        </a:rPr>
                        <a:t>を</a:t>
                      </a:r>
                      <a:r>
                        <a:rPr sz="1200" b="1" u="sng" spc="70" dirty="0">
                          <a:solidFill>
                            <a:srgbClr val="006FC0"/>
                          </a:solidFill>
                          <a:uFill>
                            <a:solidFill>
                              <a:srgbClr val="006FC0"/>
                            </a:solidFill>
                          </a:uFill>
                          <a:latin typeface="Yu Gothic UI"/>
                          <a:cs typeface="Yu Gothic UI"/>
                        </a:rPr>
                        <a:t>専従</a:t>
                      </a:r>
                      <a:r>
                        <a:rPr sz="1200" b="1" u="sng" spc="55" dirty="0">
                          <a:solidFill>
                            <a:srgbClr val="006FC0"/>
                          </a:solidFill>
                          <a:uFill>
                            <a:solidFill>
                              <a:srgbClr val="006FC0"/>
                            </a:solidFill>
                          </a:uFill>
                          <a:latin typeface="Yu Gothic UI"/>
                          <a:cs typeface="Yu Gothic UI"/>
                        </a:rPr>
                        <a:t>で</a:t>
                      </a:r>
                      <a:r>
                        <a:rPr sz="1200" b="1" u="sng" spc="70" dirty="0">
                          <a:solidFill>
                            <a:srgbClr val="006FC0"/>
                          </a:solidFill>
                          <a:uFill>
                            <a:solidFill>
                              <a:srgbClr val="006FC0"/>
                            </a:solidFill>
                          </a:uFill>
                          <a:latin typeface="Yu Gothic UI"/>
                          <a:cs typeface="Yu Gothic UI"/>
                        </a:rPr>
                        <a:t>実施</a:t>
                      </a:r>
                      <a:r>
                        <a:rPr sz="1200" b="1" u="sng" spc="60" dirty="0">
                          <a:solidFill>
                            <a:srgbClr val="006FC0"/>
                          </a:solidFill>
                          <a:uFill>
                            <a:solidFill>
                              <a:srgbClr val="006FC0"/>
                            </a:solidFill>
                          </a:uFill>
                          <a:latin typeface="Yu Gothic UI"/>
                          <a:cs typeface="Yu Gothic UI"/>
                        </a:rPr>
                        <a:t>す</a:t>
                      </a:r>
                      <a:r>
                        <a:rPr sz="1200" b="1" u="sng" spc="55" dirty="0">
                          <a:solidFill>
                            <a:srgbClr val="006FC0"/>
                          </a:solidFill>
                          <a:uFill>
                            <a:solidFill>
                              <a:srgbClr val="006FC0"/>
                            </a:solidFill>
                          </a:uFill>
                          <a:latin typeface="Yu Gothic UI"/>
                          <a:cs typeface="Yu Gothic UI"/>
                        </a:rPr>
                        <a:t>る</a:t>
                      </a:r>
                      <a:r>
                        <a:rPr sz="1200" b="1" u="sng" spc="70" dirty="0">
                          <a:solidFill>
                            <a:srgbClr val="006FC0"/>
                          </a:solidFill>
                          <a:uFill>
                            <a:solidFill>
                              <a:srgbClr val="006FC0"/>
                            </a:solidFill>
                          </a:uFill>
                          <a:latin typeface="Yu Gothic UI"/>
                          <a:cs typeface="Yu Gothic UI"/>
                        </a:rPr>
                        <a:t>場</a:t>
                      </a:r>
                      <a:r>
                        <a:rPr sz="1200" b="1" u="sng" spc="20"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215" dirty="0">
                          <a:solidFill>
                            <a:srgbClr val="006FC0"/>
                          </a:solidFill>
                          <a:uFill>
                            <a:solidFill>
                              <a:srgbClr val="006FC0"/>
                            </a:solidFill>
                          </a:uFill>
                          <a:latin typeface="Yu Gothic UI"/>
                          <a:cs typeface="Yu Gothic UI"/>
                        </a:rPr>
                        <a:t>1,700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243204">
                        <a:lnSpc>
                          <a:spcPct val="100000"/>
                        </a:lnSpc>
                        <a:spcBef>
                          <a:spcPts val="265"/>
                        </a:spcBef>
                        <a:tabLst>
                          <a:tab pos="548640" algn="l"/>
                          <a:tab pos="5323840" algn="l"/>
                        </a:tabLst>
                      </a:pPr>
                      <a:r>
                        <a:rPr sz="1200" b="1" u="sng" spc="-50" dirty="0">
                          <a:solidFill>
                            <a:srgbClr val="006FC0"/>
                          </a:solidFill>
                          <a:uFill>
                            <a:solidFill>
                              <a:srgbClr val="006FC0"/>
                            </a:solidFill>
                          </a:uFill>
                          <a:latin typeface="Yu Gothic UI"/>
                          <a:cs typeface="Yu Gothic UI"/>
                        </a:rPr>
                        <a:t>３</a:t>
                      </a:r>
                      <a:r>
                        <a:rPr sz="1200" b="1" u="sng" dirty="0">
                          <a:solidFill>
                            <a:srgbClr val="006FC0"/>
                          </a:solidFill>
                          <a:uFill>
                            <a:solidFill>
                              <a:srgbClr val="006FC0"/>
                            </a:solidFill>
                          </a:uFill>
                          <a:latin typeface="Yu Gothic UI"/>
                          <a:cs typeface="Yu Gothic UI"/>
                        </a:rPr>
                        <a:t>	</a:t>
                      </a:r>
                      <a:r>
                        <a:rPr sz="1200" b="1" u="sng" spc="80" dirty="0">
                          <a:solidFill>
                            <a:srgbClr val="006FC0"/>
                          </a:solidFill>
                          <a:uFill>
                            <a:solidFill>
                              <a:srgbClr val="006FC0"/>
                            </a:solidFill>
                          </a:uFill>
                          <a:latin typeface="Yu Gothic UI"/>
                          <a:cs typeface="Yu Gothic UI"/>
                        </a:rPr>
                        <a:t>麻酔</a:t>
                      </a:r>
                      <a:r>
                        <a:rPr sz="1200" b="1" u="sng" spc="60" dirty="0">
                          <a:solidFill>
                            <a:srgbClr val="006FC0"/>
                          </a:solidFill>
                          <a:uFill>
                            <a:solidFill>
                              <a:srgbClr val="006FC0"/>
                            </a:solidFill>
                          </a:uFill>
                          <a:latin typeface="Yu Gothic UI"/>
                          <a:cs typeface="Yu Gothic UI"/>
                        </a:rPr>
                        <a:t>を</a:t>
                      </a:r>
                      <a:r>
                        <a:rPr sz="1200" b="1" u="sng" spc="80" dirty="0">
                          <a:solidFill>
                            <a:srgbClr val="006FC0"/>
                          </a:solidFill>
                          <a:uFill>
                            <a:solidFill>
                              <a:srgbClr val="006FC0"/>
                            </a:solidFill>
                          </a:uFill>
                          <a:latin typeface="Yu Gothic UI"/>
                          <a:cs typeface="Yu Gothic UI"/>
                        </a:rPr>
                        <a:t>専従</a:t>
                      </a:r>
                      <a:r>
                        <a:rPr sz="1200" b="1" u="sng" spc="65" dirty="0">
                          <a:solidFill>
                            <a:srgbClr val="006FC0"/>
                          </a:solidFill>
                          <a:uFill>
                            <a:solidFill>
                              <a:srgbClr val="006FC0"/>
                            </a:solidFill>
                          </a:uFill>
                          <a:latin typeface="Yu Gothic UI"/>
                          <a:cs typeface="Yu Gothic UI"/>
                        </a:rPr>
                        <a:t>で</a:t>
                      </a:r>
                      <a:r>
                        <a:rPr sz="1200" b="1" u="sng" spc="80" dirty="0">
                          <a:solidFill>
                            <a:srgbClr val="006FC0"/>
                          </a:solidFill>
                          <a:uFill>
                            <a:solidFill>
                              <a:srgbClr val="006FC0"/>
                            </a:solidFill>
                          </a:uFill>
                          <a:latin typeface="Yu Gothic UI"/>
                          <a:cs typeface="Yu Gothic UI"/>
                        </a:rPr>
                        <a:t>実施</a:t>
                      </a:r>
                      <a:r>
                        <a:rPr sz="1200" b="1" u="sng" spc="70" dirty="0">
                          <a:solidFill>
                            <a:srgbClr val="006FC0"/>
                          </a:solidFill>
                          <a:uFill>
                            <a:solidFill>
                              <a:srgbClr val="006FC0"/>
                            </a:solidFill>
                          </a:uFill>
                          <a:latin typeface="Yu Gothic UI"/>
                          <a:cs typeface="Yu Gothic UI"/>
                        </a:rPr>
                        <a:t>す</a:t>
                      </a:r>
                      <a:r>
                        <a:rPr sz="1200" b="1" u="sng" spc="65" dirty="0">
                          <a:solidFill>
                            <a:srgbClr val="006FC0"/>
                          </a:solidFill>
                          <a:uFill>
                            <a:solidFill>
                              <a:srgbClr val="006FC0"/>
                            </a:solidFill>
                          </a:uFill>
                          <a:latin typeface="Yu Gothic UI"/>
                          <a:cs typeface="Yu Gothic UI"/>
                        </a:rPr>
                        <a:t>る</a:t>
                      </a:r>
                      <a:r>
                        <a:rPr sz="1200" b="1" u="sng" spc="80" dirty="0">
                          <a:solidFill>
                            <a:srgbClr val="006FC0"/>
                          </a:solidFill>
                          <a:uFill>
                            <a:solidFill>
                              <a:srgbClr val="006FC0"/>
                            </a:solidFill>
                          </a:uFill>
                          <a:latin typeface="Yu Gothic UI"/>
                          <a:cs typeface="Yu Gothic UI"/>
                        </a:rPr>
                        <a:t>場</a:t>
                      </a:r>
                      <a:r>
                        <a:rPr sz="1200" b="1" u="sng" spc="30"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140" dirty="0">
                          <a:solidFill>
                            <a:srgbClr val="006FC0"/>
                          </a:solidFill>
                          <a:uFill>
                            <a:solidFill>
                              <a:srgbClr val="006FC0"/>
                            </a:solidFill>
                          </a:uFill>
                          <a:latin typeface="Yu Gothic UI"/>
                          <a:cs typeface="Yu Gothic UI"/>
                        </a:rPr>
                        <a:t>900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243204">
                        <a:lnSpc>
                          <a:spcPct val="100000"/>
                        </a:lnSpc>
                        <a:spcBef>
                          <a:spcPts val="265"/>
                        </a:spcBef>
                        <a:tabLst>
                          <a:tab pos="548640" algn="l"/>
                          <a:tab pos="5323840" algn="l"/>
                        </a:tabLst>
                      </a:pPr>
                      <a:r>
                        <a:rPr sz="1200" b="1" u="sng" spc="-50" dirty="0">
                          <a:solidFill>
                            <a:srgbClr val="006FC0"/>
                          </a:solidFill>
                          <a:uFill>
                            <a:solidFill>
                              <a:srgbClr val="006FC0"/>
                            </a:solidFill>
                          </a:uFill>
                          <a:latin typeface="Yu Gothic UI"/>
                          <a:cs typeface="Yu Gothic UI"/>
                        </a:rPr>
                        <a:t>４</a:t>
                      </a:r>
                      <a:r>
                        <a:rPr sz="1200" b="1" u="sng" dirty="0">
                          <a:solidFill>
                            <a:srgbClr val="006FC0"/>
                          </a:solidFill>
                          <a:uFill>
                            <a:solidFill>
                              <a:srgbClr val="006FC0"/>
                            </a:solidFill>
                          </a:uFill>
                          <a:latin typeface="Yu Gothic UI"/>
                          <a:cs typeface="Yu Gothic UI"/>
                        </a:rPr>
                        <a:t>	</a:t>
                      </a:r>
                      <a:r>
                        <a:rPr sz="1200" b="1" u="sng" spc="120" dirty="0">
                          <a:solidFill>
                            <a:srgbClr val="006FC0"/>
                          </a:solidFill>
                          <a:uFill>
                            <a:solidFill>
                              <a:srgbClr val="006FC0"/>
                            </a:solidFill>
                          </a:uFill>
                          <a:latin typeface="Yu Gothic UI"/>
                          <a:cs typeface="Yu Gothic UI"/>
                        </a:rPr>
                        <a:t>１</a:t>
                      </a:r>
                      <a:r>
                        <a:rPr sz="1200" b="1" u="sng" spc="100" dirty="0">
                          <a:solidFill>
                            <a:srgbClr val="006FC0"/>
                          </a:solidFill>
                          <a:uFill>
                            <a:solidFill>
                              <a:srgbClr val="006FC0"/>
                            </a:solidFill>
                          </a:uFill>
                          <a:latin typeface="Yu Gothic UI"/>
                          <a:cs typeface="Yu Gothic UI"/>
                        </a:rPr>
                        <a:t>か</a:t>
                      </a:r>
                      <a:r>
                        <a:rPr sz="1200" b="1" u="sng" spc="85" dirty="0">
                          <a:solidFill>
                            <a:srgbClr val="006FC0"/>
                          </a:solidFill>
                          <a:uFill>
                            <a:solidFill>
                              <a:srgbClr val="006FC0"/>
                            </a:solidFill>
                          </a:uFill>
                          <a:latin typeface="Yu Gothic UI"/>
                          <a:cs typeface="Yu Gothic UI"/>
                        </a:rPr>
                        <a:t>ら</a:t>
                      </a:r>
                      <a:r>
                        <a:rPr sz="1200" b="1" u="sng" spc="120" dirty="0">
                          <a:solidFill>
                            <a:srgbClr val="006FC0"/>
                          </a:solidFill>
                          <a:uFill>
                            <a:solidFill>
                              <a:srgbClr val="006FC0"/>
                            </a:solidFill>
                          </a:uFill>
                          <a:latin typeface="Yu Gothic UI"/>
                          <a:cs typeface="Yu Gothic UI"/>
                        </a:rPr>
                        <a:t>３</a:t>
                      </a:r>
                      <a:r>
                        <a:rPr sz="1200" b="1" u="sng" spc="90" dirty="0">
                          <a:solidFill>
                            <a:srgbClr val="006FC0"/>
                          </a:solidFill>
                          <a:uFill>
                            <a:solidFill>
                              <a:srgbClr val="006FC0"/>
                            </a:solidFill>
                          </a:uFill>
                          <a:latin typeface="Yu Gothic UI"/>
                          <a:cs typeface="Yu Gothic UI"/>
                        </a:rPr>
                        <a:t>ま</a:t>
                      </a:r>
                      <a:r>
                        <a:rPr sz="1200" b="1" u="sng" spc="95" dirty="0">
                          <a:solidFill>
                            <a:srgbClr val="006FC0"/>
                          </a:solidFill>
                          <a:uFill>
                            <a:solidFill>
                              <a:srgbClr val="006FC0"/>
                            </a:solidFill>
                          </a:uFill>
                          <a:latin typeface="Yu Gothic UI"/>
                          <a:cs typeface="Yu Gothic UI"/>
                        </a:rPr>
                        <a:t>で</a:t>
                      </a:r>
                      <a:r>
                        <a:rPr sz="1200" b="1" u="sng" spc="120" dirty="0">
                          <a:solidFill>
                            <a:srgbClr val="006FC0"/>
                          </a:solidFill>
                          <a:uFill>
                            <a:solidFill>
                              <a:srgbClr val="006FC0"/>
                            </a:solidFill>
                          </a:uFill>
                          <a:latin typeface="Yu Gothic UI"/>
                          <a:cs typeface="Yu Gothic UI"/>
                        </a:rPr>
                        <a:t>以外</a:t>
                      </a:r>
                      <a:r>
                        <a:rPr sz="1200" b="1" u="sng" spc="100" dirty="0">
                          <a:solidFill>
                            <a:srgbClr val="006FC0"/>
                          </a:solidFill>
                          <a:uFill>
                            <a:solidFill>
                              <a:srgbClr val="006FC0"/>
                            </a:solidFill>
                          </a:uFill>
                          <a:latin typeface="Yu Gothic UI"/>
                          <a:cs typeface="Yu Gothic UI"/>
                        </a:rPr>
                        <a:t>の</a:t>
                      </a:r>
                      <a:r>
                        <a:rPr sz="1200" b="1" u="sng" spc="120" dirty="0">
                          <a:solidFill>
                            <a:srgbClr val="006FC0"/>
                          </a:solidFill>
                          <a:uFill>
                            <a:solidFill>
                              <a:srgbClr val="006FC0"/>
                            </a:solidFill>
                          </a:uFill>
                          <a:latin typeface="Yu Gothic UI"/>
                          <a:cs typeface="Yu Gothic UI"/>
                        </a:rPr>
                        <a:t>場</a:t>
                      </a:r>
                      <a:r>
                        <a:rPr sz="1200" b="1" u="sng" spc="70"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140" dirty="0">
                          <a:solidFill>
                            <a:srgbClr val="006FC0"/>
                          </a:solidFill>
                          <a:uFill>
                            <a:solidFill>
                              <a:srgbClr val="006FC0"/>
                            </a:solidFill>
                          </a:uFill>
                          <a:latin typeface="Yu Gothic UI"/>
                          <a:cs typeface="Yu Gothic UI"/>
                        </a:rPr>
                        <a:t>600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90805">
                        <a:lnSpc>
                          <a:spcPts val="1310"/>
                        </a:lnSpc>
                        <a:spcBef>
                          <a:spcPts val="665"/>
                        </a:spcBef>
                      </a:pPr>
                      <a:r>
                        <a:rPr sz="1100" spc="-1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234315">
                        <a:lnSpc>
                          <a:spcPts val="1305"/>
                        </a:lnSpc>
                      </a:pPr>
                      <a:r>
                        <a:rPr sz="1100" spc="-10" dirty="0">
                          <a:latin typeface="Yu Gothic UI"/>
                          <a:cs typeface="Yu Gothic UI"/>
                        </a:rPr>
                        <a:t>歯科吸入麻酔又は歯科静脈麻酔</a:t>
                      </a:r>
                      <a:r>
                        <a:rPr sz="1100" spc="-25" dirty="0">
                          <a:latin typeface="Yu Gothic UI"/>
                          <a:cs typeface="Yu Gothic UI"/>
                        </a:rPr>
                        <a:t>（Ⅱ）</a:t>
                      </a:r>
                      <a:endParaRPr sz="1100">
                        <a:latin typeface="Yu Gothic UI"/>
                        <a:cs typeface="Yu Gothic UI"/>
                      </a:endParaRPr>
                    </a:p>
                    <a:p>
                      <a:pPr marL="614045" marR="80010" indent="-363220" algn="just">
                        <a:lnSpc>
                          <a:spcPct val="98500"/>
                        </a:lnSpc>
                        <a:spcBef>
                          <a:spcPts val="10"/>
                        </a:spcBef>
                      </a:pPr>
                      <a:r>
                        <a:rPr sz="1100" spc="15" dirty="0">
                          <a:latin typeface="Yu Gothic UI"/>
                          <a:cs typeface="Yu Gothic UI"/>
                        </a:rPr>
                        <a:t>注１  １について、別に厚生労働大臣が定める施設基準に適合しているものとして地方厚生局長等に届け出た保険医療機関において、当該保険医療機</a:t>
                      </a:r>
                      <a:r>
                        <a:rPr sz="1100" spc="55" dirty="0">
                          <a:latin typeface="Yu Gothic UI"/>
                          <a:cs typeface="Yu Gothic UI"/>
                        </a:rPr>
                        <a:t>関の麻酔に従事する歯科医師</a:t>
                      </a:r>
                      <a:r>
                        <a:rPr sz="1100" dirty="0">
                          <a:latin typeface="Yu Gothic UI"/>
                          <a:cs typeface="Yu Gothic UI"/>
                        </a:rPr>
                        <a:t>（</a:t>
                      </a:r>
                      <a:r>
                        <a:rPr sz="1100" b="1" u="sng" spc="10" dirty="0">
                          <a:solidFill>
                            <a:srgbClr val="006FC0"/>
                          </a:solidFill>
                          <a:uFill>
                            <a:solidFill>
                              <a:srgbClr val="006FC0"/>
                            </a:solidFill>
                          </a:uFill>
                          <a:latin typeface="Yu Gothic UI"/>
                          <a:cs typeface="Yu Gothic UI"/>
                        </a:rPr>
                        <a:t>歯科麻酔に係る専門の知識及び２年以上の経験</a:t>
                      </a:r>
                      <a:r>
                        <a:rPr sz="1100" spc="60" dirty="0">
                          <a:latin typeface="Yu Gothic UI"/>
                          <a:cs typeface="Yu Gothic UI"/>
                        </a:rPr>
                        <a:t>を有し、当該療養に習熟した医師又は歯科医師の指導の下に、主</a:t>
                      </a:r>
                      <a:r>
                        <a:rPr sz="1100" spc="110" dirty="0">
                          <a:latin typeface="Yu Gothic UI"/>
                          <a:cs typeface="Yu Gothic UI"/>
                        </a:rPr>
                        <a:t>要な麻酔手技を自ら実施する者として</a:t>
                      </a:r>
                      <a:r>
                        <a:rPr sz="1100" b="1" u="sng" spc="45" dirty="0">
                          <a:solidFill>
                            <a:srgbClr val="006FC0"/>
                          </a:solidFill>
                          <a:uFill>
                            <a:solidFill>
                              <a:srgbClr val="006FC0"/>
                            </a:solidFill>
                          </a:uFill>
                          <a:latin typeface="Yu Gothic UI"/>
                          <a:cs typeface="Yu Gothic UI"/>
                        </a:rPr>
                        <a:t>全身麻酔を</a:t>
                      </a:r>
                      <a:r>
                        <a:rPr sz="1100" b="1" u="sng" spc="125" dirty="0">
                          <a:solidFill>
                            <a:srgbClr val="006FC0"/>
                          </a:solidFill>
                          <a:uFill>
                            <a:solidFill>
                              <a:srgbClr val="006FC0"/>
                            </a:solidFill>
                          </a:uFill>
                          <a:latin typeface="Yu Gothic UI"/>
                          <a:cs typeface="Yu Gothic UI"/>
                        </a:rPr>
                        <a:t>200</a:t>
                      </a:r>
                      <a:r>
                        <a:rPr sz="1100" b="1" u="sng" spc="10" dirty="0">
                          <a:solidFill>
                            <a:srgbClr val="006FC0"/>
                          </a:solidFill>
                          <a:uFill>
                            <a:solidFill>
                              <a:srgbClr val="006FC0"/>
                            </a:solidFill>
                          </a:uFill>
                          <a:latin typeface="Yu Gothic UI"/>
                          <a:cs typeface="Yu Gothic UI"/>
                        </a:rPr>
                        <a:t>症例以上及び静脈内鎮静法又は歯科静脈麻酔を</a:t>
                      </a:r>
                      <a:r>
                        <a:rPr sz="1100" b="1" u="sng" spc="185" dirty="0">
                          <a:solidFill>
                            <a:srgbClr val="006FC0"/>
                          </a:solidFill>
                          <a:uFill>
                            <a:solidFill>
                              <a:srgbClr val="006FC0"/>
                            </a:solidFill>
                          </a:uFill>
                          <a:latin typeface="Yu Gothic UI"/>
                          <a:cs typeface="Yu Gothic UI"/>
                        </a:rPr>
                        <a:t>100</a:t>
                      </a:r>
                      <a:r>
                        <a:rPr sz="1100" b="1" u="sng" spc="65" dirty="0">
                          <a:solidFill>
                            <a:srgbClr val="006FC0"/>
                          </a:solidFill>
                          <a:uFill>
                            <a:solidFill>
                              <a:srgbClr val="006FC0"/>
                            </a:solidFill>
                          </a:uFill>
                          <a:latin typeface="Yu Gothic UI"/>
                          <a:cs typeface="Yu Gothic UI"/>
                        </a:rPr>
                        <a:t>症例以上経験している麻酔に従事する</a:t>
                      </a:r>
                      <a:r>
                        <a:rPr sz="1100" b="1" u="sng" spc="155" dirty="0">
                          <a:solidFill>
                            <a:srgbClr val="006FC0"/>
                          </a:solidFill>
                          <a:uFill>
                            <a:solidFill>
                              <a:srgbClr val="006FC0"/>
                            </a:solidFill>
                          </a:uFill>
                          <a:latin typeface="Yu Gothic UI"/>
                          <a:cs typeface="Yu Gothic UI"/>
                        </a:rPr>
                        <a:t> </a:t>
                      </a:r>
                      <a:r>
                        <a:rPr sz="1100" b="1" u="sng" dirty="0">
                          <a:solidFill>
                            <a:srgbClr val="006FC0"/>
                          </a:solidFill>
                          <a:uFill>
                            <a:solidFill>
                              <a:srgbClr val="006FC0"/>
                            </a:solidFill>
                          </a:uFill>
                          <a:latin typeface="Yu Gothic UI"/>
                          <a:cs typeface="Yu Gothic UI"/>
                        </a:rPr>
                        <a:t>歯科医師</a:t>
                      </a:r>
                      <a:r>
                        <a:rPr sz="1100" spc="195" dirty="0">
                          <a:latin typeface="Yu Gothic UI"/>
                          <a:cs typeface="Yu Gothic UI"/>
                        </a:rPr>
                        <a:t>に限る。以下「</a:t>
                      </a:r>
                      <a:r>
                        <a:rPr sz="1100" b="1" u="sng" spc="-10" dirty="0">
                          <a:solidFill>
                            <a:srgbClr val="006FC0"/>
                          </a:solidFill>
                          <a:uFill>
                            <a:solidFill>
                              <a:srgbClr val="006FC0"/>
                            </a:solidFill>
                          </a:uFill>
                          <a:latin typeface="Yu Gothic UI"/>
                          <a:cs typeface="Yu Gothic UI"/>
                        </a:rPr>
                        <a:t>歯科麻酔科医</a:t>
                      </a:r>
                      <a:r>
                        <a:rPr sz="1100" spc="355" dirty="0">
                          <a:latin typeface="Yu Gothic UI"/>
                          <a:cs typeface="Yu Gothic UI"/>
                        </a:rPr>
                        <a:t>」という。</a:t>
                      </a:r>
                      <a:r>
                        <a:rPr sz="1100" spc="-15" dirty="0">
                          <a:latin typeface="Yu Gothic UI"/>
                          <a:cs typeface="Yu Gothic UI"/>
                        </a:rPr>
                        <a:t>）</a:t>
                      </a:r>
                      <a:r>
                        <a:rPr sz="1100" spc="140" dirty="0">
                          <a:latin typeface="Yu Gothic UI"/>
                          <a:cs typeface="Yu Gothic UI"/>
                        </a:rPr>
                        <a:t>が行った場合に算定する。</a:t>
                      </a:r>
                      <a:endParaRPr sz="1100">
                        <a:latin typeface="Yu Gothic UI"/>
                        <a:cs typeface="Yu Gothic UI"/>
                      </a:endParaRPr>
                    </a:p>
                    <a:p>
                      <a:pPr marL="614045" marR="83185" indent="-174625" algn="just">
                        <a:lnSpc>
                          <a:spcPts val="1300"/>
                        </a:lnSpc>
                        <a:spcBef>
                          <a:spcPts val="35"/>
                        </a:spcBef>
                      </a:pPr>
                      <a:r>
                        <a:rPr sz="1100" spc="50" dirty="0">
                          <a:latin typeface="Yu Gothic UI"/>
                          <a:cs typeface="Yu Gothic UI"/>
                        </a:rPr>
                        <a:t>２  ２について、別に厚生労働大臣が定める施設基準に適合しているものとして地方厚生局長等に届け出た保険医療機関において、</a:t>
                      </a:r>
                      <a:r>
                        <a:rPr sz="1100" b="1" u="sng" spc="-10" dirty="0">
                          <a:solidFill>
                            <a:srgbClr val="006FC0"/>
                          </a:solidFill>
                          <a:uFill>
                            <a:solidFill>
                              <a:srgbClr val="006FC0"/>
                            </a:solidFill>
                          </a:uFill>
                          <a:latin typeface="Yu Gothic UI"/>
                          <a:cs typeface="Yu Gothic UI"/>
                        </a:rPr>
                        <a:t>歯科麻酔科医</a:t>
                      </a:r>
                      <a:r>
                        <a:rPr sz="1100" b="1" u="sng" spc="500" dirty="0">
                          <a:solidFill>
                            <a:srgbClr val="006FC0"/>
                          </a:solidFill>
                          <a:uFill>
                            <a:solidFill>
                              <a:srgbClr val="006FC0"/>
                            </a:solidFill>
                          </a:uFill>
                          <a:latin typeface="Yu Gothic UI"/>
                          <a:cs typeface="Yu Gothic UI"/>
                        </a:rPr>
                        <a:t> </a:t>
                      </a:r>
                      <a:r>
                        <a:rPr sz="1100" b="1" u="sng" spc="55" dirty="0">
                          <a:solidFill>
                            <a:srgbClr val="006FC0"/>
                          </a:solidFill>
                          <a:uFill>
                            <a:solidFill>
                              <a:srgbClr val="006FC0"/>
                            </a:solidFill>
                          </a:uFill>
                          <a:latin typeface="Yu Gothic UI"/>
                          <a:cs typeface="Yu Gothic UI"/>
                        </a:rPr>
                        <a:t>の指導の下に麻酔を担当</a:t>
                      </a:r>
                      <a:r>
                        <a:rPr sz="1100" spc="220" dirty="0">
                          <a:latin typeface="Yu Gothic UI"/>
                          <a:cs typeface="Yu Gothic UI"/>
                        </a:rPr>
                        <a:t>するもの</a:t>
                      </a:r>
                      <a:r>
                        <a:rPr sz="1100" dirty="0">
                          <a:latin typeface="Yu Gothic UI"/>
                          <a:cs typeface="Yu Gothic UI"/>
                        </a:rPr>
                        <a:t>（</a:t>
                      </a:r>
                      <a:r>
                        <a:rPr sz="1100" spc="140" dirty="0">
                          <a:latin typeface="Yu Gothic UI"/>
                          <a:cs typeface="Yu Gothic UI"/>
                        </a:rPr>
                        <a:t>以下この区分において単に「担当歯科医師」という。</a:t>
                      </a:r>
                      <a:r>
                        <a:rPr sz="1100" spc="-15" dirty="0">
                          <a:latin typeface="Yu Gothic UI"/>
                          <a:cs typeface="Yu Gothic UI"/>
                        </a:rPr>
                        <a:t>）</a:t>
                      </a:r>
                      <a:r>
                        <a:rPr sz="1100" spc="140" dirty="0">
                          <a:latin typeface="Yu Gothic UI"/>
                          <a:cs typeface="Yu Gothic UI"/>
                        </a:rPr>
                        <a:t>が行った場合に算定する。</a:t>
                      </a:r>
                      <a:endParaRPr sz="1100">
                        <a:latin typeface="Yu Gothic UI"/>
                        <a:cs typeface="Yu Gothic UI"/>
                      </a:endParaRPr>
                    </a:p>
                    <a:p>
                      <a:pPr marL="156845">
                        <a:lnSpc>
                          <a:spcPts val="1310"/>
                        </a:lnSpc>
                        <a:spcBef>
                          <a:spcPts val="1245"/>
                        </a:spcBef>
                      </a:pPr>
                      <a:r>
                        <a:rPr sz="1100" dirty="0">
                          <a:latin typeface="Yu Gothic UI"/>
                          <a:cs typeface="Yu Gothic UI"/>
                        </a:rPr>
                        <a:t>［施設基準</a:t>
                      </a:r>
                      <a:r>
                        <a:rPr sz="1100" spc="-50" dirty="0">
                          <a:latin typeface="Yu Gothic UI"/>
                          <a:cs typeface="Yu Gothic UI"/>
                        </a:rPr>
                        <a:t>］</a:t>
                      </a:r>
                      <a:endParaRPr sz="1100">
                        <a:latin typeface="Yu Gothic UI"/>
                        <a:cs typeface="Yu Gothic UI"/>
                      </a:endParaRPr>
                    </a:p>
                    <a:p>
                      <a:pPr marL="296545">
                        <a:lnSpc>
                          <a:spcPts val="1300"/>
                        </a:lnSpc>
                      </a:pPr>
                      <a:r>
                        <a:rPr sz="1100" spc="-10" dirty="0">
                          <a:latin typeface="Yu Gothic UI"/>
                          <a:cs typeface="Yu Gothic UI"/>
                        </a:rPr>
                        <a:t>歯科吸入麻酔又は歯科静脈麻酔</a:t>
                      </a:r>
                      <a:r>
                        <a:rPr sz="1100" spc="-25" dirty="0">
                          <a:latin typeface="Yu Gothic UI"/>
                          <a:cs typeface="Yu Gothic UI"/>
                        </a:rPr>
                        <a:t>（Ⅱ）</a:t>
                      </a:r>
                      <a:endParaRPr sz="1100">
                        <a:latin typeface="Yu Gothic UI"/>
                        <a:cs typeface="Yu Gothic UI"/>
                      </a:endParaRPr>
                    </a:p>
                    <a:p>
                      <a:pPr marL="435609" marR="1295400" indent="-139065">
                        <a:lnSpc>
                          <a:spcPts val="1300"/>
                        </a:lnSpc>
                        <a:spcBef>
                          <a:spcPts val="55"/>
                        </a:spcBef>
                        <a:tabLst>
                          <a:tab pos="575945" algn="l"/>
                        </a:tabLst>
                      </a:pPr>
                      <a:r>
                        <a:rPr sz="1100" spc="-50" dirty="0">
                          <a:latin typeface="Yu Gothic UI"/>
                          <a:cs typeface="Yu Gothic UI"/>
                        </a:rPr>
                        <a:t>１</a:t>
                      </a:r>
                      <a:r>
                        <a:rPr sz="1100" dirty="0">
                          <a:latin typeface="Yu Gothic UI"/>
                          <a:cs typeface="Yu Gothic UI"/>
                        </a:rPr>
                        <a:t>		</a:t>
                      </a:r>
                      <a:r>
                        <a:rPr sz="1100" b="1" u="sng" spc="45" dirty="0">
                          <a:solidFill>
                            <a:srgbClr val="006FC0"/>
                          </a:solidFill>
                          <a:uFill>
                            <a:solidFill>
                              <a:srgbClr val="006FC0"/>
                            </a:solidFill>
                          </a:uFill>
                          <a:latin typeface="Yu Gothic UI"/>
                          <a:cs typeface="Yu Gothic UI"/>
                        </a:rPr>
                        <a:t>麻酔に従事する歯科医師が専従で実施する場合</a:t>
                      </a:r>
                      <a:r>
                        <a:rPr sz="1100" spc="80" dirty="0">
                          <a:latin typeface="Yu Gothic UI"/>
                          <a:cs typeface="Yu Gothic UI"/>
                        </a:rPr>
                        <a:t>及び</a:t>
                      </a:r>
                      <a:r>
                        <a:rPr sz="1100" b="1" u="sng" spc="20" dirty="0">
                          <a:solidFill>
                            <a:srgbClr val="006FC0"/>
                          </a:solidFill>
                          <a:uFill>
                            <a:solidFill>
                              <a:srgbClr val="006FC0"/>
                            </a:solidFill>
                          </a:uFill>
                          <a:latin typeface="Yu Gothic UI"/>
                          <a:cs typeface="Yu Gothic UI"/>
                        </a:rPr>
                        <a:t>麻酔に従事する歯科医師の指導下で麻酔を専従で実施する場合</a:t>
                      </a:r>
                      <a:r>
                        <a:rPr sz="1100" spc="25" dirty="0">
                          <a:latin typeface="Yu Gothic UI"/>
                          <a:cs typeface="Yu Gothic UI"/>
                        </a:rPr>
                        <a:t>の施設基準</a:t>
                      </a:r>
                      <a:r>
                        <a:rPr sz="1100" b="1" u="sng" spc="-5" dirty="0">
                          <a:solidFill>
                            <a:srgbClr val="006FC0"/>
                          </a:solidFill>
                          <a:uFill>
                            <a:solidFill>
                              <a:srgbClr val="006FC0"/>
                            </a:solidFill>
                          </a:uFill>
                          <a:latin typeface="Yu Gothic UI"/>
                          <a:cs typeface="Yu Gothic UI"/>
                        </a:rPr>
                        <a:t>歯科麻酔管理料</a:t>
                      </a:r>
                      <a:r>
                        <a:rPr sz="1100" spc="130" dirty="0">
                          <a:latin typeface="Yu Gothic UI"/>
                          <a:cs typeface="Yu Gothic UI"/>
                        </a:rPr>
                        <a:t>の施設基準を届け出ていること。</a:t>
                      </a:r>
                      <a:endParaRPr sz="1100">
                        <a:latin typeface="Yu Gothic UI"/>
                        <a:cs typeface="Yu Gothic UI"/>
                      </a:endParaRPr>
                    </a:p>
                    <a:p>
                      <a:pPr marL="296545">
                        <a:lnSpc>
                          <a:spcPts val="1245"/>
                        </a:lnSpc>
                        <a:tabLst>
                          <a:tab pos="575945" algn="l"/>
                        </a:tabLst>
                      </a:pPr>
                      <a:r>
                        <a:rPr sz="1100" spc="-50" dirty="0">
                          <a:latin typeface="Yu Gothic UI"/>
                          <a:cs typeface="Yu Gothic UI"/>
                        </a:rPr>
                        <a:t>２</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１以外の場合</a:t>
                      </a:r>
                      <a:r>
                        <a:rPr sz="1100" spc="-10" dirty="0">
                          <a:latin typeface="Yu Gothic UI"/>
                          <a:cs typeface="Yu Gothic UI"/>
                        </a:rPr>
                        <a:t>の施設基準</a:t>
                      </a:r>
                      <a:endParaRPr sz="1100">
                        <a:latin typeface="Yu Gothic UI"/>
                        <a:cs typeface="Yu Gothic UI"/>
                      </a:endParaRPr>
                    </a:p>
                    <a:p>
                      <a:pPr marL="614045" marR="79375" indent="-317500">
                        <a:lnSpc>
                          <a:spcPts val="1300"/>
                        </a:lnSpc>
                        <a:spcBef>
                          <a:spcPts val="50"/>
                        </a:spcBef>
                        <a:tabLst>
                          <a:tab pos="859155" algn="l"/>
                        </a:tabLst>
                      </a:pPr>
                      <a:r>
                        <a:rPr sz="1100" spc="-25" dirty="0">
                          <a:latin typeface="Yu Gothic UI"/>
                          <a:cs typeface="Yu Gothic UI"/>
                        </a:rPr>
                        <a:t>（１）</a:t>
                      </a:r>
                      <a:r>
                        <a:rPr sz="1100" dirty="0">
                          <a:latin typeface="Yu Gothic UI"/>
                          <a:cs typeface="Yu Gothic UI"/>
                        </a:rPr>
                        <a:t>	</a:t>
                      </a:r>
                      <a:r>
                        <a:rPr sz="1100" spc="40" dirty="0">
                          <a:latin typeface="Yu Gothic UI"/>
                          <a:cs typeface="Yu Gothic UI"/>
                        </a:rPr>
                        <a:t>当該療養に習熟した医師又は歯科医師の指導の下に、主要な麻酔手技を自ら実施する者として</a:t>
                      </a:r>
                      <a:r>
                        <a:rPr sz="1100" b="1" u="sng" spc="50" dirty="0">
                          <a:solidFill>
                            <a:srgbClr val="006FC0"/>
                          </a:solidFill>
                          <a:uFill>
                            <a:solidFill>
                              <a:srgbClr val="006FC0"/>
                            </a:solidFill>
                          </a:uFill>
                          <a:latin typeface="Yu Gothic UI"/>
                          <a:cs typeface="Yu Gothic UI"/>
                        </a:rPr>
                        <a:t>全身麻酔を</a:t>
                      </a:r>
                      <a:r>
                        <a:rPr sz="1100" b="1" u="sng" spc="125" dirty="0">
                          <a:solidFill>
                            <a:srgbClr val="006FC0"/>
                          </a:solidFill>
                          <a:uFill>
                            <a:solidFill>
                              <a:srgbClr val="006FC0"/>
                            </a:solidFill>
                          </a:uFill>
                          <a:latin typeface="Yu Gothic UI"/>
                          <a:cs typeface="Yu Gothic UI"/>
                        </a:rPr>
                        <a:t>50</a:t>
                      </a:r>
                      <a:r>
                        <a:rPr sz="1100" b="1" u="sng" spc="15" dirty="0">
                          <a:solidFill>
                            <a:srgbClr val="006FC0"/>
                          </a:solidFill>
                          <a:uFill>
                            <a:solidFill>
                              <a:srgbClr val="006FC0"/>
                            </a:solidFill>
                          </a:uFill>
                          <a:latin typeface="Yu Gothic UI"/>
                          <a:cs typeface="Yu Gothic UI"/>
                        </a:rPr>
                        <a:t>症例以上経験した常勤歯科医師</a:t>
                      </a:r>
                      <a:r>
                        <a:rPr sz="1100" b="1" u="sng" spc="500" dirty="0">
                          <a:solidFill>
                            <a:srgbClr val="006FC0"/>
                          </a:solidFill>
                          <a:uFill>
                            <a:solidFill>
                              <a:srgbClr val="006FC0"/>
                            </a:solidFill>
                          </a:uFill>
                          <a:latin typeface="Yu Gothic UI"/>
                          <a:cs typeface="Yu Gothic UI"/>
                        </a:rPr>
                        <a:t>                                                          </a:t>
                      </a:r>
                      <a:r>
                        <a:rPr sz="1100" b="1" u="sng" dirty="0">
                          <a:solidFill>
                            <a:srgbClr val="006FC0"/>
                          </a:solidFill>
                          <a:uFill>
                            <a:solidFill>
                              <a:srgbClr val="006FC0"/>
                            </a:solidFill>
                          </a:uFill>
                          <a:latin typeface="Yu Gothic UI"/>
                          <a:cs typeface="Yu Gothic UI"/>
                        </a:rPr>
                        <a:t>が１名以上配置</a:t>
                      </a:r>
                      <a:r>
                        <a:rPr sz="1100" spc="265" dirty="0">
                          <a:latin typeface="Yu Gothic UI"/>
                          <a:cs typeface="Yu Gothic UI"/>
                        </a:rPr>
                        <a:t>されていること。</a:t>
                      </a:r>
                      <a:endParaRPr sz="1100">
                        <a:latin typeface="Yu Gothic UI"/>
                        <a:cs typeface="Yu Gothic UI"/>
                      </a:endParaRPr>
                    </a:p>
                    <a:p>
                      <a:pPr marL="298450">
                        <a:lnSpc>
                          <a:spcPts val="1245"/>
                        </a:lnSpc>
                        <a:tabLst>
                          <a:tab pos="864235" algn="l"/>
                        </a:tabLst>
                      </a:pPr>
                      <a:r>
                        <a:rPr sz="1100" spc="-25" dirty="0">
                          <a:latin typeface="Yu Gothic UI"/>
                          <a:cs typeface="Yu Gothic UI"/>
                        </a:rPr>
                        <a:t>（２）</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無床歯科診療所</a:t>
                      </a:r>
                      <a:r>
                        <a:rPr sz="1100" spc="120" dirty="0">
                          <a:latin typeface="Yu Gothic UI"/>
                          <a:cs typeface="Yu Gothic UI"/>
                        </a:rPr>
                        <a:t>である保険医療機関においては、</a:t>
                      </a:r>
                      <a:r>
                        <a:rPr sz="1100" b="1" u="sng" spc="75" dirty="0">
                          <a:solidFill>
                            <a:srgbClr val="006FC0"/>
                          </a:solidFill>
                          <a:uFill>
                            <a:solidFill>
                              <a:srgbClr val="006FC0"/>
                            </a:solidFill>
                          </a:uFill>
                          <a:latin typeface="Yu Gothic UI"/>
                          <a:cs typeface="Yu Gothic UI"/>
                        </a:rPr>
                        <a:t>病院との連携</a:t>
                      </a:r>
                      <a:r>
                        <a:rPr sz="1100" spc="90" dirty="0">
                          <a:latin typeface="Yu Gothic UI"/>
                          <a:cs typeface="Yu Gothic UI"/>
                        </a:rPr>
                        <a:t>により、緊急時の連携体制を確保し、受入医療機関の名称等をあらかじめ地</a:t>
                      </a:r>
                      <a:endParaRPr sz="1100">
                        <a:latin typeface="Yu Gothic UI"/>
                        <a:cs typeface="Yu Gothic UI"/>
                      </a:endParaRPr>
                    </a:p>
                    <a:p>
                      <a:pPr marL="614045">
                        <a:lnSpc>
                          <a:spcPts val="1305"/>
                        </a:lnSpc>
                      </a:pPr>
                      <a:r>
                        <a:rPr sz="1100" dirty="0">
                          <a:latin typeface="Yu Gothic UI"/>
                          <a:cs typeface="Yu Gothic UI"/>
                        </a:rPr>
                        <a:t>方厚生（支）</a:t>
                      </a:r>
                      <a:r>
                        <a:rPr sz="1100" spc="165" dirty="0">
                          <a:latin typeface="Yu Gothic UI"/>
                          <a:cs typeface="Yu Gothic UI"/>
                        </a:rPr>
                        <a:t>局長に届け出ていること。</a:t>
                      </a:r>
                      <a:endParaRPr sz="1100">
                        <a:latin typeface="Yu Gothic UI"/>
                        <a:cs typeface="Yu Gothic UI"/>
                      </a:endParaRPr>
                    </a:p>
                    <a:p>
                      <a:pPr marL="296545">
                        <a:lnSpc>
                          <a:spcPts val="1310"/>
                        </a:lnSpc>
                        <a:tabLst>
                          <a:tab pos="854710" algn="l"/>
                        </a:tabLst>
                      </a:pPr>
                      <a:r>
                        <a:rPr sz="1100" spc="-25" dirty="0">
                          <a:latin typeface="Yu Gothic UI"/>
                          <a:cs typeface="Yu Gothic UI"/>
                        </a:rPr>
                        <a:t>（３）</a:t>
                      </a:r>
                      <a:r>
                        <a:rPr sz="1100" dirty="0">
                          <a:latin typeface="Yu Gothic UI"/>
                          <a:cs typeface="Yu Gothic UI"/>
                        </a:rPr>
                        <a:t>	</a:t>
                      </a:r>
                      <a:r>
                        <a:rPr sz="1100" b="1" u="sng" dirty="0">
                          <a:solidFill>
                            <a:srgbClr val="006FC0"/>
                          </a:solidFill>
                          <a:uFill>
                            <a:solidFill>
                              <a:srgbClr val="006FC0"/>
                            </a:solidFill>
                          </a:uFill>
                          <a:latin typeface="Yu Gothic UI"/>
                          <a:cs typeface="Yu Gothic UI"/>
                        </a:rPr>
                        <a:t>病院</a:t>
                      </a:r>
                      <a:r>
                        <a:rPr sz="1100" spc="114" dirty="0">
                          <a:latin typeface="Yu Gothic UI"/>
                          <a:cs typeface="Yu Gothic UI"/>
                        </a:rPr>
                        <a:t>である保険医療機関においては、</a:t>
                      </a:r>
                      <a:r>
                        <a:rPr sz="1100" b="1" u="sng" spc="65" dirty="0">
                          <a:solidFill>
                            <a:srgbClr val="006FC0"/>
                          </a:solidFill>
                          <a:uFill>
                            <a:solidFill>
                              <a:srgbClr val="006FC0"/>
                            </a:solidFill>
                          </a:uFill>
                          <a:latin typeface="Yu Gothic UI"/>
                          <a:cs typeface="Yu Gothic UI"/>
                        </a:rPr>
                        <a:t>関係する診療科との連携</a:t>
                      </a:r>
                      <a:r>
                        <a:rPr sz="1100" spc="100" dirty="0">
                          <a:latin typeface="Yu Gothic UI"/>
                          <a:cs typeface="Yu Gothic UI"/>
                        </a:rPr>
                        <a:t>の上で、緊急時の対応についての連携体制を確保すること。</a:t>
                      </a:r>
                      <a:endParaRPr sz="1100">
                        <a:latin typeface="Yu Gothic UI"/>
                        <a:cs typeface="Yu Gothic UI"/>
                      </a:endParaRPr>
                    </a:p>
                  </a:txBody>
                  <a:tcPr marL="0" marR="0" marT="3429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5" name="object 5"/>
          <p:cNvPicPr/>
          <p:nvPr/>
        </p:nvPicPr>
        <p:blipFill>
          <a:blip r:embed="rId2" cstate="print"/>
          <a:stretch>
            <a:fillRect/>
          </a:stretch>
        </p:blipFill>
        <p:spPr>
          <a:xfrm>
            <a:off x="6270116" y="1191386"/>
            <a:ext cx="3268852" cy="2167255"/>
          </a:xfrm>
          <a:prstGeom prst="rect">
            <a:avLst/>
          </a:prstGeom>
        </p:spPr>
      </p:pic>
      <p:sp>
        <p:nvSpPr>
          <p:cNvPr id="6" name="object 6"/>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8076"/>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2654045" y="424053"/>
            <a:ext cx="4597400" cy="391160"/>
          </a:xfrm>
          <a:prstGeom prst="rect">
            <a:avLst/>
          </a:prstGeom>
        </p:spPr>
        <p:txBody>
          <a:bodyPr vert="horz" wrap="square" lIns="0" tIns="12700" rIns="0" bIns="0" rtlCol="0">
            <a:spAutoFit/>
          </a:bodyPr>
          <a:lstStyle/>
          <a:p>
            <a:pPr marL="12700">
              <a:lnSpc>
                <a:spcPct val="100000"/>
              </a:lnSpc>
              <a:spcBef>
                <a:spcPts val="100"/>
              </a:spcBef>
            </a:pPr>
            <a:r>
              <a:rPr spc="340" dirty="0"/>
              <a:t>歯科口腔リハビリテーション料２</a:t>
            </a:r>
          </a:p>
        </p:txBody>
      </p:sp>
      <p:grpSp>
        <p:nvGrpSpPr>
          <p:cNvPr id="4" name="object 4"/>
          <p:cNvGrpSpPr/>
          <p:nvPr/>
        </p:nvGrpSpPr>
        <p:grpSpPr>
          <a:xfrm>
            <a:off x="145846" y="997026"/>
            <a:ext cx="9627235" cy="5650865"/>
            <a:chOff x="145846" y="997026"/>
            <a:chExt cx="9627235" cy="5650865"/>
          </a:xfrm>
        </p:grpSpPr>
        <p:sp>
          <p:nvSpPr>
            <p:cNvPr id="5" name="object 5"/>
            <p:cNvSpPr/>
            <p:nvPr/>
          </p:nvSpPr>
          <p:spPr>
            <a:xfrm>
              <a:off x="150609" y="1174724"/>
              <a:ext cx="9617710" cy="5468620"/>
            </a:xfrm>
            <a:custGeom>
              <a:avLst/>
              <a:gdLst/>
              <a:ahLst/>
              <a:cxnLst/>
              <a:rect l="l" t="t" r="r" b="b"/>
              <a:pathLst>
                <a:path w="9617710" h="5468620">
                  <a:moveTo>
                    <a:pt x="0" y="5468112"/>
                  </a:moveTo>
                  <a:lnTo>
                    <a:pt x="9617329" y="5468112"/>
                  </a:lnTo>
                  <a:lnTo>
                    <a:pt x="9617329" y="0"/>
                  </a:lnTo>
                  <a:lnTo>
                    <a:pt x="0" y="0"/>
                  </a:lnTo>
                  <a:lnTo>
                    <a:pt x="0" y="5468112"/>
                  </a:lnTo>
                  <a:close/>
                </a:path>
              </a:pathLst>
            </a:custGeom>
            <a:ln w="9525">
              <a:solidFill>
                <a:srgbClr val="000000"/>
              </a:solidFill>
            </a:ln>
          </p:spPr>
          <p:txBody>
            <a:bodyPr wrap="square" lIns="0" tIns="0" rIns="0" bIns="0" rtlCol="0"/>
            <a:lstStyle/>
            <a:p>
              <a:endParaRPr/>
            </a:p>
          </p:txBody>
        </p:sp>
        <p:sp>
          <p:nvSpPr>
            <p:cNvPr id="6" name="object 6"/>
            <p:cNvSpPr/>
            <p:nvPr/>
          </p:nvSpPr>
          <p:spPr>
            <a:xfrm>
              <a:off x="321398" y="997026"/>
              <a:ext cx="4325620" cy="355600"/>
            </a:xfrm>
            <a:custGeom>
              <a:avLst/>
              <a:gdLst/>
              <a:ahLst/>
              <a:cxnLst/>
              <a:rect l="l" t="t" r="r" b="b"/>
              <a:pathLst>
                <a:path w="4325620" h="355600">
                  <a:moveTo>
                    <a:pt x="4325620" y="0"/>
                  </a:moveTo>
                  <a:lnTo>
                    <a:pt x="0" y="0"/>
                  </a:lnTo>
                  <a:lnTo>
                    <a:pt x="0" y="355269"/>
                  </a:lnTo>
                  <a:lnTo>
                    <a:pt x="4325620" y="355269"/>
                  </a:lnTo>
                  <a:lnTo>
                    <a:pt x="4325620" y="0"/>
                  </a:lnTo>
                  <a:close/>
                </a:path>
              </a:pathLst>
            </a:custGeom>
            <a:solidFill>
              <a:srgbClr val="CDFFDC"/>
            </a:solidFill>
          </p:spPr>
          <p:txBody>
            <a:bodyPr wrap="square" lIns="0" tIns="0" rIns="0" bIns="0" rtlCol="0"/>
            <a:lstStyle/>
            <a:p>
              <a:endParaRPr/>
            </a:p>
          </p:txBody>
        </p:sp>
      </p:grpSp>
      <p:sp>
        <p:nvSpPr>
          <p:cNvPr id="7" name="object 7"/>
          <p:cNvSpPr txBox="1"/>
          <p:nvPr/>
        </p:nvSpPr>
        <p:spPr>
          <a:xfrm>
            <a:off x="229311" y="1027937"/>
            <a:ext cx="6363970" cy="677545"/>
          </a:xfrm>
          <a:prstGeom prst="rect">
            <a:avLst/>
          </a:prstGeom>
        </p:spPr>
        <p:txBody>
          <a:bodyPr vert="horz" wrap="square" lIns="0" tIns="12065" rIns="0" bIns="0" rtlCol="0">
            <a:spAutoFit/>
          </a:bodyPr>
          <a:lstStyle/>
          <a:p>
            <a:pPr marL="328295">
              <a:lnSpc>
                <a:spcPct val="100000"/>
              </a:lnSpc>
              <a:spcBef>
                <a:spcPts val="95"/>
              </a:spcBef>
            </a:pPr>
            <a:r>
              <a:rPr sz="1600" b="1" spc="200" dirty="0">
                <a:latin typeface="Yu Gothic UI"/>
                <a:cs typeface="Yu Gothic UI"/>
              </a:rPr>
              <a:t>歯科口腔リハビリテーション料２の見直し</a:t>
            </a:r>
            <a:endParaRPr sz="1600">
              <a:latin typeface="Yu Gothic UI"/>
              <a:cs typeface="Yu Gothic UI"/>
            </a:endParaRPr>
          </a:p>
          <a:p>
            <a:pPr marL="299085" indent="-286385">
              <a:lnSpc>
                <a:spcPct val="100000"/>
              </a:lnSpc>
              <a:spcBef>
                <a:spcPts val="1535"/>
              </a:spcBef>
              <a:buFont typeface="Wingdings"/>
              <a:buChar char=""/>
              <a:tabLst>
                <a:tab pos="299085" algn="l"/>
              </a:tabLst>
            </a:pPr>
            <a:r>
              <a:rPr sz="1400" spc="145" dirty="0">
                <a:latin typeface="Yu Gothic UI"/>
                <a:cs typeface="Yu Gothic UI"/>
              </a:rPr>
              <a:t>顎関節症に対する、</a:t>
            </a:r>
            <a:r>
              <a:rPr sz="1400" b="1" u="sng" spc="50" dirty="0">
                <a:solidFill>
                  <a:srgbClr val="006FC0"/>
                </a:solidFill>
                <a:uFill>
                  <a:solidFill>
                    <a:srgbClr val="006FC0"/>
                  </a:solidFill>
                </a:uFill>
                <a:latin typeface="Yu Gothic UI"/>
                <a:cs typeface="Yu Gothic UI"/>
              </a:rPr>
              <a:t>口腔内装置を用いない指導又は訓練を新たに評価</a:t>
            </a:r>
            <a:r>
              <a:rPr sz="1400" spc="330" dirty="0">
                <a:latin typeface="Yu Gothic UI"/>
                <a:cs typeface="Yu Gothic UI"/>
              </a:rPr>
              <a:t>する。</a:t>
            </a:r>
            <a:endParaRPr sz="1400">
              <a:latin typeface="Yu Gothic UI"/>
              <a:cs typeface="Yu Gothic UI"/>
            </a:endParaRPr>
          </a:p>
        </p:txBody>
      </p:sp>
      <p:sp>
        <p:nvSpPr>
          <p:cNvPr id="8" name="object 8"/>
          <p:cNvSpPr txBox="1"/>
          <p:nvPr/>
        </p:nvSpPr>
        <p:spPr>
          <a:xfrm>
            <a:off x="321398" y="1862620"/>
            <a:ext cx="4325620" cy="243204"/>
          </a:xfrm>
          <a:prstGeom prst="rect">
            <a:avLst/>
          </a:prstGeom>
          <a:solidFill>
            <a:srgbClr val="A9C2E7"/>
          </a:solidFill>
        </p:spPr>
        <p:txBody>
          <a:bodyPr vert="horz" wrap="square" lIns="0" tIns="6350" rIns="0" bIns="0" rtlCol="0">
            <a:spAutoFit/>
          </a:bodyPr>
          <a:lstStyle/>
          <a:p>
            <a:pPr marL="1270" algn="ctr">
              <a:lnSpc>
                <a:spcPct val="100000"/>
              </a:lnSpc>
              <a:spcBef>
                <a:spcPts val="50"/>
              </a:spcBef>
            </a:pPr>
            <a:r>
              <a:rPr sz="1400" b="1" spc="-25" dirty="0">
                <a:latin typeface="Yu Gothic UI"/>
                <a:cs typeface="Yu Gothic UI"/>
              </a:rPr>
              <a:t>現行</a:t>
            </a:r>
            <a:endParaRPr sz="1400">
              <a:latin typeface="Yu Gothic UI"/>
              <a:cs typeface="Yu Gothic UI"/>
            </a:endParaRPr>
          </a:p>
        </p:txBody>
      </p:sp>
      <p:sp>
        <p:nvSpPr>
          <p:cNvPr id="9" name="object 9"/>
          <p:cNvSpPr txBox="1"/>
          <p:nvPr/>
        </p:nvSpPr>
        <p:spPr>
          <a:xfrm>
            <a:off x="321398" y="2184780"/>
            <a:ext cx="4325620" cy="2698750"/>
          </a:xfrm>
          <a:prstGeom prst="rect">
            <a:avLst/>
          </a:prstGeom>
          <a:solidFill>
            <a:srgbClr val="E7EDF8"/>
          </a:solidFill>
        </p:spPr>
        <p:txBody>
          <a:bodyPr vert="horz" wrap="square" lIns="0" tIns="57150" rIns="0" bIns="0" rtlCol="0">
            <a:spAutoFit/>
          </a:bodyPr>
          <a:lstStyle/>
          <a:p>
            <a:pPr marL="91440">
              <a:lnSpc>
                <a:spcPct val="100000"/>
              </a:lnSpc>
              <a:spcBef>
                <a:spcPts val="450"/>
              </a:spcBef>
            </a:pPr>
            <a:r>
              <a:rPr sz="1200" spc="225" dirty="0">
                <a:latin typeface="Yu Gothic UI"/>
                <a:cs typeface="Yu Gothic UI"/>
              </a:rPr>
              <a:t>【歯科口腔リハビリテーション料２】</a:t>
            </a:r>
            <a:endParaRPr sz="1200">
              <a:latin typeface="Yu Gothic UI"/>
              <a:cs typeface="Yu Gothic UI"/>
            </a:endParaRPr>
          </a:p>
          <a:p>
            <a:pPr marL="91440">
              <a:lnSpc>
                <a:spcPct val="100000"/>
              </a:lnSpc>
              <a:spcBef>
                <a:spcPts val="1560"/>
              </a:spcBef>
              <a:tabLst>
                <a:tab pos="3749675" algn="l"/>
              </a:tabLst>
            </a:pPr>
            <a:r>
              <a:rPr sz="1200" spc="190" dirty="0">
                <a:latin typeface="Yu Gothic UI"/>
                <a:cs typeface="Yu Gothic UI"/>
              </a:rPr>
              <a:t>歯科口腔</a:t>
            </a:r>
            <a:r>
              <a:rPr sz="1200" spc="130" dirty="0">
                <a:latin typeface="Yu Gothic UI"/>
                <a:cs typeface="Yu Gothic UI"/>
              </a:rPr>
              <a:t>リ</a:t>
            </a:r>
            <a:r>
              <a:rPr sz="1200" spc="150" dirty="0">
                <a:latin typeface="Yu Gothic UI"/>
                <a:cs typeface="Yu Gothic UI"/>
              </a:rPr>
              <a:t>ハ</a:t>
            </a:r>
            <a:r>
              <a:rPr sz="1200" spc="135" dirty="0">
                <a:latin typeface="Yu Gothic UI"/>
                <a:cs typeface="Yu Gothic UI"/>
              </a:rPr>
              <a:t>ビ</a:t>
            </a:r>
            <a:r>
              <a:rPr sz="1200" spc="130" dirty="0">
                <a:latin typeface="Yu Gothic UI"/>
                <a:cs typeface="Yu Gothic UI"/>
              </a:rPr>
              <a:t>リ</a:t>
            </a:r>
            <a:r>
              <a:rPr sz="1200" spc="140" dirty="0">
                <a:latin typeface="Yu Gothic UI"/>
                <a:cs typeface="Yu Gothic UI"/>
              </a:rPr>
              <a:t>テ</a:t>
            </a:r>
            <a:r>
              <a:rPr sz="1200" spc="120" dirty="0">
                <a:latin typeface="Yu Gothic UI"/>
                <a:cs typeface="Yu Gothic UI"/>
              </a:rPr>
              <a:t>ー</a:t>
            </a:r>
            <a:r>
              <a:rPr sz="1200" spc="150" dirty="0">
                <a:latin typeface="Yu Gothic UI"/>
                <a:cs typeface="Yu Gothic UI"/>
              </a:rPr>
              <a:t>シ</a:t>
            </a:r>
            <a:r>
              <a:rPr sz="1200" spc="114" dirty="0">
                <a:latin typeface="Yu Gothic UI"/>
                <a:cs typeface="Yu Gothic UI"/>
              </a:rPr>
              <a:t>ョ</a:t>
            </a:r>
            <a:r>
              <a:rPr sz="1200" spc="140" dirty="0">
                <a:latin typeface="Yu Gothic UI"/>
                <a:cs typeface="Yu Gothic UI"/>
              </a:rPr>
              <a:t>ン</a:t>
            </a:r>
            <a:r>
              <a:rPr sz="1200" spc="190" dirty="0">
                <a:latin typeface="Yu Gothic UI"/>
                <a:cs typeface="Yu Gothic UI"/>
              </a:rPr>
              <a:t>料２（１口腔</a:t>
            </a:r>
            <a:r>
              <a:rPr sz="1200" spc="150" dirty="0">
                <a:latin typeface="Yu Gothic UI"/>
                <a:cs typeface="Yu Gothic UI"/>
              </a:rPr>
              <a:t>につ</a:t>
            </a:r>
            <a:r>
              <a:rPr sz="1200" spc="140" dirty="0">
                <a:latin typeface="Yu Gothic UI"/>
                <a:cs typeface="Yu Gothic UI"/>
              </a:rPr>
              <a:t>き）</a:t>
            </a:r>
            <a:r>
              <a:rPr sz="1200" dirty="0">
                <a:latin typeface="Yu Gothic UI"/>
                <a:cs typeface="Yu Gothic UI"/>
              </a:rPr>
              <a:t>	</a:t>
            </a:r>
            <a:r>
              <a:rPr sz="1200" u="sng" spc="85" dirty="0">
                <a:uFill>
                  <a:solidFill>
                    <a:srgbClr val="000000"/>
                  </a:solidFill>
                </a:uFill>
                <a:latin typeface="Yu Gothic UI"/>
                <a:cs typeface="Yu Gothic UI"/>
              </a:rPr>
              <a:t>54</a:t>
            </a:r>
            <a:r>
              <a:rPr sz="1200" u="sng" spc="-50" dirty="0">
                <a:uFill>
                  <a:solidFill>
                    <a:srgbClr val="000000"/>
                  </a:solidFill>
                </a:uFill>
                <a:latin typeface="Yu Gothic UI"/>
                <a:cs typeface="Yu Gothic UI"/>
              </a:rPr>
              <a:t>点</a:t>
            </a:r>
            <a:endParaRPr sz="1200">
              <a:latin typeface="Yu Gothic UI"/>
              <a:cs typeface="Yu Gothic UI"/>
            </a:endParaRPr>
          </a:p>
          <a:p>
            <a:pPr marL="91440">
              <a:lnSpc>
                <a:spcPct val="100000"/>
              </a:lnSpc>
              <a:spcBef>
                <a:spcPts val="60"/>
              </a:spcBef>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a:p>
            <a:pPr marL="91440">
              <a:lnSpc>
                <a:spcPct val="100000"/>
              </a:lnSpc>
              <a:spcBef>
                <a:spcPts val="60"/>
              </a:spcBef>
            </a:pPr>
            <a:r>
              <a:rPr sz="1200" dirty="0">
                <a:latin typeface="Yu Gothic UI"/>
                <a:cs typeface="Yu Gothic UI"/>
              </a:rPr>
              <a:t>（新設</a:t>
            </a:r>
            <a:r>
              <a:rPr sz="1200" spc="-50" dirty="0">
                <a:latin typeface="Yu Gothic UI"/>
                <a:cs typeface="Yu Gothic UI"/>
              </a:rPr>
              <a:t>）</a:t>
            </a:r>
            <a:endParaRPr sz="1200">
              <a:latin typeface="Yu Gothic UI"/>
              <a:cs typeface="Yu Gothic UI"/>
            </a:endParaRPr>
          </a:p>
          <a:p>
            <a:pPr marL="91440">
              <a:lnSpc>
                <a:spcPct val="100000"/>
              </a:lnSpc>
              <a:spcBef>
                <a:spcPts val="1565"/>
              </a:spcBef>
            </a:pPr>
            <a:r>
              <a:rPr sz="1200" dirty="0">
                <a:latin typeface="Yu Gothic UI"/>
                <a:cs typeface="Yu Gothic UI"/>
              </a:rPr>
              <a:t>［算定要件</a:t>
            </a:r>
            <a:r>
              <a:rPr sz="1200" spc="-50" dirty="0">
                <a:latin typeface="Yu Gothic UI"/>
                <a:cs typeface="Yu Gothic UI"/>
              </a:rPr>
              <a:t>］</a:t>
            </a:r>
            <a:endParaRPr sz="1200">
              <a:latin typeface="Yu Gothic UI"/>
              <a:cs typeface="Yu Gothic UI"/>
            </a:endParaRPr>
          </a:p>
          <a:p>
            <a:pPr marL="379095" marR="106680" indent="-131445" algn="just">
              <a:lnSpc>
                <a:spcPct val="104200"/>
              </a:lnSpc>
            </a:pPr>
            <a:r>
              <a:rPr sz="1200" spc="75" dirty="0">
                <a:latin typeface="Yu Gothic UI"/>
                <a:cs typeface="Yu Gothic UI"/>
              </a:rPr>
              <a:t>注 別に厚生労働大臣が定める施設基準に適合するものと</a:t>
            </a:r>
            <a:r>
              <a:rPr sz="1200" spc="85" dirty="0">
                <a:latin typeface="Yu Gothic UI"/>
                <a:cs typeface="Yu Gothic UI"/>
              </a:rPr>
              <a:t>して地方厚生局長等に届け出た保険医療機関において、</a:t>
            </a:r>
            <a:r>
              <a:rPr sz="1200" u="sng" spc="90" dirty="0">
                <a:uFill>
                  <a:solidFill>
                    <a:srgbClr val="000000"/>
                  </a:solidFill>
                </a:uFill>
                <a:latin typeface="Yu Gothic UI"/>
                <a:cs typeface="Yu Gothic UI"/>
              </a:rPr>
              <a:t>顎関節治療用装置を装着している患者に対して、</a:t>
            </a:r>
            <a:r>
              <a:rPr sz="1200" spc="-20" dirty="0">
                <a:latin typeface="Yu Gothic UI"/>
                <a:cs typeface="Yu Gothic UI"/>
              </a:rPr>
              <a:t>月１回</a:t>
            </a:r>
            <a:r>
              <a:rPr sz="1200" spc="170" dirty="0">
                <a:latin typeface="Yu Gothic UI"/>
                <a:cs typeface="Yu Gothic UI"/>
              </a:rPr>
              <a:t>に限り算定する。</a:t>
            </a:r>
            <a:endParaRPr sz="1200">
              <a:latin typeface="Yu Gothic UI"/>
              <a:cs typeface="Yu Gothic UI"/>
            </a:endParaRPr>
          </a:p>
          <a:p>
            <a:pPr marL="91440" algn="just">
              <a:lnSpc>
                <a:spcPct val="100000"/>
              </a:lnSpc>
              <a:spcBef>
                <a:spcPts val="355"/>
              </a:spcBef>
            </a:pPr>
            <a:r>
              <a:rPr sz="1200" dirty="0">
                <a:latin typeface="Yu Gothic UI"/>
                <a:cs typeface="Yu Gothic UI"/>
              </a:rPr>
              <a:t>（３）</a:t>
            </a:r>
            <a:r>
              <a:rPr sz="1200" spc="80" dirty="0">
                <a:latin typeface="Yu Gothic UI"/>
                <a:cs typeface="Yu Gothic UI"/>
              </a:rPr>
              <a:t>  実施内容等の要点を診療録に記載する。</a:t>
            </a:r>
            <a:endParaRPr sz="1200">
              <a:latin typeface="Yu Gothic UI"/>
              <a:cs typeface="Yu Gothic UI"/>
            </a:endParaRPr>
          </a:p>
        </p:txBody>
      </p:sp>
      <p:sp>
        <p:nvSpPr>
          <p:cNvPr id="10" name="object 10"/>
          <p:cNvSpPr txBox="1"/>
          <p:nvPr/>
        </p:nvSpPr>
        <p:spPr>
          <a:xfrm>
            <a:off x="5236209" y="1862620"/>
            <a:ext cx="4325620" cy="252095"/>
          </a:xfrm>
          <a:prstGeom prst="rect">
            <a:avLst/>
          </a:prstGeom>
          <a:solidFill>
            <a:srgbClr val="91FFB3"/>
          </a:solidFill>
        </p:spPr>
        <p:txBody>
          <a:bodyPr vert="horz" wrap="square" lIns="0" tIns="10795" rIns="0" bIns="0" rtlCol="0">
            <a:spAutoFit/>
          </a:bodyPr>
          <a:lstStyle/>
          <a:p>
            <a:pPr marL="1270" algn="ctr">
              <a:lnSpc>
                <a:spcPct val="100000"/>
              </a:lnSpc>
              <a:spcBef>
                <a:spcPts val="85"/>
              </a:spcBef>
            </a:pPr>
            <a:r>
              <a:rPr sz="1400" b="1" spc="-20" dirty="0">
                <a:latin typeface="Yu Gothic UI"/>
                <a:cs typeface="Yu Gothic UI"/>
              </a:rPr>
              <a:t>改定後</a:t>
            </a:r>
            <a:endParaRPr sz="1400">
              <a:latin typeface="Yu Gothic UI"/>
              <a:cs typeface="Yu Gothic UI"/>
            </a:endParaRPr>
          </a:p>
        </p:txBody>
      </p:sp>
      <p:sp>
        <p:nvSpPr>
          <p:cNvPr id="11" name="object 11"/>
          <p:cNvSpPr txBox="1"/>
          <p:nvPr/>
        </p:nvSpPr>
        <p:spPr>
          <a:xfrm>
            <a:off x="5236209" y="2184780"/>
            <a:ext cx="4325620" cy="2683510"/>
          </a:xfrm>
          <a:prstGeom prst="rect">
            <a:avLst/>
          </a:prstGeom>
          <a:solidFill>
            <a:srgbClr val="E0FFEA"/>
          </a:solidFill>
          <a:ln w="12700">
            <a:solidFill>
              <a:srgbClr val="00AF50"/>
            </a:solidFill>
          </a:ln>
        </p:spPr>
        <p:txBody>
          <a:bodyPr vert="horz" wrap="square" lIns="0" tIns="57150" rIns="0" bIns="0" rtlCol="0">
            <a:spAutoFit/>
          </a:bodyPr>
          <a:lstStyle/>
          <a:p>
            <a:pPr marL="92075">
              <a:lnSpc>
                <a:spcPct val="100000"/>
              </a:lnSpc>
              <a:spcBef>
                <a:spcPts val="450"/>
              </a:spcBef>
            </a:pPr>
            <a:r>
              <a:rPr sz="1200" spc="225" dirty="0">
                <a:latin typeface="Yu Gothic UI"/>
                <a:cs typeface="Yu Gothic UI"/>
              </a:rPr>
              <a:t>【歯科口腔リハビリテーション料２】</a:t>
            </a:r>
            <a:endParaRPr sz="1200">
              <a:latin typeface="Yu Gothic UI"/>
              <a:cs typeface="Yu Gothic UI"/>
            </a:endParaRPr>
          </a:p>
          <a:p>
            <a:pPr marL="92075">
              <a:lnSpc>
                <a:spcPct val="100000"/>
              </a:lnSpc>
              <a:spcBef>
                <a:spcPts val="1560"/>
              </a:spcBef>
            </a:pPr>
            <a:r>
              <a:rPr sz="1200" spc="140" dirty="0">
                <a:latin typeface="Yu Gothic UI"/>
                <a:cs typeface="Yu Gothic UI"/>
              </a:rPr>
              <a:t>歯科口腔リハビリテーション料</a:t>
            </a:r>
            <a:r>
              <a:rPr sz="1200" spc="190" dirty="0">
                <a:latin typeface="Yu Gothic UI"/>
                <a:cs typeface="Yu Gothic UI"/>
              </a:rPr>
              <a:t>２（１</a:t>
            </a:r>
            <a:r>
              <a:rPr sz="1200" spc="160" dirty="0">
                <a:latin typeface="Yu Gothic UI"/>
                <a:cs typeface="Yu Gothic UI"/>
              </a:rPr>
              <a:t>口腔につき</a:t>
            </a:r>
            <a:r>
              <a:rPr sz="1200" spc="140" dirty="0">
                <a:latin typeface="Yu Gothic UI"/>
                <a:cs typeface="Yu Gothic UI"/>
              </a:rPr>
              <a:t>）</a:t>
            </a:r>
            <a:endParaRPr sz="1200">
              <a:latin typeface="Yu Gothic UI"/>
              <a:cs typeface="Yu Gothic UI"/>
            </a:endParaRPr>
          </a:p>
          <a:p>
            <a:pPr marL="92075">
              <a:lnSpc>
                <a:spcPct val="100000"/>
              </a:lnSpc>
              <a:spcBef>
                <a:spcPts val="60"/>
              </a:spcBef>
              <a:tabLst>
                <a:tab pos="396875" algn="l"/>
                <a:tab pos="3800475" algn="l"/>
              </a:tabLst>
            </a:pPr>
            <a:r>
              <a:rPr sz="1200" b="1" u="sng" spc="-50" dirty="0">
                <a:solidFill>
                  <a:srgbClr val="006FC0"/>
                </a:solidFill>
                <a:uFill>
                  <a:solidFill>
                    <a:srgbClr val="006FC0"/>
                  </a:solidFill>
                </a:uFill>
                <a:latin typeface="Yu Gothic UI"/>
                <a:cs typeface="Yu Gothic UI"/>
              </a:rPr>
              <a:t>１</a:t>
            </a:r>
            <a:r>
              <a:rPr sz="1200" b="1" dirty="0">
                <a:solidFill>
                  <a:srgbClr val="006FC0"/>
                </a:solidFill>
                <a:latin typeface="Yu Gothic UI"/>
                <a:cs typeface="Yu Gothic UI"/>
              </a:rPr>
              <a:t>	</a:t>
            </a:r>
            <a:r>
              <a:rPr sz="1200" b="1" u="sng" spc="95" dirty="0">
                <a:solidFill>
                  <a:srgbClr val="006FC0"/>
                </a:solidFill>
                <a:uFill>
                  <a:solidFill>
                    <a:srgbClr val="006FC0"/>
                  </a:solidFill>
                </a:uFill>
                <a:latin typeface="Yu Gothic UI"/>
                <a:cs typeface="Yu Gothic UI"/>
              </a:rPr>
              <a:t>口腔内装置</a:t>
            </a:r>
            <a:r>
              <a:rPr sz="1200" b="1" u="sng" spc="70" dirty="0">
                <a:solidFill>
                  <a:srgbClr val="006FC0"/>
                </a:solidFill>
                <a:uFill>
                  <a:solidFill>
                    <a:srgbClr val="006FC0"/>
                  </a:solidFill>
                </a:uFill>
                <a:latin typeface="Yu Gothic UI"/>
                <a:cs typeface="Yu Gothic UI"/>
              </a:rPr>
              <a:t>を</a:t>
            </a:r>
            <a:r>
              <a:rPr sz="1200" b="1" u="sng" spc="95" dirty="0">
                <a:solidFill>
                  <a:srgbClr val="006FC0"/>
                </a:solidFill>
                <a:uFill>
                  <a:solidFill>
                    <a:srgbClr val="006FC0"/>
                  </a:solidFill>
                </a:uFill>
                <a:latin typeface="Yu Gothic UI"/>
                <a:cs typeface="Yu Gothic UI"/>
              </a:rPr>
              <a:t>装着</a:t>
            </a:r>
            <a:r>
              <a:rPr sz="1200" b="1" u="sng" spc="65" dirty="0">
                <a:solidFill>
                  <a:srgbClr val="006FC0"/>
                </a:solidFill>
                <a:uFill>
                  <a:solidFill>
                    <a:srgbClr val="006FC0"/>
                  </a:solidFill>
                </a:uFill>
                <a:latin typeface="Yu Gothic UI"/>
                <a:cs typeface="Yu Gothic UI"/>
              </a:rPr>
              <a:t>し</a:t>
            </a:r>
            <a:r>
              <a:rPr sz="1200" b="1" u="sng" spc="70" dirty="0">
                <a:solidFill>
                  <a:srgbClr val="006FC0"/>
                </a:solidFill>
                <a:uFill>
                  <a:solidFill>
                    <a:srgbClr val="006FC0"/>
                  </a:solidFill>
                </a:uFill>
                <a:latin typeface="Yu Gothic UI"/>
                <a:cs typeface="Yu Gothic UI"/>
              </a:rPr>
              <a:t>て</a:t>
            </a:r>
            <a:r>
              <a:rPr sz="1200" b="1" u="sng" spc="80" dirty="0">
                <a:solidFill>
                  <a:srgbClr val="006FC0"/>
                </a:solidFill>
                <a:uFill>
                  <a:solidFill>
                    <a:srgbClr val="006FC0"/>
                  </a:solidFill>
                </a:uFill>
                <a:latin typeface="Yu Gothic UI"/>
                <a:cs typeface="Yu Gothic UI"/>
              </a:rPr>
              <a:t>い</a:t>
            </a:r>
            <a:r>
              <a:rPr sz="1200" b="1" u="sng" spc="75" dirty="0">
                <a:solidFill>
                  <a:srgbClr val="006FC0"/>
                </a:solidFill>
                <a:uFill>
                  <a:solidFill>
                    <a:srgbClr val="006FC0"/>
                  </a:solidFill>
                </a:uFill>
                <a:latin typeface="Yu Gothic UI"/>
                <a:cs typeface="Yu Gothic UI"/>
              </a:rPr>
              <a:t>る</a:t>
            </a:r>
            <a:r>
              <a:rPr sz="1200" b="1" u="sng" spc="95" dirty="0">
                <a:solidFill>
                  <a:srgbClr val="006FC0"/>
                </a:solidFill>
                <a:uFill>
                  <a:solidFill>
                    <a:srgbClr val="006FC0"/>
                  </a:solidFill>
                </a:uFill>
                <a:latin typeface="Yu Gothic UI"/>
                <a:cs typeface="Yu Gothic UI"/>
              </a:rPr>
              <a:t>場</a:t>
            </a:r>
            <a:r>
              <a:rPr sz="1200" b="1" u="sng" spc="45"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135" dirty="0">
                <a:solidFill>
                  <a:srgbClr val="006FC0"/>
                </a:solidFill>
                <a:uFill>
                  <a:solidFill>
                    <a:srgbClr val="006FC0"/>
                  </a:solidFill>
                </a:uFill>
                <a:latin typeface="Yu Gothic UI"/>
                <a:cs typeface="Yu Gothic UI"/>
              </a:rPr>
              <a:t>54</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92075">
              <a:lnSpc>
                <a:spcPct val="100000"/>
              </a:lnSpc>
              <a:spcBef>
                <a:spcPts val="60"/>
              </a:spcBef>
              <a:tabLst>
                <a:tab pos="396875" algn="l"/>
                <a:tab pos="3800475" algn="l"/>
              </a:tabLst>
            </a:pPr>
            <a:r>
              <a:rPr sz="1200" b="1" u="sng" spc="-50" dirty="0">
                <a:solidFill>
                  <a:srgbClr val="006FC0"/>
                </a:solidFill>
                <a:uFill>
                  <a:solidFill>
                    <a:srgbClr val="006FC0"/>
                  </a:solidFill>
                </a:uFill>
                <a:latin typeface="Yu Gothic UI"/>
                <a:cs typeface="Yu Gothic UI"/>
              </a:rPr>
              <a:t>２</a:t>
            </a:r>
            <a:r>
              <a:rPr sz="1200" b="1" dirty="0">
                <a:solidFill>
                  <a:srgbClr val="006FC0"/>
                </a:solidFill>
                <a:latin typeface="Yu Gothic UI"/>
                <a:cs typeface="Yu Gothic UI"/>
              </a:rPr>
              <a:t>	</a:t>
            </a:r>
            <a:r>
              <a:rPr sz="1200" b="1" u="sng" dirty="0">
                <a:solidFill>
                  <a:srgbClr val="006FC0"/>
                </a:solidFill>
                <a:uFill>
                  <a:solidFill>
                    <a:srgbClr val="006FC0"/>
                  </a:solidFill>
                </a:uFill>
                <a:latin typeface="Yu Gothic UI"/>
                <a:cs typeface="Yu Gothic UI"/>
              </a:rPr>
              <a:t>１以外の場</a:t>
            </a:r>
            <a:r>
              <a:rPr sz="1200" b="1" u="sng" spc="-50" dirty="0">
                <a:solidFill>
                  <a:srgbClr val="006FC0"/>
                </a:solidFill>
                <a:uFill>
                  <a:solidFill>
                    <a:srgbClr val="006FC0"/>
                  </a:solidFill>
                </a:uFill>
                <a:latin typeface="Yu Gothic UI"/>
                <a:cs typeface="Yu Gothic UI"/>
              </a:rPr>
              <a:t>合</a:t>
            </a:r>
            <a:r>
              <a:rPr sz="1200" b="1" dirty="0">
                <a:solidFill>
                  <a:srgbClr val="006FC0"/>
                </a:solidFill>
                <a:latin typeface="Yu Gothic UI"/>
                <a:cs typeface="Yu Gothic UI"/>
              </a:rPr>
              <a:t>	</a:t>
            </a:r>
            <a:r>
              <a:rPr sz="1200" b="1" u="sng" spc="155" dirty="0">
                <a:solidFill>
                  <a:srgbClr val="006FC0"/>
                </a:solidFill>
                <a:uFill>
                  <a:solidFill>
                    <a:srgbClr val="006FC0"/>
                  </a:solidFill>
                </a:uFill>
                <a:latin typeface="Yu Gothic UI"/>
                <a:cs typeface="Yu Gothic UI"/>
              </a:rPr>
              <a:t>70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marL="92075">
              <a:lnSpc>
                <a:spcPct val="100000"/>
              </a:lnSpc>
              <a:spcBef>
                <a:spcPts val="1565"/>
              </a:spcBef>
            </a:pPr>
            <a:r>
              <a:rPr sz="1200" dirty="0">
                <a:latin typeface="Yu Gothic UI"/>
                <a:cs typeface="Yu Gothic UI"/>
              </a:rPr>
              <a:t>［算定要件</a:t>
            </a:r>
            <a:r>
              <a:rPr sz="1200" spc="-50" dirty="0">
                <a:latin typeface="Yu Gothic UI"/>
                <a:cs typeface="Yu Gothic UI"/>
              </a:rPr>
              <a:t>］</a:t>
            </a:r>
            <a:endParaRPr sz="1200">
              <a:latin typeface="Yu Gothic UI"/>
              <a:cs typeface="Yu Gothic UI"/>
            </a:endParaRPr>
          </a:p>
          <a:p>
            <a:pPr marL="379730" marR="106045" indent="-131445" algn="just">
              <a:lnSpc>
                <a:spcPct val="104200"/>
              </a:lnSpc>
            </a:pPr>
            <a:r>
              <a:rPr sz="1200" spc="75" dirty="0">
                <a:latin typeface="Yu Gothic UI"/>
                <a:cs typeface="Yu Gothic UI"/>
              </a:rPr>
              <a:t>注 別に厚生労働大臣が定める施設基準に適合するものと</a:t>
            </a:r>
            <a:r>
              <a:rPr sz="1200" spc="85" dirty="0">
                <a:latin typeface="Yu Gothic UI"/>
                <a:cs typeface="Yu Gothic UI"/>
              </a:rPr>
              <a:t>して地方厚生局長等に届け出た保険医療機関において、</a:t>
            </a:r>
            <a:r>
              <a:rPr sz="1200" b="1" u="sng" spc="60" dirty="0">
                <a:solidFill>
                  <a:srgbClr val="006FC0"/>
                </a:solidFill>
                <a:uFill>
                  <a:solidFill>
                    <a:srgbClr val="006FC0"/>
                  </a:solidFill>
                </a:uFill>
                <a:latin typeface="Yu Gothic UI"/>
                <a:cs typeface="Yu Gothic UI"/>
              </a:rPr>
              <a:t>顎関節症を有する患者に対して、療養上必要な指導又は</a:t>
            </a:r>
            <a:r>
              <a:rPr sz="1200" b="1" u="sng" spc="165" dirty="0">
                <a:solidFill>
                  <a:srgbClr val="006FC0"/>
                </a:solidFill>
                <a:uFill>
                  <a:solidFill>
                    <a:srgbClr val="006FC0"/>
                  </a:solidFill>
                </a:uFill>
                <a:latin typeface="Yu Gothic UI"/>
                <a:cs typeface="Yu Gothic UI"/>
              </a:rPr>
              <a:t> </a:t>
            </a:r>
            <a:r>
              <a:rPr sz="1200" b="1" u="sng" spc="125" dirty="0">
                <a:solidFill>
                  <a:srgbClr val="006FC0"/>
                </a:solidFill>
                <a:uFill>
                  <a:solidFill>
                    <a:srgbClr val="006FC0"/>
                  </a:solidFill>
                </a:uFill>
                <a:latin typeface="Yu Gothic UI"/>
                <a:cs typeface="Yu Gothic UI"/>
              </a:rPr>
              <a:t>訓練を行った場合に、</a:t>
            </a:r>
            <a:r>
              <a:rPr sz="1200" spc="114" dirty="0">
                <a:latin typeface="Yu Gothic UI"/>
                <a:cs typeface="Yu Gothic UI"/>
              </a:rPr>
              <a:t>月１回に限り算定する。</a:t>
            </a:r>
            <a:endParaRPr sz="1200">
              <a:latin typeface="Yu Gothic UI"/>
              <a:cs typeface="Yu Gothic UI"/>
            </a:endParaRPr>
          </a:p>
          <a:p>
            <a:pPr marL="244475" algn="just">
              <a:lnSpc>
                <a:spcPct val="100000"/>
              </a:lnSpc>
              <a:spcBef>
                <a:spcPts val="455"/>
              </a:spcBef>
            </a:pPr>
            <a:r>
              <a:rPr sz="1100" spc="229" dirty="0">
                <a:latin typeface="Yu Gothic UI"/>
                <a:cs typeface="Yu Gothic UI"/>
              </a:rPr>
              <a:t>(３)  </a:t>
            </a:r>
            <a:r>
              <a:rPr sz="1100" b="1" u="sng" dirty="0">
                <a:solidFill>
                  <a:srgbClr val="006FC0"/>
                </a:solidFill>
                <a:uFill>
                  <a:solidFill>
                    <a:srgbClr val="006FC0"/>
                  </a:solidFill>
                </a:uFill>
                <a:latin typeface="Yu Gothic UI"/>
                <a:cs typeface="Yu Gothic UI"/>
              </a:rPr>
              <a:t>指導又は訓練の実施時刻（</a:t>
            </a:r>
            <a:r>
              <a:rPr sz="1100" b="1" u="sng" spc="-10" dirty="0">
                <a:solidFill>
                  <a:srgbClr val="006FC0"/>
                </a:solidFill>
                <a:uFill>
                  <a:solidFill>
                    <a:srgbClr val="006FC0"/>
                  </a:solidFill>
                </a:uFill>
                <a:latin typeface="Yu Gothic UI"/>
                <a:cs typeface="Yu Gothic UI"/>
              </a:rPr>
              <a:t>開始時刻及び終了時刻</a:t>
            </a:r>
            <a:r>
              <a:rPr sz="1100" b="1" u="sng" spc="55" dirty="0">
                <a:solidFill>
                  <a:srgbClr val="006FC0"/>
                </a:solidFill>
                <a:uFill>
                  <a:solidFill>
                    <a:srgbClr val="006FC0"/>
                  </a:solidFill>
                </a:uFill>
                <a:latin typeface="Yu Gothic UI"/>
                <a:cs typeface="Yu Gothic UI"/>
              </a:rPr>
              <a:t>）</a:t>
            </a:r>
            <a:r>
              <a:rPr sz="1100" b="1" u="sng" dirty="0">
                <a:solidFill>
                  <a:srgbClr val="006FC0"/>
                </a:solidFill>
                <a:uFill>
                  <a:solidFill>
                    <a:srgbClr val="006FC0"/>
                  </a:solidFill>
                </a:uFill>
                <a:latin typeface="Yu Gothic UI"/>
                <a:cs typeface="Yu Gothic UI"/>
              </a:rPr>
              <a:t>及び</a:t>
            </a:r>
            <a:endParaRPr sz="1100">
              <a:latin typeface="Yu Gothic UI"/>
              <a:cs typeface="Yu Gothic UI"/>
            </a:endParaRPr>
          </a:p>
          <a:p>
            <a:pPr marL="379730">
              <a:lnSpc>
                <a:spcPct val="100000"/>
              </a:lnSpc>
              <a:spcBef>
                <a:spcPts val="219"/>
              </a:spcBef>
            </a:pPr>
            <a:r>
              <a:rPr sz="1100" spc="40" dirty="0">
                <a:latin typeface="Yu Gothic UI"/>
                <a:cs typeface="Yu Gothic UI"/>
              </a:rPr>
              <a:t>実施内容等の要点を診療録に記載する。</a:t>
            </a:r>
            <a:endParaRPr sz="1100">
              <a:latin typeface="Yu Gothic UI"/>
              <a:cs typeface="Yu Gothic UI"/>
            </a:endParaRPr>
          </a:p>
        </p:txBody>
      </p:sp>
      <p:grpSp>
        <p:nvGrpSpPr>
          <p:cNvPr id="12" name="object 12"/>
          <p:cNvGrpSpPr/>
          <p:nvPr/>
        </p:nvGrpSpPr>
        <p:grpSpPr>
          <a:xfrm>
            <a:off x="2223642" y="2733929"/>
            <a:ext cx="5459095" cy="3794760"/>
            <a:chOff x="2223642" y="2733929"/>
            <a:chExt cx="5459095" cy="3794760"/>
          </a:xfrm>
        </p:grpSpPr>
        <p:sp>
          <p:nvSpPr>
            <p:cNvPr id="13" name="object 13"/>
            <p:cNvSpPr/>
            <p:nvPr/>
          </p:nvSpPr>
          <p:spPr>
            <a:xfrm>
              <a:off x="4761610" y="2740279"/>
              <a:ext cx="360045" cy="1377950"/>
            </a:xfrm>
            <a:custGeom>
              <a:avLst/>
              <a:gdLst/>
              <a:ahLst/>
              <a:cxnLst/>
              <a:rect l="l" t="t" r="r" b="b"/>
              <a:pathLst>
                <a:path w="360045" h="1377950">
                  <a:moveTo>
                    <a:pt x="0" y="344424"/>
                  </a:moveTo>
                  <a:lnTo>
                    <a:pt x="179959" y="344424"/>
                  </a:lnTo>
                  <a:lnTo>
                    <a:pt x="179959" y="0"/>
                  </a:lnTo>
                  <a:lnTo>
                    <a:pt x="360044" y="688721"/>
                  </a:lnTo>
                  <a:lnTo>
                    <a:pt x="179959" y="1377442"/>
                  </a:lnTo>
                  <a:lnTo>
                    <a:pt x="179959" y="1033018"/>
                  </a:lnTo>
                  <a:lnTo>
                    <a:pt x="0" y="1033018"/>
                  </a:lnTo>
                  <a:lnTo>
                    <a:pt x="0" y="344424"/>
                  </a:lnTo>
                  <a:close/>
                </a:path>
              </a:pathLst>
            </a:custGeom>
            <a:ln w="12700">
              <a:solidFill>
                <a:srgbClr val="000000"/>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3148202" y="4997373"/>
              <a:ext cx="1703831" cy="1246492"/>
            </a:xfrm>
            <a:prstGeom prst="rect">
              <a:avLst/>
            </a:prstGeom>
          </p:spPr>
        </p:pic>
        <p:pic>
          <p:nvPicPr>
            <p:cNvPr id="15" name="object 15"/>
            <p:cNvPicPr/>
            <p:nvPr/>
          </p:nvPicPr>
          <p:blipFill>
            <a:blip r:embed="rId3" cstate="print"/>
            <a:stretch>
              <a:fillRect/>
            </a:stretch>
          </p:blipFill>
          <p:spPr>
            <a:xfrm>
              <a:off x="4989957" y="4997386"/>
              <a:ext cx="1493265" cy="1237742"/>
            </a:xfrm>
            <a:prstGeom prst="rect">
              <a:avLst/>
            </a:prstGeom>
          </p:spPr>
        </p:pic>
        <p:sp>
          <p:nvSpPr>
            <p:cNvPr id="16" name="object 16"/>
            <p:cNvSpPr/>
            <p:nvPr/>
          </p:nvSpPr>
          <p:spPr>
            <a:xfrm>
              <a:off x="2223642" y="6276416"/>
              <a:ext cx="5459095" cy="252095"/>
            </a:xfrm>
            <a:custGeom>
              <a:avLst/>
              <a:gdLst/>
              <a:ahLst/>
              <a:cxnLst/>
              <a:rect l="l" t="t" r="r" b="b"/>
              <a:pathLst>
                <a:path w="5459095" h="252095">
                  <a:moveTo>
                    <a:pt x="5416677" y="0"/>
                  </a:moveTo>
                  <a:lnTo>
                    <a:pt x="42037" y="0"/>
                  </a:lnTo>
                  <a:lnTo>
                    <a:pt x="25717" y="3301"/>
                  </a:lnTo>
                  <a:lnTo>
                    <a:pt x="12350" y="12304"/>
                  </a:lnTo>
                  <a:lnTo>
                    <a:pt x="3317" y="25658"/>
                  </a:lnTo>
                  <a:lnTo>
                    <a:pt x="0" y="42011"/>
                  </a:lnTo>
                  <a:lnTo>
                    <a:pt x="0" y="210045"/>
                  </a:lnTo>
                  <a:lnTo>
                    <a:pt x="3317" y="226398"/>
                  </a:lnTo>
                  <a:lnTo>
                    <a:pt x="12350" y="239752"/>
                  </a:lnTo>
                  <a:lnTo>
                    <a:pt x="25717" y="248755"/>
                  </a:lnTo>
                  <a:lnTo>
                    <a:pt x="42037" y="252056"/>
                  </a:lnTo>
                  <a:lnTo>
                    <a:pt x="5416677" y="252056"/>
                  </a:lnTo>
                  <a:lnTo>
                    <a:pt x="5432996" y="248755"/>
                  </a:lnTo>
                  <a:lnTo>
                    <a:pt x="5446363" y="239752"/>
                  </a:lnTo>
                  <a:lnTo>
                    <a:pt x="5455396" y="226398"/>
                  </a:lnTo>
                  <a:lnTo>
                    <a:pt x="5458713" y="210045"/>
                  </a:lnTo>
                  <a:lnTo>
                    <a:pt x="5458713" y="42011"/>
                  </a:lnTo>
                  <a:lnTo>
                    <a:pt x="5455396" y="25658"/>
                  </a:lnTo>
                  <a:lnTo>
                    <a:pt x="5446363" y="12304"/>
                  </a:lnTo>
                  <a:lnTo>
                    <a:pt x="5432996" y="3301"/>
                  </a:lnTo>
                  <a:lnTo>
                    <a:pt x="5416677" y="0"/>
                  </a:lnTo>
                  <a:close/>
                </a:path>
              </a:pathLst>
            </a:custGeom>
            <a:solidFill>
              <a:srgbClr val="CDFFDC"/>
            </a:solidFill>
          </p:spPr>
          <p:txBody>
            <a:bodyPr wrap="square" lIns="0" tIns="0" rIns="0" bIns="0" rtlCol="0"/>
            <a:lstStyle/>
            <a:p>
              <a:endParaRPr/>
            </a:p>
          </p:txBody>
        </p:sp>
      </p:grpSp>
      <p:sp>
        <p:nvSpPr>
          <p:cNvPr id="17" name="object 17"/>
          <p:cNvSpPr txBox="1"/>
          <p:nvPr/>
        </p:nvSpPr>
        <p:spPr>
          <a:xfrm>
            <a:off x="2882900" y="6287515"/>
            <a:ext cx="41402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Yu Gothic"/>
                <a:cs typeface="Yu Gothic"/>
              </a:rPr>
              <a:t>顎関節症に対する指導・訓練（自己開口訓練に係る指導等</a:t>
            </a:r>
            <a:r>
              <a:rPr sz="1200" b="1" spc="-50" dirty="0">
                <a:latin typeface="Yu Gothic"/>
                <a:cs typeface="Yu Gothic"/>
              </a:rPr>
              <a:t>）</a:t>
            </a:r>
            <a:endParaRPr sz="1200">
              <a:latin typeface="Yu Gothic"/>
              <a:cs typeface="Yu Gothic"/>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84</a:t>
            </a:r>
          </a:p>
        </p:txBody>
      </p:sp>
      <p:sp>
        <p:nvSpPr>
          <p:cNvPr id="18" name="object 18"/>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21828" y="5831713"/>
            <a:ext cx="1339723" cy="877188"/>
          </a:xfrm>
          <a:prstGeom prst="rect">
            <a:avLst/>
          </a:prstGeom>
        </p:spPr>
      </p:pic>
      <p:sp>
        <p:nvSpPr>
          <p:cNvPr id="3" name="object 3"/>
          <p:cNvSpPr/>
          <p:nvPr/>
        </p:nvSpPr>
        <p:spPr>
          <a:xfrm>
            <a:off x="0" y="201955"/>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a:spLocks noGrp="1"/>
          </p:cNvSpPr>
          <p:nvPr>
            <p:ph type="title"/>
          </p:nvPr>
        </p:nvSpPr>
        <p:spPr>
          <a:xfrm>
            <a:off x="4025646" y="218059"/>
            <a:ext cx="1856105" cy="391160"/>
          </a:xfrm>
          <a:prstGeom prst="rect">
            <a:avLst/>
          </a:prstGeom>
        </p:spPr>
        <p:txBody>
          <a:bodyPr vert="horz" wrap="square" lIns="0" tIns="12700" rIns="0" bIns="0" rtlCol="0">
            <a:spAutoFit/>
          </a:bodyPr>
          <a:lstStyle/>
          <a:p>
            <a:pPr marL="12700">
              <a:lnSpc>
                <a:spcPct val="100000"/>
              </a:lnSpc>
              <a:spcBef>
                <a:spcPts val="100"/>
              </a:spcBef>
            </a:pPr>
            <a:r>
              <a:rPr spc="360" dirty="0"/>
              <a:t>ブリッジ関連</a:t>
            </a:r>
          </a:p>
        </p:txBody>
      </p:sp>
      <p:grpSp>
        <p:nvGrpSpPr>
          <p:cNvPr id="5" name="object 5"/>
          <p:cNvGrpSpPr/>
          <p:nvPr/>
        </p:nvGrpSpPr>
        <p:grpSpPr>
          <a:xfrm>
            <a:off x="144322" y="745820"/>
            <a:ext cx="9620885" cy="4338955"/>
            <a:chOff x="144322" y="745820"/>
            <a:chExt cx="9620885" cy="4338955"/>
          </a:xfrm>
        </p:grpSpPr>
        <p:sp>
          <p:nvSpPr>
            <p:cNvPr id="6" name="object 6"/>
            <p:cNvSpPr/>
            <p:nvPr/>
          </p:nvSpPr>
          <p:spPr>
            <a:xfrm>
              <a:off x="149085" y="923417"/>
              <a:ext cx="9611360" cy="4156710"/>
            </a:xfrm>
            <a:custGeom>
              <a:avLst/>
              <a:gdLst/>
              <a:ahLst/>
              <a:cxnLst/>
              <a:rect l="l" t="t" r="r" b="b"/>
              <a:pathLst>
                <a:path w="9611360" h="4156710">
                  <a:moveTo>
                    <a:pt x="0" y="4156329"/>
                  </a:moveTo>
                  <a:lnTo>
                    <a:pt x="9611106" y="4156329"/>
                  </a:lnTo>
                  <a:lnTo>
                    <a:pt x="9611106" y="0"/>
                  </a:lnTo>
                  <a:lnTo>
                    <a:pt x="0" y="0"/>
                  </a:lnTo>
                  <a:lnTo>
                    <a:pt x="0" y="4156329"/>
                  </a:lnTo>
                  <a:close/>
                </a:path>
              </a:pathLst>
            </a:custGeom>
            <a:ln w="9525">
              <a:solidFill>
                <a:srgbClr val="000000"/>
              </a:solidFill>
            </a:ln>
          </p:spPr>
          <p:txBody>
            <a:bodyPr wrap="square" lIns="0" tIns="0" rIns="0" bIns="0" rtlCol="0"/>
            <a:lstStyle/>
            <a:p>
              <a:endParaRPr/>
            </a:p>
          </p:txBody>
        </p:sp>
        <p:sp>
          <p:nvSpPr>
            <p:cNvPr id="7" name="object 7"/>
            <p:cNvSpPr/>
            <p:nvPr/>
          </p:nvSpPr>
          <p:spPr>
            <a:xfrm>
              <a:off x="468553" y="745820"/>
              <a:ext cx="3313429" cy="355600"/>
            </a:xfrm>
            <a:custGeom>
              <a:avLst/>
              <a:gdLst/>
              <a:ahLst/>
              <a:cxnLst/>
              <a:rect l="l" t="t" r="r" b="b"/>
              <a:pathLst>
                <a:path w="3313429" h="355600">
                  <a:moveTo>
                    <a:pt x="3312922" y="0"/>
                  </a:moveTo>
                  <a:lnTo>
                    <a:pt x="0" y="0"/>
                  </a:lnTo>
                  <a:lnTo>
                    <a:pt x="0" y="355269"/>
                  </a:lnTo>
                  <a:lnTo>
                    <a:pt x="3312922" y="355269"/>
                  </a:lnTo>
                  <a:lnTo>
                    <a:pt x="3312922" y="0"/>
                  </a:lnTo>
                  <a:close/>
                </a:path>
              </a:pathLst>
            </a:custGeom>
            <a:solidFill>
              <a:srgbClr val="CDFFDC"/>
            </a:solidFill>
          </p:spPr>
          <p:txBody>
            <a:bodyPr wrap="square" lIns="0" tIns="0" rIns="0" bIns="0" rtlCol="0"/>
            <a:lstStyle/>
            <a:p>
              <a:endParaRPr/>
            </a:p>
          </p:txBody>
        </p:sp>
        <p:pic>
          <p:nvPicPr>
            <p:cNvPr id="8" name="object 8"/>
            <p:cNvPicPr/>
            <p:nvPr/>
          </p:nvPicPr>
          <p:blipFill>
            <a:blip r:embed="rId3" cstate="print"/>
            <a:stretch>
              <a:fillRect/>
            </a:stretch>
          </p:blipFill>
          <p:spPr>
            <a:xfrm>
              <a:off x="2173478" y="3876738"/>
              <a:ext cx="4128007" cy="954087"/>
            </a:xfrm>
            <a:prstGeom prst="rect">
              <a:avLst/>
            </a:prstGeom>
          </p:spPr>
        </p:pic>
        <p:pic>
          <p:nvPicPr>
            <p:cNvPr id="9" name="object 9"/>
            <p:cNvPicPr/>
            <p:nvPr/>
          </p:nvPicPr>
          <p:blipFill>
            <a:blip r:embed="rId4" cstate="print"/>
            <a:stretch>
              <a:fillRect/>
            </a:stretch>
          </p:blipFill>
          <p:spPr>
            <a:xfrm>
              <a:off x="7128509" y="3775011"/>
              <a:ext cx="1723644" cy="1117663"/>
            </a:xfrm>
            <a:prstGeom prst="rect">
              <a:avLst/>
            </a:prstGeom>
          </p:spPr>
        </p:pic>
      </p:grpSp>
      <p:grpSp>
        <p:nvGrpSpPr>
          <p:cNvPr id="10" name="object 10"/>
          <p:cNvGrpSpPr/>
          <p:nvPr/>
        </p:nvGrpSpPr>
        <p:grpSpPr>
          <a:xfrm>
            <a:off x="540232" y="5813132"/>
            <a:ext cx="3163570" cy="902969"/>
            <a:chOff x="540232" y="5813132"/>
            <a:chExt cx="3163570" cy="902969"/>
          </a:xfrm>
        </p:grpSpPr>
        <p:sp>
          <p:nvSpPr>
            <p:cNvPr id="11" name="object 11"/>
            <p:cNvSpPr/>
            <p:nvPr/>
          </p:nvSpPr>
          <p:spPr>
            <a:xfrm>
              <a:off x="544347" y="6075082"/>
              <a:ext cx="3159125" cy="641350"/>
            </a:xfrm>
            <a:custGeom>
              <a:avLst/>
              <a:gdLst/>
              <a:ahLst/>
              <a:cxnLst/>
              <a:rect l="l" t="t" r="r" b="b"/>
              <a:pathLst>
                <a:path w="3159125" h="641350">
                  <a:moveTo>
                    <a:pt x="3158871" y="0"/>
                  </a:moveTo>
                  <a:lnTo>
                    <a:pt x="0" y="0"/>
                  </a:lnTo>
                  <a:lnTo>
                    <a:pt x="0" y="640803"/>
                  </a:lnTo>
                  <a:lnTo>
                    <a:pt x="3158871" y="640803"/>
                  </a:lnTo>
                  <a:lnTo>
                    <a:pt x="3158871" y="0"/>
                  </a:lnTo>
                  <a:close/>
                </a:path>
              </a:pathLst>
            </a:custGeom>
            <a:solidFill>
              <a:srgbClr val="E7EDF8"/>
            </a:solidFill>
          </p:spPr>
          <p:txBody>
            <a:bodyPr wrap="square" lIns="0" tIns="0" rIns="0" bIns="0" rtlCol="0"/>
            <a:lstStyle/>
            <a:p>
              <a:endParaRPr/>
            </a:p>
          </p:txBody>
        </p:sp>
        <p:sp>
          <p:nvSpPr>
            <p:cNvPr id="12" name="object 12"/>
            <p:cNvSpPr/>
            <p:nvPr/>
          </p:nvSpPr>
          <p:spPr>
            <a:xfrm>
              <a:off x="540232" y="5813132"/>
              <a:ext cx="3159125" cy="243204"/>
            </a:xfrm>
            <a:custGeom>
              <a:avLst/>
              <a:gdLst/>
              <a:ahLst/>
              <a:cxnLst/>
              <a:rect l="l" t="t" r="r" b="b"/>
              <a:pathLst>
                <a:path w="3159125" h="243204">
                  <a:moveTo>
                    <a:pt x="3158870" y="0"/>
                  </a:moveTo>
                  <a:lnTo>
                    <a:pt x="0" y="0"/>
                  </a:lnTo>
                  <a:lnTo>
                    <a:pt x="0" y="243039"/>
                  </a:lnTo>
                  <a:lnTo>
                    <a:pt x="3158870" y="243039"/>
                  </a:lnTo>
                  <a:lnTo>
                    <a:pt x="3158870" y="0"/>
                  </a:lnTo>
                  <a:close/>
                </a:path>
              </a:pathLst>
            </a:custGeom>
            <a:solidFill>
              <a:srgbClr val="A9C2E7"/>
            </a:solidFill>
          </p:spPr>
          <p:txBody>
            <a:bodyPr wrap="square" lIns="0" tIns="0" rIns="0" bIns="0" rtlCol="0"/>
            <a:lstStyle/>
            <a:p>
              <a:endParaRPr/>
            </a:p>
          </p:txBody>
        </p:sp>
      </p:grpSp>
      <p:grpSp>
        <p:nvGrpSpPr>
          <p:cNvPr id="13" name="object 13"/>
          <p:cNvGrpSpPr/>
          <p:nvPr/>
        </p:nvGrpSpPr>
        <p:grpSpPr>
          <a:xfrm>
            <a:off x="4266691" y="5834011"/>
            <a:ext cx="3171825" cy="888365"/>
            <a:chOff x="4266691" y="5834011"/>
            <a:chExt cx="3171825" cy="888365"/>
          </a:xfrm>
        </p:grpSpPr>
        <p:sp>
          <p:nvSpPr>
            <p:cNvPr id="14" name="object 14"/>
            <p:cNvSpPr/>
            <p:nvPr/>
          </p:nvSpPr>
          <p:spPr>
            <a:xfrm>
              <a:off x="4273041" y="5834011"/>
              <a:ext cx="3159125" cy="241300"/>
            </a:xfrm>
            <a:custGeom>
              <a:avLst/>
              <a:gdLst/>
              <a:ahLst/>
              <a:cxnLst/>
              <a:rect l="l" t="t" r="r" b="b"/>
              <a:pathLst>
                <a:path w="3159125" h="241300">
                  <a:moveTo>
                    <a:pt x="3158870" y="0"/>
                  </a:moveTo>
                  <a:lnTo>
                    <a:pt x="0" y="0"/>
                  </a:lnTo>
                  <a:lnTo>
                    <a:pt x="0" y="241071"/>
                  </a:lnTo>
                  <a:lnTo>
                    <a:pt x="3158870" y="241071"/>
                  </a:lnTo>
                  <a:lnTo>
                    <a:pt x="3158870" y="0"/>
                  </a:lnTo>
                  <a:close/>
                </a:path>
              </a:pathLst>
            </a:custGeom>
            <a:solidFill>
              <a:srgbClr val="91FFB3"/>
            </a:solidFill>
          </p:spPr>
          <p:txBody>
            <a:bodyPr wrap="square" lIns="0" tIns="0" rIns="0" bIns="0" rtlCol="0"/>
            <a:lstStyle/>
            <a:p>
              <a:endParaRPr/>
            </a:p>
          </p:txBody>
        </p:sp>
        <p:sp>
          <p:nvSpPr>
            <p:cNvPr id="15" name="object 15"/>
            <p:cNvSpPr/>
            <p:nvPr/>
          </p:nvSpPr>
          <p:spPr>
            <a:xfrm>
              <a:off x="4273041" y="6099289"/>
              <a:ext cx="3159125" cy="617220"/>
            </a:xfrm>
            <a:custGeom>
              <a:avLst/>
              <a:gdLst/>
              <a:ahLst/>
              <a:cxnLst/>
              <a:rect l="l" t="t" r="r" b="b"/>
              <a:pathLst>
                <a:path w="3159125" h="617220">
                  <a:moveTo>
                    <a:pt x="3158870" y="0"/>
                  </a:moveTo>
                  <a:lnTo>
                    <a:pt x="0" y="0"/>
                  </a:lnTo>
                  <a:lnTo>
                    <a:pt x="0" y="616597"/>
                  </a:lnTo>
                  <a:lnTo>
                    <a:pt x="3158870" y="616597"/>
                  </a:lnTo>
                  <a:lnTo>
                    <a:pt x="3158870" y="0"/>
                  </a:lnTo>
                  <a:close/>
                </a:path>
              </a:pathLst>
            </a:custGeom>
            <a:solidFill>
              <a:srgbClr val="E0FFEA"/>
            </a:solidFill>
          </p:spPr>
          <p:txBody>
            <a:bodyPr wrap="square" lIns="0" tIns="0" rIns="0" bIns="0" rtlCol="0"/>
            <a:lstStyle/>
            <a:p>
              <a:endParaRPr/>
            </a:p>
          </p:txBody>
        </p:sp>
        <p:sp>
          <p:nvSpPr>
            <p:cNvPr id="16" name="object 16"/>
            <p:cNvSpPr/>
            <p:nvPr/>
          </p:nvSpPr>
          <p:spPr>
            <a:xfrm>
              <a:off x="4273041" y="6099289"/>
              <a:ext cx="3159125" cy="617220"/>
            </a:xfrm>
            <a:custGeom>
              <a:avLst/>
              <a:gdLst/>
              <a:ahLst/>
              <a:cxnLst/>
              <a:rect l="l" t="t" r="r" b="b"/>
              <a:pathLst>
                <a:path w="3159125" h="617220">
                  <a:moveTo>
                    <a:pt x="0" y="616597"/>
                  </a:moveTo>
                  <a:lnTo>
                    <a:pt x="3158870" y="616597"/>
                  </a:lnTo>
                  <a:lnTo>
                    <a:pt x="3158870" y="0"/>
                  </a:lnTo>
                  <a:lnTo>
                    <a:pt x="0" y="0"/>
                  </a:lnTo>
                  <a:lnTo>
                    <a:pt x="0" y="616597"/>
                  </a:lnTo>
                  <a:close/>
                </a:path>
              </a:pathLst>
            </a:custGeom>
            <a:ln w="12700">
              <a:solidFill>
                <a:srgbClr val="00AF50"/>
              </a:solidFill>
            </a:ln>
          </p:spPr>
          <p:txBody>
            <a:bodyPr wrap="square" lIns="0" tIns="0" rIns="0" bIns="0" rtlCol="0"/>
            <a:lstStyle/>
            <a:p>
              <a:endParaRPr/>
            </a:p>
          </p:txBody>
        </p:sp>
      </p:grpSp>
      <p:sp>
        <p:nvSpPr>
          <p:cNvPr id="17" name="object 17"/>
          <p:cNvSpPr txBox="1"/>
          <p:nvPr/>
        </p:nvSpPr>
        <p:spPr>
          <a:xfrm>
            <a:off x="7523733" y="4860416"/>
            <a:ext cx="695960" cy="186690"/>
          </a:xfrm>
          <a:prstGeom prst="rect">
            <a:avLst/>
          </a:prstGeom>
        </p:spPr>
        <p:txBody>
          <a:bodyPr vert="horz" wrap="square" lIns="0" tIns="13335" rIns="0" bIns="0" rtlCol="0">
            <a:spAutoFit/>
          </a:bodyPr>
          <a:lstStyle/>
          <a:p>
            <a:pPr marL="12700">
              <a:lnSpc>
                <a:spcPct val="100000"/>
              </a:lnSpc>
              <a:spcBef>
                <a:spcPts val="105"/>
              </a:spcBef>
            </a:pPr>
            <a:r>
              <a:rPr sz="1050" spc="-10" dirty="0">
                <a:latin typeface="PMingLiU"/>
                <a:cs typeface="PMingLiU"/>
              </a:rPr>
              <a:t>＜鋳造機＞</a:t>
            </a:r>
            <a:endParaRPr sz="1050">
              <a:latin typeface="PMingLiU"/>
              <a:cs typeface="PMingLiU"/>
            </a:endParaRPr>
          </a:p>
        </p:txBody>
      </p:sp>
      <p:sp>
        <p:nvSpPr>
          <p:cNvPr id="18" name="object 18"/>
          <p:cNvSpPr txBox="1"/>
          <p:nvPr/>
        </p:nvSpPr>
        <p:spPr>
          <a:xfrm>
            <a:off x="2760726" y="4849748"/>
            <a:ext cx="2585720" cy="186690"/>
          </a:xfrm>
          <a:prstGeom prst="rect">
            <a:avLst/>
          </a:prstGeom>
        </p:spPr>
        <p:txBody>
          <a:bodyPr vert="horz" wrap="square" lIns="0" tIns="13335" rIns="0" bIns="0" rtlCol="0">
            <a:spAutoFit/>
          </a:bodyPr>
          <a:lstStyle/>
          <a:p>
            <a:pPr marL="12700">
              <a:lnSpc>
                <a:spcPct val="100000"/>
              </a:lnSpc>
              <a:spcBef>
                <a:spcPts val="105"/>
              </a:spcBef>
            </a:pPr>
            <a:r>
              <a:rPr sz="1050" spc="-240" dirty="0">
                <a:latin typeface="PMingLiU"/>
                <a:cs typeface="PMingLiU"/>
              </a:rPr>
              <a:t>＜チタンブリッジ＞</a:t>
            </a:r>
            <a:r>
              <a:rPr sz="800" spc="-120" dirty="0">
                <a:latin typeface="Yu Gothic UI"/>
                <a:cs typeface="Yu Gothic UI"/>
              </a:rPr>
              <a:t>（</a:t>
            </a:r>
            <a:r>
              <a:rPr sz="800" spc="50" dirty="0">
                <a:latin typeface="Yu Gothic UI"/>
                <a:cs typeface="Yu Gothic UI"/>
              </a:rPr>
              <a:t>実際は３歯ブリッジが保険適用</a:t>
            </a:r>
            <a:r>
              <a:rPr sz="800" spc="-50" dirty="0">
                <a:latin typeface="Yu Gothic UI"/>
                <a:cs typeface="Yu Gothic UI"/>
              </a:rPr>
              <a:t>）</a:t>
            </a:r>
            <a:endParaRPr sz="800">
              <a:latin typeface="Yu Gothic UI"/>
              <a:cs typeface="Yu Gothic UI"/>
            </a:endParaRPr>
          </a:p>
        </p:txBody>
      </p:sp>
      <p:sp>
        <p:nvSpPr>
          <p:cNvPr id="19" name="object 19"/>
          <p:cNvSpPr/>
          <p:nvPr/>
        </p:nvSpPr>
        <p:spPr>
          <a:xfrm>
            <a:off x="1902205" y="4530597"/>
            <a:ext cx="1292225" cy="207645"/>
          </a:xfrm>
          <a:custGeom>
            <a:avLst/>
            <a:gdLst/>
            <a:ahLst/>
            <a:cxnLst/>
            <a:rect l="l" t="t" r="r" b="b"/>
            <a:pathLst>
              <a:path w="1292225" h="207645">
                <a:moveTo>
                  <a:pt x="1148635" y="28399"/>
                </a:moveTo>
                <a:lnTo>
                  <a:pt x="0" y="178815"/>
                </a:lnTo>
                <a:lnTo>
                  <a:pt x="3682" y="207137"/>
                </a:lnTo>
                <a:lnTo>
                  <a:pt x="1152354" y="56715"/>
                </a:lnTo>
                <a:lnTo>
                  <a:pt x="1148635" y="28399"/>
                </a:lnTo>
                <a:close/>
              </a:path>
              <a:path w="1292225" h="207645">
                <a:moveTo>
                  <a:pt x="1286564" y="26543"/>
                </a:moveTo>
                <a:lnTo>
                  <a:pt x="1162812" y="26543"/>
                </a:lnTo>
                <a:lnTo>
                  <a:pt x="1166495" y="54863"/>
                </a:lnTo>
                <a:lnTo>
                  <a:pt x="1152354" y="56715"/>
                </a:lnTo>
                <a:lnTo>
                  <a:pt x="1156081" y="85089"/>
                </a:lnTo>
                <a:lnTo>
                  <a:pt x="1286564" y="26543"/>
                </a:lnTo>
                <a:close/>
              </a:path>
              <a:path w="1292225" h="207645">
                <a:moveTo>
                  <a:pt x="1162812" y="26543"/>
                </a:moveTo>
                <a:lnTo>
                  <a:pt x="1148635" y="28399"/>
                </a:lnTo>
                <a:lnTo>
                  <a:pt x="1152354" y="56715"/>
                </a:lnTo>
                <a:lnTo>
                  <a:pt x="1166495" y="54863"/>
                </a:lnTo>
                <a:lnTo>
                  <a:pt x="1162812" y="26543"/>
                </a:lnTo>
                <a:close/>
              </a:path>
              <a:path w="1292225" h="207645">
                <a:moveTo>
                  <a:pt x="1144905" y="0"/>
                </a:moveTo>
                <a:lnTo>
                  <a:pt x="1148635" y="28399"/>
                </a:lnTo>
                <a:lnTo>
                  <a:pt x="1162812" y="26543"/>
                </a:lnTo>
                <a:lnTo>
                  <a:pt x="1286564" y="26543"/>
                </a:lnTo>
                <a:lnTo>
                  <a:pt x="1292225" y="24002"/>
                </a:lnTo>
                <a:lnTo>
                  <a:pt x="1144905" y="0"/>
                </a:lnTo>
                <a:close/>
              </a:path>
            </a:pathLst>
          </a:custGeom>
          <a:solidFill>
            <a:srgbClr val="DF617C"/>
          </a:solidFill>
        </p:spPr>
        <p:txBody>
          <a:bodyPr wrap="square" lIns="0" tIns="0" rIns="0" bIns="0" rtlCol="0"/>
          <a:lstStyle/>
          <a:p>
            <a:endParaRPr/>
          </a:p>
        </p:txBody>
      </p:sp>
      <p:sp>
        <p:nvSpPr>
          <p:cNvPr id="20" name="object 20"/>
          <p:cNvSpPr txBox="1"/>
          <p:nvPr/>
        </p:nvSpPr>
        <p:spPr>
          <a:xfrm>
            <a:off x="653097" y="4526876"/>
            <a:ext cx="1240790" cy="341630"/>
          </a:xfrm>
          <a:prstGeom prst="rect">
            <a:avLst/>
          </a:prstGeom>
          <a:solidFill>
            <a:srgbClr val="FFDDFF"/>
          </a:solidFill>
          <a:ln w="28575">
            <a:solidFill>
              <a:srgbClr val="DF617C"/>
            </a:solidFill>
          </a:ln>
        </p:spPr>
        <p:txBody>
          <a:bodyPr vert="horz" wrap="square" lIns="0" tIns="80010" rIns="0" bIns="0" rtlCol="0">
            <a:spAutoFit/>
          </a:bodyPr>
          <a:lstStyle/>
          <a:p>
            <a:pPr marL="315595">
              <a:lnSpc>
                <a:spcPct val="100000"/>
              </a:lnSpc>
              <a:spcBef>
                <a:spcPts val="630"/>
              </a:spcBef>
            </a:pPr>
            <a:r>
              <a:rPr sz="1200" b="1" spc="-15" dirty="0">
                <a:latin typeface="Microsoft YaHei UI"/>
                <a:cs typeface="Microsoft YaHei UI"/>
              </a:rPr>
              <a:t>前装部分</a:t>
            </a:r>
            <a:endParaRPr sz="1200">
              <a:latin typeface="Microsoft YaHei UI"/>
              <a:cs typeface="Microsoft YaHei UI"/>
            </a:endParaRPr>
          </a:p>
        </p:txBody>
      </p:sp>
      <p:sp>
        <p:nvSpPr>
          <p:cNvPr id="21" name="object 21"/>
          <p:cNvSpPr/>
          <p:nvPr/>
        </p:nvSpPr>
        <p:spPr>
          <a:xfrm>
            <a:off x="1895094" y="4033773"/>
            <a:ext cx="1203325" cy="244475"/>
          </a:xfrm>
          <a:custGeom>
            <a:avLst/>
            <a:gdLst/>
            <a:ahLst/>
            <a:cxnLst/>
            <a:rect l="l" t="t" r="r" b="b"/>
            <a:pathLst>
              <a:path w="1203325" h="244475">
                <a:moveTo>
                  <a:pt x="1059740" y="215802"/>
                </a:moveTo>
                <a:lnTo>
                  <a:pt x="1054735" y="243967"/>
                </a:lnTo>
                <a:lnTo>
                  <a:pt x="1202944" y="226694"/>
                </a:lnTo>
                <a:lnTo>
                  <a:pt x="1186291" y="218312"/>
                </a:lnTo>
                <a:lnTo>
                  <a:pt x="1073912" y="218312"/>
                </a:lnTo>
                <a:lnTo>
                  <a:pt x="1059740" y="215802"/>
                </a:lnTo>
                <a:close/>
              </a:path>
              <a:path w="1203325" h="244475">
                <a:moveTo>
                  <a:pt x="1064726" y="187741"/>
                </a:moveTo>
                <a:lnTo>
                  <a:pt x="1059740" y="215802"/>
                </a:lnTo>
                <a:lnTo>
                  <a:pt x="1073912" y="218312"/>
                </a:lnTo>
                <a:lnTo>
                  <a:pt x="1078864" y="190245"/>
                </a:lnTo>
                <a:lnTo>
                  <a:pt x="1064726" y="187741"/>
                </a:lnTo>
                <a:close/>
              </a:path>
              <a:path w="1203325" h="244475">
                <a:moveTo>
                  <a:pt x="1069720" y="159638"/>
                </a:moveTo>
                <a:lnTo>
                  <a:pt x="1064726" y="187741"/>
                </a:lnTo>
                <a:lnTo>
                  <a:pt x="1078864" y="190245"/>
                </a:lnTo>
                <a:lnTo>
                  <a:pt x="1073912" y="218312"/>
                </a:lnTo>
                <a:lnTo>
                  <a:pt x="1186291" y="218312"/>
                </a:lnTo>
                <a:lnTo>
                  <a:pt x="1069720" y="159638"/>
                </a:lnTo>
                <a:close/>
              </a:path>
              <a:path w="1203325" h="244475">
                <a:moveTo>
                  <a:pt x="4953" y="0"/>
                </a:moveTo>
                <a:lnTo>
                  <a:pt x="0" y="28067"/>
                </a:lnTo>
                <a:lnTo>
                  <a:pt x="1059740" y="215802"/>
                </a:lnTo>
                <a:lnTo>
                  <a:pt x="1064726" y="187741"/>
                </a:lnTo>
                <a:lnTo>
                  <a:pt x="4953" y="0"/>
                </a:lnTo>
                <a:close/>
              </a:path>
            </a:pathLst>
          </a:custGeom>
          <a:solidFill>
            <a:srgbClr val="A9C2E7"/>
          </a:solidFill>
        </p:spPr>
        <p:txBody>
          <a:bodyPr wrap="square" lIns="0" tIns="0" rIns="0" bIns="0" rtlCol="0"/>
          <a:lstStyle/>
          <a:p>
            <a:endParaRPr/>
          </a:p>
        </p:txBody>
      </p:sp>
      <p:sp>
        <p:nvSpPr>
          <p:cNvPr id="22" name="object 22"/>
          <p:cNvSpPr txBox="1"/>
          <p:nvPr/>
        </p:nvSpPr>
        <p:spPr>
          <a:xfrm>
            <a:off x="653097" y="3952531"/>
            <a:ext cx="1240790" cy="323850"/>
          </a:xfrm>
          <a:prstGeom prst="rect">
            <a:avLst/>
          </a:prstGeom>
          <a:solidFill>
            <a:srgbClr val="F3F8FF"/>
          </a:solidFill>
          <a:ln w="28575">
            <a:solidFill>
              <a:srgbClr val="A9C2E7"/>
            </a:solidFill>
          </a:ln>
        </p:spPr>
        <p:txBody>
          <a:bodyPr vert="horz" wrap="square" lIns="0" tIns="71120" rIns="0" bIns="0" rtlCol="0">
            <a:spAutoFit/>
          </a:bodyPr>
          <a:lstStyle/>
          <a:p>
            <a:pPr marL="315595">
              <a:lnSpc>
                <a:spcPct val="100000"/>
              </a:lnSpc>
              <a:spcBef>
                <a:spcPts val="560"/>
              </a:spcBef>
            </a:pPr>
            <a:r>
              <a:rPr sz="1200" b="1" spc="-15" dirty="0">
                <a:latin typeface="Microsoft YaHei UI"/>
                <a:cs typeface="Microsoft YaHei UI"/>
              </a:rPr>
              <a:t>金属部分</a:t>
            </a:r>
            <a:endParaRPr sz="1200">
              <a:latin typeface="Microsoft YaHei UI"/>
              <a:cs typeface="Microsoft YaHei UI"/>
            </a:endParaRPr>
          </a:p>
        </p:txBody>
      </p:sp>
      <p:sp>
        <p:nvSpPr>
          <p:cNvPr id="23" name="object 23"/>
          <p:cNvSpPr txBox="1"/>
          <p:nvPr/>
        </p:nvSpPr>
        <p:spPr>
          <a:xfrm>
            <a:off x="227787" y="776731"/>
            <a:ext cx="9457690" cy="2926080"/>
          </a:xfrm>
          <a:prstGeom prst="rect">
            <a:avLst/>
          </a:prstGeom>
        </p:spPr>
        <p:txBody>
          <a:bodyPr vert="horz" wrap="square" lIns="0" tIns="12065" rIns="0" bIns="0" rtlCol="0">
            <a:spAutoFit/>
          </a:bodyPr>
          <a:lstStyle/>
          <a:p>
            <a:pPr marL="882650">
              <a:lnSpc>
                <a:spcPct val="100000"/>
              </a:lnSpc>
              <a:spcBef>
                <a:spcPts val="95"/>
              </a:spcBef>
            </a:pPr>
            <a:r>
              <a:rPr sz="1600" b="1" spc="270" dirty="0">
                <a:latin typeface="Yu Gothic UI"/>
                <a:cs typeface="Yu Gothic UI"/>
              </a:rPr>
              <a:t>チタンブリッジの新設</a:t>
            </a:r>
            <a:endParaRPr sz="1600">
              <a:latin typeface="Yu Gothic UI"/>
              <a:cs typeface="Yu Gothic UI"/>
            </a:endParaRPr>
          </a:p>
          <a:p>
            <a:pPr marL="299085" marR="5080" indent="-287020">
              <a:lnSpc>
                <a:spcPct val="100000"/>
              </a:lnSpc>
              <a:spcBef>
                <a:spcPts val="1090"/>
              </a:spcBef>
              <a:buFont typeface="Wingdings"/>
              <a:buChar char=""/>
              <a:tabLst>
                <a:tab pos="299085" algn="l"/>
              </a:tabLst>
            </a:pPr>
            <a:r>
              <a:rPr sz="1400" spc="95" dirty="0">
                <a:latin typeface="Yu Gothic UI"/>
                <a:cs typeface="Yu Gothic UI"/>
              </a:rPr>
              <a:t>金銀パラジウム合金の価格状況や、医療技術評価分科会等における検討結果を踏まえて、</a:t>
            </a:r>
            <a:r>
              <a:rPr sz="1400" b="1" u="sng" spc="285" dirty="0">
                <a:solidFill>
                  <a:srgbClr val="006FC0"/>
                </a:solidFill>
                <a:uFill>
                  <a:solidFill>
                    <a:srgbClr val="006FC0"/>
                  </a:solidFill>
                </a:uFill>
                <a:latin typeface="Yu Gothic UI"/>
                <a:cs typeface="Yu Gothic UI"/>
              </a:rPr>
              <a:t>チタンブリッジを新たに</a:t>
            </a:r>
            <a:r>
              <a:rPr sz="1400" b="1" u="sng" spc="500" dirty="0">
                <a:solidFill>
                  <a:srgbClr val="006FC0"/>
                </a:solidFill>
                <a:uFill>
                  <a:solidFill>
                    <a:srgbClr val="006FC0"/>
                  </a:solidFill>
                </a:uFill>
                <a:latin typeface="Yu Gothic UI"/>
                <a:cs typeface="Yu Gothic UI"/>
              </a:rPr>
              <a:t>                                                     </a:t>
            </a:r>
            <a:r>
              <a:rPr sz="1400" b="1" u="sng" spc="-5" dirty="0">
                <a:solidFill>
                  <a:srgbClr val="006FC0"/>
                </a:solidFill>
                <a:uFill>
                  <a:solidFill>
                    <a:srgbClr val="006FC0"/>
                  </a:solidFill>
                </a:uFill>
                <a:latin typeface="Yu Gothic UI"/>
                <a:cs typeface="Yu Gothic UI"/>
              </a:rPr>
              <a:t>保険適用</a:t>
            </a:r>
            <a:r>
              <a:rPr sz="1400" spc="335" dirty="0">
                <a:latin typeface="Yu Gothic UI"/>
                <a:cs typeface="Yu Gothic UI"/>
              </a:rPr>
              <a:t>する。</a:t>
            </a:r>
            <a:endParaRPr sz="1400">
              <a:latin typeface="Yu Gothic UI"/>
              <a:cs typeface="Yu Gothic UI"/>
            </a:endParaRPr>
          </a:p>
          <a:p>
            <a:pPr marL="190500">
              <a:lnSpc>
                <a:spcPct val="100000"/>
              </a:lnSpc>
              <a:spcBef>
                <a:spcPts val="600"/>
              </a:spcBef>
              <a:tabLst>
                <a:tab pos="901065" algn="l"/>
                <a:tab pos="4280535" algn="l"/>
              </a:tabLst>
            </a:pPr>
            <a:r>
              <a:rPr sz="1400" b="1" u="sng" dirty="0">
                <a:solidFill>
                  <a:srgbClr val="006FC0"/>
                </a:solidFill>
                <a:uFill>
                  <a:solidFill>
                    <a:srgbClr val="006FC0"/>
                  </a:solidFill>
                </a:uFill>
                <a:latin typeface="Yu Gothic UI"/>
                <a:cs typeface="Yu Gothic UI"/>
              </a:rPr>
              <a:t>（新</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340" dirty="0">
                <a:solidFill>
                  <a:srgbClr val="006FC0"/>
                </a:solidFill>
                <a:uFill>
                  <a:solidFill>
                    <a:srgbClr val="006FC0"/>
                  </a:solidFill>
                </a:uFill>
                <a:latin typeface="Yu Gothic UI"/>
                <a:cs typeface="Yu Gothic UI"/>
              </a:rPr>
              <a:t>チタンブ</a:t>
            </a:r>
            <a:r>
              <a:rPr sz="1400" b="1" u="sng" spc="320" dirty="0">
                <a:solidFill>
                  <a:srgbClr val="006FC0"/>
                </a:solidFill>
                <a:uFill>
                  <a:solidFill>
                    <a:srgbClr val="006FC0"/>
                  </a:solidFill>
                </a:uFill>
                <a:latin typeface="Yu Gothic UI"/>
                <a:cs typeface="Yu Gothic UI"/>
              </a:rPr>
              <a:t>リ</a:t>
            </a:r>
            <a:r>
              <a:rPr sz="1400" b="1" u="sng" spc="310" dirty="0">
                <a:solidFill>
                  <a:srgbClr val="006FC0"/>
                </a:solidFill>
                <a:uFill>
                  <a:solidFill>
                    <a:srgbClr val="006FC0"/>
                  </a:solidFill>
                </a:uFill>
                <a:latin typeface="Yu Gothic UI"/>
                <a:cs typeface="Yu Gothic UI"/>
              </a:rPr>
              <a:t>ッ</a:t>
            </a:r>
            <a:r>
              <a:rPr sz="1400" b="1" u="sng" spc="370" dirty="0">
                <a:solidFill>
                  <a:srgbClr val="006FC0"/>
                </a:solidFill>
                <a:uFill>
                  <a:solidFill>
                    <a:srgbClr val="006FC0"/>
                  </a:solidFill>
                </a:uFill>
                <a:latin typeface="Yu Gothic UI"/>
                <a:cs typeface="Yu Gothic UI"/>
              </a:rPr>
              <a:t>ジ</a:t>
            </a:r>
            <a:r>
              <a:rPr sz="1400" b="1" u="sng" dirty="0">
                <a:solidFill>
                  <a:srgbClr val="006FC0"/>
                </a:solidFill>
                <a:uFill>
                  <a:solidFill>
                    <a:srgbClr val="006FC0"/>
                  </a:solidFill>
                </a:uFill>
                <a:latin typeface="Yu Gothic UI"/>
                <a:cs typeface="Yu Gothic UI"/>
              </a:rPr>
              <a:t>（１</a:t>
            </a:r>
            <a:r>
              <a:rPr sz="1400" b="1" u="sng" spc="70" dirty="0">
                <a:solidFill>
                  <a:srgbClr val="006FC0"/>
                </a:solidFill>
                <a:uFill>
                  <a:solidFill>
                    <a:srgbClr val="006FC0"/>
                  </a:solidFill>
                </a:uFill>
                <a:latin typeface="Yu Gothic UI"/>
                <a:cs typeface="Yu Gothic UI"/>
              </a:rPr>
              <a:t>装置</a:t>
            </a:r>
            <a:r>
              <a:rPr sz="1400" b="1" u="sng" dirty="0">
                <a:solidFill>
                  <a:srgbClr val="006FC0"/>
                </a:solidFill>
                <a:uFill>
                  <a:solidFill>
                    <a:srgbClr val="006FC0"/>
                  </a:solidFill>
                </a:uFill>
                <a:latin typeface="Yu Gothic UI"/>
                <a:cs typeface="Yu Gothic UI"/>
              </a:rPr>
              <a:t>に</a:t>
            </a:r>
            <a:r>
              <a:rPr sz="1400" b="1" u="sng" spc="290" dirty="0">
                <a:solidFill>
                  <a:srgbClr val="006FC0"/>
                </a:solidFill>
                <a:uFill>
                  <a:solidFill>
                    <a:srgbClr val="006FC0"/>
                  </a:solidFill>
                </a:uFill>
                <a:latin typeface="Yu Gothic UI"/>
                <a:cs typeface="Yu Gothic UI"/>
              </a:rPr>
              <a:t>つ</a:t>
            </a:r>
            <a:r>
              <a:rPr sz="1400" b="1" u="sng" spc="280" dirty="0">
                <a:solidFill>
                  <a:srgbClr val="006FC0"/>
                </a:solidFill>
                <a:uFill>
                  <a:solidFill>
                    <a:srgbClr val="006FC0"/>
                  </a:solidFill>
                </a:uFill>
                <a:latin typeface="Yu Gothic UI"/>
                <a:cs typeface="Yu Gothic UI"/>
              </a:rPr>
              <a:t>き</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a:t>
            </a:r>
            <a:r>
              <a:rPr sz="1400" b="1" u="sng" spc="160" dirty="0">
                <a:solidFill>
                  <a:srgbClr val="006FC0"/>
                </a:solidFill>
                <a:uFill>
                  <a:solidFill>
                    <a:srgbClr val="006FC0"/>
                  </a:solidFill>
                </a:uFill>
                <a:latin typeface="Yu Gothic UI"/>
                <a:cs typeface="Yu Gothic UI"/>
              </a:rPr>
              <a:t>2,800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12700">
              <a:lnSpc>
                <a:spcPct val="100000"/>
              </a:lnSpc>
              <a:spcBef>
                <a:spcPts val="1455"/>
              </a:spcBef>
            </a:pPr>
            <a:r>
              <a:rPr sz="1300" spc="-25" dirty="0">
                <a:latin typeface="Yu Gothic UI"/>
                <a:cs typeface="Yu Gothic UI"/>
              </a:rPr>
              <a:t>［算定要件</a:t>
            </a:r>
            <a:r>
              <a:rPr sz="1300" spc="-50" dirty="0">
                <a:latin typeface="Yu Gothic UI"/>
                <a:cs typeface="Yu Gothic UI"/>
              </a:rPr>
              <a:t>］</a:t>
            </a:r>
            <a:endParaRPr sz="1300">
              <a:latin typeface="Yu Gothic UI"/>
              <a:cs typeface="Yu Gothic UI"/>
            </a:endParaRPr>
          </a:p>
          <a:p>
            <a:pPr marL="177165">
              <a:lnSpc>
                <a:spcPct val="100000"/>
              </a:lnSpc>
              <a:spcBef>
                <a:spcPts val="5"/>
              </a:spcBef>
              <a:tabLst>
                <a:tab pos="672465" algn="l"/>
              </a:tabLst>
            </a:pPr>
            <a:r>
              <a:rPr sz="1300" spc="-20" dirty="0">
                <a:latin typeface="Yu Gothic UI"/>
                <a:cs typeface="Yu Gothic UI"/>
              </a:rPr>
              <a:t>注</a:t>
            </a:r>
            <a:r>
              <a:rPr sz="1300" spc="-50" dirty="0">
                <a:latin typeface="Yu Gothic UI"/>
                <a:cs typeface="Yu Gothic UI"/>
              </a:rPr>
              <a:t>１</a:t>
            </a:r>
            <a:r>
              <a:rPr sz="1300" dirty="0">
                <a:latin typeface="Yu Gothic UI"/>
                <a:cs typeface="Yu Gothic UI"/>
              </a:rPr>
              <a:t>	</a:t>
            </a:r>
            <a:r>
              <a:rPr sz="1300" spc="285" dirty="0">
                <a:latin typeface="Yu Gothic UI"/>
                <a:cs typeface="Yu Gothic UI"/>
              </a:rPr>
              <a:t>純</a:t>
            </a:r>
            <a:r>
              <a:rPr sz="1300" spc="210" dirty="0">
                <a:latin typeface="Yu Gothic UI"/>
                <a:cs typeface="Yu Gothic UI"/>
              </a:rPr>
              <a:t>チタンを</a:t>
            </a:r>
            <a:r>
              <a:rPr sz="1300" spc="285" dirty="0">
                <a:latin typeface="Yu Gothic UI"/>
                <a:cs typeface="Yu Gothic UI"/>
              </a:rPr>
              <a:t>用</a:t>
            </a:r>
            <a:r>
              <a:rPr sz="1300" spc="229" dirty="0">
                <a:latin typeface="Yu Gothic UI"/>
                <a:cs typeface="Yu Gothic UI"/>
              </a:rPr>
              <a:t>い</a:t>
            </a:r>
            <a:r>
              <a:rPr sz="1300" spc="210" dirty="0">
                <a:latin typeface="Yu Gothic UI"/>
                <a:cs typeface="Yu Gothic UI"/>
              </a:rPr>
              <a:t>てブ</a:t>
            </a:r>
            <a:r>
              <a:rPr sz="1300" spc="200" dirty="0">
                <a:latin typeface="Yu Gothic UI"/>
                <a:cs typeface="Yu Gothic UI"/>
              </a:rPr>
              <a:t>リ</a:t>
            </a:r>
            <a:r>
              <a:rPr sz="1300" spc="185" dirty="0">
                <a:latin typeface="Yu Gothic UI"/>
                <a:cs typeface="Yu Gothic UI"/>
              </a:rPr>
              <a:t>ッ</a:t>
            </a:r>
            <a:r>
              <a:rPr sz="1300" spc="229" dirty="0">
                <a:latin typeface="Yu Gothic UI"/>
                <a:cs typeface="Yu Gothic UI"/>
              </a:rPr>
              <a:t>ジ</a:t>
            </a:r>
            <a:r>
              <a:rPr sz="1300" spc="210" dirty="0">
                <a:latin typeface="Yu Gothic UI"/>
                <a:cs typeface="Yu Gothic UI"/>
              </a:rPr>
              <a:t>を</a:t>
            </a:r>
            <a:r>
              <a:rPr sz="1300" spc="285" dirty="0">
                <a:latin typeface="Yu Gothic UI"/>
                <a:cs typeface="Yu Gothic UI"/>
              </a:rPr>
              <a:t>製</a:t>
            </a:r>
            <a:r>
              <a:rPr sz="1300" spc="295" dirty="0">
                <a:latin typeface="Yu Gothic UI"/>
                <a:cs typeface="Yu Gothic UI"/>
              </a:rPr>
              <a:t>作</a:t>
            </a:r>
            <a:r>
              <a:rPr sz="1300" spc="380" dirty="0">
                <a:latin typeface="Yu Gothic UI"/>
                <a:cs typeface="Yu Gothic UI"/>
              </a:rPr>
              <a:t>し</a:t>
            </a:r>
            <a:r>
              <a:rPr sz="1300" spc="430" dirty="0">
                <a:latin typeface="Yu Gothic UI"/>
                <a:cs typeface="Yu Gothic UI"/>
              </a:rPr>
              <a:t>、</a:t>
            </a:r>
            <a:r>
              <a:rPr sz="1300" spc="-10" dirty="0">
                <a:latin typeface="Yu Gothic UI"/>
                <a:cs typeface="Yu Gothic UI"/>
              </a:rPr>
              <a:t>装</a:t>
            </a:r>
            <a:r>
              <a:rPr sz="1300" spc="260" dirty="0">
                <a:latin typeface="Yu Gothic UI"/>
                <a:cs typeface="Yu Gothic UI"/>
              </a:rPr>
              <a:t>着</a:t>
            </a:r>
            <a:r>
              <a:rPr sz="1300" spc="180" dirty="0">
                <a:latin typeface="Yu Gothic UI"/>
                <a:cs typeface="Yu Gothic UI"/>
              </a:rPr>
              <a:t>し</a:t>
            </a:r>
            <a:r>
              <a:rPr sz="1300" spc="215" dirty="0">
                <a:latin typeface="Yu Gothic UI"/>
                <a:cs typeface="Yu Gothic UI"/>
              </a:rPr>
              <a:t>た</a:t>
            </a:r>
            <a:r>
              <a:rPr sz="1300" spc="90" dirty="0">
                <a:latin typeface="Yu Gothic UI"/>
                <a:cs typeface="Yu Gothic UI"/>
              </a:rPr>
              <a:t>場合</a:t>
            </a:r>
            <a:r>
              <a:rPr sz="1300" spc="80" dirty="0">
                <a:latin typeface="Yu Gothic UI"/>
                <a:cs typeface="Yu Gothic UI"/>
              </a:rPr>
              <a:t>に</a:t>
            </a:r>
            <a:r>
              <a:rPr sz="1300" spc="140" dirty="0">
                <a:latin typeface="Yu Gothic UI"/>
                <a:cs typeface="Yu Gothic UI"/>
              </a:rPr>
              <a:t>限</a:t>
            </a:r>
            <a:r>
              <a:rPr sz="1300" spc="95" dirty="0">
                <a:latin typeface="Yu Gothic UI"/>
                <a:cs typeface="Yu Gothic UI"/>
              </a:rPr>
              <a:t>り</a:t>
            </a:r>
            <a:r>
              <a:rPr sz="1300" spc="150" dirty="0">
                <a:latin typeface="Yu Gothic UI"/>
                <a:cs typeface="Yu Gothic UI"/>
              </a:rPr>
              <a:t>算</a:t>
            </a:r>
            <a:r>
              <a:rPr sz="1300" spc="204" dirty="0">
                <a:latin typeface="Yu Gothic UI"/>
                <a:cs typeface="Yu Gothic UI"/>
              </a:rPr>
              <a:t>定</a:t>
            </a:r>
            <a:r>
              <a:rPr sz="1300" spc="170" dirty="0">
                <a:latin typeface="Yu Gothic UI"/>
                <a:cs typeface="Yu Gothic UI"/>
              </a:rPr>
              <a:t>す</a:t>
            </a:r>
            <a:r>
              <a:rPr sz="1300" spc="175" dirty="0">
                <a:latin typeface="Yu Gothic UI"/>
                <a:cs typeface="Yu Gothic UI"/>
              </a:rPr>
              <a:t>る</a:t>
            </a:r>
            <a:r>
              <a:rPr sz="1300" spc="380" dirty="0">
                <a:latin typeface="Yu Gothic UI"/>
                <a:cs typeface="Yu Gothic UI"/>
              </a:rPr>
              <a:t>。</a:t>
            </a:r>
            <a:endParaRPr sz="1300">
              <a:latin typeface="Yu Gothic UI"/>
              <a:cs typeface="Yu Gothic UI"/>
            </a:endParaRPr>
          </a:p>
          <a:p>
            <a:pPr marL="342900">
              <a:lnSpc>
                <a:spcPct val="100000"/>
              </a:lnSpc>
              <a:tabLst>
                <a:tab pos="672465" algn="l"/>
              </a:tabLst>
            </a:pPr>
            <a:r>
              <a:rPr sz="1300" spc="-50" dirty="0">
                <a:latin typeface="Yu Gothic UI"/>
                <a:cs typeface="Yu Gothic UI"/>
              </a:rPr>
              <a:t>２</a:t>
            </a:r>
            <a:r>
              <a:rPr sz="1300" dirty="0">
                <a:latin typeface="Yu Gothic UI"/>
                <a:cs typeface="Yu Gothic UI"/>
              </a:rPr>
              <a:t>	</a:t>
            </a:r>
            <a:r>
              <a:rPr sz="1300" spc="160" dirty="0">
                <a:latin typeface="Yu Gothic UI"/>
                <a:cs typeface="Yu Gothic UI"/>
              </a:rPr>
              <a:t>硬質レジンによる前装を行った場合は、レジン前装加算として、１歯につき</a:t>
            </a:r>
            <a:r>
              <a:rPr sz="1300" spc="100" dirty="0">
                <a:latin typeface="Yu Gothic UI"/>
                <a:cs typeface="Yu Gothic UI"/>
              </a:rPr>
              <a:t>600</a:t>
            </a:r>
            <a:r>
              <a:rPr sz="1300" spc="105" dirty="0">
                <a:latin typeface="Yu Gothic UI"/>
                <a:cs typeface="Yu Gothic UI"/>
              </a:rPr>
              <a:t>点を所定点数に加算する。</a:t>
            </a:r>
            <a:endParaRPr sz="1300">
              <a:latin typeface="Yu Gothic UI"/>
              <a:cs typeface="Yu Gothic UI"/>
            </a:endParaRPr>
          </a:p>
          <a:p>
            <a:pPr marL="379095" marR="58419" indent="-267335" algn="just">
              <a:lnSpc>
                <a:spcPct val="100000"/>
              </a:lnSpc>
              <a:spcBef>
                <a:spcPts val="850"/>
              </a:spcBef>
            </a:pPr>
            <a:r>
              <a:rPr sz="1200" spc="190" dirty="0">
                <a:latin typeface="Yu Gothic UI"/>
                <a:cs typeface="Yu Gothic UI"/>
              </a:rPr>
              <a:t>(１) チタンブリッジとは、純チタン２種を用いて</a:t>
            </a:r>
            <a:r>
              <a:rPr sz="1200" b="1" dirty="0">
                <a:solidFill>
                  <a:srgbClr val="006FC0"/>
                </a:solidFill>
                <a:latin typeface="Yu Gothic UI"/>
                <a:cs typeface="Yu Gothic UI"/>
              </a:rPr>
              <a:t>全部鋳造方式</a:t>
            </a:r>
            <a:r>
              <a:rPr sz="1200" spc="140" dirty="0">
                <a:latin typeface="Yu Gothic UI"/>
                <a:cs typeface="Yu Gothic UI"/>
              </a:rPr>
              <a:t>で製作する、１歯中間欠損部に対するポンティックを含む、</a:t>
            </a:r>
            <a:r>
              <a:rPr sz="1200" b="1" spc="170" dirty="0">
                <a:solidFill>
                  <a:srgbClr val="006FC0"/>
                </a:solidFill>
                <a:latin typeface="Yu Gothic UI"/>
                <a:cs typeface="Yu Gothic UI"/>
              </a:rPr>
              <a:t>３歯ブリッ</a:t>
            </a:r>
            <a:r>
              <a:rPr sz="1200" b="1" spc="200" dirty="0">
                <a:solidFill>
                  <a:srgbClr val="006FC0"/>
                </a:solidFill>
                <a:latin typeface="Yu Gothic UI"/>
                <a:cs typeface="Yu Gothic UI"/>
              </a:rPr>
              <a:t>ジ</a:t>
            </a:r>
            <a:r>
              <a:rPr sz="1200" spc="310" dirty="0">
                <a:latin typeface="Yu Gothic UI"/>
                <a:cs typeface="Yu Gothic UI"/>
              </a:rPr>
              <a:t>をいう。</a:t>
            </a:r>
            <a:endParaRPr sz="1200">
              <a:latin typeface="Yu Gothic UI"/>
              <a:cs typeface="Yu Gothic UI"/>
            </a:endParaRPr>
          </a:p>
          <a:p>
            <a:pPr marL="379095" marR="59690" indent="-267335" algn="just">
              <a:lnSpc>
                <a:spcPct val="100000"/>
              </a:lnSpc>
            </a:pPr>
            <a:r>
              <a:rPr sz="1200" spc="110" dirty="0">
                <a:latin typeface="Yu Gothic UI"/>
                <a:cs typeface="Yu Gothic UI"/>
              </a:rPr>
              <a:t>(２) 「注２」に規定するレジン前装加算は、純チタン２種を用いて全部鋳造方式で製作された、歯冠修復物やポンティックの唇面又は</a:t>
            </a:r>
            <a:r>
              <a:rPr sz="1200" spc="75" dirty="0">
                <a:latin typeface="Yu Gothic UI"/>
                <a:cs typeface="Yu Gothic UI"/>
              </a:rPr>
              <a:t>頬面を硬質レジンで前装した場合に、前歯又は小臼歯に限り算定する。大臼歯を前装する場合は、咬合面を金属で製作し頬面を硬質</a:t>
            </a:r>
            <a:r>
              <a:rPr sz="1200" spc="200" dirty="0">
                <a:latin typeface="Yu Gothic UI"/>
                <a:cs typeface="Yu Gothic UI"/>
              </a:rPr>
              <a:t>レジンで前装したポンティックに限り算定する。</a:t>
            </a:r>
            <a:endParaRPr sz="1200">
              <a:latin typeface="Yu Gothic UI"/>
              <a:cs typeface="Yu Gothic UI"/>
            </a:endParaRPr>
          </a:p>
        </p:txBody>
      </p:sp>
      <p:sp>
        <p:nvSpPr>
          <p:cNvPr id="24" name="object 24"/>
          <p:cNvSpPr/>
          <p:nvPr/>
        </p:nvSpPr>
        <p:spPr>
          <a:xfrm>
            <a:off x="3848989" y="6182309"/>
            <a:ext cx="247650" cy="516255"/>
          </a:xfrm>
          <a:custGeom>
            <a:avLst/>
            <a:gdLst/>
            <a:ahLst/>
            <a:cxnLst/>
            <a:rect l="l" t="t" r="r" b="b"/>
            <a:pathLst>
              <a:path w="247650" h="516254">
                <a:moveTo>
                  <a:pt x="0" y="128930"/>
                </a:moveTo>
                <a:lnTo>
                  <a:pt x="123571" y="128930"/>
                </a:lnTo>
                <a:lnTo>
                  <a:pt x="123571" y="0"/>
                </a:lnTo>
                <a:lnTo>
                  <a:pt x="247141" y="257873"/>
                </a:lnTo>
                <a:lnTo>
                  <a:pt x="123571" y="515747"/>
                </a:lnTo>
                <a:lnTo>
                  <a:pt x="123571" y="386803"/>
                </a:lnTo>
                <a:lnTo>
                  <a:pt x="0" y="386803"/>
                </a:lnTo>
                <a:lnTo>
                  <a:pt x="0" y="128930"/>
                </a:lnTo>
                <a:close/>
              </a:path>
            </a:pathLst>
          </a:custGeom>
          <a:ln w="12700">
            <a:solidFill>
              <a:srgbClr val="000000"/>
            </a:solidFill>
          </a:ln>
        </p:spPr>
        <p:txBody>
          <a:bodyPr wrap="square" lIns="0" tIns="0" rIns="0" bIns="0" rtlCol="0"/>
          <a:lstStyle/>
          <a:p>
            <a:endParaRPr/>
          </a:p>
        </p:txBody>
      </p:sp>
      <p:graphicFrame>
        <p:nvGraphicFramePr>
          <p:cNvPr id="25" name="object 25"/>
          <p:cNvGraphicFramePr>
            <a:graphicFrameLocks noGrp="1"/>
          </p:cNvGraphicFramePr>
          <p:nvPr/>
        </p:nvGraphicFramePr>
        <p:xfrm>
          <a:off x="142671" y="5162435"/>
          <a:ext cx="9761220" cy="1631314"/>
        </p:xfrm>
        <a:graphic>
          <a:graphicData uri="http://schemas.openxmlformats.org/drawingml/2006/table">
            <a:tbl>
              <a:tblPr firstRow="1" bandRow="1">
                <a:tableStyleId>{2D5ABB26-0587-4C30-8999-92F81FD0307C}</a:tableStyleId>
              </a:tblPr>
              <a:tblGrid>
                <a:gridCol w="319405">
                  <a:extLst>
                    <a:ext uri="{9D8B030D-6E8A-4147-A177-3AD203B41FA5}">
                      <a16:colId xmlns:a16="http://schemas.microsoft.com/office/drawing/2014/main" val="20000"/>
                    </a:ext>
                  </a:extLst>
                </a:gridCol>
                <a:gridCol w="4554855">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156210">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rowSpan="2">
                  <a:txBody>
                    <a:bodyPr/>
                    <a:lstStyle/>
                    <a:p>
                      <a:pPr marL="248285">
                        <a:lnSpc>
                          <a:spcPct val="100000"/>
                        </a:lnSpc>
                        <a:spcBef>
                          <a:spcPts val="345"/>
                        </a:spcBef>
                      </a:pPr>
                      <a:r>
                        <a:rPr sz="1600" b="1" spc="155" dirty="0">
                          <a:latin typeface="Yu Gothic UI"/>
                          <a:cs typeface="Yu Gothic UI"/>
                        </a:rPr>
                        <a:t>高強度硬質レジンブリッジの評価の引き上げ</a:t>
                      </a:r>
                      <a:endParaRPr sz="1600">
                        <a:latin typeface="Yu Gothic UI"/>
                        <a:cs typeface="Yu Gothic UI"/>
                      </a:endParaRPr>
                    </a:p>
                  </a:txBody>
                  <a:tcPr marL="0" marR="0" marT="43815" marB="0">
                    <a:solidFill>
                      <a:srgbClr val="CDFFDC"/>
                    </a:solidFill>
                  </a:tcPr>
                </a:tc>
                <a:tc>
                  <a:txBody>
                    <a:bodyPr/>
                    <a:lstStyle/>
                    <a:p>
                      <a:pPr marR="57785">
                        <a:lnSpc>
                          <a:spcPct val="100000"/>
                        </a:lnSpc>
                      </a:pPr>
                      <a:endParaRPr sz="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98120">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3815" marB="0">
                    <a:solidFill>
                      <a:srgbClr val="CDFFDC"/>
                    </a:solidFill>
                  </a:tcPr>
                </a:tc>
                <a:tc>
                  <a:txBody>
                    <a:bodyPr/>
                    <a:lstStyle/>
                    <a:p>
                      <a:pPr marR="57785">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1276985">
                <a:tc gridSpan="3">
                  <a:txBody>
                    <a:bodyPr/>
                    <a:lstStyle/>
                    <a:p>
                      <a:pPr marL="377825" marR="57785" indent="-286385">
                        <a:lnSpc>
                          <a:spcPct val="100000"/>
                        </a:lnSpc>
                        <a:spcBef>
                          <a:spcPts val="395"/>
                        </a:spcBef>
                        <a:buFont typeface="Wingdings"/>
                        <a:buChar char=""/>
                        <a:tabLst>
                          <a:tab pos="377825" algn="l"/>
                        </a:tabLst>
                      </a:pPr>
                      <a:r>
                        <a:rPr sz="1400" spc="-40" dirty="0">
                          <a:latin typeface="Yu Gothic UI"/>
                          <a:cs typeface="Yu Gothic UI"/>
                        </a:rPr>
                        <a:t>歯科技工料調査の結果等を踏まえて、高強度硬質レジンブリッジと装着時に算定される内面処理加算の評価を引き上げる。</a:t>
                      </a:r>
                      <a:endParaRPr sz="1400">
                        <a:latin typeface="Yu Gothic UI"/>
                        <a:cs typeface="Yu Gothic UI"/>
                      </a:endParaRPr>
                    </a:p>
                    <a:p>
                      <a:pPr marL="1793875" marR="57785">
                        <a:lnSpc>
                          <a:spcPct val="100000"/>
                        </a:lnSpc>
                        <a:spcBef>
                          <a:spcPts val="425"/>
                        </a:spcBef>
                        <a:tabLst>
                          <a:tab pos="5437505" algn="l"/>
                        </a:tabLst>
                      </a:pPr>
                      <a:r>
                        <a:rPr sz="2100" b="1" baseline="5952" dirty="0">
                          <a:latin typeface="Yu Gothic UI"/>
                          <a:cs typeface="Yu Gothic UI"/>
                        </a:rPr>
                        <a:t>現</a:t>
                      </a:r>
                      <a:r>
                        <a:rPr sz="2100" b="1" spc="-75" baseline="5952" dirty="0">
                          <a:latin typeface="Yu Gothic UI"/>
                          <a:cs typeface="Yu Gothic UI"/>
                        </a:rPr>
                        <a:t>行</a:t>
                      </a:r>
                      <a:r>
                        <a:rPr sz="2100" b="1" baseline="5952" dirty="0">
                          <a:latin typeface="Yu Gothic UI"/>
                          <a:cs typeface="Yu Gothic UI"/>
                        </a:rPr>
                        <a:t>	</a:t>
                      </a:r>
                      <a:r>
                        <a:rPr sz="1400" b="1" spc="-10" dirty="0">
                          <a:latin typeface="Yu Gothic UI"/>
                          <a:cs typeface="Yu Gothic UI"/>
                        </a:rPr>
                        <a:t>改定</a:t>
                      </a:r>
                      <a:r>
                        <a:rPr sz="1400" b="1" spc="-50" dirty="0">
                          <a:latin typeface="Yu Gothic UI"/>
                          <a:cs typeface="Yu Gothic UI"/>
                        </a:rPr>
                        <a:t>後</a:t>
                      </a:r>
                      <a:endParaRPr sz="1400">
                        <a:latin typeface="Yu Gothic UI"/>
                        <a:cs typeface="Yu Gothic UI"/>
                      </a:endParaRPr>
                    </a:p>
                    <a:p>
                      <a:pPr marL="488315" marR="57785">
                        <a:lnSpc>
                          <a:spcPct val="100000"/>
                        </a:lnSpc>
                        <a:spcBef>
                          <a:spcPts val="1225"/>
                        </a:spcBef>
                        <a:tabLst>
                          <a:tab pos="3002915" algn="l"/>
                          <a:tab pos="4217035" algn="l"/>
                          <a:tab pos="6656070" algn="l"/>
                        </a:tabLst>
                      </a:pPr>
                      <a:r>
                        <a:rPr sz="900" spc="125" dirty="0">
                          <a:latin typeface="Yu Gothic UI"/>
                          <a:cs typeface="Yu Gothic UI"/>
                        </a:rPr>
                        <a:t>高強度硬質</a:t>
                      </a:r>
                      <a:r>
                        <a:rPr sz="900" spc="90" dirty="0">
                          <a:latin typeface="Yu Gothic UI"/>
                          <a:cs typeface="Yu Gothic UI"/>
                        </a:rPr>
                        <a:t>レ</a:t>
                      </a:r>
                      <a:r>
                        <a:rPr sz="900" spc="100" dirty="0">
                          <a:latin typeface="Yu Gothic UI"/>
                          <a:cs typeface="Yu Gothic UI"/>
                        </a:rPr>
                        <a:t>ジ</a:t>
                      </a:r>
                      <a:r>
                        <a:rPr sz="900" spc="90" dirty="0">
                          <a:latin typeface="Yu Gothic UI"/>
                          <a:cs typeface="Yu Gothic UI"/>
                        </a:rPr>
                        <a:t>ンブ</a:t>
                      </a:r>
                      <a:r>
                        <a:rPr sz="900" spc="85" dirty="0">
                          <a:latin typeface="Yu Gothic UI"/>
                          <a:cs typeface="Yu Gothic UI"/>
                        </a:rPr>
                        <a:t>リ</a:t>
                      </a:r>
                      <a:r>
                        <a:rPr sz="900" spc="80" dirty="0">
                          <a:latin typeface="Yu Gothic UI"/>
                          <a:cs typeface="Yu Gothic UI"/>
                        </a:rPr>
                        <a:t>ッ</a:t>
                      </a:r>
                      <a:r>
                        <a:rPr sz="900" spc="100" dirty="0">
                          <a:latin typeface="Yu Gothic UI"/>
                          <a:cs typeface="Yu Gothic UI"/>
                        </a:rPr>
                        <a:t>ジ</a:t>
                      </a:r>
                      <a:r>
                        <a:rPr sz="900" spc="125" dirty="0">
                          <a:latin typeface="Yu Gothic UI"/>
                          <a:cs typeface="Yu Gothic UI"/>
                        </a:rPr>
                        <a:t>（１装置</a:t>
                      </a:r>
                      <a:r>
                        <a:rPr sz="900" spc="95" dirty="0">
                          <a:latin typeface="Yu Gothic UI"/>
                          <a:cs typeface="Yu Gothic UI"/>
                        </a:rPr>
                        <a:t>につ</a:t>
                      </a:r>
                      <a:r>
                        <a:rPr sz="900" spc="90" dirty="0">
                          <a:latin typeface="Yu Gothic UI"/>
                          <a:cs typeface="Yu Gothic UI"/>
                        </a:rPr>
                        <a:t>き</a:t>
                      </a:r>
                      <a:r>
                        <a:rPr sz="900" spc="75" dirty="0">
                          <a:latin typeface="Yu Gothic UI"/>
                          <a:cs typeface="Yu Gothic UI"/>
                        </a:rPr>
                        <a:t>）</a:t>
                      </a:r>
                      <a:r>
                        <a:rPr sz="900" dirty="0">
                          <a:latin typeface="Yu Gothic UI"/>
                          <a:cs typeface="Yu Gothic UI"/>
                        </a:rPr>
                        <a:t>	</a:t>
                      </a:r>
                      <a:r>
                        <a:rPr sz="900" u="sng" spc="75" dirty="0">
                          <a:uFill>
                            <a:solidFill>
                              <a:srgbClr val="000000"/>
                            </a:solidFill>
                          </a:uFill>
                          <a:latin typeface="Yu Gothic UI"/>
                          <a:cs typeface="Yu Gothic UI"/>
                        </a:rPr>
                        <a:t>2,800</a:t>
                      </a:r>
                      <a:r>
                        <a:rPr sz="900" u="sng" spc="-50" dirty="0">
                          <a:uFill>
                            <a:solidFill>
                              <a:srgbClr val="000000"/>
                            </a:solidFill>
                          </a:uFill>
                          <a:latin typeface="Yu Gothic UI"/>
                          <a:cs typeface="Yu Gothic UI"/>
                        </a:rPr>
                        <a:t>点</a:t>
                      </a:r>
                      <a:r>
                        <a:rPr sz="900" dirty="0">
                          <a:latin typeface="Yu Gothic UI"/>
                          <a:cs typeface="Yu Gothic UI"/>
                        </a:rPr>
                        <a:t>	</a:t>
                      </a:r>
                      <a:r>
                        <a:rPr sz="1350" spc="187" baseline="-12345" dirty="0">
                          <a:latin typeface="Yu Gothic UI"/>
                          <a:cs typeface="Yu Gothic UI"/>
                        </a:rPr>
                        <a:t>高強度硬質</a:t>
                      </a:r>
                      <a:r>
                        <a:rPr sz="1350" spc="135" baseline="-12345" dirty="0">
                          <a:latin typeface="Yu Gothic UI"/>
                          <a:cs typeface="Yu Gothic UI"/>
                        </a:rPr>
                        <a:t>レ</a:t>
                      </a:r>
                      <a:r>
                        <a:rPr sz="1350" spc="150" baseline="-12345" dirty="0">
                          <a:latin typeface="Yu Gothic UI"/>
                          <a:cs typeface="Yu Gothic UI"/>
                        </a:rPr>
                        <a:t>ジ</a:t>
                      </a:r>
                      <a:r>
                        <a:rPr sz="1350" spc="135" baseline="-12345" dirty="0">
                          <a:latin typeface="Yu Gothic UI"/>
                          <a:cs typeface="Yu Gothic UI"/>
                        </a:rPr>
                        <a:t>ンブ</a:t>
                      </a:r>
                      <a:r>
                        <a:rPr sz="1350" spc="127" baseline="-12345" dirty="0">
                          <a:latin typeface="Yu Gothic UI"/>
                          <a:cs typeface="Yu Gothic UI"/>
                        </a:rPr>
                        <a:t>リ</a:t>
                      </a:r>
                      <a:r>
                        <a:rPr sz="1350" spc="120" baseline="-12345" dirty="0">
                          <a:latin typeface="Yu Gothic UI"/>
                          <a:cs typeface="Yu Gothic UI"/>
                        </a:rPr>
                        <a:t>ッ</a:t>
                      </a:r>
                      <a:r>
                        <a:rPr sz="1350" spc="150" baseline="-12345" dirty="0">
                          <a:latin typeface="Yu Gothic UI"/>
                          <a:cs typeface="Yu Gothic UI"/>
                        </a:rPr>
                        <a:t>ジ</a:t>
                      </a:r>
                      <a:r>
                        <a:rPr sz="1350" spc="187" baseline="-12345" dirty="0">
                          <a:latin typeface="Yu Gothic UI"/>
                          <a:cs typeface="Yu Gothic UI"/>
                        </a:rPr>
                        <a:t>（１装置</a:t>
                      </a:r>
                      <a:r>
                        <a:rPr sz="1350" spc="142" baseline="-12345" dirty="0">
                          <a:latin typeface="Yu Gothic UI"/>
                          <a:cs typeface="Yu Gothic UI"/>
                        </a:rPr>
                        <a:t>につ</a:t>
                      </a:r>
                      <a:r>
                        <a:rPr sz="1350" spc="135" baseline="-12345" dirty="0">
                          <a:latin typeface="Yu Gothic UI"/>
                          <a:cs typeface="Yu Gothic UI"/>
                        </a:rPr>
                        <a:t>き</a:t>
                      </a:r>
                      <a:r>
                        <a:rPr sz="1350" spc="112" baseline="-12345" dirty="0">
                          <a:latin typeface="Yu Gothic UI"/>
                          <a:cs typeface="Yu Gothic UI"/>
                        </a:rPr>
                        <a:t>）</a:t>
                      </a:r>
                      <a:r>
                        <a:rPr sz="1350" baseline="-12345" dirty="0">
                          <a:latin typeface="Yu Gothic UI"/>
                          <a:cs typeface="Yu Gothic UI"/>
                        </a:rPr>
                        <a:t>	</a:t>
                      </a:r>
                      <a:r>
                        <a:rPr sz="1350" b="1" u="sng" spc="157" baseline="-12345" dirty="0">
                          <a:solidFill>
                            <a:srgbClr val="006FC0"/>
                          </a:solidFill>
                          <a:uFill>
                            <a:solidFill>
                              <a:srgbClr val="006FC0"/>
                            </a:solidFill>
                          </a:uFill>
                          <a:latin typeface="Yu Gothic UI"/>
                          <a:cs typeface="Yu Gothic UI"/>
                        </a:rPr>
                        <a:t>3,000</a:t>
                      </a:r>
                      <a:r>
                        <a:rPr sz="1350" b="1" u="sng" spc="-75" baseline="-12345" dirty="0">
                          <a:solidFill>
                            <a:srgbClr val="006FC0"/>
                          </a:solidFill>
                          <a:uFill>
                            <a:solidFill>
                              <a:srgbClr val="006FC0"/>
                            </a:solidFill>
                          </a:uFill>
                          <a:latin typeface="Yu Gothic UI"/>
                          <a:cs typeface="Yu Gothic UI"/>
                        </a:rPr>
                        <a:t>点</a:t>
                      </a:r>
                      <a:endParaRPr sz="1350" baseline="-12345">
                        <a:latin typeface="Yu Gothic UI"/>
                        <a:cs typeface="Yu Gothic UI"/>
                      </a:endParaRPr>
                    </a:p>
                    <a:p>
                      <a:pPr marL="488315" marR="57785">
                        <a:lnSpc>
                          <a:spcPts val="685"/>
                        </a:lnSpc>
                        <a:spcBef>
                          <a:spcPts val="145"/>
                        </a:spcBef>
                        <a:tabLst>
                          <a:tab pos="4217035" algn="l"/>
                        </a:tabLst>
                      </a:pPr>
                      <a:r>
                        <a:rPr sz="900" spc="445" dirty="0">
                          <a:latin typeface="Yu Gothic UI"/>
                          <a:cs typeface="Yu Gothic UI"/>
                        </a:rPr>
                        <a:t>【</a:t>
                      </a:r>
                      <a:r>
                        <a:rPr sz="900" spc="-10" dirty="0">
                          <a:latin typeface="Yu Gothic UI"/>
                          <a:cs typeface="Yu Gothic UI"/>
                        </a:rPr>
                        <a:t>装着</a:t>
                      </a:r>
                      <a:r>
                        <a:rPr sz="900" spc="400" dirty="0">
                          <a:latin typeface="Yu Gothic UI"/>
                          <a:cs typeface="Yu Gothic UI"/>
                        </a:rPr>
                        <a:t>】</a:t>
                      </a:r>
                      <a:r>
                        <a:rPr sz="900" dirty="0">
                          <a:latin typeface="Yu Gothic UI"/>
                          <a:cs typeface="Yu Gothic UI"/>
                        </a:rPr>
                        <a:t>	</a:t>
                      </a:r>
                      <a:r>
                        <a:rPr sz="1350" spc="675" baseline="-12345" dirty="0">
                          <a:latin typeface="Yu Gothic UI"/>
                          <a:cs typeface="Yu Gothic UI"/>
                        </a:rPr>
                        <a:t>【</a:t>
                      </a:r>
                      <a:r>
                        <a:rPr sz="1350" baseline="-12345" dirty="0">
                          <a:latin typeface="Yu Gothic UI"/>
                          <a:cs typeface="Yu Gothic UI"/>
                        </a:rPr>
                        <a:t>装着</a:t>
                      </a:r>
                      <a:r>
                        <a:rPr sz="1350" spc="600" baseline="-12345" dirty="0">
                          <a:latin typeface="Yu Gothic UI"/>
                          <a:cs typeface="Yu Gothic UI"/>
                        </a:rPr>
                        <a:t>】</a:t>
                      </a:r>
                      <a:endParaRPr sz="1350" baseline="-12345">
                        <a:latin typeface="Yu Gothic UI"/>
                        <a:cs typeface="Yu Gothic UI"/>
                      </a:endParaRPr>
                    </a:p>
                    <a:p>
                      <a:pPr marL="488315">
                        <a:lnSpc>
                          <a:spcPts val="1764"/>
                        </a:lnSpc>
                        <a:tabLst>
                          <a:tab pos="3117215" algn="l"/>
                          <a:tab pos="4217035" algn="l"/>
                          <a:tab pos="6808470" algn="l"/>
                          <a:tab pos="9435465" algn="l"/>
                        </a:tabLst>
                      </a:pPr>
                      <a:r>
                        <a:rPr sz="1350" spc="120" baseline="12345" dirty="0">
                          <a:latin typeface="Yu Gothic UI"/>
                          <a:cs typeface="Yu Gothic UI"/>
                        </a:rPr>
                        <a:t>内面処理加算１（高強度硬質</a:t>
                      </a:r>
                      <a:r>
                        <a:rPr sz="1350" spc="82" baseline="12345" dirty="0">
                          <a:latin typeface="Yu Gothic UI"/>
                          <a:cs typeface="Yu Gothic UI"/>
                        </a:rPr>
                        <a:t>レ</a:t>
                      </a:r>
                      <a:r>
                        <a:rPr sz="1350" spc="97" baseline="12345" dirty="0">
                          <a:latin typeface="Yu Gothic UI"/>
                          <a:cs typeface="Yu Gothic UI"/>
                        </a:rPr>
                        <a:t>ジ</a:t>
                      </a:r>
                      <a:r>
                        <a:rPr sz="1350" spc="89" baseline="12345" dirty="0">
                          <a:latin typeface="Yu Gothic UI"/>
                          <a:cs typeface="Yu Gothic UI"/>
                        </a:rPr>
                        <a:t>ン</a:t>
                      </a:r>
                      <a:r>
                        <a:rPr sz="1350" spc="82" baseline="12345" dirty="0">
                          <a:latin typeface="Yu Gothic UI"/>
                          <a:cs typeface="Yu Gothic UI"/>
                        </a:rPr>
                        <a:t>ブリ</a:t>
                      </a:r>
                      <a:r>
                        <a:rPr sz="1350" spc="75" baseline="12345" dirty="0">
                          <a:latin typeface="Yu Gothic UI"/>
                          <a:cs typeface="Yu Gothic UI"/>
                        </a:rPr>
                        <a:t>ッ</a:t>
                      </a:r>
                      <a:r>
                        <a:rPr sz="1350" spc="97" baseline="12345" dirty="0">
                          <a:latin typeface="Yu Gothic UI"/>
                          <a:cs typeface="Yu Gothic UI"/>
                        </a:rPr>
                        <a:t>ジ</a:t>
                      </a:r>
                      <a:r>
                        <a:rPr sz="1350" spc="44" baseline="12345" dirty="0">
                          <a:latin typeface="Yu Gothic UI"/>
                          <a:cs typeface="Yu Gothic UI"/>
                        </a:rPr>
                        <a:t>）</a:t>
                      </a:r>
                      <a:r>
                        <a:rPr sz="1350" baseline="12345" dirty="0">
                          <a:latin typeface="Yu Gothic UI"/>
                          <a:cs typeface="Yu Gothic UI"/>
                        </a:rPr>
                        <a:t>	</a:t>
                      </a:r>
                      <a:r>
                        <a:rPr sz="1350" u="sng" spc="104" baseline="12345" dirty="0">
                          <a:uFill>
                            <a:solidFill>
                              <a:srgbClr val="000000"/>
                            </a:solidFill>
                          </a:uFill>
                          <a:latin typeface="Yu Gothic UI"/>
                          <a:cs typeface="Yu Gothic UI"/>
                        </a:rPr>
                        <a:t>90</a:t>
                      </a:r>
                      <a:r>
                        <a:rPr sz="1350" u="sng" spc="-75" baseline="12345" dirty="0">
                          <a:uFill>
                            <a:solidFill>
                              <a:srgbClr val="000000"/>
                            </a:solidFill>
                          </a:uFill>
                          <a:latin typeface="Yu Gothic UI"/>
                          <a:cs typeface="Yu Gothic UI"/>
                        </a:rPr>
                        <a:t>点</a:t>
                      </a:r>
                      <a:r>
                        <a:rPr sz="1350" baseline="12345" dirty="0">
                          <a:latin typeface="Yu Gothic UI"/>
                          <a:cs typeface="Yu Gothic UI"/>
                        </a:rPr>
                        <a:t>	</a:t>
                      </a:r>
                      <a:r>
                        <a:rPr sz="900" spc="80" dirty="0">
                          <a:latin typeface="Yu Gothic UI"/>
                          <a:cs typeface="Yu Gothic UI"/>
                        </a:rPr>
                        <a:t>内面処理加算１（高強度硬質</a:t>
                      </a:r>
                      <a:r>
                        <a:rPr sz="900" spc="55" dirty="0">
                          <a:latin typeface="Yu Gothic UI"/>
                          <a:cs typeface="Yu Gothic UI"/>
                        </a:rPr>
                        <a:t>レ</a:t>
                      </a:r>
                      <a:r>
                        <a:rPr sz="900" spc="65" dirty="0">
                          <a:latin typeface="Yu Gothic UI"/>
                          <a:cs typeface="Yu Gothic UI"/>
                        </a:rPr>
                        <a:t>ジ</a:t>
                      </a:r>
                      <a:r>
                        <a:rPr sz="900" spc="60" dirty="0">
                          <a:latin typeface="Yu Gothic UI"/>
                          <a:cs typeface="Yu Gothic UI"/>
                        </a:rPr>
                        <a:t>ン</a:t>
                      </a:r>
                      <a:r>
                        <a:rPr sz="900" spc="55" dirty="0">
                          <a:latin typeface="Yu Gothic UI"/>
                          <a:cs typeface="Yu Gothic UI"/>
                        </a:rPr>
                        <a:t>ブリ</a:t>
                      </a:r>
                      <a:r>
                        <a:rPr sz="900" spc="50" dirty="0">
                          <a:latin typeface="Yu Gothic UI"/>
                          <a:cs typeface="Yu Gothic UI"/>
                        </a:rPr>
                        <a:t>ッ</a:t>
                      </a:r>
                      <a:r>
                        <a:rPr sz="900" spc="65" dirty="0">
                          <a:latin typeface="Yu Gothic UI"/>
                          <a:cs typeface="Yu Gothic UI"/>
                        </a:rPr>
                        <a:t>ジ</a:t>
                      </a:r>
                      <a:r>
                        <a:rPr sz="900" spc="30" dirty="0">
                          <a:latin typeface="Yu Gothic UI"/>
                          <a:cs typeface="Yu Gothic UI"/>
                        </a:rPr>
                        <a:t>）</a:t>
                      </a:r>
                      <a:r>
                        <a:rPr sz="900" dirty="0">
                          <a:latin typeface="Yu Gothic UI"/>
                          <a:cs typeface="Yu Gothic UI"/>
                        </a:rPr>
                        <a:t>	</a:t>
                      </a:r>
                      <a:r>
                        <a:rPr sz="900" b="1" u="sng" spc="200" dirty="0">
                          <a:solidFill>
                            <a:srgbClr val="006FC0"/>
                          </a:solidFill>
                          <a:uFill>
                            <a:solidFill>
                              <a:srgbClr val="006FC0"/>
                            </a:solidFill>
                          </a:uFill>
                          <a:latin typeface="Yu Gothic UI"/>
                          <a:cs typeface="Yu Gothic UI"/>
                        </a:rPr>
                        <a:t>110</a:t>
                      </a:r>
                      <a:r>
                        <a:rPr sz="900" b="1" u="sng" spc="-50" dirty="0">
                          <a:solidFill>
                            <a:srgbClr val="006FC0"/>
                          </a:solidFill>
                          <a:uFill>
                            <a:solidFill>
                              <a:srgbClr val="006FC0"/>
                            </a:solidFill>
                          </a:uFill>
                          <a:latin typeface="Yu Gothic UI"/>
                          <a:cs typeface="Yu Gothic UI"/>
                        </a:rPr>
                        <a:t>点</a:t>
                      </a:r>
                      <a:r>
                        <a:rPr sz="900" b="1" dirty="0">
                          <a:solidFill>
                            <a:srgbClr val="006FC0"/>
                          </a:solidFill>
                          <a:latin typeface="Yu Gothic UI"/>
                          <a:cs typeface="Yu Gothic UI"/>
                        </a:rPr>
                        <a:t>	</a:t>
                      </a:r>
                      <a:r>
                        <a:rPr sz="2700" b="1" spc="-37" baseline="-30864" dirty="0">
                          <a:latin typeface="Calibri"/>
                          <a:cs typeface="Calibri"/>
                        </a:rPr>
                        <a:t>85</a:t>
                      </a:r>
                      <a:endParaRPr sz="2700" baseline="-30864">
                        <a:latin typeface="Calibri"/>
                        <a:cs typeface="Calibri"/>
                      </a:endParaRPr>
                    </a:p>
                  </a:txBody>
                  <a:tcPr marL="0" marR="0" marT="5016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6" name="object 26"/>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8719"/>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p:nvPr/>
        </p:nvSpPr>
        <p:spPr>
          <a:xfrm>
            <a:off x="4025646" y="234822"/>
            <a:ext cx="185610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Yu Gothic UI"/>
                <a:cs typeface="Yu Gothic UI"/>
              </a:rPr>
              <a:t>有床義歯関連</a:t>
            </a:r>
            <a:endParaRPr sz="2400">
              <a:latin typeface="Yu Gothic UI"/>
              <a:cs typeface="Yu Gothic UI"/>
            </a:endParaRPr>
          </a:p>
        </p:txBody>
      </p:sp>
      <p:pic>
        <p:nvPicPr>
          <p:cNvPr id="4" name="object 4"/>
          <p:cNvPicPr/>
          <p:nvPr/>
        </p:nvPicPr>
        <p:blipFill>
          <a:blip r:embed="rId2" cstate="print"/>
          <a:stretch>
            <a:fillRect/>
          </a:stretch>
        </p:blipFill>
        <p:spPr>
          <a:xfrm>
            <a:off x="4301235" y="3277654"/>
            <a:ext cx="1638427" cy="1228813"/>
          </a:xfrm>
          <a:prstGeom prst="rect">
            <a:avLst/>
          </a:prstGeom>
        </p:spPr>
      </p:pic>
      <p:pic>
        <p:nvPicPr>
          <p:cNvPr id="5" name="object 5"/>
          <p:cNvPicPr/>
          <p:nvPr/>
        </p:nvPicPr>
        <p:blipFill>
          <a:blip r:embed="rId3" cstate="print"/>
          <a:stretch>
            <a:fillRect/>
          </a:stretch>
        </p:blipFill>
        <p:spPr>
          <a:xfrm>
            <a:off x="2119629" y="3283115"/>
            <a:ext cx="1631188" cy="1223352"/>
          </a:xfrm>
          <a:prstGeom prst="rect">
            <a:avLst/>
          </a:prstGeom>
        </p:spPr>
      </p:pic>
      <p:graphicFrame>
        <p:nvGraphicFramePr>
          <p:cNvPr id="6" name="object 6"/>
          <p:cNvGraphicFramePr>
            <a:graphicFrameLocks noGrp="1"/>
          </p:cNvGraphicFramePr>
          <p:nvPr/>
        </p:nvGraphicFramePr>
        <p:xfrm>
          <a:off x="139572" y="749731"/>
          <a:ext cx="9703435" cy="3943350"/>
        </p:xfrm>
        <a:graphic>
          <a:graphicData uri="http://schemas.openxmlformats.org/drawingml/2006/table">
            <a:tbl>
              <a:tblPr firstRow="1" bandRow="1">
                <a:tableStyleId>{2D5ABB26-0587-4C30-8999-92F81FD0307C}</a:tableStyleId>
              </a:tblPr>
              <a:tblGrid>
                <a:gridCol w="170815">
                  <a:extLst>
                    <a:ext uri="{9D8B030D-6E8A-4147-A177-3AD203B41FA5}">
                      <a16:colId xmlns:a16="http://schemas.microsoft.com/office/drawing/2014/main" val="20000"/>
                    </a:ext>
                  </a:extLst>
                </a:gridCol>
                <a:gridCol w="2982595">
                  <a:extLst>
                    <a:ext uri="{9D8B030D-6E8A-4147-A177-3AD203B41FA5}">
                      <a16:colId xmlns:a16="http://schemas.microsoft.com/office/drawing/2014/main" val="20001"/>
                    </a:ext>
                  </a:extLst>
                </a:gridCol>
                <a:gridCol w="6463665">
                  <a:extLst>
                    <a:ext uri="{9D8B030D-6E8A-4147-A177-3AD203B41FA5}">
                      <a16:colId xmlns:a16="http://schemas.microsoft.com/office/drawing/2014/main" val="20002"/>
                    </a:ext>
                  </a:extLst>
                </a:gridCol>
              </a:tblGrid>
              <a:tr h="153670">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rowSpan="2">
                  <a:txBody>
                    <a:bodyPr/>
                    <a:lstStyle/>
                    <a:p>
                      <a:pPr marL="599440">
                        <a:lnSpc>
                          <a:spcPct val="100000"/>
                        </a:lnSpc>
                        <a:spcBef>
                          <a:spcPts val="370"/>
                        </a:spcBef>
                      </a:pPr>
                      <a:r>
                        <a:rPr sz="1400" b="1" spc="75" dirty="0">
                          <a:latin typeface="Yu Gothic UI"/>
                          <a:cs typeface="Yu Gothic UI"/>
                        </a:rPr>
                        <a:t>床補強のための接着芯</a:t>
                      </a:r>
                      <a:endParaRPr sz="1400">
                        <a:latin typeface="Yu Gothic UI"/>
                        <a:cs typeface="Yu Gothic UI"/>
                      </a:endParaRPr>
                    </a:p>
                  </a:txBody>
                  <a:tcPr marL="0" marR="0" marT="46990" marB="0">
                    <a:solidFill>
                      <a:srgbClr val="CDFFDC"/>
                    </a:solidFill>
                  </a:tcPr>
                </a:tc>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018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6990" marB="0">
                    <a:solidFill>
                      <a:srgbClr val="CDFFDC"/>
                    </a:solidFill>
                  </a:tcPr>
                </a:tc>
                <a:tc>
                  <a:txBody>
                    <a:bodyPr/>
                    <a:lstStyle/>
                    <a:p>
                      <a:pPr>
                        <a:lnSpc>
                          <a:spcPct val="100000"/>
                        </a:lnSpc>
                      </a:pPr>
                      <a:endParaRPr sz="9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3619500">
                <a:tc gridSpan="3">
                  <a:txBody>
                    <a:bodyPr/>
                    <a:lstStyle/>
                    <a:p>
                      <a:pPr marL="377825" indent="-286385">
                        <a:lnSpc>
                          <a:spcPct val="100000"/>
                        </a:lnSpc>
                        <a:spcBef>
                          <a:spcPts val="1250"/>
                        </a:spcBef>
                        <a:buFont typeface="Wingdings"/>
                        <a:buChar char=""/>
                        <a:tabLst>
                          <a:tab pos="377825" algn="l"/>
                        </a:tabLst>
                      </a:pPr>
                      <a:r>
                        <a:rPr sz="1200" spc="100" dirty="0">
                          <a:latin typeface="Yu Gothic UI"/>
                          <a:cs typeface="Yu Gothic UI"/>
                        </a:rPr>
                        <a:t>有床義歯製作時における、</a:t>
                      </a:r>
                      <a:r>
                        <a:rPr sz="1200" b="1" u="sng" spc="80" dirty="0">
                          <a:solidFill>
                            <a:srgbClr val="006FC0"/>
                          </a:solidFill>
                          <a:uFill>
                            <a:solidFill>
                              <a:srgbClr val="006FC0"/>
                            </a:solidFill>
                          </a:uFill>
                          <a:latin typeface="Yu Gothic UI"/>
                          <a:cs typeface="Yu Gothic UI"/>
                        </a:rPr>
                        <a:t>歯科用金属芯による補強した場合の評価を新設する</a:t>
                      </a:r>
                      <a:r>
                        <a:rPr sz="1200" spc="350" dirty="0">
                          <a:latin typeface="Yu Gothic UI"/>
                          <a:cs typeface="Yu Gothic UI"/>
                        </a:rPr>
                        <a:t>。</a:t>
                      </a:r>
                      <a:endParaRPr sz="1200">
                        <a:latin typeface="Yu Gothic UI"/>
                        <a:cs typeface="Yu Gothic UI"/>
                      </a:endParaRPr>
                    </a:p>
                    <a:p>
                      <a:pPr marL="446405">
                        <a:lnSpc>
                          <a:spcPct val="100000"/>
                        </a:lnSpc>
                        <a:spcBef>
                          <a:spcPts val="955"/>
                        </a:spcBef>
                        <a:tabLst>
                          <a:tab pos="1158240" algn="l"/>
                          <a:tab pos="3470275" algn="l"/>
                        </a:tabLst>
                      </a:pPr>
                      <a:r>
                        <a:rPr sz="1400" b="1" u="sng" dirty="0">
                          <a:solidFill>
                            <a:srgbClr val="006FC0"/>
                          </a:solidFill>
                          <a:uFill>
                            <a:solidFill>
                              <a:srgbClr val="006FC0"/>
                            </a:solidFill>
                          </a:uFill>
                          <a:latin typeface="Yu Gothic UI"/>
                          <a:cs typeface="Yu Gothic UI"/>
                        </a:rPr>
                        <a:t>（新</a:t>
                      </a:r>
                      <a:r>
                        <a:rPr sz="1400" b="1" u="sng" spc="-50" dirty="0">
                          <a:solidFill>
                            <a:srgbClr val="006FC0"/>
                          </a:solidFill>
                          <a:uFill>
                            <a:solidFill>
                              <a:srgbClr val="006FC0"/>
                            </a:solidFill>
                          </a:uFill>
                          <a:latin typeface="Yu Gothic UI"/>
                          <a:cs typeface="Yu Gothic UI"/>
                        </a:rPr>
                        <a:t>）</a:t>
                      </a:r>
                      <a:r>
                        <a:rPr sz="1400" b="1" u="sng" dirty="0">
                          <a:solidFill>
                            <a:srgbClr val="006FC0"/>
                          </a:solidFill>
                          <a:uFill>
                            <a:solidFill>
                              <a:srgbClr val="006FC0"/>
                            </a:solidFill>
                          </a:uFill>
                          <a:latin typeface="Yu Gothic UI"/>
                          <a:cs typeface="Yu Gothic UI"/>
                        </a:rPr>
                        <a:t>	有床義歯補強加</a:t>
                      </a:r>
                      <a:r>
                        <a:rPr sz="1400" b="1" u="sng" spc="-50" dirty="0">
                          <a:solidFill>
                            <a:srgbClr val="006FC0"/>
                          </a:solidFill>
                          <a:uFill>
                            <a:solidFill>
                              <a:srgbClr val="006FC0"/>
                            </a:solidFill>
                          </a:uFill>
                          <a:latin typeface="Yu Gothic UI"/>
                          <a:cs typeface="Yu Gothic UI"/>
                        </a:rPr>
                        <a:t>算</a:t>
                      </a:r>
                      <a:r>
                        <a:rPr sz="1400" b="1" u="sng" dirty="0">
                          <a:solidFill>
                            <a:srgbClr val="006FC0"/>
                          </a:solidFill>
                          <a:uFill>
                            <a:solidFill>
                              <a:srgbClr val="006FC0"/>
                            </a:solidFill>
                          </a:uFill>
                          <a:latin typeface="Yu Gothic UI"/>
                          <a:cs typeface="Yu Gothic UI"/>
                        </a:rPr>
                        <a:t>	</a:t>
                      </a:r>
                      <a:r>
                        <a:rPr sz="1400" b="1" u="sng" spc="229" dirty="0">
                          <a:solidFill>
                            <a:srgbClr val="006FC0"/>
                          </a:solidFill>
                          <a:uFill>
                            <a:solidFill>
                              <a:srgbClr val="006FC0"/>
                            </a:solidFill>
                          </a:uFill>
                          <a:latin typeface="Yu Gothic UI"/>
                          <a:cs typeface="Yu Gothic UI"/>
                        </a:rPr>
                        <a:t>150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91440">
                        <a:lnSpc>
                          <a:spcPct val="100000"/>
                        </a:lnSpc>
                        <a:spcBef>
                          <a:spcPts val="805"/>
                        </a:spcBef>
                      </a:pPr>
                      <a:r>
                        <a:rPr sz="1100" dirty="0">
                          <a:latin typeface="Yu Gothic UI"/>
                          <a:cs typeface="Yu Gothic UI"/>
                        </a:rPr>
                        <a:t>［算定要件</a:t>
                      </a:r>
                      <a:r>
                        <a:rPr sz="1100" spc="-50" dirty="0">
                          <a:latin typeface="Yu Gothic UI"/>
                          <a:cs typeface="Yu Gothic UI"/>
                        </a:rPr>
                        <a:t>］</a:t>
                      </a:r>
                      <a:endParaRPr sz="1100">
                        <a:latin typeface="Yu Gothic UI"/>
                        <a:cs typeface="Yu Gothic UI"/>
                      </a:endParaRPr>
                    </a:p>
                    <a:p>
                      <a:pPr marL="91440">
                        <a:lnSpc>
                          <a:spcPct val="100000"/>
                        </a:lnSpc>
                        <a:spcBef>
                          <a:spcPts val="85"/>
                        </a:spcBef>
                      </a:pPr>
                      <a:r>
                        <a:rPr sz="1100" spc="35" dirty="0">
                          <a:latin typeface="Yu Gothic UI"/>
                          <a:cs typeface="Yu Gothic UI"/>
                        </a:rPr>
                        <a:t>有床義歯に歯科用金属芯を埋入した場合は、有床義歯補強加算として</a:t>
                      </a:r>
                      <a:r>
                        <a:rPr sz="1100" spc="85" dirty="0">
                          <a:latin typeface="Yu Gothic UI"/>
                          <a:cs typeface="Yu Gothic UI"/>
                        </a:rPr>
                        <a:t>150</a:t>
                      </a:r>
                      <a:r>
                        <a:rPr sz="1100" spc="70" dirty="0">
                          <a:latin typeface="Yu Gothic UI"/>
                          <a:cs typeface="Yu Gothic UI"/>
                        </a:rPr>
                        <a:t>点を所定点数に加算する。ただし、保険医療材料料は所定点数に含まれる。</a:t>
                      </a:r>
                      <a:endParaRPr sz="1100">
                        <a:latin typeface="Yu Gothic UI"/>
                        <a:cs typeface="Yu Gothic UI"/>
                      </a:endParaRPr>
                    </a:p>
                    <a:p>
                      <a:pPr>
                        <a:lnSpc>
                          <a:spcPct val="100000"/>
                        </a:lnSpc>
                        <a:spcBef>
                          <a:spcPts val="125"/>
                        </a:spcBef>
                      </a:pPr>
                      <a:endParaRPr sz="1100">
                        <a:latin typeface="Times New Roman"/>
                        <a:cs typeface="Times New Roman"/>
                      </a:endParaRPr>
                    </a:p>
                    <a:p>
                      <a:pPr marL="91440" marR="82550" algn="just">
                        <a:lnSpc>
                          <a:spcPct val="106400"/>
                        </a:lnSpc>
                      </a:pPr>
                      <a:r>
                        <a:rPr sz="1100" spc="85" dirty="0">
                          <a:latin typeface="Yu Gothic UI"/>
                          <a:cs typeface="Yu Gothic UI"/>
                        </a:rPr>
                        <a:t>「注」に掲げる有床義歯補強加算は、有床義歯</a:t>
                      </a:r>
                      <a:r>
                        <a:rPr sz="1100" spc="360" dirty="0">
                          <a:latin typeface="Yu Gothic UI"/>
                          <a:cs typeface="Yu Gothic UI"/>
                        </a:rPr>
                        <a:t>（</a:t>
                      </a:r>
                      <a:r>
                        <a:rPr sz="1100" spc="130" dirty="0">
                          <a:latin typeface="Yu Gothic UI"/>
                          <a:cs typeface="Yu Gothic UI"/>
                        </a:rPr>
                        <a:t>「１のハ ９歯から</a:t>
                      </a:r>
                      <a:r>
                        <a:rPr sz="1100" spc="95" dirty="0">
                          <a:latin typeface="Yu Gothic UI"/>
                          <a:cs typeface="Yu Gothic UI"/>
                        </a:rPr>
                        <a:t>11</a:t>
                      </a:r>
                      <a:r>
                        <a:rPr sz="1100" spc="245" dirty="0">
                          <a:latin typeface="Yu Gothic UI"/>
                          <a:cs typeface="Yu Gothic UI"/>
                        </a:rPr>
                        <a:t>歯まで」、「１のニ </a:t>
                      </a:r>
                      <a:r>
                        <a:rPr sz="1100" spc="95" dirty="0">
                          <a:latin typeface="Yu Gothic UI"/>
                          <a:cs typeface="Yu Gothic UI"/>
                        </a:rPr>
                        <a:t>12</a:t>
                      </a:r>
                      <a:r>
                        <a:rPr sz="1100" spc="165" dirty="0">
                          <a:latin typeface="Yu Gothic UI"/>
                          <a:cs typeface="Yu Gothic UI"/>
                        </a:rPr>
                        <a:t>歯から</a:t>
                      </a:r>
                      <a:r>
                        <a:rPr sz="1100" spc="85" dirty="0">
                          <a:latin typeface="Yu Gothic UI"/>
                          <a:cs typeface="Yu Gothic UI"/>
                        </a:rPr>
                        <a:t>14</a:t>
                      </a:r>
                      <a:r>
                        <a:rPr sz="1100" spc="185" dirty="0">
                          <a:latin typeface="Yu Gothic UI"/>
                          <a:cs typeface="Yu Gothic UI"/>
                        </a:rPr>
                        <a:t>歯まで」又は「２ 総義歯」に限る。</a:t>
                      </a:r>
                      <a:r>
                        <a:rPr sz="1100" dirty="0">
                          <a:latin typeface="Yu Gothic UI"/>
                          <a:cs typeface="Yu Gothic UI"/>
                        </a:rPr>
                        <a:t>）</a:t>
                      </a:r>
                      <a:r>
                        <a:rPr sz="1100" spc="40" dirty="0">
                          <a:latin typeface="Yu Gothic UI"/>
                          <a:cs typeface="Yu Gothic UI"/>
                        </a:rPr>
                        <a:t>の製作</a:t>
                      </a:r>
                      <a:r>
                        <a:rPr sz="1100" spc="85" dirty="0">
                          <a:latin typeface="Yu Gothic UI"/>
                          <a:cs typeface="Yu Gothic UI"/>
                        </a:rPr>
                        <a:t>に際して、義歯の破損防止のために、歯科技工士が、アルミナ・サンドブラスト処理及び金属接着性プライマー処理等を行った、幅</a:t>
                      </a:r>
                      <a:r>
                        <a:rPr sz="1100" spc="100" dirty="0">
                          <a:latin typeface="Yu Gothic UI"/>
                          <a:cs typeface="Yu Gothic UI"/>
                        </a:rPr>
                        <a:t>2.0mm</a:t>
                      </a:r>
                      <a:r>
                        <a:rPr sz="1100" spc="135" dirty="0">
                          <a:latin typeface="Yu Gothic UI"/>
                          <a:cs typeface="Yu Gothic UI"/>
                        </a:rPr>
                        <a:t>以上、厚さ</a:t>
                      </a:r>
                      <a:r>
                        <a:rPr sz="1100" spc="95" dirty="0">
                          <a:latin typeface="Yu Gothic UI"/>
                          <a:cs typeface="Yu Gothic UI"/>
                        </a:rPr>
                        <a:t> </a:t>
                      </a:r>
                      <a:r>
                        <a:rPr sz="1100" spc="100" dirty="0">
                          <a:latin typeface="Yu Gothic UI"/>
                          <a:cs typeface="Yu Gothic UI"/>
                        </a:rPr>
                        <a:t>1.0mm</a:t>
                      </a:r>
                      <a:r>
                        <a:rPr sz="1100" spc="30" dirty="0">
                          <a:latin typeface="Yu Gothic UI"/>
                          <a:cs typeface="Yu Gothic UI"/>
                        </a:rPr>
                        <a:t>以上の歯科用金属芯を有床義歯に埋入した場合に算定する。</a:t>
                      </a:r>
                      <a:endParaRPr sz="1100">
                        <a:latin typeface="Yu Gothic UI"/>
                        <a:cs typeface="Yu Gothic UI"/>
                      </a:endParaRPr>
                    </a:p>
                    <a:p>
                      <a:pPr marL="91440" marR="85090" indent="141605">
                        <a:lnSpc>
                          <a:spcPts val="1400"/>
                        </a:lnSpc>
                        <a:spcBef>
                          <a:spcPts val="55"/>
                        </a:spcBef>
                      </a:pPr>
                      <a:r>
                        <a:rPr sz="1100" spc="-5" dirty="0">
                          <a:latin typeface="Yu Gothic UI"/>
                          <a:cs typeface="Yu Gothic UI"/>
                        </a:rPr>
                        <a:t>有床義歯補強加算の算定に当たっては、主治の歯科医師は、金属芯の埋入を行った保険医療機関内に配置されている歯科技工士の氏名又は歯科技工</a:t>
                      </a:r>
                      <a:r>
                        <a:rPr sz="1100" spc="110" dirty="0">
                          <a:latin typeface="Yu Gothic UI"/>
                          <a:cs typeface="Yu Gothic UI"/>
                        </a:rPr>
                        <a:t>所の名称を診療録に記載すること。</a:t>
                      </a:r>
                      <a:endParaRPr sz="1100">
                        <a:latin typeface="Yu Gothic UI"/>
                        <a:cs typeface="Yu Gothic UI"/>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655"/>
                        </a:spcBef>
                      </a:pPr>
                      <a:endParaRPr sz="1100">
                        <a:latin typeface="Times New Roman"/>
                        <a:cs typeface="Times New Roman"/>
                      </a:endParaRPr>
                    </a:p>
                    <a:p>
                      <a:pPr marL="1972945">
                        <a:lnSpc>
                          <a:spcPct val="100000"/>
                        </a:lnSpc>
                        <a:tabLst>
                          <a:tab pos="3952875" algn="l"/>
                          <a:tab pos="5942330" algn="l"/>
                        </a:tabLst>
                      </a:pPr>
                      <a:r>
                        <a:rPr sz="1575" spc="-202" baseline="-15873" dirty="0">
                          <a:latin typeface="PMingLiU"/>
                          <a:cs typeface="PMingLiU"/>
                        </a:rPr>
                        <a:t>＜</a:t>
                      </a:r>
                      <a:r>
                        <a:rPr sz="1575" spc="-209" baseline="-15873" dirty="0">
                          <a:latin typeface="PMingLiU"/>
                          <a:cs typeface="PMingLiU"/>
                        </a:rPr>
                        <a:t>ア</a:t>
                      </a:r>
                      <a:r>
                        <a:rPr sz="1575" spc="-457" baseline="-15873" dirty="0">
                          <a:latin typeface="PMingLiU"/>
                          <a:cs typeface="PMingLiU"/>
                        </a:rPr>
                        <a:t>ル</a:t>
                      </a:r>
                      <a:r>
                        <a:rPr sz="1575" spc="-450" baseline="-15873" dirty="0">
                          <a:latin typeface="PMingLiU"/>
                          <a:cs typeface="PMingLiU"/>
                        </a:rPr>
                        <a:t>ミ</a:t>
                      </a:r>
                      <a:r>
                        <a:rPr sz="1575" spc="-330" baseline="-15873" dirty="0">
                          <a:latin typeface="PMingLiU"/>
                          <a:cs typeface="PMingLiU"/>
                        </a:rPr>
                        <a:t>ナ</a:t>
                      </a:r>
                      <a:r>
                        <a:rPr sz="1575" spc="-502" baseline="-15873" dirty="0">
                          <a:latin typeface="PMingLiU"/>
                          <a:cs typeface="PMingLiU"/>
                        </a:rPr>
                        <a:t>・サ</a:t>
                      </a:r>
                      <a:r>
                        <a:rPr sz="1575" spc="-487" baseline="-15873" dirty="0">
                          <a:latin typeface="PMingLiU"/>
                          <a:cs typeface="PMingLiU"/>
                        </a:rPr>
                        <a:t>ン</a:t>
                      </a:r>
                      <a:r>
                        <a:rPr sz="1575" spc="-427" baseline="-15873" dirty="0">
                          <a:latin typeface="PMingLiU"/>
                          <a:cs typeface="PMingLiU"/>
                        </a:rPr>
                        <a:t>ド</a:t>
                      </a:r>
                      <a:r>
                        <a:rPr sz="1575" spc="-457" baseline="-15873" dirty="0">
                          <a:latin typeface="PMingLiU"/>
                          <a:cs typeface="PMingLiU"/>
                        </a:rPr>
                        <a:t>ブ</a:t>
                      </a:r>
                      <a:r>
                        <a:rPr sz="1575" spc="-427" baseline="-15873" dirty="0">
                          <a:latin typeface="PMingLiU"/>
                          <a:cs typeface="PMingLiU"/>
                        </a:rPr>
                        <a:t>ラ</a:t>
                      </a:r>
                      <a:r>
                        <a:rPr sz="1575" spc="-450" baseline="-15873" dirty="0">
                          <a:latin typeface="PMingLiU"/>
                          <a:cs typeface="PMingLiU"/>
                        </a:rPr>
                        <a:t>ス</a:t>
                      </a:r>
                      <a:r>
                        <a:rPr sz="1575" spc="-247" baseline="-15873" dirty="0">
                          <a:latin typeface="PMingLiU"/>
                          <a:cs typeface="PMingLiU"/>
                        </a:rPr>
                        <a:t>ト</a:t>
                      </a:r>
                      <a:r>
                        <a:rPr sz="1575" spc="-270" baseline="-15873" dirty="0">
                          <a:latin typeface="PMingLiU"/>
                          <a:cs typeface="PMingLiU"/>
                        </a:rPr>
                        <a:t>処</a:t>
                      </a:r>
                      <a:r>
                        <a:rPr sz="1575" baseline="-15873" dirty="0">
                          <a:latin typeface="PMingLiU"/>
                          <a:cs typeface="PMingLiU"/>
                        </a:rPr>
                        <a:t>理</a:t>
                      </a:r>
                      <a:r>
                        <a:rPr sz="1575" spc="-75" baseline="-15873" dirty="0">
                          <a:latin typeface="PMingLiU"/>
                          <a:cs typeface="PMingLiU"/>
                        </a:rPr>
                        <a:t>＞</a:t>
                      </a:r>
                      <a:r>
                        <a:rPr sz="1575" baseline="-15873" dirty="0">
                          <a:latin typeface="PMingLiU"/>
                          <a:cs typeface="PMingLiU"/>
                        </a:rPr>
                        <a:t>	</a:t>
                      </a:r>
                      <a:r>
                        <a:rPr sz="1575" baseline="-10582" dirty="0">
                          <a:latin typeface="PMingLiU"/>
                          <a:cs typeface="PMingLiU"/>
                        </a:rPr>
                        <a:t>＜金属接着性</a:t>
                      </a:r>
                      <a:r>
                        <a:rPr sz="1575" spc="-450" baseline="-10582" dirty="0">
                          <a:latin typeface="PMingLiU"/>
                          <a:cs typeface="PMingLiU"/>
                        </a:rPr>
                        <a:t>プ</a:t>
                      </a:r>
                      <a:r>
                        <a:rPr sz="1575" spc="-457" baseline="-10582" dirty="0">
                          <a:latin typeface="PMingLiU"/>
                          <a:cs typeface="PMingLiU"/>
                        </a:rPr>
                        <a:t>ラ</a:t>
                      </a:r>
                      <a:r>
                        <a:rPr sz="1575" spc="-434" baseline="-10582" dirty="0">
                          <a:latin typeface="PMingLiU"/>
                          <a:cs typeface="PMingLiU"/>
                        </a:rPr>
                        <a:t>イ</a:t>
                      </a:r>
                      <a:r>
                        <a:rPr sz="1575" spc="-419" baseline="-10582" dirty="0">
                          <a:latin typeface="PMingLiU"/>
                          <a:cs typeface="PMingLiU"/>
                        </a:rPr>
                        <a:t>マ</a:t>
                      </a:r>
                      <a:r>
                        <a:rPr sz="1575" spc="-292" baseline="-10582" dirty="0">
                          <a:latin typeface="PMingLiU"/>
                          <a:cs typeface="PMingLiU"/>
                        </a:rPr>
                        <a:t>ー</a:t>
                      </a:r>
                      <a:r>
                        <a:rPr sz="1575" baseline="-10582" dirty="0">
                          <a:latin typeface="PMingLiU"/>
                          <a:cs typeface="PMingLiU"/>
                        </a:rPr>
                        <a:t>処</a:t>
                      </a:r>
                      <a:r>
                        <a:rPr sz="1575" spc="-15" baseline="-10582" dirty="0">
                          <a:latin typeface="PMingLiU"/>
                          <a:cs typeface="PMingLiU"/>
                        </a:rPr>
                        <a:t>理</a:t>
                      </a:r>
                      <a:r>
                        <a:rPr sz="1575" spc="-75" baseline="-10582" dirty="0">
                          <a:latin typeface="PMingLiU"/>
                          <a:cs typeface="PMingLiU"/>
                        </a:rPr>
                        <a:t>＞</a:t>
                      </a:r>
                      <a:r>
                        <a:rPr sz="1575" baseline="-10582" dirty="0">
                          <a:latin typeface="PMingLiU"/>
                          <a:cs typeface="PMingLiU"/>
                        </a:rPr>
                        <a:t>	</a:t>
                      </a:r>
                      <a:r>
                        <a:rPr sz="1050" dirty="0">
                          <a:latin typeface="PMingLiU"/>
                          <a:cs typeface="PMingLiU"/>
                        </a:rPr>
                        <a:t>＜歯科用金属</a:t>
                      </a:r>
                      <a:r>
                        <a:rPr sz="1050" spc="-15" dirty="0">
                          <a:latin typeface="PMingLiU"/>
                          <a:cs typeface="PMingLiU"/>
                        </a:rPr>
                        <a:t>芯</a:t>
                      </a:r>
                      <a:r>
                        <a:rPr sz="1050" spc="-270" dirty="0">
                          <a:latin typeface="PMingLiU"/>
                          <a:cs typeface="PMingLiU"/>
                        </a:rPr>
                        <a:t>を</a:t>
                      </a:r>
                      <a:r>
                        <a:rPr sz="1050" dirty="0">
                          <a:latin typeface="PMingLiU"/>
                          <a:cs typeface="PMingLiU"/>
                        </a:rPr>
                        <a:t>埋</a:t>
                      </a:r>
                      <a:r>
                        <a:rPr sz="1050" spc="-15" dirty="0">
                          <a:latin typeface="PMingLiU"/>
                          <a:cs typeface="PMingLiU"/>
                        </a:rPr>
                        <a:t>入</a:t>
                      </a:r>
                      <a:r>
                        <a:rPr sz="1050" spc="-295" dirty="0">
                          <a:latin typeface="PMingLiU"/>
                          <a:cs typeface="PMingLiU"/>
                        </a:rPr>
                        <a:t>し</a:t>
                      </a:r>
                      <a:r>
                        <a:rPr sz="1050" spc="-254" dirty="0">
                          <a:latin typeface="PMingLiU"/>
                          <a:cs typeface="PMingLiU"/>
                        </a:rPr>
                        <a:t>た</a:t>
                      </a:r>
                      <a:r>
                        <a:rPr sz="1050" dirty="0">
                          <a:latin typeface="PMingLiU"/>
                          <a:cs typeface="PMingLiU"/>
                        </a:rPr>
                        <a:t>有</a:t>
                      </a:r>
                      <a:r>
                        <a:rPr sz="1050" spc="-15" dirty="0">
                          <a:latin typeface="PMingLiU"/>
                          <a:cs typeface="PMingLiU"/>
                        </a:rPr>
                        <a:t>床</a:t>
                      </a:r>
                      <a:r>
                        <a:rPr sz="1050" dirty="0">
                          <a:latin typeface="PMingLiU"/>
                          <a:cs typeface="PMingLiU"/>
                        </a:rPr>
                        <a:t>義</a:t>
                      </a:r>
                      <a:r>
                        <a:rPr sz="1050" spc="-15" dirty="0">
                          <a:latin typeface="PMingLiU"/>
                          <a:cs typeface="PMingLiU"/>
                        </a:rPr>
                        <a:t>歯</a:t>
                      </a:r>
                      <a:r>
                        <a:rPr sz="1050" spc="-50" dirty="0">
                          <a:latin typeface="PMingLiU"/>
                          <a:cs typeface="PMingLiU"/>
                        </a:rPr>
                        <a:t>＞</a:t>
                      </a:r>
                      <a:endParaRPr sz="1050">
                        <a:latin typeface="PMingLiU"/>
                        <a:cs typeface="PMingLiU"/>
                      </a:endParaRPr>
                    </a:p>
                  </a:txBody>
                  <a:tcPr marL="0" marR="0" marT="15875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7" name="object 7"/>
          <p:cNvPicPr/>
          <p:nvPr/>
        </p:nvPicPr>
        <p:blipFill>
          <a:blip r:embed="rId4" cstate="print"/>
          <a:stretch>
            <a:fillRect/>
          </a:stretch>
        </p:blipFill>
        <p:spPr>
          <a:xfrm>
            <a:off x="6433565" y="3246259"/>
            <a:ext cx="1638426" cy="1170292"/>
          </a:xfrm>
          <a:prstGeom prst="rect">
            <a:avLst/>
          </a:prstGeom>
        </p:spPr>
      </p:pic>
      <p:grpSp>
        <p:nvGrpSpPr>
          <p:cNvPr id="8" name="object 8"/>
          <p:cNvGrpSpPr/>
          <p:nvPr/>
        </p:nvGrpSpPr>
        <p:grpSpPr>
          <a:xfrm>
            <a:off x="139572" y="4786490"/>
            <a:ext cx="9627235" cy="2036445"/>
            <a:chOff x="139572" y="4786490"/>
            <a:chExt cx="9627235" cy="2036445"/>
          </a:xfrm>
        </p:grpSpPr>
        <p:sp>
          <p:nvSpPr>
            <p:cNvPr id="9" name="object 9"/>
            <p:cNvSpPr/>
            <p:nvPr/>
          </p:nvSpPr>
          <p:spPr>
            <a:xfrm>
              <a:off x="144335" y="4881844"/>
              <a:ext cx="9617710" cy="1936114"/>
            </a:xfrm>
            <a:custGeom>
              <a:avLst/>
              <a:gdLst/>
              <a:ahLst/>
              <a:cxnLst/>
              <a:rect l="l" t="t" r="r" b="b"/>
              <a:pathLst>
                <a:path w="9617710" h="1936115">
                  <a:moveTo>
                    <a:pt x="0" y="1935734"/>
                  </a:moveTo>
                  <a:lnTo>
                    <a:pt x="9617329" y="1935734"/>
                  </a:lnTo>
                  <a:lnTo>
                    <a:pt x="9617329" y="0"/>
                  </a:lnTo>
                  <a:lnTo>
                    <a:pt x="0" y="0"/>
                  </a:lnTo>
                  <a:lnTo>
                    <a:pt x="0" y="1935734"/>
                  </a:lnTo>
                  <a:close/>
                </a:path>
              </a:pathLst>
            </a:custGeom>
            <a:ln w="9525">
              <a:solidFill>
                <a:srgbClr val="000000"/>
              </a:solidFill>
            </a:ln>
          </p:spPr>
          <p:txBody>
            <a:bodyPr wrap="square" lIns="0" tIns="0" rIns="0" bIns="0" rtlCol="0"/>
            <a:lstStyle/>
            <a:p>
              <a:endParaRPr/>
            </a:p>
          </p:txBody>
        </p:sp>
        <p:sp>
          <p:nvSpPr>
            <p:cNvPr id="10" name="object 10"/>
            <p:cNvSpPr/>
            <p:nvPr/>
          </p:nvSpPr>
          <p:spPr>
            <a:xfrm>
              <a:off x="306730" y="4786490"/>
              <a:ext cx="2983230" cy="325120"/>
            </a:xfrm>
            <a:custGeom>
              <a:avLst/>
              <a:gdLst/>
              <a:ahLst/>
              <a:cxnLst/>
              <a:rect l="l" t="t" r="r" b="b"/>
              <a:pathLst>
                <a:path w="2983229" h="325120">
                  <a:moveTo>
                    <a:pt x="2982849" y="0"/>
                  </a:moveTo>
                  <a:lnTo>
                    <a:pt x="0" y="0"/>
                  </a:lnTo>
                  <a:lnTo>
                    <a:pt x="0" y="324497"/>
                  </a:lnTo>
                  <a:lnTo>
                    <a:pt x="2982849" y="324497"/>
                  </a:lnTo>
                  <a:lnTo>
                    <a:pt x="2982849" y="0"/>
                  </a:lnTo>
                  <a:close/>
                </a:path>
              </a:pathLst>
            </a:custGeom>
            <a:solidFill>
              <a:srgbClr val="CDFFDC"/>
            </a:solidFill>
          </p:spPr>
          <p:txBody>
            <a:bodyPr wrap="square" lIns="0" tIns="0" rIns="0" bIns="0" rtlCol="0"/>
            <a:lstStyle/>
            <a:p>
              <a:endParaRPr/>
            </a:p>
          </p:txBody>
        </p:sp>
        <p:sp>
          <p:nvSpPr>
            <p:cNvPr id="11" name="object 11"/>
            <p:cNvSpPr/>
            <p:nvPr/>
          </p:nvSpPr>
          <p:spPr>
            <a:xfrm>
              <a:off x="373481" y="5635238"/>
              <a:ext cx="4300220" cy="1151255"/>
            </a:xfrm>
            <a:custGeom>
              <a:avLst/>
              <a:gdLst/>
              <a:ahLst/>
              <a:cxnLst/>
              <a:rect l="l" t="t" r="r" b="b"/>
              <a:pathLst>
                <a:path w="4300220" h="1151254">
                  <a:moveTo>
                    <a:pt x="4299712" y="0"/>
                  </a:moveTo>
                  <a:lnTo>
                    <a:pt x="0" y="0"/>
                  </a:lnTo>
                  <a:lnTo>
                    <a:pt x="0" y="1150950"/>
                  </a:lnTo>
                  <a:lnTo>
                    <a:pt x="4299712" y="1150950"/>
                  </a:lnTo>
                  <a:lnTo>
                    <a:pt x="4299712" y="0"/>
                  </a:lnTo>
                  <a:close/>
                </a:path>
              </a:pathLst>
            </a:custGeom>
            <a:solidFill>
              <a:srgbClr val="E7EDF8"/>
            </a:solidFill>
          </p:spPr>
          <p:txBody>
            <a:bodyPr wrap="square" lIns="0" tIns="0" rIns="0" bIns="0" rtlCol="0"/>
            <a:lstStyle/>
            <a:p>
              <a:endParaRPr/>
            </a:p>
          </p:txBody>
        </p:sp>
      </p:grpSp>
      <p:sp>
        <p:nvSpPr>
          <p:cNvPr id="12" name="object 12"/>
          <p:cNvSpPr txBox="1"/>
          <p:nvPr/>
        </p:nvSpPr>
        <p:spPr>
          <a:xfrm>
            <a:off x="452424" y="5673648"/>
            <a:ext cx="2125980" cy="737235"/>
          </a:xfrm>
          <a:prstGeom prst="rect">
            <a:avLst/>
          </a:prstGeom>
        </p:spPr>
        <p:txBody>
          <a:bodyPr vert="horz" wrap="square" lIns="0" tIns="22860" rIns="0" bIns="0" rtlCol="0">
            <a:spAutoFit/>
          </a:bodyPr>
          <a:lstStyle/>
          <a:p>
            <a:pPr marL="12700">
              <a:lnSpc>
                <a:spcPct val="100000"/>
              </a:lnSpc>
              <a:spcBef>
                <a:spcPts val="180"/>
              </a:spcBef>
            </a:pPr>
            <a:r>
              <a:rPr sz="1100" spc="170" dirty="0">
                <a:latin typeface="Yu Gothic UI"/>
                <a:cs typeface="Yu Gothic UI"/>
              </a:rPr>
              <a:t>【咬合採得】</a:t>
            </a:r>
            <a:endParaRPr sz="1100">
              <a:latin typeface="Yu Gothic UI"/>
              <a:cs typeface="Yu Gothic UI"/>
            </a:endParaRPr>
          </a:p>
          <a:p>
            <a:pPr marL="291465" marR="5080" indent="-139065">
              <a:lnSpc>
                <a:spcPct val="106400"/>
              </a:lnSpc>
              <a:tabLst>
                <a:tab pos="431165" algn="l"/>
                <a:tab pos="571500" algn="l"/>
              </a:tabLst>
            </a:pPr>
            <a:r>
              <a:rPr sz="1100" spc="-50" dirty="0">
                <a:latin typeface="Yu Gothic UI"/>
                <a:cs typeface="Yu Gothic UI"/>
              </a:rPr>
              <a:t>２</a:t>
            </a:r>
            <a:r>
              <a:rPr sz="1100" dirty="0">
                <a:latin typeface="Yu Gothic UI"/>
                <a:cs typeface="Yu Gothic UI"/>
              </a:rPr>
              <a:t>		</a:t>
            </a:r>
            <a:r>
              <a:rPr sz="1100" spc="65" dirty="0">
                <a:latin typeface="Yu Gothic UI"/>
                <a:cs typeface="Yu Gothic UI"/>
              </a:rPr>
              <a:t>欠損補綴（１装置</a:t>
            </a:r>
            <a:r>
              <a:rPr sz="1100" spc="50" dirty="0">
                <a:latin typeface="Yu Gothic UI"/>
                <a:cs typeface="Yu Gothic UI"/>
              </a:rPr>
              <a:t>につ</a:t>
            </a:r>
            <a:r>
              <a:rPr sz="1100" dirty="0">
                <a:latin typeface="Yu Gothic UI"/>
                <a:cs typeface="Yu Gothic UI"/>
              </a:rPr>
              <a:t>き</a:t>
            </a:r>
            <a:r>
              <a:rPr sz="1100" spc="-50" dirty="0">
                <a:latin typeface="Yu Gothic UI"/>
                <a:cs typeface="Yu Gothic UI"/>
              </a:rPr>
              <a:t>）</a:t>
            </a:r>
            <a:r>
              <a:rPr sz="1100" spc="250" dirty="0">
                <a:latin typeface="Yu Gothic UI"/>
                <a:cs typeface="Yu Gothic UI"/>
              </a:rPr>
              <a:t>ロ</a:t>
            </a:r>
            <a:r>
              <a:rPr sz="1100" dirty="0">
                <a:latin typeface="Yu Gothic UI"/>
                <a:cs typeface="Yu Gothic UI"/>
              </a:rPr>
              <a:t>		有床義</a:t>
            </a:r>
            <a:r>
              <a:rPr sz="1100" spc="-50" dirty="0">
                <a:latin typeface="Yu Gothic UI"/>
                <a:cs typeface="Yu Gothic UI"/>
              </a:rPr>
              <a:t>歯</a:t>
            </a:r>
            <a:endParaRPr sz="1100">
              <a:latin typeface="Yu Gothic UI"/>
              <a:cs typeface="Yu Gothic UI"/>
            </a:endParaRPr>
          </a:p>
          <a:p>
            <a:pPr marL="431165">
              <a:lnSpc>
                <a:spcPct val="100000"/>
              </a:lnSpc>
              <a:spcBef>
                <a:spcPts val="75"/>
              </a:spcBef>
              <a:tabLst>
                <a:tab pos="990600" algn="l"/>
              </a:tabLst>
            </a:pPr>
            <a:r>
              <a:rPr sz="1100" spc="-25" dirty="0">
                <a:latin typeface="Yu Gothic UI"/>
                <a:cs typeface="Yu Gothic UI"/>
              </a:rPr>
              <a:t>（３）</a:t>
            </a:r>
            <a:r>
              <a:rPr sz="1100" dirty="0">
                <a:latin typeface="Yu Gothic UI"/>
                <a:cs typeface="Yu Gothic UI"/>
              </a:rPr>
              <a:t>	</a:t>
            </a:r>
            <a:r>
              <a:rPr sz="1100" spc="-20" dirty="0">
                <a:latin typeface="Yu Gothic UI"/>
                <a:cs typeface="Yu Gothic UI"/>
              </a:rPr>
              <a:t>総義歯</a:t>
            </a:r>
            <a:endParaRPr sz="1100">
              <a:latin typeface="Yu Gothic UI"/>
              <a:cs typeface="Yu Gothic UI"/>
            </a:endParaRPr>
          </a:p>
        </p:txBody>
      </p:sp>
      <p:sp>
        <p:nvSpPr>
          <p:cNvPr id="13" name="object 13"/>
          <p:cNvSpPr txBox="1"/>
          <p:nvPr/>
        </p:nvSpPr>
        <p:spPr>
          <a:xfrm>
            <a:off x="4084701" y="6217107"/>
            <a:ext cx="426720" cy="193675"/>
          </a:xfrm>
          <a:prstGeom prst="rect">
            <a:avLst/>
          </a:prstGeom>
        </p:spPr>
        <p:txBody>
          <a:bodyPr vert="horz" wrap="square" lIns="0" tIns="12700" rIns="0" bIns="0" rtlCol="0">
            <a:spAutoFit/>
          </a:bodyPr>
          <a:lstStyle/>
          <a:p>
            <a:pPr marL="12700">
              <a:lnSpc>
                <a:spcPct val="100000"/>
              </a:lnSpc>
              <a:spcBef>
                <a:spcPts val="100"/>
              </a:spcBef>
            </a:pPr>
            <a:r>
              <a:rPr sz="1100" u="sng" spc="85" dirty="0">
                <a:uFill>
                  <a:solidFill>
                    <a:srgbClr val="000000"/>
                  </a:solidFill>
                </a:uFill>
                <a:latin typeface="Yu Gothic UI"/>
                <a:cs typeface="Yu Gothic UI"/>
              </a:rPr>
              <a:t>283</a:t>
            </a:r>
            <a:r>
              <a:rPr sz="1100" u="sng" spc="-50" dirty="0">
                <a:uFill>
                  <a:solidFill>
                    <a:srgbClr val="000000"/>
                  </a:solidFill>
                </a:uFill>
                <a:latin typeface="Yu Gothic UI"/>
                <a:cs typeface="Yu Gothic UI"/>
              </a:rPr>
              <a:t>点</a:t>
            </a:r>
            <a:endParaRPr sz="1100">
              <a:latin typeface="Yu Gothic UI"/>
              <a:cs typeface="Yu Gothic UI"/>
            </a:endParaRPr>
          </a:p>
        </p:txBody>
      </p:sp>
      <p:sp>
        <p:nvSpPr>
          <p:cNvPr id="14" name="object 14"/>
          <p:cNvSpPr txBox="1"/>
          <p:nvPr/>
        </p:nvSpPr>
        <p:spPr>
          <a:xfrm>
            <a:off x="452424" y="6468262"/>
            <a:ext cx="4052570" cy="303530"/>
          </a:xfrm>
          <a:prstGeom prst="rect">
            <a:avLst/>
          </a:prstGeom>
        </p:spPr>
        <p:txBody>
          <a:bodyPr vert="horz" wrap="square" lIns="0" tIns="12700" rIns="0" bIns="0" rtlCol="0">
            <a:spAutoFit/>
          </a:bodyPr>
          <a:lstStyle/>
          <a:p>
            <a:pPr marL="127000">
              <a:lnSpc>
                <a:spcPct val="100000"/>
              </a:lnSpc>
              <a:spcBef>
                <a:spcPts val="100"/>
              </a:spcBef>
            </a:pPr>
            <a:r>
              <a:rPr sz="900" spc="40" dirty="0">
                <a:latin typeface="Yu Gothic UI"/>
                <a:cs typeface="Yu Gothic UI"/>
              </a:rPr>
              <a:t>口蓋補綴及び顎補綴の咬合採得は、本区分の「２のロの(３) 総義歯」の所定</a:t>
            </a:r>
            <a:endParaRPr sz="900">
              <a:latin typeface="Yu Gothic UI"/>
              <a:cs typeface="Yu Gothic UI"/>
            </a:endParaRPr>
          </a:p>
          <a:p>
            <a:pPr marL="12700">
              <a:lnSpc>
                <a:spcPct val="100000"/>
              </a:lnSpc>
              <a:spcBef>
                <a:spcPts val="25"/>
              </a:spcBef>
            </a:pPr>
            <a:r>
              <a:rPr sz="900" spc="114" dirty="0">
                <a:latin typeface="Yu Gothic UI"/>
                <a:cs typeface="Yu Gothic UI"/>
              </a:rPr>
              <a:t>点数により算定する。</a:t>
            </a:r>
            <a:endParaRPr sz="900">
              <a:latin typeface="Yu Gothic UI"/>
              <a:cs typeface="Yu Gothic UI"/>
            </a:endParaRPr>
          </a:p>
        </p:txBody>
      </p:sp>
      <p:grpSp>
        <p:nvGrpSpPr>
          <p:cNvPr id="15" name="object 15"/>
          <p:cNvGrpSpPr/>
          <p:nvPr/>
        </p:nvGrpSpPr>
        <p:grpSpPr>
          <a:xfrm>
            <a:off x="373481" y="5366029"/>
            <a:ext cx="9204325" cy="246379"/>
            <a:chOff x="373481" y="5366029"/>
            <a:chExt cx="9204325" cy="246379"/>
          </a:xfrm>
        </p:grpSpPr>
        <p:sp>
          <p:nvSpPr>
            <p:cNvPr id="16" name="object 16"/>
            <p:cNvSpPr/>
            <p:nvPr/>
          </p:nvSpPr>
          <p:spPr>
            <a:xfrm>
              <a:off x="373481" y="5368988"/>
              <a:ext cx="4300220" cy="243204"/>
            </a:xfrm>
            <a:custGeom>
              <a:avLst/>
              <a:gdLst/>
              <a:ahLst/>
              <a:cxnLst/>
              <a:rect l="l" t="t" r="r" b="b"/>
              <a:pathLst>
                <a:path w="4300220" h="243204">
                  <a:moveTo>
                    <a:pt x="4299712" y="0"/>
                  </a:moveTo>
                  <a:lnTo>
                    <a:pt x="0" y="0"/>
                  </a:lnTo>
                  <a:lnTo>
                    <a:pt x="0" y="243039"/>
                  </a:lnTo>
                  <a:lnTo>
                    <a:pt x="4299712" y="243039"/>
                  </a:lnTo>
                  <a:lnTo>
                    <a:pt x="4299712" y="0"/>
                  </a:lnTo>
                  <a:close/>
                </a:path>
              </a:pathLst>
            </a:custGeom>
            <a:solidFill>
              <a:srgbClr val="A9C2E7"/>
            </a:solidFill>
          </p:spPr>
          <p:txBody>
            <a:bodyPr wrap="square" lIns="0" tIns="0" rIns="0" bIns="0" rtlCol="0"/>
            <a:lstStyle/>
            <a:p>
              <a:endParaRPr/>
            </a:p>
          </p:txBody>
        </p:sp>
        <p:sp>
          <p:nvSpPr>
            <p:cNvPr id="17" name="object 17"/>
            <p:cNvSpPr/>
            <p:nvPr/>
          </p:nvSpPr>
          <p:spPr>
            <a:xfrm>
              <a:off x="5277993" y="5366029"/>
              <a:ext cx="4300220" cy="241300"/>
            </a:xfrm>
            <a:custGeom>
              <a:avLst/>
              <a:gdLst/>
              <a:ahLst/>
              <a:cxnLst/>
              <a:rect l="l" t="t" r="r" b="b"/>
              <a:pathLst>
                <a:path w="4300220" h="241300">
                  <a:moveTo>
                    <a:pt x="4299712" y="0"/>
                  </a:moveTo>
                  <a:lnTo>
                    <a:pt x="0" y="0"/>
                  </a:lnTo>
                  <a:lnTo>
                    <a:pt x="0" y="241071"/>
                  </a:lnTo>
                  <a:lnTo>
                    <a:pt x="4299712" y="241071"/>
                  </a:lnTo>
                  <a:lnTo>
                    <a:pt x="4299712" y="0"/>
                  </a:lnTo>
                  <a:close/>
                </a:path>
              </a:pathLst>
            </a:custGeom>
            <a:solidFill>
              <a:srgbClr val="91FFB3"/>
            </a:solidFill>
          </p:spPr>
          <p:txBody>
            <a:bodyPr wrap="square" lIns="0" tIns="0" rIns="0" bIns="0" rtlCol="0"/>
            <a:lstStyle/>
            <a:p>
              <a:endParaRPr/>
            </a:p>
          </p:txBody>
        </p:sp>
      </p:grpSp>
      <p:sp>
        <p:nvSpPr>
          <p:cNvPr id="18" name="object 18"/>
          <p:cNvSpPr txBox="1"/>
          <p:nvPr/>
        </p:nvSpPr>
        <p:spPr>
          <a:xfrm>
            <a:off x="223215" y="4746700"/>
            <a:ext cx="8695690" cy="855980"/>
          </a:xfrm>
          <a:prstGeom prst="rect">
            <a:avLst/>
          </a:prstGeom>
        </p:spPr>
        <p:txBody>
          <a:bodyPr vert="horz" wrap="square" lIns="0" tIns="87630" rIns="0" bIns="0" rtlCol="0">
            <a:spAutoFit/>
          </a:bodyPr>
          <a:lstStyle/>
          <a:p>
            <a:pPr marL="327660">
              <a:lnSpc>
                <a:spcPct val="100000"/>
              </a:lnSpc>
              <a:spcBef>
                <a:spcPts val="690"/>
              </a:spcBef>
            </a:pPr>
            <a:r>
              <a:rPr sz="1400" b="1" spc="-5" dirty="0">
                <a:latin typeface="Yu Gothic UI"/>
                <a:cs typeface="Yu Gothic UI"/>
              </a:rPr>
              <a:t>口蓋補綴及び顎補綴の咬合採得</a:t>
            </a:r>
            <a:endParaRPr sz="1400">
              <a:latin typeface="Yu Gothic UI"/>
              <a:cs typeface="Yu Gothic UI"/>
            </a:endParaRPr>
          </a:p>
          <a:p>
            <a:pPr marL="299085" indent="-286385">
              <a:lnSpc>
                <a:spcPct val="100000"/>
              </a:lnSpc>
              <a:spcBef>
                <a:spcPts val="500"/>
              </a:spcBef>
              <a:buFont typeface="Wingdings"/>
              <a:buChar char=""/>
              <a:tabLst>
                <a:tab pos="299085" algn="l"/>
              </a:tabLst>
            </a:pPr>
            <a:r>
              <a:rPr sz="1200" spc="180" dirty="0">
                <a:latin typeface="Yu Gothic UI"/>
                <a:cs typeface="Yu Gothic UI"/>
              </a:rPr>
              <a:t>総義歯に準じて算定することとしていた</a:t>
            </a:r>
            <a:r>
              <a:rPr sz="1200" b="1" u="sng" spc="70" dirty="0">
                <a:solidFill>
                  <a:srgbClr val="006FC0"/>
                </a:solidFill>
                <a:uFill>
                  <a:solidFill>
                    <a:srgbClr val="006FC0"/>
                  </a:solidFill>
                </a:uFill>
                <a:latin typeface="Yu Gothic UI"/>
                <a:cs typeface="Yu Gothic UI"/>
              </a:rPr>
              <a:t>口蓋補綴及び顎補綴の咬合採得について、算定項目として位置づけを明確化</a:t>
            </a:r>
            <a:r>
              <a:rPr sz="1200" spc="280" dirty="0">
                <a:latin typeface="Yu Gothic UI"/>
                <a:cs typeface="Yu Gothic UI"/>
              </a:rPr>
              <a:t>する。</a:t>
            </a:r>
            <a:endParaRPr sz="1200">
              <a:latin typeface="Yu Gothic UI"/>
              <a:cs typeface="Yu Gothic UI"/>
            </a:endParaRPr>
          </a:p>
          <a:p>
            <a:pPr marL="2120900">
              <a:lnSpc>
                <a:spcPct val="100000"/>
              </a:lnSpc>
              <a:spcBef>
                <a:spcPts val="645"/>
              </a:spcBef>
              <a:tabLst>
                <a:tab pos="6938009" algn="l"/>
              </a:tabLst>
            </a:pP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a:t>
            </a:r>
            <a:r>
              <a:rPr sz="2100" b="1" baseline="1984" dirty="0">
                <a:latin typeface="Yu Gothic UI"/>
                <a:cs typeface="Yu Gothic UI"/>
              </a:rPr>
              <a:t>改定</a:t>
            </a:r>
            <a:r>
              <a:rPr sz="2100" b="1" spc="-75" baseline="1984" dirty="0">
                <a:latin typeface="Yu Gothic UI"/>
                <a:cs typeface="Yu Gothic UI"/>
              </a:rPr>
              <a:t>後</a:t>
            </a:r>
            <a:endParaRPr sz="2100" baseline="1984">
              <a:latin typeface="Yu Gothic UI"/>
              <a:cs typeface="Yu Gothic UI"/>
            </a:endParaRPr>
          </a:p>
        </p:txBody>
      </p:sp>
      <p:grpSp>
        <p:nvGrpSpPr>
          <p:cNvPr id="19" name="object 19"/>
          <p:cNvGrpSpPr/>
          <p:nvPr/>
        </p:nvGrpSpPr>
        <p:grpSpPr>
          <a:xfrm>
            <a:off x="5271642" y="5621354"/>
            <a:ext cx="4312920" cy="1163955"/>
            <a:chOff x="5271642" y="5621354"/>
            <a:chExt cx="4312920" cy="1163955"/>
          </a:xfrm>
        </p:grpSpPr>
        <p:sp>
          <p:nvSpPr>
            <p:cNvPr id="20" name="object 20"/>
            <p:cNvSpPr/>
            <p:nvPr/>
          </p:nvSpPr>
          <p:spPr>
            <a:xfrm>
              <a:off x="5277992" y="5627704"/>
              <a:ext cx="4300220" cy="1151255"/>
            </a:xfrm>
            <a:custGeom>
              <a:avLst/>
              <a:gdLst/>
              <a:ahLst/>
              <a:cxnLst/>
              <a:rect l="l" t="t" r="r" b="b"/>
              <a:pathLst>
                <a:path w="4300220" h="1151254">
                  <a:moveTo>
                    <a:pt x="4299712" y="0"/>
                  </a:moveTo>
                  <a:lnTo>
                    <a:pt x="0" y="0"/>
                  </a:lnTo>
                  <a:lnTo>
                    <a:pt x="0" y="1150950"/>
                  </a:lnTo>
                  <a:lnTo>
                    <a:pt x="4299712" y="1150950"/>
                  </a:lnTo>
                  <a:lnTo>
                    <a:pt x="4299712" y="0"/>
                  </a:lnTo>
                  <a:close/>
                </a:path>
              </a:pathLst>
            </a:custGeom>
            <a:solidFill>
              <a:srgbClr val="E0FFEA"/>
            </a:solidFill>
          </p:spPr>
          <p:txBody>
            <a:bodyPr wrap="square" lIns="0" tIns="0" rIns="0" bIns="0" rtlCol="0"/>
            <a:lstStyle/>
            <a:p>
              <a:endParaRPr/>
            </a:p>
          </p:txBody>
        </p:sp>
        <p:sp>
          <p:nvSpPr>
            <p:cNvPr id="21" name="object 21"/>
            <p:cNvSpPr/>
            <p:nvPr/>
          </p:nvSpPr>
          <p:spPr>
            <a:xfrm>
              <a:off x="5277992" y="5627704"/>
              <a:ext cx="4300220" cy="1151255"/>
            </a:xfrm>
            <a:custGeom>
              <a:avLst/>
              <a:gdLst/>
              <a:ahLst/>
              <a:cxnLst/>
              <a:rect l="l" t="t" r="r" b="b"/>
              <a:pathLst>
                <a:path w="4300220" h="1151254">
                  <a:moveTo>
                    <a:pt x="0" y="1150950"/>
                  </a:moveTo>
                  <a:lnTo>
                    <a:pt x="4299712" y="1150950"/>
                  </a:lnTo>
                  <a:lnTo>
                    <a:pt x="4299712" y="0"/>
                  </a:lnTo>
                  <a:lnTo>
                    <a:pt x="0" y="0"/>
                  </a:lnTo>
                  <a:lnTo>
                    <a:pt x="0" y="1150950"/>
                  </a:lnTo>
                  <a:close/>
                </a:path>
              </a:pathLst>
            </a:custGeom>
            <a:ln w="12700">
              <a:solidFill>
                <a:srgbClr val="00AF50"/>
              </a:solidFill>
            </a:ln>
          </p:spPr>
          <p:txBody>
            <a:bodyPr wrap="square" lIns="0" tIns="0" rIns="0" bIns="0" rtlCol="0"/>
            <a:lstStyle/>
            <a:p>
              <a:endParaRPr/>
            </a:p>
          </p:txBody>
        </p:sp>
      </p:grpSp>
      <p:sp>
        <p:nvSpPr>
          <p:cNvPr id="22" name="object 22"/>
          <p:cNvSpPr txBox="1"/>
          <p:nvPr/>
        </p:nvSpPr>
        <p:spPr>
          <a:xfrm>
            <a:off x="5357621" y="5666028"/>
            <a:ext cx="2684780" cy="916305"/>
          </a:xfrm>
          <a:prstGeom prst="rect">
            <a:avLst/>
          </a:prstGeom>
        </p:spPr>
        <p:txBody>
          <a:bodyPr vert="horz" wrap="square" lIns="0" tIns="22860" rIns="0" bIns="0" rtlCol="0">
            <a:spAutoFit/>
          </a:bodyPr>
          <a:lstStyle/>
          <a:p>
            <a:pPr marL="12700">
              <a:lnSpc>
                <a:spcPct val="100000"/>
              </a:lnSpc>
              <a:spcBef>
                <a:spcPts val="180"/>
              </a:spcBef>
            </a:pPr>
            <a:r>
              <a:rPr sz="1100" spc="170" dirty="0">
                <a:latin typeface="Yu Gothic UI"/>
                <a:cs typeface="Yu Gothic UI"/>
              </a:rPr>
              <a:t>【咬合採得】</a:t>
            </a:r>
            <a:endParaRPr sz="1100">
              <a:latin typeface="Yu Gothic UI"/>
              <a:cs typeface="Yu Gothic UI"/>
            </a:endParaRPr>
          </a:p>
          <a:p>
            <a:pPr marL="152400">
              <a:lnSpc>
                <a:spcPct val="100000"/>
              </a:lnSpc>
              <a:spcBef>
                <a:spcPts val="85"/>
              </a:spcBef>
              <a:tabLst>
                <a:tab pos="431165" algn="l"/>
              </a:tabLst>
            </a:pPr>
            <a:r>
              <a:rPr sz="1100" spc="-50" dirty="0">
                <a:latin typeface="Yu Gothic UI"/>
                <a:cs typeface="Yu Gothic UI"/>
              </a:rPr>
              <a:t>２</a:t>
            </a:r>
            <a:r>
              <a:rPr sz="1100" dirty="0">
                <a:latin typeface="Yu Gothic UI"/>
                <a:cs typeface="Yu Gothic UI"/>
              </a:rPr>
              <a:t>	</a:t>
            </a:r>
            <a:r>
              <a:rPr sz="1100" spc="65" dirty="0">
                <a:latin typeface="Yu Gothic UI"/>
                <a:cs typeface="Yu Gothic UI"/>
              </a:rPr>
              <a:t>欠損補綴（１</a:t>
            </a:r>
            <a:r>
              <a:rPr sz="1100" spc="40" dirty="0">
                <a:latin typeface="Yu Gothic UI"/>
                <a:cs typeface="Yu Gothic UI"/>
              </a:rPr>
              <a:t>装置につき</a:t>
            </a:r>
            <a:r>
              <a:rPr sz="1100" spc="-50" dirty="0">
                <a:latin typeface="Yu Gothic UI"/>
                <a:cs typeface="Yu Gothic UI"/>
              </a:rPr>
              <a:t>）</a:t>
            </a:r>
            <a:endParaRPr sz="1100">
              <a:latin typeface="Yu Gothic UI"/>
              <a:cs typeface="Yu Gothic UI"/>
            </a:endParaRPr>
          </a:p>
          <a:p>
            <a:pPr marL="291465">
              <a:lnSpc>
                <a:spcPct val="100000"/>
              </a:lnSpc>
              <a:spcBef>
                <a:spcPts val="85"/>
              </a:spcBef>
              <a:tabLst>
                <a:tab pos="571500" algn="l"/>
              </a:tabLst>
            </a:pPr>
            <a:r>
              <a:rPr sz="1100" spc="190" dirty="0">
                <a:latin typeface="Yu Gothic UI"/>
                <a:cs typeface="Yu Gothic UI"/>
              </a:rPr>
              <a:t>ハ</a:t>
            </a:r>
            <a:r>
              <a:rPr sz="1100" dirty="0">
                <a:latin typeface="Yu Gothic UI"/>
                <a:cs typeface="Yu Gothic UI"/>
              </a:rPr>
              <a:t>	</a:t>
            </a:r>
            <a:r>
              <a:rPr sz="1100" spc="50" dirty="0">
                <a:latin typeface="Yu Gothic UI"/>
                <a:cs typeface="Yu Gothic UI"/>
              </a:rPr>
              <a:t>口蓋補綴</a:t>
            </a:r>
            <a:r>
              <a:rPr sz="1100" dirty="0">
                <a:latin typeface="Yu Gothic UI"/>
                <a:cs typeface="Yu Gothic UI"/>
              </a:rPr>
              <a:t>、</a:t>
            </a:r>
            <a:r>
              <a:rPr sz="1100" spc="50" dirty="0">
                <a:latin typeface="Yu Gothic UI"/>
                <a:cs typeface="Yu Gothic UI"/>
              </a:rPr>
              <a:t>顎補</a:t>
            </a:r>
            <a:r>
              <a:rPr sz="1100" dirty="0">
                <a:latin typeface="Yu Gothic UI"/>
                <a:cs typeface="Yu Gothic UI"/>
              </a:rPr>
              <a:t>綴</a:t>
            </a:r>
            <a:endParaRPr sz="1100">
              <a:latin typeface="Yu Gothic UI"/>
              <a:cs typeface="Yu Gothic UI"/>
            </a:endParaRPr>
          </a:p>
          <a:p>
            <a:pPr marL="437515">
              <a:lnSpc>
                <a:spcPct val="100000"/>
              </a:lnSpc>
              <a:spcBef>
                <a:spcPts val="75"/>
              </a:spcBef>
            </a:pPr>
            <a:r>
              <a:rPr sz="1100" spc="55" dirty="0">
                <a:latin typeface="Yu Gothic UI"/>
                <a:cs typeface="Yu Gothic UI"/>
              </a:rPr>
              <a:t>（１）</a:t>
            </a:r>
            <a:r>
              <a:rPr sz="1100" spc="40" dirty="0">
                <a:latin typeface="Yu Gothic UI"/>
                <a:cs typeface="Yu Gothic UI"/>
              </a:rPr>
              <a:t>咬合採得が困難なもの</a:t>
            </a:r>
            <a:endParaRPr sz="1100">
              <a:latin typeface="Yu Gothic UI"/>
              <a:cs typeface="Yu Gothic UI"/>
            </a:endParaRPr>
          </a:p>
          <a:p>
            <a:pPr marL="431800">
              <a:lnSpc>
                <a:spcPct val="100000"/>
              </a:lnSpc>
              <a:spcBef>
                <a:spcPts val="85"/>
              </a:spcBef>
            </a:pPr>
            <a:r>
              <a:rPr sz="1100" spc="85" dirty="0">
                <a:latin typeface="Yu Gothic UI"/>
                <a:cs typeface="Yu Gothic UI"/>
              </a:rPr>
              <a:t>（２）</a:t>
            </a:r>
            <a:r>
              <a:rPr sz="1100" spc="70" dirty="0">
                <a:latin typeface="Yu Gothic UI"/>
                <a:cs typeface="Yu Gothic UI"/>
              </a:rPr>
              <a:t>咬合採得が著しく困難なもの</a:t>
            </a:r>
            <a:endParaRPr sz="1100">
              <a:latin typeface="Yu Gothic UI"/>
              <a:cs typeface="Yu Gothic UI"/>
            </a:endParaRPr>
          </a:p>
        </p:txBody>
      </p:sp>
      <p:sp>
        <p:nvSpPr>
          <p:cNvPr id="23" name="object 23"/>
          <p:cNvSpPr txBox="1"/>
          <p:nvPr/>
        </p:nvSpPr>
        <p:spPr>
          <a:xfrm>
            <a:off x="8992869" y="6199733"/>
            <a:ext cx="454025" cy="382270"/>
          </a:xfrm>
          <a:prstGeom prst="rect">
            <a:avLst/>
          </a:prstGeom>
        </p:spPr>
        <p:txBody>
          <a:bodyPr vert="horz" wrap="square" lIns="0" tIns="22860" rIns="0" bIns="0" rtlCol="0">
            <a:spAutoFit/>
          </a:bodyPr>
          <a:lstStyle/>
          <a:p>
            <a:pPr marL="17145">
              <a:lnSpc>
                <a:spcPct val="100000"/>
              </a:lnSpc>
              <a:spcBef>
                <a:spcPts val="180"/>
              </a:spcBef>
            </a:pPr>
            <a:r>
              <a:rPr sz="1100" b="1" u="sng" spc="120" dirty="0">
                <a:solidFill>
                  <a:srgbClr val="006FC0"/>
                </a:solidFill>
                <a:uFill>
                  <a:solidFill>
                    <a:srgbClr val="006FC0"/>
                  </a:solidFill>
                </a:uFill>
                <a:latin typeface="Yu Gothic UI"/>
                <a:cs typeface="Yu Gothic UI"/>
              </a:rPr>
              <a:t>260</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a:p>
            <a:pPr marL="12700">
              <a:lnSpc>
                <a:spcPct val="100000"/>
              </a:lnSpc>
              <a:spcBef>
                <a:spcPts val="85"/>
              </a:spcBef>
            </a:pPr>
            <a:r>
              <a:rPr sz="1100" b="1" u="sng" spc="120" dirty="0">
                <a:solidFill>
                  <a:srgbClr val="006FC0"/>
                </a:solidFill>
                <a:uFill>
                  <a:solidFill>
                    <a:srgbClr val="006FC0"/>
                  </a:solidFill>
                </a:uFill>
                <a:latin typeface="Yu Gothic UI"/>
                <a:cs typeface="Yu Gothic UI"/>
              </a:rPr>
              <a:t>360</a:t>
            </a:r>
            <a:r>
              <a:rPr sz="1100" b="1" u="sng" spc="-50" dirty="0">
                <a:solidFill>
                  <a:srgbClr val="006FC0"/>
                </a:solidFill>
                <a:uFill>
                  <a:solidFill>
                    <a:srgbClr val="006FC0"/>
                  </a:solidFill>
                </a:uFill>
                <a:latin typeface="Yu Gothic UI"/>
                <a:cs typeface="Yu Gothic UI"/>
              </a:rPr>
              <a:t>点</a:t>
            </a:r>
            <a:endParaRPr sz="1100">
              <a:latin typeface="Yu Gothic UI"/>
              <a:cs typeface="Yu Gothic UI"/>
            </a:endParaRPr>
          </a:p>
        </p:txBody>
      </p:sp>
      <p:sp>
        <p:nvSpPr>
          <p:cNvPr id="24" name="object 24"/>
          <p:cNvSpPr/>
          <p:nvPr/>
        </p:nvSpPr>
        <p:spPr>
          <a:xfrm>
            <a:off x="4866513" y="5502909"/>
            <a:ext cx="247015" cy="1006475"/>
          </a:xfrm>
          <a:custGeom>
            <a:avLst/>
            <a:gdLst/>
            <a:ahLst/>
            <a:cxnLst/>
            <a:rect l="l" t="t" r="r" b="b"/>
            <a:pathLst>
              <a:path w="247014" h="1006475">
                <a:moveTo>
                  <a:pt x="0" y="251599"/>
                </a:moveTo>
                <a:lnTo>
                  <a:pt x="123444" y="251599"/>
                </a:lnTo>
                <a:lnTo>
                  <a:pt x="123444" y="0"/>
                </a:lnTo>
                <a:lnTo>
                  <a:pt x="247014" y="503212"/>
                </a:lnTo>
                <a:lnTo>
                  <a:pt x="123444" y="1006449"/>
                </a:lnTo>
                <a:lnTo>
                  <a:pt x="123444" y="754837"/>
                </a:lnTo>
                <a:lnTo>
                  <a:pt x="0" y="754837"/>
                </a:lnTo>
                <a:lnTo>
                  <a:pt x="0" y="251599"/>
                </a:lnTo>
                <a:close/>
              </a:path>
            </a:pathLst>
          </a:custGeom>
          <a:ln w="12700">
            <a:solidFill>
              <a:srgbClr val="000000"/>
            </a:solidFill>
          </a:ln>
        </p:spPr>
        <p:txBody>
          <a:bodyPr wrap="square" lIns="0" tIns="0" rIns="0" bIns="0" rtlCol="0"/>
          <a:lstStyle/>
          <a:p>
            <a:endParaRPr/>
          </a:p>
        </p:txBody>
      </p:sp>
      <p:sp>
        <p:nvSpPr>
          <p:cNvPr id="25" name="object 2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86</a:t>
            </a:r>
            <a:endParaRPr sz="1800">
              <a:latin typeface="Calibri"/>
              <a:cs typeface="Calibri"/>
            </a:endParaRPr>
          </a:p>
        </p:txBody>
      </p:sp>
      <p:sp>
        <p:nvSpPr>
          <p:cNvPr id="26" name="object 26"/>
          <p:cNvSpPr txBox="1"/>
          <p:nvPr/>
        </p:nvSpPr>
        <p:spPr>
          <a:xfrm>
            <a:off x="78739" y="11683"/>
            <a:ext cx="1290320" cy="186690"/>
          </a:xfrm>
          <a:prstGeom prst="rect">
            <a:avLst/>
          </a:prstGeom>
        </p:spPr>
        <p:txBody>
          <a:bodyPr vert="horz" wrap="square" lIns="0" tIns="13335" rIns="0" bIns="0" rtlCol="0">
            <a:spAutoFit/>
          </a:bodyPr>
          <a:lstStyle/>
          <a:p>
            <a:pPr marL="12700">
              <a:lnSpc>
                <a:spcPct val="100000"/>
              </a:lnSpc>
              <a:spcBef>
                <a:spcPts val="105"/>
              </a:spcBef>
            </a:pPr>
            <a:r>
              <a:rPr sz="1050" spc="-150" dirty="0">
                <a:latin typeface="Yu Gothic UI"/>
                <a:cs typeface="Yu Gothic UI"/>
              </a:rPr>
              <a:t>令和８年度診療報酬改定</a:t>
            </a:r>
            <a:endParaRPr sz="1050">
              <a:latin typeface="Yu Gothic UI"/>
              <a:cs typeface="Yu Gothic UI"/>
            </a:endParaRPr>
          </a:p>
        </p:txBody>
      </p:sp>
      <p:sp>
        <p:nvSpPr>
          <p:cNvPr id="27" name="object 27"/>
          <p:cNvSpPr txBox="1"/>
          <p:nvPr/>
        </p:nvSpPr>
        <p:spPr>
          <a:xfrm>
            <a:off x="1450594" y="11683"/>
            <a:ext cx="81756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9016"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p:nvPr/>
        </p:nvSpPr>
        <p:spPr>
          <a:xfrm>
            <a:off x="1279016" y="4046982"/>
            <a:ext cx="8376284" cy="878840"/>
          </a:xfrm>
          <a:prstGeom prst="rect">
            <a:avLst/>
          </a:prstGeom>
        </p:spPr>
        <p:txBody>
          <a:bodyPr vert="horz" wrap="square" lIns="0" tIns="12065" rIns="0" bIns="0" rtlCol="0">
            <a:spAutoFit/>
          </a:bodyPr>
          <a:lstStyle/>
          <a:p>
            <a:pPr marL="1079500" marR="5080" indent="-1067435">
              <a:lnSpc>
                <a:spcPct val="100000"/>
              </a:lnSpc>
              <a:spcBef>
                <a:spcPts val="95"/>
              </a:spcBef>
              <a:tabLst>
                <a:tab pos="1259205" algn="l"/>
              </a:tabLst>
            </a:pPr>
            <a:r>
              <a:rPr sz="2800" b="1" spc="425" dirty="0">
                <a:latin typeface="Yu Gothic UI"/>
                <a:cs typeface="Yu Gothic UI"/>
              </a:rPr>
              <a:t>21-</a:t>
            </a:r>
            <a:r>
              <a:rPr sz="2800" b="1" spc="290" dirty="0">
                <a:latin typeface="Yu Gothic UI"/>
                <a:cs typeface="Yu Gothic UI"/>
              </a:rPr>
              <a:t>2</a:t>
            </a:r>
            <a:r>
              <a:rPr sz="2800" b="1" dirty="0">
                <a:latin typeface="Yu Gothic UI"/>
                <a:cs typeface="Yu Gothic UI"/>
              </a:rPr>
              <a:t>		</a:t>
            </a:r>
            <a:r>
              <a:rPr sz="2800" b="1" spc="105" dirty="0">
                <a:latin typeface="Yu Gothic UI"/>
                <a:cs typeface="Yu Gothic UI"/>
              </a:rPr>
              <a:t>歯科技工料調査の結果等を踏まえた歯冠修復</a:t>
            </a:r>
            <a:r>
              <a:rPr sz="2800" b="1" spc="114" dirty="0">
                <a:latin typeface="Yu Gothic UI"/>
                <a:cs typeface="Yu Gothic UI"/>
              </a:rPr>
              <a:t>及び欠損補綴等の評価の見直し</a:t>
            </a:r>
            <a:endParaRPr sz="2800">
              <a:latin typeface="Yu Gothic UI"/>
              <a:cs typeface="Yu Gothic UI"/>
            </a:endParaRPr>
          </a:p>
        </p:txBody>
      </p:sp>
      <p:sp>
        <p:nvSpPr>
          <p:cNvPr id="4" name="object 4"/>
          <p:cNvSpPr/>
          <p:nvPr/>
        </p:nvSpPr>
        <p:spPr>
          <a:xfrm>
            <a:off x="0" y="3791826"/>
            <a:ext cx="1200150" cy="1094740"/>
          </a:xfrm>
          <a:custGeom>
            <a:avLst/>
            <a:gdLst/>
            <a:ahLst/>
            <a:cxnLst/>
            <a:rect l="l" t="t" r="r" b="b"/>
            <a:pathLst>
              <a:path w="1200150" h="1094739">
                <a:moveTo>
                  <a:pt x="1200150" y="0"/>
                </a:moveTo>
                <a:lnTo>
                  <a:pt x="0" y="0"/>
                </a:lnTo>
                <a:lnTo>
                  <a:pt x="0" y="1094498"/>
                </a:lnTo>
                <a:lnTo>
                  <a:pt x="1200150" y="1094498"/>
                </a:lnTo>
                <a:lnTo>
                  <a:pt x="1200150" y="0"/>
                </a:lnTo>
                <a:close/>
              </a:path>
            </a:pathLst>
          </a:custGeom>
          <a:solidFill>
            <a:srgbClr val="CDFFDC"/>
          </a:solidFill>
        </p:spPr>
        <p:txBody>
          <a:bodyPr wrap="square" lIns="0" tIns="0" rIns="0" bIns="0" rtlCol="0"/>
          <a:lstStyle/>
          <a:p>
            <a:endParaRPr/>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87</a:t>
            </a:r>
            <a:endParaRPr sz="18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0398"/>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3263646" y="206502"/>
            <a:ext cx="3378200" cy="391160"/>
          </a:xfrm>
          <a:prstGeom prst="rect">
            <a:avLst/>
          </a:prstGeom>
        </p:spPr>
        <p:txBody>
          <a:bodyPr vert="horz" wrap="square" lIns="0" tIns="12700" rIns="0" bIns="0" rtlCol="0">
            <a:spAutoFit/>
          </a:bodyPr>
          <a:lstStyle/>
          <a:p>
            <a:pPr marL="12700">
              <a:lnSpc>
                <a:spcPct val="100000"/>
              </a:lnSpc>
              <a:spcBef>
                <a:spcPts val="100"/>
              </a:spcBef>
            </a:pPr>
            <a:r>
              <a:rPr spc="100" dirty="0"/>
              <a:t>歯科固有の技術の見直し</a:t>
            </a:r>
          </a:p>
        </p:txBody>
      </p:sp>
      <p:graphicFrame>
        <p:nvGraphicFramePr>
          <p:cNvPr id="4" name="object 4"/>
          <p:cNvGraphicFramePr>
            <a:graphicFrameLocks noGrp="1"/>
          </p:cNvGraphicFramePr>
          <p:nvPr/>
        </p:nvGraphicFramePr>
        <p:xfrm>
          <a:off x="413664" y="4494784"/>
          <a:ext cx="8244205" cy="1877060"/>
        </p:xfrm>
        <a:graphic>
          <a:graphicData uri="http://schemas.openxmlformats.org/drawingml/2006/table">
            <a:tbl>
              <a:tblPr firstRow="1" bandRow="1">
                <a:tableStyleId>{2D5ABB26-0587-4C30-8999-92F81FD0307C}</a:tableStyleId>
              </a:tblPr>
              <a:tblGrid>
                <a:gridCol w="5368925">
                  <a:extLst>
                    <a:ext uri="{9D8B030D-6E8A-4147-A177-3AD203B41FA5}">
                      <a16:colId xmlns:a16="http://schemas.microsoft.com/office/drawing/2014/main" val="20000"/>
                    </a:ext>
                  </a:extLst>
                </a:gridCol>
                <a:gridCol w="1650365">
                  <a:extLst>
                    <a:ext uri="{9D8B030D-6E8A-4147-A177-3AD203B41FA5}">
                      <a16:colId xmlns:a16="http://schemas.microsoft.com/office/drawing/2014/main" val="20001"/>
                    </a:ext>
                  </a:extLst>
                </a:gridCol>
                <a:gridCol w="1147445">
                  <a:extLst>
                    <a:ext uri="{9D8B030D-6E8A-4147-A177-3AD203B41FA5}">
                      <a16:colId xmlns:a16="http://schemas.microsoft.com/office/drawing/2014/main" val="20002"/>
                    </a:ext>
                  </a:extLst>
                </a:gridCol>
              </a:tblGrid>
              <a:tr h="434340">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lnB w="12700">
                      <a:solidFill>
                        <a:srgbClr val="4F81BC"/>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lnB w="12700">
                      <a:solidFill>
                        <a:srgbClr val="4F81BC"/>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0"/>
                  </a:ext>
                </a:extLst>
              </a:tr>
              <a:tr h="360680">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solidFill>
                      <a:srgbClr val="4F81BC">
                        <a:alpha val="19999"/>
                      </a:srgbClr>
                    </a:solidFill>
                  </a:tcPr>
                </a:tc>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solidFill>
                      <a:srgbClr val="4F81BC">
                        <a:alpha val="19999"/>
                      </a:srgbClr>
                    </a:solidFill>
                  </a:tcPr>
                </a:tc>
                <a:tc>
                  <a:txBody>
                    <a:bodyPr/>
                    <a:lstStyle/>
                    <a:p>
                      <a:pPr>
                        <a:lnSpc>
                          <a:spcPct val="100000"/>
                        </a:lnSpc>
                      </a:pPr>
                      <a:endParaRPr sz="1300">
                        <a:latin typeface="Times New Roman"/>
                        <a:cs typeface="Times New Roman"/>
                      </a:endParaRPr>
                    </a:p>
                  </a:txBody>
                  <a:tcPr marL="0" marR="0" marT="0" marB="0">
                    <a:lnT w="12700">
                      <a:solidFill>
                        <a:srgbClr val="4F81BC"/>
                      </a:solidFill>
                      <a:prstDash val="solid"/>
                    </a:lnT>
                    <a:solidFill>
                      <a:srgbClr val="4F81BC">
                        <a:alpha val="19999"/>
                      </a:srgbClr>
                    </a:solidFill>
                  </a:tcPr>
                </a:tc>
                <a:extLst>
                  <a:ext uri="{0D108BD9-81ED-4DB2-BD59-A6C34878D82A}">
                    <a16:rowId xmlns:a16="http://schemas.microsoft.com/office/drawing/2014/main" val="10001"/>
                  </a:ext>
                </a:extLst>
              </a:tr>
              <a:tr h="360680">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2"/>
                  </a:ext>
                </a:extLst>
              </a:tr>
              <a:tr h="360680">
                <a:tc>
                  <a:txBody>
                    <a:bodyPr/>
                    <a:lstStyle/>
                    <a:p>
                      <a:pPr>
                        <a:lnSpc>
                          <a:spcPct val="100000"/>
                        </a:lnSpc>
                      </a:pPr>
                      <a:endParaRPr sz="1300">
                        <a:latin typeface="Times New Roman"/>
                        <a:cs typeface="Times New Roman"/>
                      </a:endParaRPr>
                    </a:p>
                  </a:txBody>
                  <a:tcPr marL="0" marR="0" marT="0" marB="0">
                    <a:solidFill>
                      <a:srgbClr val="4F81BC">
                        <a:alpha val="19999"/>
                      </a:srgbClr>
                    </a:solidFill>
                  </a:tcPr>
                </a:tc>
                <a:tc>
                  <a:txBody>
                    <a:bodyPr/>
                    <a:lstStyle/>
                    <a:p>
                      <a:pPr>
                        <a:lnSpc>
                          <a:spcPct val="100000"/>
                        </a:lnSpc>
                      </a:pPr>
                      <a:endParaRPr sz="1300">
                        <a:latin typeface="Times New Roman"/>
                        <a:cs typeface="Times New Roman"/>
                      </a:endParaRPr>
                    </a:p>
                  </a:txBody>
                  <a:tcPr marL="0" marR="0" marT="0" marB="0">
                    <a:solidFill>
                      <a:srgbClr val="4F81BC">
                        <a:alpha val="19999"/>
                      </a:srgbClr>
                    </a:solidFill>
                  </a:tcPr>
                </a:tc>
                <a:tc>
                  <a:txBody>
                    <a:bodyPr/>
                    <a:lstStyle/>
                    <a:p>
                      <a:pPr>
                        <a:lnSpc>
                          <a:spcPct val="100000"/>
                        </a:lnSpc>
                      </a:pPr>
                      <a:endParaRPr sz="1300">
                        <a:latin typeface="Times New Roman"/>
                        <a:cs typeface="Times New Roman"/>
                      </a:endParaRPr>
                    </a:p>
                  </a:txBody>
                  <a:tcPr marL="0" marR="0" marT="0" marB="0">
                    <a:solidFill>
                      <a:srgbClr val="4F81BC">
                        <a:alpha val="19999"/>
                      </a:srgbClr>
                    </a:solidFill>
                  </a:tcPr>
                </a:tc>
                <a:extLst>
                  <a:ext uri="{0D108BD9-81ED-4DB2-BD59-A6C34878D82A}">
                    <a16:rowId xmlns:a16="http://schemas.microsoft.com/office/drawing/2014/main" val="10003"/>
                  </a:ext>
                </a:extLst>
              </a:tr>
              <a:tr h="360680">
                <a:tc>
                  <a:txBody>
                    <a:bodyPr/>
                    <a:lstStyle/>
                    <a:p>
                      <a:pPr>
                        <a:lnSpc>
                          <a:spcPct val="100000"/>
                        </a:lnSpc>
                      </a:pPr>
                      <a:endParaRPr sz="1300">
                        <a:latin typeface="Times New Roman"/>
                        <a:cs typeface="Times New Roman"/>
                      </a:endParaRPr>
                    </a:p>
                  </a:txBody>
                  <a:tcPr marL="0" marR="0" marT="0" marB="0">
                    <a:lnB w="12700">
                      <a:solidFill>
                        <a:srgbClr val="4F81BC"/>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4F81BC"/>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4F81BC"/>
                      </a:solidFill>
                      <a:prstDash val="solid"/>
                    </a:lnB>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413664" y="2030476"/>
          <a:ext cx="8244205" cy="1876425"/>
        </p:xfrm>
        <a:graphic>
          <a:graphicData uri="http://schemas.openxmlformats.org/drawingml/2006/table">
            <a:tbl>
              <a:tblPr firstRow="1" bandRow="1">
                <a:tableStyleId>{2D5ABB26-0587-4C30-8999-92F81FD0307C}</a:tableStyleId>
              </a:tblPr>
              <a:tblGrid>
                <a:gridCol w="5981065">
                  <a:extLst>
                    <a:ext uri="{9D8B030D-6E8A-4147-A177-3AD203B41FA5}">
                      <a16:colId xmlns:a16="http://schemas.microsoft.com/office/drawing/2014/main" val="20000"/>
                    </a:ext>
                  </a:extLst>
                </a:gridCol>
                <a:gridCol w="1010919">
                  <a:extLst>
                    <a:ext uri="{9D8B030D-6E8A-4147-A177-3AD203B41FA5}">
                      <a16:colId xmlns:a16="http://schemas.microsoft.com/office/drawing/2014/main" val="20001"/>
                    </a:ext>
                  </a:extLst>
                </a:gridCol>
                <a:gridCol w="1175384">
                  <a:extLst>
                    <a:ext uri="{9D8B030D-6E8A-4147-A177-3AD203B41FA5}">
                      <a16:colId xmlns:a16="http://schemas.microsoft.com/office/drawing/2014/main" val="20002"/>
                    </a:ext>
                  </a:extLst>
                </a:gridCol>
              </a:tblGrid>
              <a:tr h="433705">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lnB w="12700">
                      <a:solidFill>
                        <a:srgbClr val="4AACC5"/>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lnB w="12700">
                      <a:solidFill>
                        <a:srgbClr val="4AACC5"/>
                      </a:solidFill>
                      <a:prstDash val="solid"/>
                    </a:lnB>
                  </a:tcPr>
                </a:tc>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0"/>
                  </a:ext>
                </a:extLst>
              </a:tr>
              <a:tr h="360680">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solidFill>
                      <a:srgbClr val="4AACC5">
                        <a:alpha val="19999"/>
                      </a:srgbClr>
                    </a:solidFill>
                  </a:tcPr>
                </a:tc>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solidFill>
                      <a:srgbClr val="4AACC5">
                        <a:alpha val="19999"/>
                      </a:srgbClr>
                    </a:solidFill>
                  </a:tcPr>
                </a:tc>
                <a:tc>
                  <a:txBody>
                    <a:bodyPr/>
                    <a:lstStyle/>
                    <a:p>
                      <a:pPr>
                        <a:lnSpc>
                          <a:spcPct val="100000"/>
                        </a:lnSpc>
                      </a:pPr>
                      <a:endParaRPr sz="1300">
                        <a:latin typeface="Times New Roman"/>
                        <a:cs typeface="Times New Roman"/>
                      </a:endParaRPr>
                    </a:p>
                  </a:txBody>
                  <a:tcPr marL="0" marR="0" marT="0" marB="0">
                    <a:lnT w="12700">
                      <a:solidFill>
                        <a:srgbClr val="4AACC5"/>
                      </a:solidFill>
                      <a:prstDash val="solid"/>
                    </a:lnT>
                    <a:solidFill>
                      <a:srgbClr val="4AACC5">
                        <a:alpha val="19999"/>
                      </a:srgbClr>
                    </a:solidFill>
                  </a:tcPr>
                </a:tc>
                <a:extLst>
                  <a:ext uri="{0D108BD9-81ED-4DB2-BD59-A6C34878D82A}">
                    <a16:rowId xmlns:a16="http://schemas.microsoft.com/office/drawing/2014/main" val="10001"/>
                  </a:ext>
                </a:extLst>
              </a:tr>
              <a:tr h="360680">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2"/>
                  </a:ext>
                </a:extLst>
              </a:tr>
              <a:tr h="360680">
                <a:tc>
                  <a:txBody>
                    <a:bodyPr/>
                    <a:lstStyle/>
                    <a:p>
                      <a:pPr>
                        <a:lnSpc>
                          <a:spcPct val="100000"/>
                        </a:lnSpc>
                      </a:pPr>
                      <a:endParaRPr sz="1300">
                        <a:latin typeface="Times New Roman"/>
                        <a:cs typeface="Times New Roman"/>
                      </a:endParaRPr>
                    </a:p>
                  </a:txBody>
                  <a:tcPr marL="0" marR="0" marT="0" marB="0">
                    <a:solidFill>
                      <a:srgbClr val="4AACC5">
                        <a:alpha val="19999"/>
                      </a:srgbClr>
                    </a:solidFill>
                  </a:tcPr>
                </a:tc>
                <a:tc>
                  <a:txBody>
                    <a:bodyPr/>
                    <a:lstStyle/>
                    <a:p>
                      <a:pPr>
                        <a:lnSpc>
                          <a:spcPct val="100000"/>
                        </a:lnSpc>
                      </a:pPr>
                      <a:endParaRPr sz="1300">
                        <a:latin typeface="Times New Roman"/>
                        <a:cs typeface="Times New Roman"/>
                      </a:endParaRPr>
                    </a:p>
                  </a:txBody>
                  <a:tcPr marL="0" marR="0" marT="0" marB="0">
                    <a:solidFill>
                      <a:srgbClr val="4AACC5">
                        <a:alpha val="19999"/>
                      </a:srgbClr>
                    </a:solidFill>
                  </a:tcPr>
                </a:tc>
                <a:tc>
                  <a:txBody>
                    <a:bodyPr/>
                    <a:lstStyle/>
                    <a:p>
                      <a:pPr>
                        <a:lnSpc>
                          <a:spcPct val="100000"/>
                        </a:lnSpc>
                      </a:pPr>
                      <a:endParaRPr sz="1300">
                        <a:latin typeface="Times New Roman"/>
                        <a:cs typeface="Times New Roman"/>
                      </a:endParaRPr>
                    </a:p>
                  </a:txBody>
                  <a:tcPr marL="0" marR="0" marT="0" marB="0">
                    <a:solidFill>
                      <a:srgbClr val="4AACC5">
                        <a:alpha val="19999"/>
                      </a:srgbClr>
                    </a:solidFill>
                  </a:tcPr>
                </a:tc>
                <a:extLst>
                  <a:ext uri="{0D108BD9-81ED-4DB2-BD59-A6C34878D82A}">
                    <a16:rowId xmlns:a16="http://schemas.microsoft.com/office/drawing/2014/main" val="10003"/>
                  </a:ext>
                </a:extLst>
              </a:tr>
              <a:tr h="360680">
                <a:tc>
                  <a:txBody>
                    <a:bodyPr/>
                    <a:lstStyle/>
                    <a:p>
                      <a:pPr>
                        <a:lnSpc>
                          <a:spcPct val="100000"/>
                        </a:lnSpc>
                      </a:pPr>
                      <a:endParaRPr sz="1300">
                        <a:latin typeface="Times New Roman"/>
                        <a:cs typeface="Times New Roman"/>
                      </a:endParaRPr>
                    </a:p>
                  </a:txBody>
                  <a:tcPr marL="0" marR="0" marT="0" marB="0">
                    <a:lnB w="12700">
                      <a:solidFill>
                        <a:srgbClr val="4AACC5"/>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4AACC5"/>
                      </a:solidFill>
                      <a:prstDash val="solid"/>
                    </a:lnB>
                  </a:tcPr>
                </a:tc>
                <a:tc>
                  <a:txBody>
                    <a:bodyPr/>
                    <a:lstStyle/>
                    <a:p>
                      <a:pPr>
                        <a:lnSpc>
                          <a:spcPct val="100000"/>
                        </a:lnSpc>
                      </a:pPr>
                      <a:endParaRPr sz="1300">
                        <a:latin typeface="Times New Roman"/>
                        <a:cs typeface="Times New Roman"/>
                      </a:endParaRPr>
                    </a:p>
                  </a:txBody>
                  <a:tcPr marL="0" marR="0" marT="0" marB="0">
                    <a:lnB w="12700">
                      <a:solidFill>
                        <a:srgbClr val="4AACC5"/>
                      </a:solidFill>
                      <a:prstDash val="solid"/>
                    </a:lnB>
                  </a:tcPr>
                </a:tc>
                <a:extLst>
                  <a:ext uri="{0D108BD9-81ED-4DB2-BD59-A6C34878D82A}">
                    <a16:rowId xmlns:a16="http://schemas.microsoft.com/office/drawing/2014/main" val="10004"/>
                  </a:ext>
                </a:extLst>
              </a:tr>
            </a:tbl>
          </a:graphicData>
        </a:graphic>
      </p:graphicFrame>
      <p:pic>
        <p:nvPicPr>
          <p:cNvPr id="6" name="object 6"/>
          <p:cNvPicPr/>
          <p:nvPr/>
        </p:nvPicPr>
        <p:blipFill>
          <a:blip r:embed="rId2" cstate="print"/>
          <a:stretch>
            <a:fillRect/>
          </a:stretch>
        </p:blipFill>
        <p:spPr>
          <a:xfrm>
            <a:off x="8360156" y="5332819"/>
            <a:ext cx="1311782" cy="1336167"/>
          </a:xfrm>
          <a:prstGeom prst="rect">
            <a:avLst/>
          </a:prstGeom>
        </p:spPr>
      </p:pic>
      <p:graphicFrame>
        <p:nvGraphicFramePr>
          <p:cNvPr id="7" name="object 7"/>
          <p:cNvGraphicFramePr>
            <a:graphicFrameLocks noGrp="1"/>
          </p:cNvGraphicFramePr>
          <p:nvPr/>
        </p:nvGraphicFramePr>
        <p:xfrm>
          <a:off x="176580" y="870724"/>
          <a:ext cx="9721850" cy="5901055"/>
        </p:xfrm>
        <a:graphic>
          <a:graphicData uri="http://schemas.openxmlformats.org/drawingml/2006/table">
            <a:tbl>
              <a:tblPr firstRow="1" bandRow="1">
                <a:tableStyleId>{2D5ABB26-0587-4C30-8999-92F81FD0307C}</a:tableStyleId>
              </a:tblPr>
              <a:tblGrid>
                <a:gridCol w="232410">
                  <a:extLst>
                    <a:ext uri="{9D8B030D-6E8A-4147-A177-3AD203B41FA5}">
                      <a16:colId xmlns:a16="http://schemas.microsoft.com/office/drawing/2014/main" val="20000"/>
                    </a:ext>
                  </a:extLst>
                </a:gridCol>
                <a:gridCol w="3922395">
                  <a:extLst>
                    <a:ext uri="{9D8B030D-6E8A-4147-A177-3AD203B41FA5}">
                      <a16:colId xmlns:a16="http://schemas.microsoft.com/office/drawing/2014/main" val="20001"/>
                    </a:ext>
                  </a:extLst>
                </a:gridCol>
                <a:gridCol w="5481955">
                  <a:extLst>
                    <a:ext uri="{9D8B030D-6E8A-4147-A177-3AD203B41FA5}">
                      <a16:colId xmlns:a16="http://schemas.microsoft.com/office/drawing/2014/main" val="20002"/>
                    </a:ext>
                  </a:extLst>
                </a:gridCol>
              </a:tblGrid>
              <a:tr h="177165">
                <a:tc>
                  <a:txBody>
                    <a:bodyPr/>
                    <a:lstStyle/>
                    <a:p>
                      <a:pPr>
                        <a:lnSpc>
                          <a:spcPct val="100000"/>
                        </a:lnSpc>
                      </a:pPr>
                      <a:endParaRPr sz="1000">
                        <a:latin typeface="Times New Roman"/>
                        <a:cs typeface="Times New Roman"/>
                      </a:endParaRPr>
                    </a:p>
                  </a:txBody>
                  <a:tcPr marL="0" marR="0" marT="0" marB="0">
                    <a:lnB w="9525">
                      <a:solidFill>
                        <a:srgbClr val="000000"/>
                      </a:solidFill>
                      <a:prstDash val="solid"/>
                    </a:lnB>
                  </a:tcPr>
                </a:tc>
                <a:tc rowSpan="2">
                  <a:txBody>
                    <a:bodyPr/>
                    <a:lstStyle/>
                    <a:p>
                      <a:pPr marL="135890">
                        <a:lnSpc>
                          <a:spcPct val="100000"/>
                        </a:lnSpc>
                        <a:spcBef>
                          <a:spcPts val="335"/>
                        </a:spcBef>
                      </a:pPr>
                      <a:r>
                        <a:rPr sz="1600" b="1" spc="20" dirty="0">
                          <a:latin typeface="Yu Gothic UI"/>
                          <a:cs typeface="Yu Gothic UI"/>
                        </a:rPr>
                        <a:t>歯冠修復及び欠損補綴等の評価の見直し</a:t>
                      </a:r>
                      <a:endParaRPr sz="1600">
                        <a:latin typeface="Yu Gothic UI"/>
                        <a:cs typeface="Yu Gothic UI"/>
                      </a:endParaRPr>
                    </a:p>
                  </a:txBody>
                  <a:tcPr marL="0" marR="0" marT="42545" marB="0">
                    <a:solidFill>
                      <a:srgbClr val="CDFFDC"/>
                    </a:solidFill>
                  </a:tcPr>
                </a:tc>
                <a:tc>
                  <a:txBody>
                    <a:bodyPr/>
                    <a:lstStyle/>
                    <a:p>
                      <a:pPr marR="12065">
                        <a:lnSpc>
                          <a:spcPct val="100000"/>
                        </a:lnSpc>
                      </a:pPr>
                      <a:endParaRPr sz="10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7165">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vMerge="1">
                  <a:txBody>
                    <a:bodyPr/>
                    <a:lstStyle/>
                    <a:p>
                      <a:endParaRPr/>
                    </a:p>
                  </a:txBody>
                  <a:tcPr marL="0" marR="0" marT="42545" marB="0">
                    <a:solidFill>
                      <a:srgbClr val="CDFFDC"/>
                    </a:solidFill>
                  </a:tcPr>
                </a:tc>
                <a:tc>
                  <a:txBody>
                    <a:bodyPr/>
                    <a:lstStyle/>
                    <a:p>
                      <a:pPr marR="12065">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1"/>
                  </a:ext>
                </a:extLst>
              </a:tr>
              <a:tr h="5546725">
                <a:tc gridSpan="3">
                  <a:txBody>
                    <a:bodyPr/>
                    <a:lstStyle/>
                    <a:p>
                      <a:pPr marL="377825" marR="12065" indent="-286385">
                        <a:lnSpc>
                          <a:spcPct val="100000"/>
                        </a:lnSpc>
                        <a:spcBef>
                          <a:spcPts val="995"/>
                        </a:spcBef>
                        <a:buFont typeface="Wingdings"/>
                        <a:buChar char=""/>
                        <a:tabLst>
                          <a:tab pos="377825" algn="l"/>
                        </a:tabLst>
                      </a:pPr>
                      <a:r>
                        <a:rPr sz="1400" spc="80" dirty="0">
                          <a:latin typeface="Yu Gothic UI"/>
                          <a:cs typeface="Yu Gothic UI"/>
                        </a:rPr>
                        <a:t>歯冠修復及び欠損補綴等の評価について、</a:t>
                      </a:r>
                      <a:r>
                        <a:rPr sz="1400" b="1" u="sng" spc="80" dirty="0">
                          <a:solidFill>
                            <a:srgbClr val="006FC0"/>
                          </a:solidFill>
                          <a:uFill>
                            <a:solidFill>
                              <a:srgbClr val="006FC0"/>
                            </a:solidFill>
                          </a:uFill>
                          <a:latin typeface="Yu Gothic UI"/>
                          <a:cs typeface="Yu Gothic UI"/>
                        </a:rPr>
                        <a:t>歯科技工料調査の結果等を踏まえて、評価を見直す</a:t>
                      </a:r>
                      <a:r>
                        <a:rPr sz="1400" spc="420" dirty="0">
                          <a:latin typeface="Yu Gothic UI"/>
                          <a:cs typeface="Yu Gothic UI"/>
                        </a:rPr>
                        <a:t>。</a:t>
                      </a:r>
                      <a:endParaRPr sz="1400">
                        <a:latin typeface="Yu Gothic UI"/>
                        <a:cs typeface="Yu Gothic UI"/>
                      </a:endParaRPr>
                    </a:p>
                    <a:p>
                      <a:pPr marR="12065">
                        <a:lnSpc>
                          <a:spcPct val="100000"/>
                        </a:lnSpc>
                      </a:pPr>
                      <a:endParaRPr sz="1400">
                        <a:latin typeface="Times New Roman"/>
                        <a:cs typeface="Times New Roman"/>
                      </a:endParaRPr>
                    </a:p>
                    <a:p>
                      <a:pPr marR="12065">
                        <a:lnSpc>
                          <a:spcPct val="100000"/>
                        </a:lnSpc>
                        <a:spcBef>
                          <a:spcPts val="1225"/>
                        </a:spcBef>
                      </a:pPr>
                      <a:endParaRPr sz="1400">
                        <a:latin typeface="Times New Roman"/>
                        <a:cs typeface="Times New Roman"/>
                      </a:endParaRPr>
                    </a:p>
                    <a:p>
                      <a:pPr marL="2827020" marR="12065" algn="just">
                        <a:lnSpc>
                          <a:spcPct val="100000"/>
                        </a:lnSpc>
                        <a:tabLst>
                          <a:tab pos="6485890" algn="l"/>
                          <a:tab pos="7530465" algn="l"/>
                        </a:tabLst>
                      </a:pPr>
                      <a:r>
                        <a:rPr sz="2100" b="1" baseline="3968" dirty="0">
                          <a:latin typeface="Yu Gothic UI"/>
                          <a:cs typeface="Yu Gothic UI"/>
                        </a:rPr>
                        <a:t>歯冠修</a:t>
                      </a:r>
                      <a:r>
                        <a:rPr sz="2100" b="1" spc="-75" baseline="3968" dirty="0">
                          <a:latin typeface="Yu Gothic UI"/>
                          <a:cs typeface="Yu Gothic UI"/>
                        </a:rPr>
                        <a:t>復</a:t>
                      </a:r>
                      <a:r>
                        <a:rPr sz="2100" b="1" baseline="3968" dirty="0">
                          <a:latin typeface="Yu Gothic UI"/>
                          <a:cs typeface="Yu Gothic UI"/>
                        </a:rPr>
                        <a:t>	</a:t>
                      </a: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323215" marR="1560195" algn="just">
                        <a:lnSpc>
                          <a:spcPct val="169200"/>
                        </a:lnSpc>
                        <a:spcBef>
                          <a:spcPts val="180"/>
                        </a:spcBef>
                        <a:tabLst>
                          <a:tab pos="6408420" algn="l"/>
                          <a:tab pos="7527290" algn="l"/>
                        </a:tabLst>
                      </a:pPr>
                      <a:r>
                        <a:rPr sz="1400" dirty="0">
                          <a:latin typeface="Yu Gothic UI"/>
                          <a:cs typeface="Yu Gothic UI"/>
                        </a:rPr>
                        <a:t>支台築造（間接法）</a:t>
                      </a:r>
                      <a:r>
                        <a:rPr sz="1400" spc="295" dirty="0">
                          <a:latin typeface="Yu Gothic UI"/>
                          <a:cs typeface="Yu Gothic UI"/>
                        </a:rPr>
                        <a:t>  </a:t>
                      </a:r>
                      <a:r>
                        <a:rPr sz="1400" spc="315" dirty="0">
                          <a:latin typeface="Yu Gothic UI"/>
                          <a:cs typeface="Yu Gothic UI"/>
                        </a:rPr>
                        <a:t>フ</a:t>
                      </a:r>
                      <a:r>
                        <a:rPr sz="1400" spc="280" dirty="0">
                          <a:latin typeface="Yu Gothic UI"/>
                          <a:cs typeface="Yu Gothic UI"/>
                        </a:rPr>
                        <a:t>ァ</a:t>
                      </a:r>
                      <a:r>
                        <a:rPr sz="1400" spc="330" dirty="0">
                          <a:latin typeface="Yu Gothic UI"/>
                          <a:cs typeface="Yu Gothic UI"/>
                        </a:rPr>
                        <a:t>イ</a:t>
                      </a:r>
                      <a:r>
                        <a:rPr sz="1400" spc="375" dirty="0">
                          <a:latin typeface="Yu Gothic UI"/>
                          <a:cs typeface="Yu Gothic UI"/>
                        </a:rPr>
                        <a:t>バ</a:t>
                      </a:r>
                      <a:r>
                        <a:rPr sz="1400" spc="295" dirty="0">
                          <a:latin typeface="Yu Gothic UI"/>
                          <a:cs typeface="Yu Gothic UI"/>
                        </a:rPr>
                        <a:t>ー</a:t>
                      </a:r>
                      <a:r>
                        <a:rPr sz="1400" spc="385" dirty="0">
                          <a:latin typeface="Yu Gothic UI"/>
                          <a:cs typeface="Yu Gothic UI"/>
                        </a:rPr>
                        <a:t>ポ</a:t>
                      </a:r>
                      <a:r>
                        <a:rPr sz="1400" spc="350" dirty="0">
                          <a:latin typeface="Yu Gothic UI"/>
                          <a:cs typeface="Yu Gothic UI"/>
                        </a:rPr>
                        <a:t>ス</a:t>
                      </a:r>
                      <a:r>
                        <a:rPr sz="1400" spc="315" dirty="0">
                          <a:latin typeface="Yu Gothic UI"/>
                          <a:cs typeface="Yu Gothic UI"/>
                        </a:rPr>
                        <a:t>ト</a:t>
                      </a:r>
                      <a:r>
                        <a:rPr sz="1400" spc="345" dirty="0">
                          <a:latin typeface="Yu Gothic UI"/>
                          <a:cs typeface="Yu Gothic UI"/>
                        </a:rPr>
                        <a:t>を</a:t>
                      </a:r>
                      <a:r>
                        <a:rPr sz="1400" spc="445" dirty="0">
                          <a:latin typeface="Yu Gothic UI"/>
                          <a:cs typeface="Yu Gothic UI"/>
                        </a:rPr>
                        <a:t>用</a:t>
                      </a:r>
                      <a:r>
                        <a:rPr sz="1400" spc="170" dirty="0">
                          <a:latin typeface="Yu Gothic UI"/>
                          <a:cs typeface="Yu Gothic UI"/>
                        </a:rPr>
                        <a:t>い</a:t>
                      </a:r>
                      <a:r>
                        <a:rPr sz="1400" spc="165" dirty="0">
                          <a:latin typeface="Yu Gothic UI"/>
                          <a:cs typeface="Yu Gothic UI"/>
                        </a:rPr>
                        <a:t>た</a:t>
                      </a:r>
                      <a:r>
                        <a:rPr sz="1400" spc="195" dirty="0">
                          <a:latin typeface="Yu Gothic UI"/>
                          <a:cs typeface="Yu Gothic UI"/>
                        </a:rPr>
                        <a:t>場</a:t>
                      </a:r>
                      <a:r>
                        <a:rPr sz="1400" dirty="0">
                          <a:latin typeface="Yu Gothic UI"/>
                          <a:cs typeface="Yu Gothic UI"/>
                        </a:rPr>
                        <a:t>合</a:t>
                      </a:r>
                      <a:r>
                        <a:rPr sz="1400" spc="295" dirty="0">
                          <a:latin typeface="Yu Gothic UI"/>
                          <a:cs typeface="Yu Gothic UI"/>
                        </a:rPr>
                        <a:t>  </a:t>
                      </a:r>
                      <a:r>
                        <a:rPr sz="1400" dirty="0">
                          <a:latin typeface="Yu Gothic UI"/>
                          <a:cs typeface="Yu Gothic UI"/>
                        </a:rPr>
                        <a:t>大臼</a:t>
                      </a:r>
                      <a:r>
                        <a:rPr sz="1400" spc="-50" dirty="0">
                          <a:latin typeface="Yu Gothic UI"/>
                          <a:cs typeface="Yu Gothic UI"/>
                        </a:rPr>
                        <a:t>歯</a:t>
                      </a:r>
                      <a:r>
                        <a:rPr sz="1400" dirty="0">
                          <a:latin typeface="Yu Gothic UI"/>
                          <a:cs typeface="Yu Gothic UI"/>
                        </a:rPr>
                        <a:t>	</a:t>
                      </a:r>
                      <a:r>
                        <a:rPr sz="1400" u="sng" spc="120" dirty="0">
                          <a:uFill>
                            <a:solidFill>
                              <a:srgbClr val="000000"/>
                            </a:solidFill>
                          </a:uFill>
                          <a:latin typeface="Yu Gothic UI"/>
                          <a:cs typeface="Yu Gothic UI"/>
                        </a:rPr>
                        <a:t>211</a:t>
                      </a:r>
                      <a:r>
                        <a:rPr sz="1400" u="sng" spc="-50" dirty="0">
                          <a:uFill>
                            <a:solidFill>
                              <a:srgbClr val="000000"/>
                            </a:solidFill>
                          </a:uFill>
                          <a:latin typeface="Yu Gothic UI"/>
                          <a:cs typeface="Yu Gothic UI"/>
                        </a:rPr>
                        <a:t>点</a:t>
                      </a:r>
                      <a:r>
                        <a:rPr sz="1400" dirty="0">
                          <a:latin typeface="Yu Gothic UI"/>
                          <a:cs typeface="Yu Gothic UI"/>
                        </a:rPr>
                        <a:t>	</a:t>
                      </a:r>
                      <a:r>
                        <a:rPr sz="1400" b="1" u="sng" spc="229" dirty="0">
                          <a:solidFill>
                            <a:srgbClr val="006FC0"/>
                          </a:solidFill>
                          <a:uFill>
                            <a:solidFill>
                              <a:srgbClr val="006FC0"/>
                            </a:solidFill>
                          </a:uFill>
                          <a:latin typeface="Yu Gothic UI"/>
                          <a:cs typeface="Yu Gothic UI"/>
                        </a:rPr>
                        <a:t>221</a:t>
                      </a:r>
                      <a:r>
                        <a:rPr sz="1400" b="1" u="sng" spc="-50" dirty="0">
                          <a:solidFill>
                            <a:srgbClr val="006FC0"/>
                          </a:solidFill>
                          <a:uFill>
                            <a:solidFill>
                              <a:srgbClr val="006FC0"/>
                            </a:solidFill>
                          </a:uFill>
                          <a:latin typeface="Yu Gothic UI"/>
                          <a:cs typeface="Yu Gothic UI"/>
                        </a:rPr>
                        <a:t>点</a:t>
                      </a:r>
                      <a:r>
                        <a:rPr sz="1400" dirty="0">
                          <a:latin typeface="Yu Gothic UI"/>
                          <a:cs typeface="Yu Gothic UI"/>
                        </a:rPr>
                        <a:t>支台築造（間接法）</a:t>
                      </a:r>
                      <a:r>
                        <a:rPr sz="1400" spc="315" dirty="0">
                          <a:latin typeface="Yu Gothic UI"/>
                          <a:cs typeface="Yu Gothic UI"/>
                        </a:rPr>
                        <a:t>  フ</a:t>
                      </a:r>
                      <a:r>
                        <a:rPr sz="1400" spc="280" dirty="0">
                          <a:latin typeface="Yu Gothic UI"/>
                          <a:cs typeface="Yu Gothic UI"/>
                        </a:rPr>
                        <a:t>ァ</a:t>
                      </a:r>
                      <a:r>
                        <a:rPr sz="1400" spc="330" dirty="0">
                          <a:latin typeface="Yu Gothic UI"/>
                          <a:cs typeface="Yu Gothic UI"/>
                        </a:rPr>
                        <a:t>イ</a:t>
                      </a:r>
                      <a:r>
                        <a:rPr sz="1400" spc="375" dirty="0">
                          <a:latin typeface="Yu Gothic UI"/>
                          <a:cs typeface="Yu Gothic UI"/>
                        </a:rPr>
                        <a:t>バ</a:t>
                      </a:r>
                      <a:r>
                        <a:rPr sz="1400" spc="295" dirty="0">
                          <a:latin typeface="Yu Gothic UI"/>
                          <a:cs typeface="Yu Gothic UI"/>
                        </a:rPr>
                        <a:t>ー</a:t>
                      </a:r>
                      <a:r>
                        <a:rPr sz="1400" spc="385" dirty="0">
                          <a:latin typeface="Yu Gothic UI"/>
                          <a:cs typeface="Yu Gothic UI"/>
                        </a:rPr>
                        <a:t>ポ</a:t>
                      </a:r>
                      <a:r>
                        <a:rPr sz="1400" spc="350" dirty="0">
                          <a:latin typeface="Yu Gothic UI"/>
                          <a:cs typeface="Yu Gothic UI"/>
                        </a:rPr>
                        <a:t>ス</a:t>
                      </a:r>
                      <a:r>
                        <a:rPr sz="1400" spc="315" dirty="0">
                          <a:latin typeface="Yu Gothic UI"/>
                          <a:cs typeface="Yu Gothic UI"/>
                        </a:rPr>
                        <a:t>ト</a:t>
                      </a:r>
                      <a:r>
                        <a:rPr sz="1400" spc="345" dirty="0">
                          <a:latin typeface="Yu Gothic UI"/>
                          <a:cs typeface="Yu Gothic UI"/>
                        </a:rPr>
                        <a:t>を</a:t>
                      </a:r>
                      <a:r>
                        <a:rPr sz="1400" spc="445" dirty="0">
                          <a:latin typeface="Yu Gothic UI"/>
                          <a:cs typeface="Yu Gothic UI"/>
                        </a:rPr>
                        <a:t>用</a:t>
                      </a:r>
                      <a:r>
                        <a:rPr sz="1400" spc="170" dirty="0">
                          <a:latin typeface="Yu Gothic UI"/>
                          <a:cs typeface="Yu Gothic UI"/>
                        </a:rPr>
                        <a:t>い</a:t>
                      </a:r>
                      <a:r>
                        <a:rPr sz="1400" spc="165" dirty="0">
                          <a:latin typeface="Yu Gothic UI"/>
                          <a:cs typeface="Yu Gothic UI"/>
                        </a:rPr>
                        <a:t>た</a:t>
                      </a:r>
                      <a:r>
                        <a:rPr sz="1400" spc="195" dirty="0">
                          <a:latin typeface="Yu Gothic UI"/>
                          <a:cs typeface="Yu Gothic UI"/>
                        </a:rPr>
                        <a:t>場</a:t>
                      </a:r>
                      <a:r>
                        <a:rPr sz="1400" dirty="0">
                          <a:latin typeface="Yu Gothic UI"/>
                          <a:cs typeface="Yu Gothic UI"/>
                        </a:rPr>
                        <a:t>合</a:t>
                      </a:r>
                      <a:r>
                        <a:rPr sz="1400" spc="315" dirty="0">
                          <a:latin typeface="Yu Gothic UI"/>
                          <a:cs typeface="Yu Gothic UI"/>
                        </a:rPr>
                        <a:t>  </a:t>
                      </a:r>
                      <a:r>
                        <a:rPr sz="1400" dirty="0">
                          <a:latin typeface="Yu Gothic UI"/>
                          <a:cs typeface="Yu Gothic UI"/>
                        </a:rPr>
                        <a:t>小臼歯及び前歯</a:t>
                      </a:r>
                      <a:r>
                        <a:rPr sz="1400" spc="415" dirty="0">
                          <a:latin typeface="Yu Gothic UI"/>
                          <a:cs typeface="Yu Gothic UI"/>
                        </a:rPr>
                        <a:t>    </a:t>
                      </a:r>
                      <a:r>
                        <a:rPr sz="1400" u="sng" spc="120" dirty="0">
                          <a:uFill>
                            <a:solidFill>
                              <a:srgbClr val="000000"/>
                            </a:solidFill>
                          </a:uFill>
                          <a:latin typeface="Yu Gothic UI"/>
                          <a:cs typeface="Yu Gothic UI"/>
                        </a:rPr>
                        <a:t>180</a:t>
                      </a:r>
                      <a:r>
                        <a:rPr sz="1400" u="sng" spc="-50" dirty="0">
                          <a:uFill>
                            <a:solidFill>
                              <a:srgbClr val="000000"/>
                            </a:solidFill>
                          </a:uFill>
                          <a:latin typeface="Yu Gothic UI"/>
                          <a:cs typeface="Yu Gothic UI"/>
                        </a:rPr>
                        <a:t>点</a:t>
                      </a:r>
                      <a:r>
                        <a:rPr sz="1400" dirty="0">
                          <a:latin typeface="Yu Gothic UI"/>
                          <a:cs typeface="Yu Gothic UI"/>
                        </a:rPr>
                        <a:t>	</a:t>
                      </a:r>
                      <a:r>
                        <a:rPr sz="1400" b="1" u="sng" spc="235" dirty="0">
                          <a:solidFill>
                            <a:srgbClr val="006FC0"/>
                          </a:solidFill>
                          <a:uFill>
                            <a:solidFill>
                              <a:srgbClr val="006FC0"/>
                            </a:solidFill>
                          </a:uFill>
                          <a:latin typeface="Yu Gothic UI"/>
                          <a:cs typeface="Yu Gothic UI"/>
                        </a:rPr>
                        <a:t>190</a:t>
                      </a:r>
                      <a:r>
                        <a:rPr sz="1400" b="1" u="sng" spc="-50" dirty="0">
                          <a:solidFill>
                            <a:srgbClr val="006FC0"/>
                          </a:solidFill>
                          <a:uFill>
                            <a:solidFill>
                              <a:srgbClr val="006FC0"/>
                            </a:solidFill>
                          </a:uFill>
                          <a:latin typeface="Yu Gothic UI"/>
                          <a:cs typeface="Yu Gothic UI"/>
                        </a:rPr>
                        <a:t>点</a:t>
                      </a:r>
                      <a:r>
                        <a:rPr sz="1400" spc="370" dirty="0">
                          <a:latin typeface="Yu Gothic UI"/>
                          <a:cs typeface="Yu Gothic UI"/>
                        </a:rPr>
                        <a:t>レ</a:t>
                      </a:r>
                      <a:r>
                        <a:rPr sz="1400" spc="420" dirty="0">
                          <a:latin typeface="Yu Gothic UI"/>
                          <a:cs typeface="Yu Gothic UI"/>
                        </a:rPr>
                        <a:t>ジ</a:t>
                      </a:r>
                      <a:r>
                        <a:rPr sz="1400" spc="385" dirty="0">
                          <a:latin typeface="Yu Gothic UI"/>
                          <a:cs typeface="Yu Gothic UI"/>
                        </a:rPr>
                        <a:t>ン</a:t>
                      </a:r>
                      <a:r>
                        <a:rPr sz="1400" spc="370" dirty="0">
                          <a:latin typeface="Yu Gothic UI"/>
                          <a:cs typeface="Yu Gothic UI"/>
                        </a:rPr>
                        <a:t>イ</a:t>
                      </a:r>
                      <a:r>
                        <a:rPr sz="1400" spc="385" dirty="0">
                          <a:latin typeface="Yu Gothic UI"/>
                          <a:cs typeface="Yu Gothic UI"/>
                        </a:rPr>
                        <a:t>ン</a:t>
                      </a:r>
                      <a:r>
                        <a:rPr sz="1400" spc="370" dirty="0">
                          <a:latin typeface="Yu Gothic UI"/>
                          <a:cs typeface="Yu Gothic UI"/>
                        </a:rPr>
                        <a:t>レ</a:t>
                      </a:r>
                      <a:r>
                        <a:rPr sz="1400" spc="330" dirty="0">
                          <a:latin typeface="Yu Gothic UI"/>
                          <a:cs typeface="Yu Gothic UI"/>
                        </a:rPr>
                        <a:t>ー</a:t>
                      </a:r>
                      <a:r>
                        <a:rPr sz="1400" spc="295" dirty="0">
                          <a:latin typeface="Yu Gothic UI"/>
                          <a:cs typeface="Yu Gothic UI"/>
                        </a:rPr>
                        <a:t>  </a:t>
                      </a:r>
                      <a:r>
                        <a:rPr sz="1400" spc="400" dirty="0">
                          <a:latin typeface="Yu Gothic UI"/>
                          <a:cs typeface="Yu Gothic UI"/>
                        </a:rPr>
                        <a:t>イ</a:t>
                      </a:r>
                      <a:r>
                        <a:rPr sz="1400" spc="325" dirty="0">
                          <a:latin typeface="Yu Gothic UI"/>
                          <a:cs typeface="Yu Gothic UI"/>
                        </a:rPr>
                        <a:t>  </a:t>
                      </a:r>
                      <a:r>
                        <a:rPr sz="1400" spc="180" dirty="0">
                          <a:latin typeface="Yu Gothic UI"/>
                          <a:cs typeface="Yu Gothic UI"/>
                        </a:rPr>
                        <a:t>単純</a:t>
                      </a:r>
                      <a:r>
                        <a:rPr sz="1400" spc="155" dirty="0">
                          <a:latin typeface="Yu Gothic UI"/>
                          <a:cs typeface="Yu Gothic UI"/>
                        </a:rPr>
                        <a:t>な</a:t>
                      </a:r>
                      <a:r>
                        <a:rPr sz="1400" spc="135" dirty="0">
                          <a:latin typeface="Yu Gothic UI"/>
                          <a:cs typeface="Yu Gothic UI"/>
                        </a:rPr>
                        <a:t>も</a:t>
                      </a:r>
                      <a:r>
                        <a:rPr sz="1400" spc="95" dirty="0">
                          <a:latin typeface="Yu Gothic UI"/>
                          <a:cs typeface="Yu Gothic UI"/>
                        </a:rPr>
                        <a:t>の</a:t>
                      </a:r>
                      <a:r>
                        <a:rPr sz="1400" dirty="0">
                          <a:latin typeface="Yu Gothic UI"/>
                          <a:cs typeface="Yu Gothic UI"/>
                        </a:rPr>
                        <a:t>	</a:t>
                      </a:r>
                      <a:r>
                        <a:rPr sz="1400" u="sng" spc="120" dirty="0">
                          <a:uFill>
                            <a:solidFill>
                              <a:srgbClr val="000000"/>
                            </a:solidFill>
                          </a:uFill>
                          <a:latin typeface="Yu Gothic UI"/>
                          <a:cs typeface="Yu Gothic UI"/>
                        </a:rPr>
                        <a:t>128</a:t>
                      </a:r>
                      <a:r>
                        <a:rPr sz="1400" u="sng" spc="-50" dirty="0">
                          <a:uFill>
                            <a:solidFill>
                              <a:srgbClr val="000000"/>
                            </a:solidFill>
                          </a:uFill>
                          <a:latin typeface="Yu Gothic UI"/>
                          <a:cs typeface="Yu Gothic UI"/>
                        </a:rPr>
                        <a:t>点</a:t>
                      </a:r>
                      <a:r>
                        <a:rPr sz="1400" dirty="0">
                          <a:latin typeface="Yu Gothic UI"/>
                          <a:cs typeface="Yu Gothic UI"/>
                        </a:rPr>
                        <a:t>	</a:t>
                      </a:r>
                      <a:r>
                        <a:rPr sz="1400" b="1" u="sng" spc="220" dirty="0">
                          <a:solidFill>
                            <a:srgbClr val="006FC0"/>
                          </a:solidFill>
                          <a:uFill>
                            <a:solidFill>
                              <a:srgbClr val="006FC0"/>
                            </a:solidFill>
                          </a:uFill>
                          <a:latin typeface="Yu Gothic UI"/>
                          <a:cs typeface="Yu Gothic UI"/>
                        </a:rPr>
                        <a:t>148</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323215" marR="12065" algn="just">
                        <a:lnSpc>
                          <a:spcPct val="100000"/>
                        </a:lnSpc>
                        <a:spcBef>
                          <a:spcPts val="1160"/>
                        </a:spcBef>
                        <a:tabLst>
                          <a:tab pos="6408420" algn="l"/>
                          <a:tab pos="7527290" algn="l"/>
                        </a:tabLst>
                      </a:pPr>
                      <a:r>
                        <a:rPr sz="1400" spc="370" dirty="0">
                          <a:latin typeface="Yu Gothic UI"/>
                          <a:cs typeface="Yu Gothic UI"/>
                        </a:rPr>
                        <a:t>レ</a:t>
                      </a:r>
                      <a:r>
                        <a:rPr sz="1400" spc="420" dirty="0">
                          <a:latin typeface="Yu Gothic UI"/>
                          <a:cs typeface="Yu Gothic UI"/>
                        </a:rPr>
                        <a:t>ジ</a:t>
                      </a:r>
                      <a:r>
                        <a:rPr sz="1400" spc="385" dirty="0">
                          <a:latin typeface="Yu Gothic UI"/>
                          <a:cs typeface="Yu Gothic UI"/>
                        </a:rPr>
                        <a:t>ン</a:t>
                      </a:r>
                      <a:r>
                        <a:rPr sz="1400" spc="370" dirty="0">
                          <a:latin typeface="Yu Gothic UI"/>
                          <a:cs typeface="Yu Gothic UI"/>
                        </a:rPr>
                        <a:t>イ</a:t>
                      </a:r>
                      <a:r>
                        <a:rPr sz="1400" spc="385" dirty="0">
                          <a:latin typeface="Yu Gothic UI"/>
                          <a:cs typeface="Yu Gothic UI"/>
                        </a:rPr>
                        <a:t>ン</a:t>
                      </a:r>
                      <a:r>
                        <a:rPr sz="1400" spc="370" dirty="0">
                          <a:latin typeface="Yu Gothic UI"/>
                          <a:cs typeface="Yu Gothic UI"/>
                        </a:rPr>
                        <a:t>レ</a:t>
                      </a:r>
                      <a:r>
                        <a:rPr sz="1400" spc="330" dirty="0">
                          <a:latin typeface="Yu Gothic UI"/>
                          <a:cs typeface="Yu Gothic UI"/>
                        </a:rPr>
                        <a:t>ー</a:t>
                      </a:r>
                      <a:r>
                        <a:rPr sz="1400" spc="300" dirty="0">
                          <a:latin typeface="Yu Gothic UI"/>
                          <a:cs typeface="Yu Gothic UI"/>
                        </a:rPr>
                        <a:t>  </a:t>
                      </a:r>
                      <a:r>
                        <a:rPr sz="1400" spc="380" dirty="0">
                          <a:latin typeface="Yu Gothic UI"/>
                          <a:cs typeface="Yu Gothic UI"/>
                        </a:rPr>
                        <a:t>ロ</a:t>
                      </a:r>
                      <a:r>
                        <a:rPr sz="1400" spc="325" dirty="0">
                          <a:latin typeface="Yu Gothic UI"/>
                          <a:cs typeface="Yu Gothic UI"/>
                        </a:rPr>
                        <a:t>  </a:t>
                      </a:r>
                      <a:r>
                        <a:rPr sz="1400" spc="180" dirty="0">
                          <a:latin typeface="Yu Gothic UI"/>
                          <a:cs typeface="Yu Gothic UI"/>
                        </a:rPr>
                        <a:t>複雑</a:t>
                      </a:r>
                      <a:r>
                        <a:rPr sz="1400" spc="155" dirty="0">
                          <a:latin typeface="Yu Gothic UI"/>
                          <a:cs typeface="Yu Gothic UI"/>
                        </a:rPr>
                        <a:t>な</a:t>
                      </a:r>
                      <a:r>
                        <a:rPr sz="1400" spc="135" dirty="0">
                          <a:latin typeface="Yu Gothic UI"/>
                          <a:cs typeface="Yu Gothic UI"/>
                        </a:rPr>
                        <a:t>も</a:t>
                      </a:r>
                      <a:r>
                        <a:rPr sz="1400" spc="95" dirty="0">
                          <a:latin typeface="Yu Gothic UI"/>
                          <a:cs typeface="Yu Gothic UI"/>
                        </a:rPr>
                        <a:t>の</a:t>
                      </a:r>
                      <a:r>
                        <a:rPr sz="1400" dirty="0">
                          <a:latin typeface="Yu Gothic UI"/>
                          <a:cs typeface="Yu Gothic UI"/>
                        </a:rPr>
                        <a:t>	</a:t>
                      </a:r>
                      <a:r>
                        <a:rPr sz="1400" u="sng" spc="120" dirty="0">
                          <a:uFill>
                            <a:solidFill>
                              <a:srgbClr val="000000"/>
                            </a:solidFill>
                          </a:uFill>
                          <a:latin typeface="Yu Gothic UI"/>
                          <a:cs typeface="Yu Gothic UI"/>
                        </a:rPr>
                        <a:t>180</a:t>
                      </a:r>
                      <a:r>
                        <a:rPr sz="1400" u="sng" spc="-50" dirty="0">
                          <a:uFill>
                            <a:solidFill>
                              <a:srgbClr val="000000"/>
                            </a:solidFill>
                          </a:uFill>
                          <a:latin typeface="Yu Gothic UI"/>
                          <a:cs typeface="Yu Gothic UI"/>
                        </a:rPr>
                        <a:t>点</a:t>
                      </a:r>
                      <a:r>
                        <a:rPr sz="1400" dirty="0">
                          <a:latin typeface="Yu Gothic UI"/>
                          <a:cs typeface="Yu Gothic UI"/>
                        </a:rPr>
                        <a:t>	</a:t>
                      </a:r>
                      <a:r>
                        <a:rPr sz="1400" b="1" u="sng" spc="165" dirty="0">
                          <a:solidFill>
                            <a:srgbClr val="006FC0"/>
                          </a:solidFill>
                          <a:uFill>
                            <a:solidFill>
                              <a:srgbClr val="006FC0"/>
                            </a:solidFill>
                          </a:uFill>
                          <a:latin typeface="Yu Gothic UI"/>
                          <a:cs typeface="Yu Gothic UI"/>
                        </a:rPr>
                        <a:t>200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spcBef>
                          <a:spcPts val="1350"/>
                        </a:spcBef>
                      </a:pPr>
                      <a:endParaRPr sz="1400">
                        <a:latin typeface="Times New Roman"/>
                        <a:cs typeface="Times New Roman"/>
                      </a:endParaRPr>
                    </a:p>
                    <a:p>
                      <a:pPr marL="2849880" marR="12065" algn="just">
                        <a:lnSpc>
                          <a:spcPct val="100000"/>
                        </a:lnSpc>
                        <a:spcBef>
                          <a:spcPts val="5"/>
                        </a:spcBef>
                        <a:tabLst>
                          <a:tab pos="6527800" algn="l"/>
                          <a:tab pos="7549515" algn="l"/>
                        </a:tabLst>
                      </a:pPr>
                      <a:r>
                        <a:rPr sz="2100" b="1" baseline="3968" dirty="0">
                          <a:latin typeface="Yu Gothic UI"/>
                          <a:cs typeface="Yu Gothic UI"/>
                        </a:rPr>
                        <a:t>欠損補</a:t>
                      </a:r>
                      <a:r>
                        <a:rPr sz="2100" b="1" spc="-75" baseline="3968" dirty="0">
                          <a:latin typeface="Yu Gothic UI"/>
                          <a:cs typeface="Yu Gothic UI"/>
                        </a:rPr>
                        <a:t>綴</a:t>
                      </a:r>
                      <a:r>
                        <a:rPr sz="2100" b="1" baseline="3968" dirty="0">
                          <a:latin typeface="Yu Gothic UI"/>
                          <a:cs typeface="Yu Gothic UI"/>
                        </a:rPr>
                        <a:t>	</a:t>
                      </a:r>
                      <a:r>
                        <a:rPr sz="1400" b="1" dirty="0">
                          <a:latin typeface="Yu Gothic UI"/>
                          <a:cs typeface="Yu Gothic UI"/>
                        </a:rPr>
                        <a:t>現</a:t>
                      </a:r>
                      <a:r>
                        <a:rPr sz="1400" b="1" spc="-50" dirty="0">
                          <a:latin typeface="Yu Gothic UI"/>
                          <a:cs typeface="Yu Gothic UI"/>
                        </a:rPr>
                        <a:t>行</a:t>
                      </a:r>
                      <a:r>
                        <a:rPr sz="1400" b="1" dirty="0">
                          <a:latin typeface="Yu Gothic UI"/>
                          <a:cs typeface="Yu Gothic UI"/>
                        </a:rPr>
                        <a:t>	改定</a:t>
                      </a:r>
                      <a:r>
                        <a:rPr sz="1400" b="1" spc="-50" dirty="0">
                          <a:latin typeface="Yu Gothic UI"/>
                          <a:cs typeface="Yu Gothic UI"/>
                        </a:rPr>
                        <a:t>後</a:t>
                      </a:r>
                      <a:endParaRPr sz="1400">
                        <a:latin typeface="Yu Gothic UI"/>
                        <a:cs typeface="Yu Gothic UI"/>
                      </a:endParaRPr>
                    </a:p>
                    <a:p>
                      <a:pPr marL="323215" marR="12065" algn="just">
                        <a:lnSpc>
                          <a:spcPct val="100000"/>
                        </a:lnSpc>
                        <a:spcBef>
                          <a:spcPts val="1340"/>
                        </a:spcBef>
                        <a:tabLst>
                          <a:tab pos="6363335" algn="l"/>
                        </a:tabLst>
                      </a:pPr>
                      <a:r>
                        <a:rPr sz="1400" dirty="0">
                          <a:latin typeface="Yu Gothic UI"/>
                          <a:cs typeface="Yu Gothic UI"/>
                        </a:rPr>
                        <a:t>有床義歯</a:t>
                      </a:r>
                      <a:r>
                        <a:rPr sz="1400" spc="305" dirty="0">
                          <a:latin typeface="Yu Gothic UI"/>
                          <a:cs typeface="Yu Gothic UI"/>
                        </a:rPr>
                        <a:t>  </a:t>
                      </a:r>
                      <a:r>
                        <a:rPr sz="1400" dirty="0">
                          <a:latin typeface="Yu Gothic UI"/>
                          <a:cs typeface="Yu Gothic UI"/>
                        </a:rPr>
                        <a:t>総義</a:t>
                      </a:r>
                      <a:r>
                        <a:rPr sz="1400" spc="-50" dirty="0">
                          <a:latin typeface="Yu Gothic UI"/>
                          <a:cs typeface="Yu Gothic UI"/>
                        </a:rPr>
                        <a:t>歯</a:t>
                      </a:r>
                      <a:r>
                        <a:rPr sz="1400" dirty="0">
                          <a:latin typeface="Yu Gothic UI"/>
                          <a:cs typeface="Yu Gothic UI"/>
                        </a:rPr>
                        <a:t>	</a:t>
                      </a:r>
                      <a:r>
                        <a:rPr sz="1400" u="sng" spc="130" dirty="0">
                          <a:uFill>
                            <a:solidFill>
                              <a:srgbClr val="000000"/>
                            </a:solidFill>
                          </a:uFill>
                          <a:latin typeface="Yu Gothic UI"/>
                          <a:cs typeface="Yu Gothic UI"/>
                        </a:rPr>
                        <a:t>2,420</a:t>
                      </a:r>
                      <a:r>
                        <a:rPr sz="1400" u="sng" dirty="0">
                          <a:uFill>
                            <a:solidFill>
                              <a:srgbClr val="000000"/>
                            </a:solidFill>
                          </a:uFill>
                          <a:latin typeface="Yu Gothic UI"/>
                          <a:cs typeface="Yu Gothic UI"/>
                        </a:rPr>
                        <a:t>点</a:t>
                      </a:r>
                      <a:r>
                        <a:rPr sz="1400" spc="425" dirty="0">
                          <a:latin typeface="Yu Gothic UI"/>
                          <a:cs typeface="Yu Gothic UI"/>
                        </a:rPr>
                        <a:t>    </a:t>
                      </a:r>
                      <a:r>
                        <a:rPr sz="1400" b="1" u="sng" spc="160" dirty="0">
                          <a:solidFill>
                            <a:srgbClr val="006FC0"/>
                          </a:solidFill>
                          <a:uFill>
                            <a:solidFill>
                              <a:srgbClr val="006FC0"/>
                            </a:solidFill>
                          </a:uFill>
                          <a:latin typeface="Yu Gothic UI"/>
                          <a:cs typeface="Yu Gothic UI"/>
                        </a:rPr>
                        <a:t>2,500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323215" marR="12065" algn="just">
                        <a:lnSpc>
                          <a:spcPct val="100000"/>
                        </a:lnSpc>
                        <a:spcBef>
                          <a:spcPts val="1160"/>
                        </a:spcBef>
                        <a:tabLst>
                          <a:tab pos="6450330" algn="l"/>
                          <a:tab pos="7546340" algn="l"/>
                        </a:tabLst>
                      </a:pPr>
                      <a:r>
                        <a:rPr sz="1400" dirty="0">
                          <a:latin typeface="Yu Gothic UI"/>
                          <a:cs typeface="Yu Gothic UI"/>
                        </a:rPr>
                        <a:t>大連結子</a:t>
                      </a:r>
                      <a:r>
                        <a:rPr sz="1400" spc="305" dirty="0">
                          <a:latin typeface="Yu Gothic UI"/>
                          <a:cs typeface="Yu Gothic UI"/>
                        </a:rPr>
                        <a:t>  </a:t>
                      </a:r>
                      <a:r>
                        <a:rPr sz="1400" spc="215" dirty="0">
                          <a:latin typeface="Yu Gothic UI"/>
                          <a:cs typeface="Yu Gothic UI"/>
                        </a:rPr>
                        <a:t>鋳造</a:t>
                      </a:r>
                      <a:r>
                        <a:rPr sz="1400" spc="175" dirty="0">
                          <a:latin typeface="Yu Gothic UI"/>
                          <a:cs typeface="Yu Gothic UI"/>
                        </a:rPr>
                        <a:t>バ</a:t>
                      </a:r>
                      <a:r>
                        <a:rPr sz="1400" spc="90" dirty="0">
                          <a:latin typeface="Yu Gothic UI"/>
                          <a:cs typeface="Yu Gothic UI"/>
                        </a:rPr>
                        <a:t>ー</a:t>
                      </a:r>
                      <a:r>
                        <a:rPr sz="1400" dirty="0">
                          <a:latin typeface="Yu Gothic UI"/>
                          <a:cs typeface="Yu Gothic UI"/>
                        </a:rPr>
                        <a:t>	</a:t>
                      </a:r>
                      <a:r>
                        <a:rPr sz="1400" u="sng" spc="120" dirty="0">
                          <a:uFill>
                            <a:solidFill>
                              <a:srgbClr val="000000"/>
                            </a:solidFill>
                          </a:uFill>
                          <a:latin typeface="Yu Gothic UI"/>
                          <a:cs typeface="Yu Gothic UI"/>
                        </a:rPr>
                        <a:t>458</a:t>
                      </a:r>
                      <a:r>
                        <a:rPr sz="1400" u="sng" spc="-50" dirty="0">
                          <a:uFill>
                            <a:solidFill>
                              <a:srgbClr val="000000"/>
                            </a:solidFill>
                          </a:uFill>
                          <a:latin typeface="Yu Gothic UI"/>
                          <a:cs typeface="Yu Gothic UI"/>
                        </a:rPr>
                        <a:t>点</a:t>
                      </a:r>
                      <a:r>
                        <a:rPr sz="1400" dirty="0">
                          <a:latin typeface="Yu Gothic UI"/>
                          <a:cs typeface="Yu Gothic UI"/>
                        </a:rPr>
                        <a:t>	</a:t>
                      </a:r>
                      <a:r>
                        <a:rPr sz="1400" b="1" u="sng" spc="150" dirty="0">
                          <a:solidFill>
                            <a:srgbClr val="006FC0"/>
                          </a:solidFill>
                          <a:uFill>
                            <a:solidFill>
                              <a:srgbClr val="006FC0"/>
                            </a:solidFill>
                          </a:uFill>
                          <a:latin typeface="Yu Gothic UI"/>
                          <a:cs typeface="Yu Gothic UI"/>
                        </a:rPr>
                        <a:t>468</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323215" marR="12065" algn="just">
                        <a:lnSpc>
                          <a:spcPct val="100000"/>
                        </a:lnSpc>
                        <a:spcBef>
                          <a:spcPts val="1165"/>
                        </a:spcBef>
                        <a:tabLst>
                          <a:tab pos="6450330" algn="l"/>
                          <a:tab pos="7546340" algn="l"/>
                        </a:tabLst>
                      </a:pPr>
                      <a:r>
                        <a:rPr sz="1400" dirty="0">
                          <a:latin typeface="Yu Gothic UI"/>
                          <a:cs typeface="Yu Gothic UI"/>
                        </a:rPr>
                        <a:t>根面被覆</a:t>
                      </a:r>
                      <a:r>
                        <a:rPr sz="1400" spc="315" dirty="0">
                          <a:latin typeface="Yu Gothic UI"/>
                          <a:cs typeface="Yu Gothic UI"/>
                        </a:rPr>
                        <a:t>  </a:t>
                      </a:r>
                      <a:r>
                        <a:rPr sz="1400" spc="235" dirty="0">
                          <a:latin typeface="Yu Gothic UI"/>
                          <a:cs typeface="Yu Gothic UI"/>
                        </a:rPr>
                        <a:t>根面版</a:t>
                      </a:r>
                      <a:r>
                        <a:rPr sz="1400" spc="180" dirty="0">
                          <a:latin typeface="Yu Gothic UI"/>
                          <a:cs typeface="Yu Gothic UI"/>
                        </a:rPr>
                        <a:t>に</a:t>
                      </a:r>
                      <a:r>
                        <a:rPr sz="1400" spc="175" dirty="0">
                          <a:latin typeface="Yu Gothic UI"/>
                          <a:cs typeface="Yu Gothic UI"/>
                        </a:rPr>
                        <a:t>よ</a:t>
                      </a:r>
                      <a:r>
                        <a:rPr sz="1400" spc="180" dirty="0">
                          <a:latin typeface="Yu Gothic UI"/>
                          <a:cs typeface="Yu Gothic UI"/>
                        </a:rPr>
                        <a:t>るも</a:t>
                      </a:r>
                      <a:r>
                        <a:rPr sz="1400" spc="140" dirty="0">
                          <a:latin typeface="Yu Gothic UI"/>
                          <a:cs typeface="Yu Gothic UI"/>
                        </a:rPr>
                        <a:t>の</a:t>
                      </a:r>
                      <a:r>
                        <a:rPr sz="1400" dirty="0">
                          <a:latin typeface="Yu Gothic UI"/>
                          <a:cs typeface="Yu Gothic UI"/>
                        </a:rPr>
                        <a:t>	</a:t>
                      </a:r>
                      <a:r>
                        <a:rPr sz="1400" u="sng" spc="120" dirty="0">
                          <a:uFill>
                            <a:solidFill>
                              <a:srgbClr val="000000"/>
                            </a:solidFill>
                          </a:uFill>
                          <a:latin typeface="Yu Gothic UI"/>
                          <a:cs typeface="Yu Gothic UI"/>
                        </a:rPr>
                        <a:t>195</a:t>
                      </a:r>
                      <a:r>
                        <a:rPr sz="1400" u="sng" spc="-50" dirty="0">
                          <a:uFill>
                            <a:solidFill>
                              <a:srgbClr val="000000"/>
                            </a:solidFill>
                          </a:uFill>
                          <a:latin typeface="Yu Gothic UI"/>
                          <a:cs typeface="Yu Gothic UI"/>
                        </a:rPr>
                        <a:t>点</a:t>
                      </a:r>
                      <a:r>
                        <a:rPr sz="1400" dirty="0">
                          <a:latin typeface="Yu Gothic UI"/>
                          <a:cs typeface="Yu Gothic UI"/>
                        </a:rPr>
                        <a:t>	</a:t>
                      </a:r>
                      <a:r>
                        <a:rPr sz="1400" b="1" u="sng" spc="165" dirty="0">
                          <a:solidFill>
                            <a:srgbClr val="006FC0"/>
                          </a:solidFill>
                          <a:uFill>
                            <a:solidFill>
                              <a:srgbClr val="006FC0"/>
                            </a:solidFill>
                          </a:uFill>
                          <a:latin typeface="Yu Gothic UI"/>
                          <a:cs typeface="Yu Gothic UI"/>
                        </a:rPr>
                        <a:t>225</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L="323215" marR="12065" algn="just">
                        <a:lnSpc>
                          <a:spcPct val="100000"/>
                        </a:lnSpc>
                        <a:spcBef>
                          <a:spcPts val="1160"/>
                        </a:spcBef>
                        <a:tabLst>
                          <a:tab pos="6450330" algn="l"/>
                          <a:tab pos="7546340" algn="l"/>
                        </a:tabLst>
                      </a:pPr>
                      <a:r>
                        <a:rPr sz="1400" spc="375" dirty="0">
                          <a:latin typeface="Yu Gothic UI"/>
                          <a:cs typeface="Yu Gothic UI"/>
                        </a:rPr>
                        <a:t>磁性</a:t>
                      </a:r>
                      <a:r>
                        <a:rPr sz="1400" spc="290" dirty="0">
                          <a:latin typeface="Yu Gothic UI"/>
                          <a:cs typeface="Yu Gothic UI"/>
                        </a:rPr>
                        <a:t>ア</a:t>
                      </a:r>
                      <a:r>
                        <a:rPr sz="1400" spc="280" dirty="0">
                          <a:latin typeface="Yu Gothic UI"/>
                          <a:cs typeface="Yu Gothic UI"/>
                        </a:rPr>
                        <a:t>タ</a:t>
                      </a:r>
                      <a:r>
                        <a:rPr sz="1400" spc="245" dirty="0">
                          <a:latin typeface="Yu Gothic UI"/>
                          <a:cs typeface="Yu Gothic UI"/>
                        </a:rPr>
                        <a:t>ッ</a:t>
                      </a:r>
                      <a:r>
                        <a:rPr sz="1400" spc="280" dirty="0">
                          <a:latin typeface="Yu Gothic UI"/>
                          <a:cs typeface="Yu Gothic UI"/>
                        </a:rPr>
                        <a:t>チ</a:t>
                      </a:r>
                      <a:r>
                        <a:rPr sz="1400" spc="265" dirty="0">
                          <a:latin typeface="Yu Gothic UI"/>
                          <a:cs typeface="Yu Gothic UI"/>
                        </a:rPr>
                        <a:t>メ</a:t>
                      </a:r>
                      <a:r>
                        <a:rPr sz="1400" spc="280" dirty="0">
                          <a:latin typeface="Yu Gothic UI"/>
                          <a:cs typeface="Yu Gothic UI"/>
                        </a:rPr>
                        <a:t>ン</a:t>
                      </a:r>
                      <a:r>
                        <a:rPr sz="1400" spc="254" dirty="0">
                          <a:latin typeface="Yu Gothic UI"/>
                          <a:cs typeface="Yu Gothic UI"/>
                        </a:rPr>
                        <a:t>ト</a:t>
                      </a:r>
                      <a:r>
                        <a:rPr sz="1400" spc="250" dirty="0">
                          <a:latin typeface="Yu Gothic UI"/>
                          <a:cs typeface="Yu Gothic UI"/>
                        </a:rPr>
                        <a:t>   </a:t>
                      </a:r>
                      <a:r>
                        <a:rPr sz="1400" spc="185" dirty="0">
                          <a:latin typeface="Yu Gothic UI"/>
                          <a:cs typeface="Yu Gothic UI"/>
                        </a:rPr>
                        <a:t>キ</a:t>
                      </a:r>
                      <a:r>
                        <a:rPr sz="1400" spc="160" dirty="0">
                          <a:latin typeface="Yu Gothic UI"/>
                          <a:cs typeface="Yu Gothic UI"/>
                        </a:rPr>
                        <a:t>ー</a:t>
                      </a:r>
                      <a:r>
                        <a:rPr sz="1400" spc="200" dirty="0">
                          <a:latin typeface="Yu Gothic UI"/>
                          <a:cs typeface="Yu Gothic UI"/>
                        </a:rPr>
                        <a:t>パ</a:t>
                      </a:r>
                      <a:r>
                        <a:rPr sz="1400" spc="160" dirty="0">
                          <a:latin typeface="Yu Gothic UI"/>
                          <a:cs typeface="Yu Gothic UI"/>
                        </a:rPr>
                        <a:t>ー</a:t>
                      </a:r>
                      <a:r>
                        <a:rPr sz="1400" spc="250" dirty="0">
                          <a:latin typeface="Yu Gothic UI"/>
                          <a:cs typeface="Yu Gothic UI"/>
                        </a:rPr>
                        <a:t>付</a:t>
                      </a:r>
                      <a:r>
                        <a:rPr sz="1400" spc="185" dirty="0">
                          <a:latin typeface="Yu Gothic UI"/>
                          <a:cs typeface="Yu Gothic UI"/>
                        </a:rPr>
                        <a:t>き</a:t>
                      </a:r>
                      <a:r>
                        <a:rPr sz="1400" spc="250" dirty="0">
                          <a:latin typeface="Yu Gothic UI"/>
                          <a:cs typeface="Yu Gothic UI"/>
                        </a:rPr>
                        <a:t>根面</a:t>
                      </a:r>
                      <a:r>
                        <a:rPr sz="1400" spc="235" dirty="0">
                          <a:latin typeface="Yu Gothic UI"/>
                          <a:cs typeface="Yu Gothic UI"/>
                        </a:rPr>
                        <a:t>板</a:t>
                      </a:r>
                      <a:r>
                        <a:rPr sz="1400" spc="175" dirty="0">
                          <a:latin typeface="Yu Gothic UI"/>
                          <a:cs typeface="Yu Gothic UI"/>
                        </a:rPr>
                        <a:t>を</a:t>
                      </a:r>
                      <a:r>
                        <a:rPr sz="1400" spc="235" dirty="0">
                          <a:latin typeface="Yu Gothic UI"/>
                          <a:cs typeface="Yu Gothic UI"/>
                        </a:rPr>
                        <a:t>用</a:t>
                      </a:r>
                      <a:r>
                        <a:rPr sz="1400" spc="175" dirty="0">
                          <a:latin typeface="Yu Gothic UI"/>
                          <a:cs typeface="Yu Gothic UI"/>
                        </a:rPr>
                        <a:t>い</a:t>
                      </a:r>
                      <a:r>
                        <a:rPr sz="1400" spc="95" dirty="0">
                          <a:latin typeface="Yu Gothic UI"/>
                          <a:cs typeface="Yu Gothic UI"/>
                        </a:rPr>
                        <a:t>る</a:t>
                      </a:r>
                      <a:r>
                        <a:rPr sz="1400" spc="125" dirty="0">
                          <a:latin typeface="Yu Gothic UI"/>
                          <a:cs typeface="Yu Gothic UI"/>
                        </a:rPr>
                        <a:t>場</a:t>
                      </a:r>
                      <a:r>
                        <a:rPr sz="1400" spc="75" dirty="0">
                          <a:latin typeface="Yu Gothic UI"/>
                          <a:cs typeface="Yu Gothic UI"/>
                        </a:rPr>
                        <a:t>合</a:t>
                      </a:r>
                      <a:r>
                        <a:rPr sz="1400" dirty="0">
                          <a:latin typeface="Yu Gothic UI"/>
                          <a:cs typeface="Yu Gothic UI"/>
                        </a:rPr>
                        <a:t>	</a:t>
                      </a:r>
                      <a:r>
                        <a:rPr sz="1400" u="sng" spc="120" dirty="0">
                          <a:uFill>
                            <a:solidFill>
                              <a:srgbClr val="000000"/>
                            </a:solidFill>
                          </a:uFill>
                          <a:latin typeface="Yu Gothic UI"/>
                          <a:cs typeface="Yu Gothic UI"/>
                        </a:rPr>
                        <a:t>550</a:t>
                      </a:r>
                      <a:r>
                        <a:rPr sz="1400" u="sng" spc="-50" dirty="0">
                          <a:uFill>
                            <a:solidFill>
                              <a:srgbClr val="000000"/>
                            </a:solidFill>
                          </a:uFill>
                          <a:latin typeface="Yu Gothic UI"/>
                          <a:cs typeface="Yu Gothic UI"/>
                        </a:rPr>
                        <a:t>点</a:t>
                      </a:r>
                      <a:r>
                        <a:rPr sz="1400" dirty="0">
                          <a:latin typeface="Yu Gothic UI"/>
                          <a:cs typeface="Yu Gothic UI"/>
                        </a:rPr>
                        <a:t>	</a:t>
                      </a:r>
                      <a:r>
                        <a:rPr sz="1400" b="1" u="sng" spc="165" dirty="0">
                          <a:solidFill>
                            <a:srgbClr val="006FC0"/>
                          </a:solidFill>
                          <a:uFill>
                            <a:solidFill>
                              <a:srgbClr val="006FC0"/>
                            </a:solidFill>
                          </a:uFill>
                          <a:latin typeface="Yu Gothic UI"/>
                          <a:cs typeface="Yu Gothic UI"/>
                        </a:rPr>
                        <a:t>580</a:t>
                      </a:r>
                      <a:r>
                        <a:rPr sz="1400" b="1" u="sng" spc="-50" dirty="0">
                          <a:solidFill>
                            <a:srgbClr val="006FC0"/>
                          </a:solidFill>
                          <a:uFill>
                            <a:solidFill>
                              <a:srgbClr val="006FC0"/>
                            </a:solidFill>
                          </a:uFill>
                          <a:latin typeface="Yu Gothic UI"/>
                          <a:cs typeface="Yu Gothic UI"/>
                        </a:rPr>
                        <a:t>点</a:t>
                      </a:r>
                      <a:endParaRPr sz="1400">
                        <a:latin typeface="Yu Gothic UI"/>
                        <a:cs typeface="Yu Gothic UI"/>
                      </a:endParaRPr>
                    </a:p>
                    <a:p>
                      <a:pPr marR="12065">
                        <a:lnSpc>
                          <a:spcPct val="100000"/>
                        </a:lnSpc>
                        <a:spcBef>
                          <a:spcPts val="350"/>
                        </a:spcBef>
                      </a:pPr>
                      <a:endParaRPr sz="1400">
                        <a:latin typeface="Times New Roman"/>
                        <a:cs typeface="Times New Roman"/>
                      </a:endParaRPr>
                    </a:p>
                    <a:p>
                      <a:pPr algn="r">
                        <a:lnSpc>
                          <a:spcPts val="1860"/>
                        </a:lnSpc>
                      </a:pPr>
                      <a:r>
                        <a:rPr sz="1800" b="1" spc="-25" dirty="0">
                          <a:latin typeface="Calibri"/>
                          <a:cs typeface="Calibri"/>
                        </a:rPr>
                        <a:t>88</a:t>
                      </a:r>
                      <a:endParaRPr sz="1800">
                        <a:latin typeface="Calibri"/>
                        <a:cs typeface="Calibri"/>
                      </a:endParaRPr>
                    </a:p>
                  </a:txBody>
                  <a:tcPr marL="0" marR="0" marT="12636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8" name="object 8"/>
          <p:cNvPicPr/>
          <p:nvPr/>
        </p:nvPicPr>
        <p:blipFill>
          <a:blip r:embed="rId3" cstate="print"/>
          <a:stretch>
            <a:fillRect/>
          </a:stretch>
        </p:blipFill>
        <p:spPr>
          <a:xfrm>
            <a:off x="8233409" y="3135502"/>
            <a:ext cx="1565275" cy="1447546"/>
          </a:xfrm>
          <a:prstGeom prst="rect">
            <a:avLst/>
          </a:prstGeom>
        </p:spPr>
      </p:pic>
      <p:sp>
        <p:nvSpPr>
          <p:cNvPr id="9" name="object 9"/>
          <p:cNvSpPr txBox="1"/>
          <p:nvPr/>
        </p:nvSpPr>
        <p:spPr>
          <a:xfrm>
            <a:off x="78739" y="11683"/>
            <a:ext cx="9547225" cy="186690"/>
          </a:xfrm>
          <a:prstGeom prst="rect">
            <a:avLst/>
          </a:prstGeom>
        </p:spPr>
        <p:txBody>
          <a:bodyPr vert="horz" wrap="square" lIns="0" tIns="13335" rIns="0" bIns="0" rtlCol="0">
            <a:spAutoFit/>
          </a:bodyPr>
          <a:lstStyle/>
          <a:p>
            <a:pPr marL="12700">
              <a:lnSpc>
                <a:spcPct val="100000"/>
              </a:lnSpc>
              <a:spcBef>
                <a:spcPts val="105"/>
              </a:spcBef>
            </a:pPr>
            <a:r>
              <a:rPr sz="1050" spc="-120" dirty="0">
                <a:latin typeface="Yu Gothic UI"/>
                <a:cs typeface="Yu Gothic UI"/>
              </a:rPr>
              <a:t>令和８年度診療報酬改定 Ⅲ－７口腔疾患の重症化予防等の生活の質に配慮した歯科医療の推進、口腔機能発達不全及び口腔機能低下への対応の充実、歯科治療のデジタル化の推進－⑬</a:t>
            </a:r>
            <a:endParaRPr sz="1050">
              <a:latin typeface="Yu Gothic UI"/>
              <a:cs typeface="Yu Gothic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3" name="object 3"/>
          <p:cNvSpPr txBox="1"/>
          <p:nvPr/>
        </p:nvSpPr>
        <p:spPr>
          <a:xfrm>
            <a:off x="3325748" y="3897248"/>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8</a:t>
            </a:r>
          </a:p>
        </p:txBody>
      </p:sp>
      <p:sp>
        <p:nvSpPr>
          <p:cNvPr id="4" name="object 4"/>
          <p:cNvSpPr txBox="1">
            <a:spLocks noGrp="1"/>
          </p:cNvSpPr>
          <p:nvPr>
            <p:ph type="title"/>
          </p:nvPr>
        </p:nvSpPr>
        <p:spPr>
          <a:xfrm>
            <a:off x="3325748" y="4152976"/>
            <a:ext cx="5241925" cy="452120"/>
          </a:xfrm>
          <a:prstGeom prst="rect">
            <a:avLst/>
          </a:prstGeom>
        </p:spPr>
        <p:txBody>
          <a:bodyPr vert="horz" wrap="square" lIns="0" tIns="12065" rIns="0" bIns="0" rtlCol="0">
            <a:spAutoFit/>
          </a:bodyPr>
          <a:lstStyle/>
          <a:p>
            <a:pPr marL="12700">
              <a:lnSpc>
                <a:spcPct val="100000"/>
              </a:lnSpc>
              <a:spcBef>
                <a:spcPts val="95"/>
              </a:spcBef>
            </a:pPr>
            <a:r>
              <a:rPr sz="2800" spc="155" dirty="0"/>
              <a:t>2</a:t>
            </a:r>
            <a:r>
              <a:rPr sz="2800" spc="220" dirty="0"/>
              <a:t>．賃上げに向けた評価の見直し</a:t>
            </a:r>
            <a:endParaRPr sz="2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9016" y="3790264"/>
            <a:ext cx="2540000" cy="300355"/>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1279016" y="4046982"/>
            <a:ext cx="8134984" cy="452120"/>
          </a:xfrm>
          <a:prstGeom prst="rect">
            <a:avLst/>
          </a:prstGeom>
        </p:spPr>
        <p:txBody>
          <a:bodyPr vert="horz" wrap="square" lIns="0" tIns="12065" rIns="0" bIns="0" rtlCol="0">
            <a:spAutoFit/>
          </a:bodyPr>
          <a:lstStyle/>
          <a:p>
            <a:pPr marL="12700">
              <a:lnSpc>
                <a:spcPct val="100000"/>
              </a:lnSpc>
              <a:spcBef>
                <a:spcPts val="95"/>
              </a:spcBef>
              <a:tabLst>
                <a:tab pos="1373505" algn="l"/>
              </a:tabLst>
            </a:pPr>
            <a:r>
              <a:rPr sz="2800" spc="425" dirty="0"/>
              <a:t>21</a:t>
            </a:r>
            <a:r>
              <a:rPr sz="2800" spc="185" dirty="0"/>
              <a:t>-３</a:t>
            </a:r>
            <a:r>
              <a:rPr sz="2800" dirty="0"/>
              <a:t>	</a:t>
            </a:r>
            <a:r>
              <a:rPr sz="2800" spc="180" dirty="0"/>
              <a:t>臨床現場の実態等を踏まえた評価の見直し</a:t>
            </a:r>
            <a:endParaRPr sz="2800"/>
          </a:p>
        </p:txBody>
      </p:sp>
      <p:sp>
        <p:nvSpPr>
          <p:cNvPr id="4" name="object 4"/>
          <p:cNvSpPr/>
          <p:nvPr/>
        </p:nvSpPr>
        <p:spPr>
          <a:xfrm>
            <a:off x="0" y="3791826"/>
            <a:ext cx="1200150" cy="808990"/>
          </a:xfrm>
          <a:custGeom>
            <a:avLst/>
            <a:gdLst/>
            <a:ahLst/>
            <a:cxnLst/>
            <a:rect l="l" t="t" r="r" b="b"/>
            <a:pathLst>
              <a:path w="1200150" h="808989">
                <a:moveTo>
                  <a:pt x="1200150" y="0"/>
                </a:moveTo>
                <a:lnTo>
                  <a:pt x="0" y="0"/>
                </a:lnTo>
                <a:lnTo>
                  <a:pt x="0" y="808748"/>
                </a:lnTo>
                <a:lnTo>
                  <a:pt x="1200150" y="808748"/>
                </a:lnTo>
                <a:lnTo>
                  <a:pt x="1200150" y="0"/>
                </a:lnTo>
                <a:close/>
              </a:path>
            </a:pathLst>
          </a:custGeom>
          <a:solidFill>
            <a:srgbClr val="CDFFDC"/>
          </a:solidFill>
        </p:spPr>
        <p:txBody>
          <a:bodyPr wrap="square" lIns="0" tIns="0" rIns="0" bIns="0" rtlCol="0"/>
          <a:lstStyle/>
          <a:p>
            <a:endParaRPr/>
          </a:p>
        </p:txBody>
      </p:sp>
      <p:sp>
        <p:nvSpPr>
          <p:cNvPr id="5" name="object 5"/>
          <p:cNvSpPr txBox="1"/>
          <p:nvPr/>
        </p:nvSpPr>
        <p:spPr>
          <a:xfrm>
            <a:off x="9570846" y="6515811"/>
            <a:ext cx="257175" cy="30035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89</a:t>
            </a:r>
            <a:endParaRPr sz="1800">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xfrm>
            <a:off x="3568446" y="402716"/>
            <a:ext cx="2768600" cy="391160"/>
          </a:xfrm>
          <a:prstGeom prst="rect">
            <a:avLst/>
          </a:prstGeom>
        </p:spPr>
        <p:txBody>
          <a:bodyPr vert="horz" wrap="square" lIns="0" tIns="12700" rIns="0" bIns="0" rtlCol="0">
            <a:spAutoFit/>
          </a:bodyPr>
          <a:lstStyle/>
          <a:p>
            <a:pPr marL="12700">
              <a:lnSpc>
                <a:spcPct val="100000"/>
              </a:lnSpc>
              <a:spcBef>
                <a:spcPts val="100"/>
              </a:spcBef>
            </a:pPr>
            <a:r>
              <a:rPr spc="140" dirty="0"/>
              <a:t>個別の評価の見直し</a:t>
            </a:r>
          </a:p>
        </p:txBody>
      </p:sp>
      <p:sp>
        <p:nvSpPr>
          <p:cNvPr id="4" name="object 4"/>
          <p:cNvSpPr txBox="1"/>
          <p:nvPr/>
        </p:nvSpPr>
        <p:spPr>
          <a:xfrm>
            <a:off x="78739" y="5842"/>
            <a:ext cx="9678670" cy="391160"/>
          </a:xfrm>
          <a:prstGeom prst="rect">
            <a:avLst/>
          </a:prstGeom>
        </p:spPr>
        <p:txBody>
          <a:bodyPr vert="horz" wrap="square" lIns="0" tIns="12700" rIns="0" bIns="0" rtlCol="0">
            <a:spAutoFit/>
          </a:bodyPr>
          <a:lstStyle/>
          <a:p>
            <a:pPr marL="12700" marR="5080">
              <a:lnSpc>
                <a:spcPct val="100000"/>
              </a:lnSpc>
              <a:spcBef>
                <a:spcPts val="100"/>
              </a:spcBef>
              <a:tabLst>
                <a:tab pos="1841500" algn="l"/>
              </a:tabLst>
            </a:pPr>
            <a:r>
              <a:rPr sz="1200" dirty="0">
                <a:latin typeface="Yu Gothic UI"/>
                <a:cs typeface="Yu Gothic UI"/>
              </a:rPr>
              <a:t>令和８年度診療報酬改</a:t>
            </a:r>
            <a:r>
              <a:rPr sz="1200" spc="-50" dirty="0">
                <a:latin typeface="Yu Gothic UI"/>
                <a:cs typeface="Yu Gothic UI"/>
              </a:rPr>
              <a:t>定</a:t>
            </a:r>
            <a:r>
              <a:rPr sz="1200" dirty="0">
                <a:latin typeface="Yu Gothic UI"/>
                <a:cs typeface="Yu Gothic UI"/>
              </a:rPr>
              <a:t>	Ⅲ－７ </a:t>
            </a:r>
            <a:r>
              <a:rPr sz="1200" spc="60" dirty="0">
                <a:latin typeface="Yu Gothic UI"/>
                <a:cs typeface="Yu Gothic UI"/>
              </a:rPr>
              <a:t>口腔疾患</a:t>
            </a:r>
            <a:r>
              <a:rPr sz="1200" dirty="0">
                <a:latin typeface="Yu Gothic UI"/>
                <a:cs typeface="Yu Gothic UI"/>
              </a:rPr>
              <a:t>の</a:t>
            </a:r>
            <a:r>
              <a:rPr sz="1200" spc="60" dirty="0">
                <a:latin typeface="Yu Gothic UI"/>
                <a:cs typeface="Yu Gothic UI"/>
              </a:rPr>
              <a:t>重症化予防等</a:t>
            </a:r>
            <a:r>
              <a:rPr sz="1200" dirty="0">
                <a:latin typeface="Yu Gothic UI"/>
                <a:cs typeface="Yu Gothic UI"/>
              </a:rPr>
              <a:t>の</a:t>
            </a:r>
            <a:r>
              <a:rPr sz="1200" spc="60" dirty="0">
                <a:latin typeface="Yu Gothic UI"/>
                <a:cs typeface="Yu Gothic UI"/>
              </a:rPr>
              <a:t>生活</a:t>
            </a:r>
            <a:r>
              <a:rPr sz="1200" dirty="0">
                <a:latin typeface="Yu Gothic UI"/>
                <a:cs typeface="Yu Gothic UI"/>
              </a:rPr>
              <a:t>の</a:t>
            </a:r>
            <a:r>
              <a:rPr sz="1200" spc="60" dirty="0">
                <a:latin typeface="Yu Gothic UI"/>
                <a:cs typeface="Yu Gothic UI"/>
              </a:rPr>
              <a:t>質</a:t>
            </a:r>
            <a:r>
              <a:rPr sz="1200" dirty="0">
                <a:latin typeface="Yu Gothic UI"/>
                <a:cs typeface="Yu Gothic UI"/>
              </a:rPr>
              <a:t>に</a:t>
            </a:r>
            <a:r>
              <a:rPr sz="1200" spc="60" dirty="0">
                <a:latin typeface="Yu Gothic UI"/>
                <a:cs typeface="Yu Gothic UI"/>
              </a:rPr>
              <a:t>配慮</a:t>
            </a:r>
            <a:r>
              <a:rPr sz="1200" dirty="0">
                <a:latin typeface="Yu Gothic UI"/>
                <a:cs typeface="Yu Gothic UI"/>
              </a:rPr>
              <a:t>した</a:t>
            </a:r>
            <a:r>
              <a:rPr sz="1200" spc="60" dirty="0">
                <a:latin typeface="Yu Gothic UI"/>
                <a:cs typeface="Yu Gothic UI"/>
              </a:rPr>
              <a:t>歯科医療</a:t>
            </a:r>
            <a:r>
              <a:rPr sz="1200" dirty="0">
                <a:latin typeface="Yu Gothic UI"/>
                <a:cs typeface="Yu Gothic UI"/>
              </a:rPr>
              <a:t>の</a:t>
            </a:r>
            <a:r>
              <a:rPr sz="1200" spc="60" dirty="0">
                <a:latin typeface="Yu Gothic UI"/>
                <a:cs typeface="Yu Gothic UI"/>
              </a:rPr>
              <a:t>推進</a:t>
            </a:r>
            <a:r>
              <a:rPr sz="1200" dirty="0">
                <a:latin typeface="Yu Gothic UI"/>
                <a:cs typeface="Yu Gothic UI"/>
              </a:rPr>
              <a:t>、</a:t>
            </a:r>
            <a:r>
              <a:rPr sz="1200" spc="60" dirty="0">
                <a:latin typeface="Yu Gothic UI"/>
                <a:cs typeface="Yu Gothic UI"/>
              </a:rPr>
              <a:t>口腔機能発達不全及</a:t>
            </a:r>
            <a:r>
              <a:rPr sz="1200" spc="50" dirty="0">
                <a:latin typeface="Yu Gothic UI"/>
                <a:cs typeface="Yu Gothic UI"/>
              </a:rPr>
              <a:t>び</a:t>
            </a:r>
            <a:r>
              <a:rPr sz="1200" spc="60" dirty="0">
                <a:latin typeface="Yu Gothic UI"/>
                <a:cs typeface="Yu Gothic UI"/>
              </a:rPr>
              <a:t>口腔機能低下</a:t>
            </a:r>
            <a:r>
              <a:rPr sz="1200" dirty="0">
                <a:latin typeface="Yu Gothic UI"/>
                <a:cs typeface="Yu Gothic UI"/>
              </a:rPr>
              <a:t>への</a:t>
            </a:r>
            <a:r>
              <a:rPr sz="1200" spc="10" dirty="0">
                <a:latin typeface="Yu Gothic UI"/>
                <a:cs typeface="Yu Gothic UI"/>
              </a:rPr>
              <a:t>対</a:t>
            </a:r>
            <a:r>
              <a:rPr sz="1200" spc="105" dirty="0">
                <a:latin typeface="Yu Gothic UI"/>
                <a:cs typeface="Yu Gothic UI"/>
              </a:rPr>
              <a:t>応</a:t>
            </a:r>
            <a:r>
              <a:rPr sz="1200" spc="85" dirty="0">
                <a:latin typeface="Yu Gothic UI"/>
                <a:cs typeface="Yu Gothic UI"/>
              </a:rPr>
              <a:t>の</a:t>
            </a:r>
            <a:r>
              <a:rPr sz="1200" spc="105" dirty="0">
                <a:latin typeface="Yu Gothic UI"/>
                <a:cs typeface="Yu Gothic UI"/>
              </a:rPr>
              <a:t>充実</a:t>
            </a:r>
            <a:r>
              <a:rPr sz="1200" spc="70" dirty="0">
                <a:latin typeface="Yu Gothic UI"/>
                <a:cs typeface="Yu Gothic UI"/>
              </a:rPr>
              <a:t>、</a:t>
            </a:r>
            <a:r>
              <a:rPr sz="1200" spc="105" dirty="0">
                <a:latin typeface="Yu Gothic UI"/>
                <a:cs typeface="Yu Gothic UI"/>
              </a:rPr>
              <a:t>歯科治療</a:t>
            </a:r>
            <a:r>
              <a:rPr sz="1200" spc="85" dirty="0">
                <a:latin typeface="Yu Gothic UI"/>
                <a:cs typeface="Yu Gothic UI"/>
              </a:rPr>
              <a:t>の</a:t>
            </a:r>
            <a:r>
              <a:rPr sz="1200" spc="80" dirty="0">
                <a:latin typeface="Yu Gothic UI"/>
                <a:cs typeface="Yu Gothic UI"/>
              </a:rPr>
              <a:t>デ</a:t>
            </a:r>
            <a:r>
              <a:rPr sz="1200" spc="85" dirty="0">
                <a:latin typeface="Yu Gothic UI"/>
                <a:cs typeface="Yu Gothic UI"/>
              </a:rPr>
              <a:t>ジ</a:t>
            </a:r>
            <a:r>
              <a:rPr sz="1200" spc="80" dirty="0">
                <a:latin typeface="Yu Gothic UI"/>
                <a:cs typeface="Yu Gothic UI"/>
              </a:rPr>
              <a:t>タ</a:t>
            </a:r>
            <a:r>
              <a:rPr sz="1200" spc="85" dirty="0">
                <a:latin typeface="Yu Gothic UI"/>
                <a:cs typeface="Yu Gothic UI"/>
              </a:rPr>
              <a:t>ル</a:t>
            </a:r>
            <a:r>
              <a:rPr sz="1200" spc="105" dirty="0">
                <a:latin typeface="Yu Gothic UI"/>
                <a:cs typeface="Yu Gothic UI"/>
              </a:rPr>
              <a:t>化</a:t>
            </a:r>
            <a:r>
              <a:rPr sz="1200" spc="85" dirty="0">
                <a:latin typeface="Yu Gothic UI"/>
                <a:cs typeface="Yu Gothic UI"/>
              </a:rPr>
              <a:t>の</a:t>
            </a:r>
            <a:r>
              <a:rPr sz="1200" spc="105" dirty="0">
                <a:latin typeface="Yu Gothic UI"/>
                <a:cs typeface="Yu Gothic UI"/>
              </a:rPr>
              <a:t>推進</a:t>
            </a:r>
            <a:r>
              <a:rPr sz="1200" spc="80" dirty="0">
                <a:latin typeface="Yu Gothic UI"/>
                <a:cs typeface="Yu Gothic UI"/>
              </a:rPr>
              <a:t>－⑬</a:t>
            </a:r>
            <a:endParaRPr sz="1200">
              <a:latin typeface="Yu Gothic UI"/>
              <a:cs typeface="Yu Gothic UI"/>
            </a:endParaRPr>
          </a:p>
        </p:txBody>
      </p:sp>
      <p:sp>
        <p:nvSpPr>
          <p:cNvPr id="5" name="object 5"/>
          <p:cNvSpPr/>
          <p:nvPr/>
        </p:nvSpPr>
        <p:spPr>
          <a:xfrm>
            <a:off x="166839" y="6247434"/>
            <a:ext cx="9572625" cy="274320"/>
          </a:xfrm>
          <a:custGeom>
            <a:avLst/>
            <a:gdLst/>
            <a:ahLst/>
            <a:cxnLst/>
            <a:rect l="l" t="t" r="r" b="b"/>
            <a:pathLst>
              <a:path w="9572625" h="274320">
                <a:moveTo>
                  <a:pt x="5828284" y="0"/>
                </a:moveTo>
                <a:lnTo>
                  <a:pt x="0" y="0"/>
                </a:lnTo>
                <a:lnTo>
                  <a:pt x="0" y="274320"/>
                </a:lnTo>
                <a:lnTo>
                  <a:pt x="5828284" y="274320"/>
                </a:lnTo>
                <a:lnTo>
                  <a:pt x="5828284" y="0"/>
                </a:lnTo>
                <a:close/>
              </a:path>
              <a:path w="9572625" h="274320">
                <a:moveTo>
                  <a:pt x="9572409" y="0"/>
                </a:moveTo>
                <a:lnTo>
                  <a:pt x="7664361" y="0"/>
                </a:lnTo>
                <a:lnTo>
                  <a:pt x="5828322" y="0"/>
                </a:lnTo>
                <a:lnTo>
                  <a:pt x="5828322" y="274320"/>
                </a:lnTo>
                <a:lnTo>
                  <a:pt x="7664361" y="274320"/>
                </a:lnTo>
                <a:lnTo>
                  <a:pt x="9572409" y="274320"/>
                </a:lnTo>
                <a:lnTo>
                  <a:pt x="9572409" y="0"/>
                </a:lnTo>
                <a:close/>
              </a:path>
            </a:pathLst>
          </a:custGeom>
          <a:solidFill>
            <a:srgbClr val="006FE4">
              <a:alpha val="19999"/>
            </a:srgbClr>
          </a:solidFill>
        </p:spPr>
        <p:txBody>
          <a:bodyPr wrap="square" lIns="0" tIns="0" rIns="0" bIns="0" rtlCol="0"/>
          <a:lstStyle/>
          <a:p>
            <a:endParaRPr/>
          </a:p>
        </p:txBody>
      </p:sp>
      <p:graphicFrame>
        <p:nvGraphicFramePr>
          <p:cNvPr id="6" name="object 6"/>
          <p:cNvGraphicFramePr>
            <a:graphicFrameLocks noGrp="1"/>
          </p:cNvGraphicFramePr>
          <p:nvPr/>
        </p:nvGraphicFramePr>
        <p:xfrm>
          <a:off x="103237" y="926299"/>
          <a:ext cx="10054590" cy="5795645"/>
        </p:xfrm>
        <a:graphic>
          <a:graphicData uri="http://schemas.openxmlformats.org/drawingml/2006/table">
            <a:tbl>
              <a:tblPr firstRow="1" bandRow="1">
                <a:tableStyleId>{2D5ABB26-0587-4C30-8999-92F81FD0307C}</a:tableStyleId>
              </a:tblPr>
              <a:tblGrid>
                <a:gridCol w="59055">
                  <a:extLst>
                    <a:ext uri="{9D8B030D-6E8A-4147-A177-3AD203B41FA5}">
                      <a16:colId xmlns:a16="http://schemas.microsoft.com/office/drawing/2014/main" val="20000"/>
                    </a:ext>
                  </a:extLst>
                </a:gridCol>
                <a:gridCol w="405130">
                  <a:extLst>
                    <a:ext uri="{9D8B030D-6E8A-4147-A177-3AD203B41FA5}">
                      <a16:colId xmlns:a16="http://schemas.microsoft.com/office/drawing/2014/main" val="20001"/>
                    </a:ext>
                  </a:extLst>
                </a:gridCol>
                <a:gridCol w="1958339">
                  <a:extLst>
                    <a:ext uri="{9D8B030D-6E8A-4147-A177-3AD203B41FA5}">
                      <a16:colId xmlns:a16="http://schemas.microsoft.com/office/drawing/2014/main" val="20002"/>
                    </a:ext>
                  </a:extLst>
                </a:gridCol>
                <a:gridCol w="850900">
                  <a:extLst>
                    <a:ext uri="{9D8B030D-6E8A-4147-A177-3AD203B41FA5}">
                      <a16:colId xmlns:a16="http://schemas.microsoft.com/office/drawing/2014/main" val="20003"/>
                    </a:ext>
                  </a:extLst>
                </a:gridCol>
                <a:gridCol w="2889885">
                  <a:extLst>
                    <a:ext uri="{9D8B030D-6E8A-4147-A177-3AD203B41FA5}">
                      <a16:colId xmlns:a16="http://schemas.microsoft.com/office/drawing/2014/main" val="20004"/>
                    </a:ext>
                  </a:extLst>
                </a:gridCol>
                <a:gridCol w="1831975">
                  <a:extLst>
                    <a:ext uri="{9D8B030D-6E8A-4147-A177-3AD203B41FA5}">
                      <a16:colId xmlns:a16="http://schemas.microsoft.com/office/drawing/2014/main" val="20005"/>
                    </a:ext>
                  </a:extLst>
                </a:gridCol>
                <a:gridCol w="1893570">
                  <a:extLst>
                    <a:ext uri="{9D8B030D-6E8A-4147-A177-3AD203B41FA5}">
                      <a16:colId xmlns:a16="http://schemas.microsoft.com/office/drawing/2014/main" val="20006"/>
                    </a:ext>
                  </a:extLst>
                </a:gridCol>
                <a:gridCol w="80644">
                  <a:extLst>
                    <a:ext uri="{9D8B030D-6E8A-4147-A177-3AD203B41FA5}">
                      <a16:colId xmlns:a16="http://schemas.microsoft.com/office/drawing/2014/main" val="20007"/>
                    </a:ext>
                  </a:extLst>
                </a:gridCol>
              </a:tblGrid>
              <a:tr h="107314">
                <a:tc gridSpan="2">
                  <a:txBody>
                    <a:bodyPr/>
                    <a:lstStyle/>
                    <a:p>
                      <a:pPr marR="250190">
                        <a:lnSpc>
                          <a:spcPct val="100000"/>
                        </a:lnSpc>
                      </a:pPr>
                      <a:endParaRPr sz="500">
                        <a:latin typeface="Times New Roman"/>
                        <a:cs typeface="Times New Roman"/>
                      </a:endParaRPr>
                    </a:p>
                  </a:txBody>
                  <a:tcPr marL="0" marR="0" marT="0" marB="0">
                    <a:lnB w="9525">
                      <a:solidFill>
                        <a:srgbClr val="000000"/>
                      </a:solidFill>
                      <a:prstDash val="solid"/>
                    </a:lnB>
                  </a:tcPr>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B w="9525">
                      <a:solidFill>
                        <a:srgbClr val="000000"/>
                      </a:solidFill>
                      <a:prstDash val="solid"/>
                    </a:lnB>
                    <a:solidFill>
                      <a:srgbClr val="CDFFDC"/>
                    </a:solidFill>
                  </a:tcPr>
                </a:tc>
                <a:tc hMerge="1">
                  <a:txBody>
                    <a:bodyPr/>
                    <a:lstStyle/>
                    <a:p>
                      <a:endParaRPr/>
                    </a:p>
                  </a:txBody>
                  <a:tcPr marL="0" marR="0" marT="0" marB="0"/>
                </a:tc>
                <a:tc gridSpan="4">
                  <a:txBody>
                    <a:bodyPr/>
                    <a:lstStyle/>
                    <a:p>
                      <a:pPr marR="21590">
                        <a:lnSpc>
                          <a:spcPct val="100000"/>
                        </a:lnSpc>
                      </a:pPr>
                      <a:endParaRPr sz="500">
                        <a:latin typeface="Times New Roman"/>
                        <a:cs typeface="Times New Roman"/>
                      </a:endParaRPr>
                    </a:p>
                  </a:txBody>
                  <a:tcPr marL="0" marR="0" marT="0" marB="0">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055">
                <a:tc rowSpan="10" gridSpan="2">
                  <a:txBody>
                    <a:bodyPr/>
                    <a:lstStyle/>
                    <a:p>
                      <a:pPr marR="250190">
                        <a:lnSpc>
                          <a:spcPct val="100000"/>
                        </a:lnSpc>
                        <a:spcBef>
                          <a:spcPts val="215"/>
                        </a:spcBef>
                      </a:pPr>
                      <a:endParaRPr sz="1400">
                        <a:latin typeface="Times New Roman"/>
                        <a:cs typeface="Times New Roman"/>
                      </a:endParaRPr>
                    </a:p>
                    <a:p>
                      <a:pPr marL="90805" marR="222250">
                        <a:lnSpc>
                          <a:spcPct val="100000"/>
                        </a:lnSpc>
                        <a:spcBef>
                          <a:spcPts val="5"/>
                        </a:spcBef>
                      </a:pPr>
                      <a:r>
                        <a:rPr sz="1400" spc="-50" dirty="0">
                          <a:latin typeface="Wingdings"/>
                          <a:cs typeface="Wingdings"/>
                        </a:rPr>
                        <a:t></a:t>
                      </a:r>
                      <a:endParaRPr sz="1400">
                        <a:latin typeface="Wingdings"/>
                        <a:cs typeface="Wingdings"/>
                      </a:endParaRPr>
                    </a:p>
                    <a:p>
                      <a:pPr marR="250190">
                        <a:lnSpc>
                          <a:spcPct val="100000"/>
                        </a:lnSpc>
                        <a:spcBef>
                          <a:spcPts val="865"/>
                        </a:spcBef>
                      </a:pPr>
                      <a:endParaRPr sz="1400">
                        <a:latin typeface="Times New Roman"/>
                        <a:cs typeface="Times New Roman"/>
                      </a:endParaRPr>
                    </a:p>
                    <a:p>
                      <a:pPr marL="149860" algn="just">
                        <a:lnSpc>
                          <a:spcPct val="150100"/>
                        </a:lnSpc>
                      </a:pPr>
                      <a:r>
                        <a:rPr sz="1200" spc="-30" dirty="0">
                          <a:latin typeface="Yu Gothic UI"/>
                          <a:cs typeface="Yu Gothic UI"/>
                        </a:rPr>
                        <a:t>加圧</a:t>
                      </a:r>
                      <a:r>
                        <a:rPr sz="1200" spc="-25" dirty="0">
                          <a:latin typeface="Yu Gothic UI"/>
                          <a:cs typeface="Yu Gothic UI"/>
                        </a:rPr>
                        <a:t>抜歯顎骨腐骨</a:t>
                      </a:r>
                      <a:endParaRPr sz="1200">
                        <a:latin typeface="Yu Gothic UI"/>
                        <a:cs typeface="Yu Gothic UI"/>
                      </a:endParaRPr>
                    </a:p>
                    <a:p>
                      <a:pPr marR="250190">
                        <a:lnSpc>
                          <a:spcPct val="100000"/>
                        </a:lnSpc>
                      </a:pPr>
                      <a:endParaRPr sz="1200">
                        <a:latin typeface="Times New Roman"/>
                        <a:cs typeface="Times New Roman"/>
                      </a:endParaRPr>
                    </a:p>
                    <a:p>
                      <a:pPr marR="250190">
                        <a:lnSpc>
                          <a:spcPct val="100000"/>
                        </a:lnSpc>
                      </a:pPr>
                      <a:endParaRPr sz="1200">
                        <a:latin typeface="Times New Roman"/>
                        <a:cs typeface="Times New Roman"/>
                      </a:endParaRPr>
                    </a:p>
                    <a:p>
                      <a:pPr marR="250190">
                        <a:lnSpc>
                          <a:spcPct val="100000"/>
                        </a:lnSpc>
                        <a:spcBef>
                          <a:spcPts val="185"/>
                        </a:spcBef>
                      </a:pPr>
                      <a:endParaRPr sz="1200">
                        <a:latin typeface="Times New Roman"/>
                        <a:cs typeface="Times New Roman"/>
                      </a:endParaRPr>
                    </a:p>
                    <a:p>
                      <a:pPr marL="149860">
                        <a:lnSpc>
                          <a:spcPct val="150000"/>
                        </a:lnSpc>
                      </a:pPr>
                      <a:r>
                        <a:rPr sz="1200" spc="220" dirty="0">
                          <a:latin typeface="Yu Gothic UI"/>
                          <a:cs typeface="Yu Gothic UI"/>
                        </a:rPr>
                        <a:t>がま</a:t>
                      </a:r>
                      <a:r>
                        <a:rPr sz="1200" spc="-25" dirty="0">
                          <a:latin typeface="Yu Gothic UI"/>
                          <a:cs typeface="Yu Gothic UI"/>
                        </a:rPr>
                        <a:t>唾石</a:t>
                      </a:r>
                      <a:endParaRPr sz="1200">
                        <a:latin typeface="Yu Gothic UI"/>
                        <a:cs typeface="Yu Gothic UI"/>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rowSpan="10" hMerge="1">
                  <a:txBody>
                    <a:bodyPr/>
                    <a:lstStyle/>
                    <a:p>
                      <a:endParaRPr/>
                    </a:p>
                  </a:txBody>
                  <a:tcPr marL="0" marR="0" marT="0" marB="0"/>
                </a:tc>
                <a:tc gridSpan="2">
                  <a:txBody>
                    <a:bodyPr/>
                    <a:lstStyle/>
                    <a:p>
                      <a:pPr marL="565150">
                        <a:lnSpc>
                          <a:spcPts val="994"/>
                        </a:lnSpc>
                      </a:pPr>
                      <a:r>
                        <a:rPr sz="1200" b="1" spc="40" dirty="0">
                          <a:latin typeface="Yu Gothic UI"/>
                          <a:cs typeface="Yu Gothic UI"/>
                        </a:rPr>
                        <a:t>個別の評価評価の見直し</a:t>
                      </a:r>
                      <a:endParaRPr sz="1200">
                        <a:latin typeface="Yu Gothic UI"/>
                        <a:cs typeface="Yu Gothic UI"/>
                      </a:endParaRPr>
                    </a:p>
                  </a:txBody>
                  <a:tcPr marL="0" marR="0" marT="0" marB="0">
                    <a:lnT w="9525">
                      <a:solidFill>
                        <a:srgbClr val="000000"/>
                      </a:solidFill>
                      <a:prstDash val="solid"/>
                    </a:lnT>
                    <a:solidFill>
                      <a:srgbClr val="CDFFDC"/>
                    </a:solidFill>
                  </a:tcPr>
                </a:tc>
                <a:tc hMerge="1">
                  <a:txBody>
                    <a:bodyPr/>
                    <a:lstStyle/>
                    <a:p>
                      <a:endParaRPr/>
                    </a:p>
                  </a:txBody>
                  <a:tcPr marL="0" marR="0" marT="0" marB="0"/>
                </a:tc>
                <a:tc gridSpan="4">
                  <a:txBody>
                    <a:bodyPr/>
                    <a:lstStyle/>
                    <a:p>
                      <a:pPr marR="21590">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633095">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170180">
                        <a:lnSpc>
                          <a:spcPct val="100000"/>
                        </a:lnSpc>
                        <a:spcBef>
                          <a:spcPts val="360"/>
                        </a:spcBef>
                      </a:pPr>
                      <a:r>
                        <a:rPr sz="1400" spc="114" dirty="0">
                          <a:latin typeface="Yu Gothic UI"/>
                          <a:cs typeface="Yu Gothic UI"/>
                        </a:rPr>
                        <a:t>個別の評価について臨床現場の実態等を踏まえ、</a:t>
                      </a:r>
                      <a:r>
                        <a:rPr sz="1400" b="1" u="sng" spc="130" dirty="0">
                          <a:solidFill>
                            <a:srgbClr val="006FC0"/>
                          </a:solidFill>
                          <a:uFill>
                            <a:solidFill>
                              <a:srgbClr val="006FC0"/>
                            </a:solidFill>
                          </a:uFill>
                          <a:latin typeface="Yu Gothic UI"/>
                          <a:cs typeface="Yu Gothic UI"/>
                        </a:rPr>
                        <a:t>評価を引き上げる</a:t>
                      </a:r>
                      <a:r>
                        <a:rPr sz="1400" spc="430" dirty="0">
                          <a:latin typeface="Yu Gothic UI"/>
                          <a:cs typeface="Yu Gothic UI"/>
                        </a:rPr>
                        <a:t>。</a:t>
                      </a:r>
                      <a:endParaRPr sz="1400">
                        <a:latin typeface="Yu Gothic UI"/>
                        <a:cs typeface="Yu Gothic UI"/>
                      </a:endParaRPr>
                    </a:p>
                    <a:p>
                      <a:pPr marR="158750" algn="ctr">
                        <a:lnSpc>
                          <a:spcPct val="100000"/>
                        </a:lnSpc>
                        <a:spcBef>
                          <a:spcPts val="969"/>
                        </a:spcBef>
                      </a:pPr>
                      <a:r>
                        <a:rPr sz="1200" b="1" spc="-15" dirty="0">
                          <a:latin typeface="Yu Gothic UI"/>
                          <a:cs typeface="Yu Gothic UI"/>
                        </a:rPr>
                        <a:t>算定項目</a:t>
                      </a:r>
                      <a:endParaRPr sz="1200">
                        <a:latin typeface="Yu Gothic UI"/>
                        <a:cs typeface="Yu Gothic UI"/>
                      </a:endParaRPr>
                    </a:p>
                  </a:txBody>
                  <a:tcPr marL="0" marR="0" marB="0">
                    <a:lnB w="12700">
                      <a:solidFill>
                        <a:srgbClr val="006FE4"/>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250"/>
                        </a:spcBef>
                      </a:pPr>
                      <a:endParaRPr sz="1200">
                        <a:latin typeface="Times New Roman"/>
                        <a:cs typeface="Times New Roman"/>
                      </a:endParaRPr>
                    </a:p>
                    <a:p>
                      <a:pPr marR="23495" algn="ctr">
                        <a:lnSpc>
                          <a:spcPct val="100000"/>
                        </a:lnSpc>
                      </a:pPr>
                      <a:r>
                        <a:rPr sz="1200" b="1" spc="-25" dirty="0">
                          <a:latin typeface="Yu Gothic UI"/>
                          <a:cs typeface="Yu Gothic UI"/>
                        </a:rPr>
                        <a:t>現行</a:t>
                      </a:r>
                      <a:endParaRPr sz="1200">
                        <a:latin typeface="Yu Gothic UI"/>
                        <a:cs typeface="Yu Gothic UI"/>
                      </a:endParaRPr>
                    </a:p>
                  </a:txBody>
                  <a:tcPr marL="0" marR="0" marT="0" marB="0">
                    <a:lnB w="12700">
                      <a:solidFill>
                        <a:srgbClr val="006FE4"/>
                      </a:solidFill>
                      <a:prstDash val="solid"/>
                    </a:lnB>
                  </a:tcPr>
                </a:tc>
                <a:tc>
                  <a:txBody>
                    <a:bodyPr/>
                    <a:lstStyle/>
                    <a:p>
                      <a:pPr>
                        <a:lnSpc>
                          <a:spcPct val="100000"/>
                        </a:lnSpc>
                      </a:pPr>
                      <a:endParaRPr sz="1200">
                        <a:latin typeface="Times New Roman"/>
                        <a:cs typeface="Times New Roman"/>
                      </a:endParaRPr>
                    </a:p>
                    <a:p>
                      <a:pPr>
                        <a:lnSpc>
                          <a:spcPct val="100000"/>
                        </a:lnSpc>
                        <a:spcBef>
                          <a:spcPts val="250"/>
                        </a:spcBef>
                      </a:pPr>
                      <a:endParaRPr sz="1200">
                        <a:latin typeface="Times New Roman"/>
                        <a:cs typeface="Times New Roman"/>
                      </a:endParaRPr>
                    </a:p>
                    <a:p>
                      <a:pPr marR="5715" algn="ctr">
                        <a:lnSpc>
                          <a:spcPct val="100000"/>
                        </a:lnSpc>
                      </a:pPr>
                      <a:r>
                        <a:rPr sz="1200" b="1" spc="-20" dirty="0">
                          <a:latin typeface="Yu Gothic UI"/>
                          <a:cs typeface="Yu Gothic UI"/>
                        </a:rPr>
                        <a:t>改定後</a:t>
                      </a:r>
                      <a:endParaRPr sz="1200">
                        <a:latin typeface="Yu Gothic UI"/>
                        <a:cs typeface="Yu Gothic UI"/>
                      </a:endParaRPr>
                    </a:p>
                  </a:txBody>
                  <a:tcPr marL="0" marR="0" marT="0" marB="0">
                    <a:lnB w="12700">
                      <a:solidFill>
                        <a:srgbClr val="006FE4"/>
                      </a:solidFill>
                      <a:prstDash val="solid"/>
                    </a:lnB>
                  </a:tcPr>
                </a:tc>
                <a:tc rowSpan="9">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2"/>
                  </a:ext>
                </a:extLst>
              </a:tr>
              <a:tr h="274320">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247650">
                        <a:lnSpc>
                          <a:spcPct val="100000"/>
                        </a:lnSpc>
                        <a:spcBef>
                          <a:spcPts val="254"/>
                        </a:spcBef>
                        <a:tabLst>
                          <a:tab pos="1419225" algn="l"/>
                        </a:tabLst>
                      </a:pPr>
                      <a:r>
                        <a:rPr sz="1200" spc="-10" dirty="0">
                          <a:latin typeface="Yu Gothic UI"/>
                          <a:cs typeface="Yu Gothic UI"/>
                        </a:rPr>
                        <a:t>根管充填処</a:t>
                      </a:r>
                      <a:r>
                        <a:rPr sz="1200" spc="-50" dirty="0">
                          <a:latin typeface="Yu Gothic UI"/>
                          <a:cs typeface="Yu Gothic UI"/>
                        </a:rPr>
                        <a:t>置</a:t>
                      </a:r>
                      <a:r>
                        <a:rPr sz="1200" dirty="0">
                          <a:latin typeface="Yu Gothic UI"/>
                          <a:cs typeface="Yu Gothic UI"/>
                        </a:rPr>
                        <a:t>	</a:t>
                      </a:r>
                      <a:r>
                        <a:rPr sz="1200" spc="-10" dirty="0">
                          <a:latin typeface="Yu Gothic UI"/>
                          <a:cs typeface="Yu Gothic UI"/>
                        </a:rPr>
                        <a:t>単根管／２根管／３根管以</a:t>
                      </a:r>
                      <a:r>
                        <a:rPr sz="1200" spc="-50" dirty="0">
                          <a:latin typeface="Yu Gothic UI"/>
                          <a:cs typeface="Yu Gothic UI"/>
                        </a:rPr>
                        <a:t>上</a:t>
                      </a:r>
                      <a:endParaRPr sz="1200">
                        <a:latin typeface="Yu Gothic UI"/>
                        <a:cs typeface="Yu Gothic UI"/>
                      </a:endParaRPr>
                    </a:p>
                  </a:txBody>
                  <a:tcPr marL="0" marR="0" marT="32384" marB="0">
                    <a:lnT w="12700">
                      <a:solidFill>
                        <a:srgbClr val="006FE4"/>
                      </a:solidFill>
                      <a:prstDash val="solid"/>
                    </a:lnT>
                    <a:solidFill>
                      <a:srgbClr val="006FE4">
                        <a:alpha val="19999"/>
                      </a:srgbClr>
                    </a:solidFill>
                  </a:tcPr>
                </a:tc>
                <a:tc hMerge="1">
                  <a:txBody>
                    <a:bodyPr/>
                    <a:lstStyle/>
                    <a:p>
                      <a:endParaRPr/>
                    </a:p>
                  </a:txBody>
                  <a:tcPr marL="0" marR="0" marT="0" marB="0"/>
                </a:tc>
                <a:tc hMerge="1">
                  <a:txBody>
                    <a:bodyPr/>
                    <a:lstStyle/>
                    <a:p>
                      <a:endParaRPr/>
                    </a:p>
                  </a:txBody>
                  <a:tcPr marL="0" marR="0" marT="0" marB="0"/>
                </a:tc>
                <a:tc>
                  <a:txBody>
                    <a:bodyPr/>
                    <a:lstStyle/>
                    <a:p>
                      <a:pPr marR="97790" algn="r">
                        <a:lnSpc>
                          <a:spcPct val="100000"/>
                        </a:lnSpc>
                        <a:spcBef>
                          <a:spcPts val="254"/>
                        </a:spcBef>
                      </a:pPr>
                      <a:r>
                        <a:rPr sz="1200" u="sng" spc="85" dirty="0">
                          <a:uFill>
                            <a:solidFill>
                              <a:srgbClr val="000000"/>
                            </a:solidFill>
                          </a:uFill>
                          <a:latin typeface="Yu Gothic UI"/>
                          <a:cs typeface="Yu Gothic UI"/>
                        </a:rPr>
                        <a:t>139</a:t>
                      </a:r>
                      <a:r>
                        <a:rPr sz="1200" u="sng" spc="25" dirty="0">
                          <a:uFill>
                            <a:solidFill>
                              <a:srgbClr val="000000"/>
                            </a:solidFill>
                          </a:uFill>
                          <a:latin typeface="Yu Gothic UI"/>
                          <a:cs typeface="Yu Gothic UI"/>
                        </a:rPr>
                        <a:t>点／</a:t>
                      </a:r>
                      <a:r>
                        <a:rPr sz="1200" u="sng" spc="60" dirty="0">
                          <a:uFill>
                            <a:solidFill>
                              <a:srgbClr val="000000"/>
                            </a:solidFill>
                          </a:uFill>
                          <a:latin typeface="Yu Gothic UI"/>
                          <a:cs typeface="Yu Gothic UI"/>
                        </a:rPr>
                        <a:t>168</a:t>
                      </a:r>
                      <a:r>
                        <a:rPr sz="1200" u="sng" spc="25" dirty="0">
                          <a:uFill>
                            <a:solidFill>
                              <a:srgbClr val="000000"/>
                            </a:solidFill>
                          </a:uFill>
                          <a:latin typeface="Yu Gothic UI"/>
                          <a:cs typeface="Yu Gothic UI"/>
                        </a:rPr>
                        <a:t>点／</a:t>
                      </a:r>
                      <a:r>
                        <a:rPr sz="1200" u="sng" spc="60" dirty="0">
                          <a:uFill>
                            <a:solidFill>
                              <a:srgbClr val="000000"/>
                            </a:solidFill>
                          </a:uFill>
                          <a:latin typeface="Yu Gothic UI"/>
                          <a:cs typeface="Yu Gothic UI"/>
                        </a:rPr>
                        <a:t>213</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lnT w="12700">
                      <a:solidFill>
                        <a:srgbClr val="006FE4"/>
                      </a:solidFill>
                      <a:prstDash val="solid"/>
                    </a:lnT>
                    <a:solidFill>
                      <a:srgbClr val="006FE4">
                        <a:alpha val="19999"/>
                      </a:srgbClr>
                    </a:solidFill>
                  </a:tcPr>
                </a:tc>
                <a:tc>
                  <a:txBody>
                    <a:bodyPr/>
                    <a:lstStyle/>
                    <a:p>
                      <a:pPr marR="83185" algn="r">
                        <a:lnSpc>
                          <a:spcPct val="100000"/>
                        </a:lnSpc>
                        <a:spcBef>
                          <a:spcPts val="254"/>
                        </a:spcBef>
                      </a:pPr>
                      <a:r>
                        <a:rPr sz="1200" b="1" u="sng" spc="204" dirty="0">
                          <a:solidFill>
                            <a:srgbClr val="006FC0"/>
                          </a:solidFill>
                          <a:uFill>
                            <a:solidFill>
                              <a:srgbClr val="006FC0"/>
                            </a:solidFill>
                          </a:uFill>
                          <a:latin typeface="Yu Gothic UI"/>
                          <a:cs typeface="Yu Gothic UI"/>
                        </a:rPr>
                        <a:t>150</a:t>
                      </a:r>
                      <a:r>
                        <a:rPr sz="1200" b="1" u="sng" spc="70" dirty="0">
                          <a:solidFill>
                            <a:srgbClr val="006FC0"/>
                          </a:solidFill>
                          <a:uFill>
                            <a:solidFill>
                              <a:srgbClr val="006FC0"/>
                            </a:solidFill>
                          </a:uFill>
                          <a:latin typeface="Yu Gothic UI"/>
                          <a:cs typeface="Yu Gothic UI"/>
                        </a:rPr>
                        <a:t>点／</a:t>
                      </a:r>
                      <a:r>
                        <a:rPr sz="1200" b="1" u="sng" spc="150" dirty="0">
                          <a:solidFill>
                            <a:srgbClr val="006FC0"/>
                          </a:solidFill>
                          <a:uFill>
                            <a:solidFill>
                              <a:srgbClr val="006FC0"/>
                            </a:solidFill>
                          </a:uFill>
                          <a:latin typeface="Yu Gothic UI"/>
                          <a:cs typeface="Yu Gothic UI"/>
                        </a:rPr>
                        <a:t>180</a:t>
                      </a:r>
                      <a:r>
                        <a:rPr sz="1200" b="1" u="sng" spc="45" dirty="0">
                          <a:solidFill>
                            <a:srgbClr val="006FC0"/>
                          </a:solidFill>
                          <a:uFill>
                            <a:solidFill>
                              <a:srgbClr val="006FC0"/>
                            </a:solidFill>
                          </a:uFill>
                          <a:latin typeface="Yu Gothic UI"/>
                          <a:cs typeface="Yu Gothic UI"/>
                        </a:rPr>
                        <a:t>点／</a:t>
                      </a:r>
                      <a:r>
                        <a:rPr sz="1200" b="1" u="sng" spc="105" dirty="0">
                          <a:solidFill>
                            <a:srgbClr val="006FC0"/>
                          </a:solidFill>
                          <a:uFill>
                            <a:solidFill>
                              <a:srgbClr val="006FC0"/>
                            </a:solidFill>
                          </a:uFill>
                          <a:latin typeface="Yu Gothic UI"/>
                          <a:cs typeface="Yu Gothic UI"/>
                        </a:rPr>
                        <a:t>230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lnT w="12700">
                      <a:solidFill>
                        <a:srgbClr val="006FE4"/>
                      </a:solidFill>
                      <a:prstDash val="solid"/>
                    </a:lnT>
                    <a:solidFill>
                      <a:srgbClr val="006FE4">
                        <a:alpha val="19999"/>
                      </a:srgbClr>
                    </a:solidFill>
                  </a:tcPr>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3"/>
                  </a:ext>
                </a:extLst>
              </a:tr>
              <a:tr h="273685">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247650">
                        <a:lnSpc>
                          <a:spcPct val="100000"/>
                        </a:lnSpc>
                        <a:spcBef>
                          <a:spcPts val="254"/>
                        </a:spcBef>
                      </a:pPr>
                      <a:r>
                        <a:rPr sz="1200" spc="10" dirty="0">
                          <a:latin typeface="Yu Gothic UI"/>
                          <a:cs typeface="Yu Gothic UI"/>
                        </a:rPr>
                        <a:t>手術 ４ 埋伏歯 下顎完全埋伏智歯</a:t>
                      </a:r>
                      <a:r>
                        <a:rPr sz="1200" dirty="0">
                          <a:latin typeface="Yu Gothic UI"/>
                          <a:cs typeface="Yu Gothic UI"/>
                        </a:rPr>
                        <a:t>（骨性）</a:t>
                      </a:r>
                      <a:r>
                        <a:rPr sz="1200" spc="-5" dirty="0">
                          <a:latin typeface="Yu Gothic UI"/>
                          <a:cs typeface="Yu Gothic UI"/>
                        </a:rPr>
                        <a:t>又は下顎水平埋伏智歯の場合の加算</a:t>
                      </a:r>
                      <a:endParaRPr sz="1200">
                        <a:latin typeface="Yu Gothic UI"/>
                        <a:cs typeface="Yu Gothic UI"/>
                      </a:endParaRPr>
                    </a:p>
                  </a:txBody>
                  <a:tcPr marL="0" marR="0" marT="32384" marB="0"/>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54"/>
                        </a:spcBef>
                      </a:pPr>
                      <a:r>
                        <a:rPr sz="1200" u="sng" spc="85" dirty="0">
                          <a:uFill>
                            <a:solidFill>
                              <a:srgbClr val="000000"/>
                            </a:solidFill>
                          </a:uFill>
                          <a:latin typeface="Yu Gothic UI"/>
                          <a:cs typeface="Yu Gothic UI"/>
                        </a:rPr>
                        <a:t>130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tc>
                <a:tc>
                  <a:txBody>
                    <a:bodyPr/>
                    <a:lstStyle/>
                    <a:p>
                      <a:pPr marR="84455" algn="r">
                        <a:lnSpc>
                          <a:spcPct val="100000"/>
                        </a:lnSpc>
                        <a:spcBef>
                          <a:spcPts val="254"/>
                        </a:spcBef>
                      </a:pPr>
                      <a:r>
                        <a:rPr sz="1200" b="1" u="sng" spc="145" dirty="0">
                          <a:solidFill>
                            <a:srgbClr val="006FC0"/>
                          </a:solidFill>
                          <a:uFill>
                            <a:solidFill>
                              <a:srgbClr val="006FC0"/>
                            </a:solidFill>
                          </a:uFill>
                          <a:latin typeface="Yu Gothic UI"/>
                          <a:cs typeface="Yu Gothic UI"/>
                        </a:rPr>
                        <a:t>230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4"/>
                  </a:ext>
                </a:extLst>
              </a:tr>
              <a:tr h="274320">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247650">
                        <a:lnSpc>
                          <a:spcPct val="100000"/>
                        </a:lnSpc>
                        <a:spcBef>
                          <a:spcPts val="254"/>
                        </a:spcBef>
                        <a:tabLst>
                          <a:tab pos="2533650" algn="l"/>
                        </a:tabLst>
                      </a:pPr>
                      <a:r>
                        <a:rPr sz="1200" dirty="0">
                          <a:latin typeface="Yu Gothic UI"/>
                          <a:cs typeface="Yu Gothic UI"/>
                        </a:rPr>
                        <a:t>腫瘍摘出</a:t>
                      </a:r>
                      <a:r>
                        <a:rPr sz="1200" spc="-10" dirty="0">
                          <a:latin typeface="Yu Gothic UI"/>
                          <a:cs typeface="Yu Gothic UI"/>
                        </a:rPr>
                        <a:t>術</a:t>
                      </a:r>
                      <a:r>
                        <a:rPr sz="1200" spc="80" dirty="0">
                          <a:latin typeface="Yu Gothic UI"/>
                          <a:cs typeface="Yu Gothic UI"/>
                        </a:rPr>
                        <a:t>（歯根嚢胞</a:t>
                      </a:r>
                      <a:r>
                        <a:rPr sz="1200" spc="60" dirty="0">
                          <a:latin typeface="Yu Gothic UI"/>
                          <a:cs typeface="Yu Gothic UI"/>
                        </a:rPr>
                        <a:t>を</a:t>
                      </a:r>
                      <a:r>
                        <a:rPr sz="1200" spc="80" dirty="0">
                          <a:latin typeface="Yu Gothic UI"/>
                          <a:cs typeface="Yu Gothic UI"/>
                        </a:rPr>
                        <a:t>除</a:t>
                      </a:r>
                      <a:r>
                        <a:rPr sz="1200" spc="50" dirty="0">
                          <a:latin typeface="Yu Gothic UI"/>
                          <a:cs typeface="Yu Gothic UI"/>
                        </a:rPr>
                        <a:t>く</a:t>
                      </a:r>
                      <a:r>
                        <a:rPr sz="1200" spc="30" dirty="0">
                          <a:latin typeface="Yu Gothic UI"/>
                          <a:cs typeface="Yu Gothic UI"/>
                        </a:rPr>
                        <a:t>）</a:t>
                      </a:r>
                      <a:r>
                        <a:rPr sz="1200" dirty="0">
                          <a:latin typeface="Yu Gothic UI"/>
                          <a:cs typeface="Yu Gothic UI"/>
                        </a:rPr>
                        <a:t>	１</a:t>
                      </a:r>
                      <a:r>
                        <a:rPr sz="1200" spc="105" dirty="0">
                          <a:latin typeface="Yu Gothic UI"/>
                          <a:cs typeface="Yu Gothic UI"/>
                        </a:rPr>
                        <a:t> </a:t>
                      </a:r>
                      <a:r>
                        <a:rPr sz="1200" spc="200" dirty="0">
                          <a:latin typeface="Yu Gothic UI"/>
                          <a:cs typeface="Yu Gothic UI"/>
                        </a:rPr>
                        <a:t>長径３</a:t>
                      </a:r>
                      <a:r>
                        <a:rPr sz="1200" spc="165" dirty="0">
                          <a:latin typeface="Yu Gothic UI"/>
                          <a:cs typeface="Yu Gothic UI"/>
                        </a:rPr>
                        <a:t>セ</a:t>
                      </a:r>
                      <a:r>
                        <a:rPr sz="1200" spc="150" dirty="0">
                          <a:latin typeface="Yu Gothic UI"/>
                          <a:cs typeface="Yu Gothic UI"/>
                        </a:rPr>
                        <a:t>ンチ</a:t>
                      </a:r>
                      <a:r>
                        <a:rPr sz="1200" spc="140" dirty="0">
                          <a:latin typeface="Yu Gothic UI"/>
                          <a:cs typeface="Yu Gothic UI"/>
                        </a:rPr>
                        <a:t>メ</a:t>
                      </a:r>
                      <a:r>
                        <a:rPr sz="1200" spc="130" dirty="0">
                          <a:latin typeface="Yu Gothic UI"/>
                          <a:cs typeface="Yu Gothic UI"/>
                        </a:rPr>
                        <a:t>ー</a:t>
                      </a:r>
                      <a:r>
                        <a:rPr sz="1200" spc="140" dirty="0">
                          <a:latin typeface="Yu Gothic UI"/>
                          <a:cs typeface="Yu Gothic UI"/>
                        </a:rPr>
                        <a:t>ト</a:t>
                      </a:r>
                      <a:r>
                        <a:rPr sz="1200" spc="165" dirty="0">
                          <a:latin typeface="Yu Gothic UI"/>
                          <a:cs typeface="Yu Gothic UI"/>
                        </a:rPr>
                        <a:t>ル</a:t>
                      </a:r>
                      <a:r>
                        <a:rPr sz="1200" spc="200" dirty="0">
                          <a:latin typeface="Yu Gothic UI"/>
                          <a:cs typeface="Yu Gothic UI"/>
                        </a:rPr>
                        <a:t>未</a:t>
                      </a:r>
                      <a:r>
                        <a:rPr sz="1200" spc="150" dirty="0">
                          <a:latin typeface="Yu Gothic UI"/>
                          <a:cs typeface="Yu Gothic UI"/>
                        </a:rPr>
                        <a:t>満</a:t>
                      </a:r>
                      <a:endParaRPr sz="1200">
                        <a:latin typeface="Yu Gothic UI"/>
                        <a:cs typeface="Yu Gothic UI"/>
                      </a:endParaRPr>
                    </a:p>
                  </a:txBody>
                  <a:tcPr marL="0" marR="0" marT="32384" marB="0">
                    <a:solidFill>
                      <a:srgbClr val="006FE4">
                        <a:alpha val="19999"/>
                      </a:srgbClr>
                    </a:solidFill>
                  </a:tcPr>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54"/>
                        </a:spcBef>
                      </a:pPr>
                      <a:r>
                        <a:rPr sz="1200" u="sng" spc="95" dirty="0">
                          <a:uFill>
                            <a:solidFill>
                              <a:srgbClr val="000000"/>
                            </a:solidFill>
                          </a:uFill>
                          <a:latin typeface="Yu Gothic UI"/>
                          <a:cs typeface="Yu Gothic UI"/>
                        </a:rPr>
                        <a:t>2,820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solidFill>
                      <a:srgbClr val="006FE4">
                        <a:alpha val="19999"/>
                      </a:srgbClr>
                    </a:solidFill>
                  </a:tcPr>
                </a:tc>
                <a:tc>
                  <a:txBody>
                    <a:bodyPr/>
                    <a:lstStyle/>
                    <a:p>
                      <a:pPr marR="84455" algn="r">
                        <a:lnSpc>
                          <a:spcPct val="100000"/>
                        </a:lnSpc>
                        <a:spcBef>
                          <a:spcPts val="254"/>
                        </a:spcBef>
                      </a:pPr>
                      <a:r>
                        <a:rPr sz="1200" b="1" u="sng" spc="135" dirty="0">
                          <a:solidFill>
                            <a:srgbClr val="006FC0"/>
                          </a:solidFill>
                          <a:uFill>
                            <a:solidFill>
                              <a:srgbClr val="006FC0"/>
                            </a:solidFill>
                          </a:uFill>
                          <a:latin typeface="Yu Gothic UI"/>
                          <a:cs typeface="Yu Gothic UI"/>
                        </a:rPr>
                        <a:t>4,020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solidFill>
                      <a:srgbClr val="006FE4">
                        <a:alpha val="19999"/>
                      </a:srgbClr>
                    </a:solidFill>
                  </a:tcPr>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5"/>
                  </a:ext>
                </a:extLst>
              </a:tr>
              <a:tr h="273685">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247650">
                        <a:lnSpc>
                          <a:spcPct val="100000"/>
                        </a:lnSpc>
                        <a:spcBef>
                          <a:spcPts val="254"/>
                        </a:spcBef>
                        <a:tabLst>
                          <a:tab pos="1009650" algn="l"/>
                          <a:tab pos="2381250" algn="l"/>
                        </a:tabLst>
                      </a:pPr>
                      <a:r>
                        <a:rPr sz="1200" dirty="0">
                          <a:latin typeface="Yu Gothic UI"/>
                          <a:cs typeface="Yu Gothic UI"/>
                        </a:rPr>
                        <a:t>除去手</a:t>
                      </a:r>
                      <a:r>
                        <a:rPr sz="1200" spc="-50" dirty="0">
                          <a:latin typeface="Yu Gothic UI"/>
                          <a:cs typeface="Yu Gothic UI"/>
                        </a:rPr>
                        <a:t>術</a:t>
                      </a:r>
                      <a:r>
                        <a:rPr sz="1200" dirty="0">
                          <a:latin typeface="Yu Gothic UI"/>
                          <a:cs typeface="Yu Gothic UI"/>
                        </a:rPr>
                        <a:t>	</a:t>
                      </a:r>
                      <a:r>
                        <a:rPr sz="1200" spc="130" dirty="0">
                          <a:latin typeface="Yu Gothic UI"/>
                          <a:cs typeface="Yu Gothic UI"/>
                        </a:rPr>
                        <a:t>２顎骨</a:t>
                      </a:r>
                      <a:r>
                        <a:rPr sz="1200" spc="100" dirty="0">
                          <a:latin typeface="Yu Gothic UI"/>
                          <a:cs typeface="Yu Gothic UI"/>
                        </a:rPr>
                        <a:t>に</a:t>
                      </a:r>
                      <a:r>
                        <a:rPr sz="1200" spc="130" dirty="0">
                          <a:latin typeface="Yu Gothic UI"/>
                          <a:cs typeface="Yu Gothic UI"/>
                        </a:rPr>
                        <a:t>及</a:t>
                      </a:r>
                      <a:r>
                        <a:rPr sz="1200" spc="105" dirty="0">
                          <a:latin typeface="Yu Gothic UI"/>
                          <a:cs typeface="Yu Gothic UI"/>
                        </a:rPr>
                        <a:t>ぶ</a:t>
                      </a:r>
                      <a:r>
                        <a:rPr sz="1200" spc="100" dirty="0">
                          <a:latin typeface="Yu Gothic UI"/>
                          <a:cs typeface="Yu Gothic UI"/>
                        </a:rPr>
                        <a:t>も</a:t>
                      </a:r>
                      <a:r>
                        <a:rPr sz="1200" spc="55" dirty="0">
                          <a:latin typeface="Yu Gothic UI"/>
                          <a:cs typeface="Yu Gothic UI"/>
                        </a:rPr>
                        <a:t>の</a:t>
                      </a:r>
                      <a:r>
                        <a:rPr sz="1200" dirty="0">
                          <a:latin typeface="Yu Gothic UI"/>
                          <a:cs typeface="Yu Gothic UI"/>
                        </a:rPr>
                        <a:t>	</a:t>
                      </a:r>
                      <a:r>
                        <a:rPr sz="1200" spc="345" dirty="0">
                          <a:latin typeface="Yu Gothic UI"/>
                          <a:cs typeface="Yu Gothic UI"/>
                        </a:rPr>
                        <a:t>イ</a:t>
                      </a:r>
                      <a:r>
                        <a:rPr sz="1200" spc="100" dirty="0">
                          <a:latin typeface="Yu Gothic UI"/>
                          <a:cs typeface="Yu Gothic UI"/>
                        </a:rPr>
                        <a:t> </a:t>
                      </a:r>
                      <a:r>
                        <a:rPr sz="1200" spc="95" dirty="0">
                          <a:latin typeface="Yu Gothic UI"/>
                          <a:cs typeface="Yu Gothic UI"/>
                        </a:rPr>
                        <a:t>片側</a:t>
                      </a:r>
                      <a:r>
                        <a:rPr sz="1200" spc="75" dirty="0">
                          <a:latin typeface="Yu Gothic UI"/>
                          <a:cs typeface="Yu Gothic UI"/>
                        </a:rPr>
                        <a:t>の</a:t>
                      </a:r>
                      <a:r>
                        <a:rPr sz="1200" spc="95" dirty="0">
                          <a:latin typeface="Yu Gothic UI"/>
                          <a:cs typeface="Yu Gothic UI"/>
                        </a:rPr>
                        <a:t>３分</a:t>
                      </a:r>
                      <a:r>
                        <a:rPr sz="1200" spc="75" dirty="0">
                          <a:latin typeface="Yu Gothic UI"/>
                          <a:cs typeface="Yu Gothic UI"/>
                        </a:rPr>
                        <a:t>の</a:t>
                      </a:r>
                      <a:r>
                        <a:rPr sz="1200" spc="95" dirty="0">
                          <a:latin typeface="Yu Gothic UI"/>
                          <a:cs typeface="Yu Gothic UI"/>
                        </a:rPr>
                        <a:t>１未満</a:t>
                      </a:r>
                      <a:r>
                        <a:rPr sz="1200" spc="75" dirty="0">
                          <a:latin typeface="Yu Gothic UI"/>
                          <a:cs typeface="Yu Gothic UI"/>
                        </a:rPr>
                        <a:t>の</a:t>
                      </a:r>
                      <a:r>
                        <a:rPr sz="1200" spc="95" dirty="0">
                          <a:latin typeface="Yu Gothic UI"/>
                          <a:cs typeface="Yu Gothic UI"/>
                        </a:rPr>
                        <a:t>範囲</a:t>
                      </a:r>
                      <a:r>
                        <a:rPr sz="1200" spc="75" dirty="0">
                          <a:latin typeface="Yu Gothic UI"/>
                          <a:cs typeface="Yu Gothic UI"/>
                        </a:rPr>
                        <a:t>の</a:t>
                      </a:r>
                      <a:r>
                        <a:rPr sz="1200" spc="70" dirty="0">
                          <a:latin typeface="Yu Gothic UI"/>
                          <a:cs typeface="Yu Gothic UI"/>
                        </a:rPr>
                        <a:t>も</a:t>
                      </a:r>
                      <a:r>
                        <a:rPr sz="1200" spc="25" dirty="0">
                          <a:latin typeface="Yu Gothic UI"/>
                          <a:cs typeface="Yu Gothic UI"/>
                        </a:rPr>
                        <a:t>の</a:t>
                      </a:r>
                      <a:endParaRPr sz="1200">
                        <a:latin typeface="Yu Gothic UI"/>
                        <a:cs typeface="Yu Gothic UI"/>
                      </a:endParaRPr>
                    </a:p>
                  </a:txBody>
                  <a:tcPr marL="0" marR="0" marT="32384" marB="0"/>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54"/>
                        </a:spcBef>
                      </a:pPr>
                      <a:r>
                        <a:rPr sz="1200" u="sng" spc="95" dirty="0">
                          <a:uFill>
                            <a:solidFill>
                              <a:srgbClr val="000000"/>
                            </a:solidFill>
                          </a:uFill>
                          <a:latin typeface="Yu Gothic UI"/>
                          <a:cs typeface="Yu Gothic UI"/>
                        </a:rPr>
                        <a:t>1,300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tc>
                <a:tc>
                  <a:txBody>
                    <a:bodyPr/>
                    <a:lstStyle/>
                    <a:p>
                      <a:pPr marR="84455" algn="r">
                        <a:lnSpc>
                          <a:spcPct val="100000"/>
                        </a:lnSpc>
                        <a:spcBef>
                          <a:spcPts val="254"/>
                        </a:spcBef>
                      </a:pPr>
                      <a:r>
                        <a:rPr sz="1200" b="1" u="sng" spc="175" dirty="0">
                          <a:solidFill>
                            <a:srgbClr val="006FC0"/>
                          </a:solidFill>
                          <a:uFill>
                            <a:solidFill>
                              <a:srgbClr val="006FC0"/>
                            </a:solidFill>
                          </a:uFill>
                          <a:latin typeface="Yu Gothic UI"/>
                          <a:cs typeface="Yu Gothic UI"/>
                        </a:rPr>
                        <a:t>1,560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6"/>
                  </a:ext>
                </a:extLst>
              </a:tr>
              <a:tr h="274320">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solidFill>
                      <a:srgbClr val="006FE4">
                        <a:alpha val="19999"/>
                      </a:srgbClr>
                    </a:solidFill>
                  </a:tcPr>
                </a:tc>
                <a:tc gridSpan="2">
                  <a:txBody>
                    <a:bodyPr/>
                    <a:lstStyle/>
                    <a:p>
                      <a:pPr marL="423545">
                        <a:lnSpc>
                          <a:spcPct val="100000"/>
                        </a:lnSpc>
                        <a:spcBef>
                          <a:spcPts val="254"/>
                        </a:spcBef>
                      </a:pPr>
                      <a:r>
                        <a:rPr sz="1200" spc="65" dirty="0">
                          <a:latin typeface="Yu Gothic UI"/>
                          <a:cs typeface="Yu Gothic UI"/>
                        </a:rPr>
                        <a:t>◻ 片側の３分の１以上の範囲のもの</a:t>
                      </a:r>
                      <a:endParaRPr sz="1200">
                        <a:latin typeface="Yu Gothic UI"/>
                        <a:cs typeface="Yu Gothic UI"/>
                      </a:endParaRPr>
                    </a:p>
                  </a:txBody>
                  <a:tcPr marL="0" marR="0" marT="32384" marB="0">
                    <a:solidFill>
                      <a:srgbClr val="006FE4">
                        <a:alpha val="19999"/>
                      </a:srgbClr>
                    </a:solidFill>
                  </a:tcPr>
                </a:tc>
                <a:tc hMerge="1">
                  <a:txBody>
                    <a:bodyPr/>
                    <a:lstStyle/>
                    <a:p>
                      <a:endParaRPr/>
                    </a:p>
                  </a:txBody>
                  <a:tcPr marL="0" marR="0" marT="0" marB="0"/>
                </a:tc>
                <a:tc>
                  <a:txBody>
                    <a:bodyPr/>
                    <a:lstStyle/>
                    <a:p>
                      <a:pPr marR="98425" algn="r">
                        <a:lnSpc>
                          <a:spcPct val="100000"/>
                        </a:lnSpc>
                        <a:spcBef>
                          <a:spcPts val="254"/>
                        </a:spcBef>
                      </a:pPr>
                      <a:r>
                        <a:rPr sz="1200" u="sng" spc="95" dirty="0">
                          <a:uFill>
                            <a:solidFill>
                              <a:srgbClr val="000000"/>
                            </a:solidFill>
                          </a:uFill>
                          <a:latin typeface="Yu Gothic UI"/>
                          <a:cs typeface="Yu Gothic UI"/>
                        </a:rPr>
                        <a:t>3,420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solidFill>
                      <a:srgbClr val="006FE4">
                        <a:alpha val="19999"/>
                      </a:srgbClr>
                    </a:solidFill>
                  </a:tcPr>
                </a:tc>
                <a:tc>
                  <a:txBody>
                    <a:bodyPr/>
                    <a:lstStyle/>
                    <a:p>
                      <a:pPr marR="84455" algn="r">
                        <a:lnSpc>
                          <a:spcPct val="100000"/>
                        </a:lnSpc>
                        <a:spcBef>
                          <a:spcPts val="254"/>
                        </a:spcBef>
                      </a:pPr>
                      <a:r>
                        <a:rPr sz="1200" b="1" u="sng" spc="170" dirty="0">
                          <a:solidFill>
                            <a:srgbClr val="006FC0"/>
                          </a:solidFill>
                          <a:uFill>
                            <a:solidFill>
                              <a:srgbClr val="006FC0"/>
                            </a:solidFill>
                          </a:uFill>
                          <a:latin typeface="Yu Gothic UI"/>
                          <a:cs typeface="Yu Gothic UI"/>
                        </a:rPr>
                        <a:t>4,100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solidFill>
                      <a:srgbClr val="006FE4">
                        <a:alpha val="19999"/>
                      </a:srgbClr>
                    </a:solidFill>
                  </a:tcPr>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7"/>
                  </a:ext>
                </a:extLst>
              </a:tr>
              <a:tr h="274320">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1009650">
                        <a:lnSpc>
                          <a:spcPct val="100000"/>
                        </a:lnSpc>
                        <a:spcBef>
                          <a:spcPts val="254"/>
                        </a:spcBef>
                      </a:pPr>
                      <a:r>
                        <a:rPr sz="1200" spc="-5" dirty="0">
                          <a:latin typeface="Yu Gothic UI"/>
                          <a:cs typeface="Yu Gothic UI"/>
                        </a:rPr>
                        <a:t>骨吸収抑制薬関連顎骨壊死又は放射線性顎骨壊死の場合の加算</a:t>
                      </a:r>
                      <a:endParaRPr sz="1200">
                        <a:latin typeface="Yu Gothic UI"/>
                        <a:cs typeface="Yu Gothic UI"/>
                      </a:endParaRPr>
                    </a:p>
                  </a:txBody>
                  <a:tcPr marL="0" marR="0" marT="32384" marB="0"/>
                </a:tc>
                <a:tc hMerge="1">
                  <a:txBody>
                    <a:bodyPr/>
                    <a:lstStyle/>
                    <a:p>
                      <a:endParaRPr/>
                    </a:p>
                  </a:txBody>
                  <a:tcPr marL="0" marR="0" marT="0" marB="0"/>
                </a:tc>
                <a:tc hMerge="1">
                  <a:txBody>
                    <a:bodyPr/>
                    <a:lstStyle/>
                    <a:p>
                      <a:endParaRPr/>
                    </a:p>
                  </a:txBody>
                  <a:tcPr marL="0" marR="0" marT="0" marB="0"/>
                </a:tc>
                <a:tc>
                  <a:txBody>
                    <a:bodyPr/>
                    <a:lstStyle/>
                    <a:p>
                      <a:pPr marR="97790" algn="r">
                        <a:lnSpc>
                          <a:spcPct val="100000"/>
                        </a:lnSpc>
                        <a:spcBef>
                          <a:spcPts val="254"/>
                        </a:spcBef>
                      </a:pPr>
                      <a:r>
                        <a:rPr sz="1200" u="sng" spc="95" dirty="0">
                          <a:uFill>
                            <a:solidFill>
                              <a:srgbClr val="000000"/>
                            </a:solidFill>
                          </a:uFill>
                          <a:latin typeface="Yu Gothic UI"/>
                          <a:cs typeface="Yu Gothic UI"/>
                        </a:rPr>
                        <a:t>1,000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2384" marB="0"/>
                </a:tc>
                <a:tc>
                  <a:txBody>
                    <a:bodyPr/>
                    <a:lstStyle/>
                    <a:p>
                      <a:pPr marR="83185" algn="r">
                        <a:lnSpc>
                          <a:spcPct val="100000"/>
                        </a:lnSpc>
                        <a:spcBef>
                          <a:spcPts val="254"/>
                        </a:spcBef>
                      </a:pPr>
                      <a:r>
                        <a:rPr sz="1200" b="1" u="sng" spc="175" dirty="0">
                          <a:solidFill>
                            <a:srgbClr val="006FC0"/>
                          </a:solidFill>
                          <a:uFill>
                            <a:solidFill>
                              <a:srgbClr val="006FC0"/>
                            </a:solidFill>
                          </a:uFill>
                          <a:latin typeface="Yu Gothic UI"/>
                          <a:cs typeface="Yu Gothic UI"/>
                        </a:rPr>
                        <a:t>1,200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2384" marB="0"/>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8"/>
                  </a:ext>
                </a:extLst>
              </a:tr>
              <a:tr h="274320">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a:txBody>
                    <a:bodyPr/>
                    <a:lstStyle/>
                    <a:p>
                      <a:pPr marL="247650">
                        <a:lnSpc>
                          <a:spcPct val="100000"/>
                        </a:lnSpc>
                        <a:spcBef>
                          <a:spcPts val="260"/>
                        </a:spcBef>
                      </a:pPr>
                      <a:r>
                        <a:rPr sz="1200" spc="-15" dirty="0">
                          <a:latin typeface="Yu Gothic UI"/>
                          <a:cs typeface="Yu Gothic UI"/>
                        </a:rPr>
                        <a:t>腫切開術</a:t>
                      </a:r>
                      <a:endParaRPr sz="1200">
                        <a:latin typeface="Yu Gothic UI"/>
                        <a:cs typeface="Yu Gothic UI"/>
                      </a:endParaRPr>
                    </a:p>
                  </a:txBody>
                  <a:tcPr marL="0" marR="0" marT="33020" marB="0">
                    <a:solidFill>
                      <a:srgbClr val="006FE4">
                        <a:alpha val="19999"/>
                      </a:srgbClr>
                    </a:solidFill>
                  </a:tcPr>
                </a:tc>
                <a:tc>
                  <a:txBody>
                    <a:bodyPr/>
                    <a:lstStyle/>
                    <a:p>
                      <a:pPr>
                        <a:lnSpc>
                          <a:spcPct val="100000"/>
                        </a:lnSpc>
                      </a:pPr>
                      <a:endParaRPr sz="1200">
                        <a:latin typeface="Times New Roman"/>
                        <a:cs typeface="Times New Roman"/>
                      </a:endParaRPr>
                    </a:p>
                  </a:txBody>
                  <a:tcPr marL="0" marR="0" marT="0" marB="0">
                    <a:solidFill>
                      <a:srgbClr val="006FE4">
                        <a:alpha val="19999"/>
                      </a:srgbClr>
                    </a:solidFill>
                  </a:tcPr>
                </a:tc>
                <a:tc>
                  <a:txBody>
                    <a:bodyPr/>
                    <a:lstStyle/>
                    <a:p>
                      <a:pPr>
                        <a:lnSpc>
                          <a:spcPct val="100000"/>
                        </a:lnSpc>
                      </a:pPr>
                      <a:endParaRPr sz="1200">
                        <a:latin typeface="Times New Roman"/>
                        <a:cs typeface="Times New Roman"/>
                      </a:endParaRPr>
                    </a:p>
                  </a:txBody>
                  <a:tcPr marL="0" marR="0" marT="0" marB="0">
                    <a:solidFill>
                      <a:srgbClr val="006FE4">
                        <a:alpha val="19999"/>
                      </a:srgbClr>
                    </a:solidFill>
                  </a:tcPr>
                </a:tc>
                <a:tc>
                  <a:txBody>
                    <a:bodyPr/>
                    <a:lstStyle/>
                    <a:p>
                      <a:pPr marR="98425" algn="r">
                        <a:lnSpc>
                          <a:spcPct val="100000"/>
                        </a:lnSpc>
                        <a:spcBef>
                          <a:spcPts val="260"/>
                        </a:spcBef>
                      </a:pPr>
                      <a:r>
                        <a:rPr sz="1200" u="sng" spc="85" dirty="0">
                          <a:uFill>
                            <a:solidFill>
                              <a:srgbClr val="000000"/>
                            </a:solidFill>
                          </a:uFill>
                          <a:latin typeface="Yu Gothic UI"/>
                          <a:cs typeface="Yu Gothic UI"/>
                        </a:rPr>
                        <a:t>820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a:txBody>
                    <a:bodyPr/>
                    <a:lstStyle/>
                    <a:p>
                      <a:pPr marR="84455" algn="r">
                        <a:lnSpc>
                          <a:spcPct val="100000"/>
                        </a:lnSpc>
                        <a:spcBef>
                          <a:spcPts val="260"/>
                        </a:spcBef>
                      </a:pPr>
                      <a:r>
                        <a:rPr sz="1200" b="1" u="sng" spc="175" dirty="0">
                          <a:solidFill>
                            <a:srgbClr val="006FC0"/>
                          </a:solidFill>
                          <a:uFill>
                            <a:solidFill>
                              <a:srgbClr val="006FC0"/>
                            </a:solidFill>
                          </a:uFill>
                          <a:latin typeface="Yu Gothic UI"/>
                          <a:cs typeface="Yu Gothic UI"/>
                        </a:rPr>
                        <a:t>1,230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09"/>
                  </a:ext>
                </a:extLst>
              </a:tr>
              <a:tr h="273685">
                <a:tc gridSpan="2" vMerge="1">
                  <a:txBody>
                    <a:bodyPr/>
                    <a:lstStyle/>
                    <a:p>
                      <a:endParaRPr/>
                    </a:p>
                  </a:txBody>
                  <a:tcPr marL="0" marR="0" marT="27305" marB="0">
                    <a:lnL w="9525">
                      <a:solidFill>
                        <a:srgbClr val="000000"/>
                      </a:solidFill>
                      <a:prstDash val="solid"/>
                    </a:lnL>
                    <a:lnT w="9525">
                      <a:solidFill>
                        <a:srgbClr val="000000"/>
                      </a:solidFill>
                      <a:prstDash val="solid"/>
                    </a:lnT>
                    <a:solidFill>
                      <a:srgbClr val="006FE4">
                        <a:alpha val="19999"/>
                      </a:srgbClr>
                    </a:solidFill>
                  </a:tcPr>
                </a:tc>
                <a:tc hMerge="1" vMerge="1">
                  <a:txBody>
                    <a:bodyPr/>
                    <a:lstStyle/>
                    <a:p>
                      <a:endParaRPr/>
                    </a:p>
                  </a:txBody>
                  <a:tcPr marL="0" marR="0" marT="0" marB="0"/>
                </a:tc>
                <a:tc gridSpan="3">
                  <a:txBody>
                    <a:bodyPr/>
                    <a:lstStyle/>
                    <a:p>
                      <a:pPr marL="247650">
                        <a:lnSpc>
                          <a:spcPct val="100000"/>
                        </a:lnSpc>
                        <a:spcBef>
                          <a:spcPts val="259"/>
                        </a:spcBef>
                        <a:tabLst>
                          <a:tab pos="1924050" algn="l"/>
                        </a:tabLst>
                      </a:pPr>
                      <a:r>
                        <a:rPr sz="1200" spc="80" dirty="0">
                          <a:latin typeface="Yu Gothic UI"/>
                          <a:cs typeface="Yu Gothic UI"/>
                        </a:rPr>
                        <a:t>摘出術（一連</a:t>
                      </a:r>
                      <a:r>
                        <a:rPr sz="1200" spc="65" dirty="0">
                          <a:latin typeface="Yu Gothic UI"/>
                          <a:cs typeface="Yu Gothic UI"/>
                        </a:rPr>
                        <a:t>につ</a:t>
                      </a:r>
                      <a:r>
                        <a:rPr sz="1200" spc="60" dirty="0">
                          <a:latin typeface="Yu Gothic UI"/>
                          <a:cs typeface="Yu Gothic UI"/>
                        </a:rPr>
                        <a:t>き</a:t>
                      </a:r>
                      <a:r>
                        <a:rPr sz="1200" spc="30" dirty="0">
                          <a:latin typeface="Yu Gothic UI"/>
                          <a:cs typeface="Yu Gothic UI"/>
                        </a:rPr>
                        <a:t>）</a:t>
                      </a:r>
                      <a:r>
                        <a:rPr sz="1200" dirty="0">
                          <a:latin typeface="Yu Gothic UI"/>
                          <a:cs typeface="Yu Gothic UI"/>
                        </a:rPr>
                        <a:t>	１</a:t>
                      </a:r>
                      <a:r>
                        <a:rPr sz="1200" spc="80" dirty="0">
                          <a:latin typeface="Yu Gothic UI"/>
                          <a:cs typeface="Yu Gothic UI"/>
                        </a:rPr>
                        <a:t> </a:t>
                      </a:r>
                      <a:r>
                        <a:rPr sz="1200" spc="130" dirty="0">
                          <a:latin typeface="Yu Gothic UI"/>
                          <a:cs typeface="Yu Gothic UI"/>
                        </a:rPr>
                        <a:t>表在性</a:t>
                      </a:r>
                      <a:r>
                        <a:rPr sz="1200" spc="105" dirty="0">
                          <a:latin typeface="Yu Gothic UI"/>
                          <a:cs typeface="Yu Gothic UI"/>
                        </a:rPr>
                        <a:t>の</a:t>
                      </a:r>
                      <a:r>
                        <a:rPr sz="1200" spc="100" dirty="0">
                          <a:latin typeface="Yu Gothic UI"/>
                          <a:cs typeface="Yu Gothic UI"/>
                        </a:rPr>
                        <a:t>も</a:t>
                      </a:r>
                      <a:r>
                        <a:rPr sz="1200" spc="55" dirty="0">
                          <a:latin typeface="Yu Gothic UI"/>
                          <a:cs typeface="Yu Gothic UI"/>
                        </a:rPr>
                        <a:t>の</a:t>
                      </a:r>
                      <a:endParaRPr sz="1200">
                        <a:latin typeface="Yu Gothic UI"/>
                        <a:cs typeface="Yu Gothic UI"/>
                      </a:endParaRPr>
                    </a:p>
                  </a:txBody>
                  <a:tcPr marL="0" marR="0" marT="33019" marB="0"/>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59"/>
                        </a:spcBef>
                      </a:pPr>
                      <a:r>
                        <a:rPr sz="1200" u="sng" spc="85" dirty="0">
                          <a:uFill>
                            <a:solidFill>
                              <a:srgbClr val="000000"/>
                            </a:solidFill>
                          </a:uFill>
                          <a:latin typeface="Yu Gothic UI"/>
                          <a:cs typeface="Yu Gothic UI"/>
                        </a:rPr>
                        <a:t>720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19" marB="0"/>
                </a:tc>
                <a:tc>
                  <a:txBody>
                    <a:bodyPr/>
                    <a:lstStyle/>
                    <a:p>
                      <a:pPr marR="84455" algn="r">
                        <a:lnSpc>
                          <a:spcPct val="100000"/>
                        </a:lnSpc>
                        <a:spcBef>
                          <a:spcPts val="259"/>
                        </a:spcBef>
                      </a:pPr>
                      <a:r>
                        <a:rPr sz="1200" b="1" u="sng" spc="175" dirty="0">
                          <a:solidFill>
                            <a:srgbClr val="006FC0"/>
                          </a:solidFill>
                          <a:uFill>
                            <a:solidFill>
                              <a:srgbClr val="006FC0"/>
                            </a:solidFill>
                          </a:uFill>
                          <a:latin typeface="Yu Gothic UI"/>
                          <a:cs typeface="Yu Gothic UI"/>
                        </a:rPr>
                        <a:t>1,080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19" marB="0"/>
                </a:tc>
                <a:tc vMerge="1">
                  <a:txBody>
                    <a:bodyPr/>
                    <a:lstStyle/>
                    <a:p>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10"/>
                  </a:ext>
                </a:extLst>
              </a:tr>
              <a:tr h="274320">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solidFill>
                      <a:srgbClr val="006FE4">
                        <a:alpha val="19999"/>
                      </a:srgbClr>
                    </a:solidFill>
                  </a:tcPr>
                </a:tc>
                <a:tc gridSpan="2">
                  <a:txBody>
                    <a:bodyPr/>
                    <a:lstStyle/>
                    <a:p>
                      <a:pPr marL="91440">
                        <a:lnSpc>
                          <a:spcPct val="100000"/>
                        </a:lnSpc>
                        <a:spcBef>
                          <a:spcPts val="140"/>
                        </a:spcBef>
                      </a:pPr>
                      <a:r>
                        <a:rPr sz="1800" baseline="-4629" dirty="0">
                          <a:latin typeface="Yu Gothic UI"/>
                          <a:cs typeface="Yu Gothic UI"/>
                        </a:rPr>
                        <a:t>顎骨内異物</a:t>
                      </a:r>
                      <a:r>
                        <a:rPr sz="800" spc="-95" dirty="0">
                          <a:latin typeface="Yu Gothic UI"/>
                          <a:cs typeface="Yu Gothic UI"/>
                        </a:rPr>
                        <a:t>（</a:t>
                      </a:r>
                      <a:r>
                        <a:rPr sz="800" spc="-105" dirty="0">
                          <a:latin typeface="Yu Gothic UI"/>
                          <a:cs typeface="Yu Gothic UI"/>
                        </a:rPr>
                        <a:t>挿入物を含む</a:t>
                      </a:r>
                      <a:r>
                        <a:rPr sz="800" spc="-95" dirty="0">
                          <a:latin typeface="Yu Gothic UI"/>
                          <a:cs typeface="Yu Gothic UI"/>
                        </a:rPr>
                        <a:t>）</a:t>
                      </a:r>
                      <a:r>
                        <a:rPr sz="1800" spc="-30" baseline="-4629" dirty="0">
                          <a:latin typeface="Yu Gothic UI"/>
                          <a:cs typeface="Yu Gothic UI"/>
                        </a:rPr>
                        <a:t>除去術</a:t>
                      </a:r>
                      <a:endParaRPr sz="1800" baseline="-4629">
                        <a:latin typeface="Yu Gothic UI"/>
                        <a:cs typeface="Yu Gothic UI"/>
                      </a:endParaRPr>
                    </a:p>
                  </a:txBody>
                  <a:tcPr marL="0" marR="0" marT="17780" marB="0">
                    <a:lnR w="12700">
                      <a:solidFill>
                        <a:srgbClr val="D0CECE"/>
                      </a:solidFill>
                      <a:prstDash val="solid"/>
                    </a:lnR>
                    <a:solidFill>
                      <a:srgbClr val="006FE4">
                        <a:alpha val="19999"/>
                      </a:srgbClr>
                    </a:solidFill>
                  </a:tcPr>
                </a:tc>
                <a:tc hMerge="1">
                  <a:txBody>
                    <a:bodyPr/>
                    <a:lstStyle/>
                    <a:p>
                      <a:endParaRPr/>
                    </a:p>
                  </a:txBody>
                  <a:tcPr marL="0" marR="0" marT="0" marB="0"/>
                </a:tc>
                <a:tc gridSpan="2">
                  <a:txBody>
                    <a:bodyPr/>
                    <a:lstStyle/>
                    <a:p>
                      <a:pPr marL="91440">
                        <a:lnSpc>
                          <a:spcPct val="100000"/>
                        </a:lnSpc>
                        <a:spcBef>
                          <a:spcPts val="260"/>
                        </a:spcBef>
                      </a:pPr>
                      <a:r>
                        <a:rPr sz="1200" spc="-5" dirty="0">
                          <a:latin typeface="Yu Gothic UI"/>
                          <a:cs typeface="Yu Gothic UI"/>
                        </a:rPr>
                        <a:t>イ  手術範囲が顎骨の２分の１顎程度未満の場合</a:t>
                      </a:r>
                      <a:endParaRPr sz="1200">
                        <a:latin typeface="Yu Gothic UI"/>
                        <a:cs typeface="Yu Gothic UI"/>
                      </a:endParaRPr>
                    </a:p>
                  </a:txBody>
                  <a:tcPr marL="0" marR="0" marT="33020" marB="0">
                    <a:lnL w="12700">
                      <a:solidFill>
                        <a:srgbClr val="D0CECE"/>
                      </a:solidFill>
                      <a:prstDash val="solid"/>
                    </a:lnL>
                    <a:solidFill>
                      <a:srgbClr val="006FE4">
                        <a:alpha val="19999"/>
                      </a:srgbClr>
                    </a:solidFill>
                  </a:tcPr>
                </a:tc>
                <a:tc hMerge="1">
                  <a:txBody>
                    <a:bodyPr/>
                    <a:lstStyle/>
                    <a:p>
                      <a:endParaRPr/>
                    </a:p>
                  </a:txBody>
                  <a:tcPr marL="0" marR="0" marT="0" marB="0"/>
                </a:tc>
                <a:tc>
                  <a:txBody>
                    <a:bodyPr/>
                    <a:lstStyle/>
                    <a:p>
                      <a:pPr marR="98425" algn="r">
                        <a:lnSpc>
                          <a:spcPct val="100000"/>
                        </a:lnSpc>
                        <a:spcBef>
                          <a:spcPts val="260"/>
                        </a:spcBef>
                      </a:pPr>
                      <a:r>
                        <a:rPr sz="1200" u="sng" spc="85" dirty="0">
                          <a:uFill>
                            <a:solidFill>
                              <a:srgbClr val="000000"/>
                            </a:solidFill>
                          </a:uFill>
                          <a:latin typeface="Yu Gothic UI"/>
                          <a:cs typeface="Yu Gothic UI"/>
                        </a:rPr>
                        <a:t>850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a:txBody>
                    <a:bodyPr/>
                    <a:lstStyle/>
                    <a:p>
                      <a:pPr marR="84455" algn="r">
                        <a:lnSpc>
                          <a:spcPct val="100000"/>
                        </a:lnSpc>
                        <a:spcBef>
                          <a:spcPts val="260"/>
                        </a:spcBef>
                      </a:pPr>
                      <a:r>
                        <a:rPr sz="1200" b="1" u="sng" spc="175" dirty="0">
                          <a:solidFill>
                            <a:srgbClr val="006FC0"/>
                          </a:solidFill>
                          <a:uFill>
                            <a:solidFill>
                              <a:srgbClr val="006FC0"/>
                            </a:solidFill>
                          </a:uFill>
                          <a:latin typeface="Yu Gothic UI"/>
                          <a:cs typeface="Yu Gothic UI"/>
                        </a:rPr>
                        <a:t>1,500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11"/>
                  </a:ext>
                </a:extLst>
              </a:tr>
              <a:tr h="273685">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gridSpan="2">
                  <a:txBody>
                    <a:bodyPr/>
                    <a:lstStyle/>
                    <a:p>
                      <a:pPr marL="300355">
                        <a:lnSpc>
                          <a:spcPct val="100000"/>
                        </a:lnSpc>
                        <a:spcBef>
                          <a:spcPts val="260"/>
                        </a:spcBef>
                        <a:tabLst>
                          <a:tab pos="605155" algn="l"/>
                        </a:tabLst>
                      </a:pPr>
                      <a:r>
                        <a:rPr sz="1200" spc="-50" dirty="0">
                          <a:latin typeface="Yu Gothic UI"/>
                          <a:cs typeface="Yu Gothic UI"/>
                        </a:rPr>
                        <a:t>１</a:t>
                      </a:r>
                      <a:r>
                        <a:rPr sz="1200" dirty="0">
                          <a:latin typeface="Yu Gothic UI"/>
                          <a:cs typeface="Yu Gothic UI"/>
                        </a:rPr>
                        <a:t>	</a:t>
                      </a:r>
                      <a:r>
                        <a:rPr sz="1200" spc="105" dirty="0">
                          <a:latin typeface="Yu Gothic UI"/>
                          <a:cs typeface="Yu Gothic UI"/>
                        </a:rPr>
                        <a:t>簡単なもの</a:t>
                      </a:r>
                      <a:endParaRPr sz="1200">
                        <a:latin typeface="Yu Gothic UI"/>
                        <a:cs typeface="Yu Gothic UI"/>
                      </a:endParaRPr>
                    </a:p>
                  </a:txBody>
                  <a:tcPr marL="0" marR="0" marT="33020" marB="0">
                    <a:lnR w="12700">
                      <a:solidFill>
                        <a:srgbClr val="D0CECE"/>
                      </a:solidFill>
                      <a:prstDash val="solid"/>
                    </a:lnR>
                  </a:tcPr>
                </a:tc>
                <a:tc hMerge="1">
                  <a:txBody>
                    <a:bodyPr/>
                    <a:lstStyle/>
                    <a:p>
                      <a:endParaRPr/>
                    </a:p>
                  </a:txBody>
                  <a:tcPr marL="0" marR="0" marT="0" marB="0"/>
                </a:tc>
                <a:tc gridSpan="2">
                  <a:txBody>
                    <a:bodyPr/>
                    <a:lstStyle/>
                    <a:p>
                      <a:pPr marL="91440">
                        <a:lnSpc>
                          <a:spcPct val="100000"/>
                        </a:lnSpc>
                        <a:spcBef>
                          <a:spcPts val="260"/>
                        </a:spcBef>
                      </a:pPr>
                      <a:r>
                        <a:rPr sz="1200" spc="65" dirty="0">
                          <a:latin typeface="Yu Gothic UI"/>
                          <a:cs typeface="Yu Gothic UI"/>
                        </a:rPr>
                        <a:t>◻ 手術範囲が全顎にわたる場合</a:t>
                      </a:r>
                      <a:endParaRPr sz="1200">
                        <a:latin typeface="Yu Gothic UI"/>
                        <a:cs typeface="Yu Gothic UI"/>
                      </a:endParaRPr>
                    </a:p>
                  </a:txBody>
                  <a:tcPr marL="0" marR="0" marT="33020" marB="0">
                    <a:lnL w="12700">
                      <a:solidFill>
                        <a:srgbClr val="D0CECE"/>
                      </a:solidFill>
                      <a:prstDash val="solid"/>
                    </a:lnL>
                  </a:tcPr>
                </a:tc>
                <a:tc hMerge="1">
                  <a:txBody>
                    <a:bodyPr/>
                    <a:lstStyle/>
                    <a:p>
                      <a:endParaRPr/>
                    </a:p>
                  </a:txBody>
                  <a:tcPr marL="0" marR="0" marT="0" marB="0"/>
                </a:tc>
                <a:tc>
                  <a:txBody>
                    <a:bodyPr/>
                    <a:lstStyle/>
                    <a:p>
                      <a:pPr marR="98425" algn="r">
                        <a:lnSpc>
                          <a:spcPct val="100000"/>
                        </a:lnSpc>
                        <a:spcBef>
                          <a:spcPts val="260"/>
                        </a:spcBef>
                      </a:pPr>
                      <a:r>
                        <a:rPr sz="1200" u="sng" spc="95" dirty="0">
                          <a:uFill>
                            <a:solidFill>
                              <a:srgbClr val="000000"/>
                            </a:solidFill>
                          </a:uFill>
                          <a:latin typeface="Yu Gothic UI"/>
                          <a:cs typeface="Yu Gothic UI"/>
                        </a:rPr>
                        <a:t>1,680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tc>
                <a:tc>
                  <a:txBody>
                    <a:bodyPr/>
                    <a:lstStyle/>
                    <a:p>
                      <a:pPr marR="84455" algn="r">
                        <a:lnSpc>
                          <a:spcPct val="100000"/>
                        </a:lnSpc>
                        <a:spcBef>
                          <a:spcPts val="260"/>
                        </a:spcBef>
                      </a:pPr>
                      <a:r>
                        <a:rPr sz="1200" b="1" u="sng" spc="140" dirty="0">
                          <a:solidFill>
                            <a:srgbClr val="006FC0"/>
                          </a:solidFill>
                          <a:uFill>
                            <a:solidFill>
                              <a:srgbClr val="006FC0"/>
                            </a:solidFill>
                          </a:uFill>
                          <a:latin typeface="Yu Gothic UI"/>
                          <a:cs typeface="Yu Gothic UI"/>
                        </a:rPr>
                        <a:t>2,000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tc>
                <a:tc>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tcPr>
                </a:tc>
                <a:extLst>
                  <a:ext uri="{0D108BD9-81ED-4DB2-BD59-A6C34878D82A}">
                    <a16:rowId xmlns:a16="http://schemas.microsoft.com/office/drawing/2014/main" val="10012"/>
                  </a:ext>
                </a:extLst>
              </a:tr>
              <a:tr h="274320">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solidFill>
                      <a:srgbClr val="006FE4">
                        <a:alpha val="19999"/>
                      </a:srgbClr>
                    </a:solidFill>
                  </a:tcPr>
                </a:tc>
                <a:tc gridSpan="2">
                  <a:txBody>
                    <a:bodyPr/>
                    <a:lstStyle/>
                    <a:p>
                      <a:pPr marL="295275">
                        <a:lnSpc>
                          <a:spcPct val="100000"/>
                        </a:lnSpc>
                        <a:spcBef>
                          <a:spcPts val="259"/>
                        </a:spcBef>
                        <a:tabLst>
                          <a:tab pos="600075" algn="l"/>
                        </a:tabLst>
                      </a:pPr>
                      <a:r>
                        <a:rPr sz="1200" spc="-50" dirty="0">
                          <a:latin typeface="Yu Gothic UI"/>
                          <a:cs typeface="Yu Gothic UI"/>
                        </a:rPr>
                        <a:t>２</a:t>
                      </a:r>
                      <a:r>
                        <a:rPr sz="1200" dirty="0">
                          <a:latin typeface="Yu Gothic UI"/>
                          <a:cs typeface="Yu Gothic UI"/>
                        </a:rPr>
                        <a:t>	</a:t>
                      </a:r>
                      <a:r>
                        <a:rPr sz="1200" spc="114" dirty="0">
                          <a:latin typeface="Yu Gothic UI"/>
                          <a:cs typeface="Yu Gothic UI"/>
                        </a:rPr>
                        <a:t>困難なもの</a:t>
                      </a:r>
                      <a:endParaRPr sz="1200">
                        <a:latin typeface="Yu Gothic UI"/>
                        <a:cs typeface="Yu Gothic UI"/>
                      </a:endParaRPr>
                    </a:p>
                  </a:txBody>
                  <a:tcPr marL="0" marR="0" marT="33019" marB="0">
                    <a:lnR w="12700">
                      <a:solidFill>
                        <a:srgbClr val="D0CECE"/>
                      </a:solidFill>
                      <a:prstDash val="solid"/>
                    </a:lnR>
                    <a:solidFill>
                      <a:srgbClr val="006FE4">
                        <a:alpha val="19999"/>
                      </a:srgbClr>
                    </a:solidFill>
                  </a:tcPr>
                </a:tc>
                <a:tc hMerge="1">
                  <a:txBody>
                    <a:bodyPr/>
                    <a:lstStyle/>
                    <a:p>
                      <a:endParaRPr/>
                    </a:p>
                  </a:txBody>
                  <a:tcPr marL="0" marR="0" marT="0" marB="0"/>
                </a:tc>
                <a:tc gridSpan="2">
                  <a:txBody>
                    <a:bodyPr/>
                    <a:lstStyle/>
                    <a:p>
                      <a:pPr marL="91440">
                        <a:lnSpc>
                          <a:spcPct val="100000"/>
                        </a:lnSpc>
                        <a:spcBef>
                          <a:spcPts val="210"/>
                        </a:spcBef>
                      </a:pPr>
                      <a:r>
                        <a:rPr sz="1200" spc="-5" dirty="0">
                          <a:latin typeface="Yu Gothic UI"/>
                          <a:cs typeface="Yu Gothic UI"/>
                        </a:rPr>
                        <a:t>イ  手術範囲が顎骨の３分の２顎程度未満の場合</a:t>
                      </a:r>
                      <a:endParaRPr sz="1200">
                        <a:latin typeface="Yu Gothic UI"/>
                        <a:cs typeface="Yu Gothic UI"/>
                      </a:endParaRPr>
                    </a:p>
                  </a:txBody>
                  <a:tcPr marL="0" marR="0" marT="26670" marB="0">
                    <a:lnL w="12700">
                      <a:solidFill>
                        <a:srgbClr val="D0CECE"/>
                      </a:solidFill>
                      <a:prstDash val="solid"/>
                    </a:lnL>
                    <a:solidFill>
                      <a:srgbClr val="006FE4">
                        <a:alpha val="19999"/>
                      </a:srgbClr>
                    </a:solidFill>
                  </a:tcPr>
                </a:tc>
                <a:tc hMerge="1">
                  <a:txBody>
                    <a:bodyPr/>
                    <a:lstStyle/>
                    <a:p>
                      <a:endParaRPr/>
                    </a:p>
                  </a:txBody>
                  <a:tcPr marL="0" marR="0" marT="0" marB="0"/>
                </a:tc>
                <a:tc>
                  <a:txBody>
                    <a:bodyPr/>
                    <a:lstStyle/>
                    <a:p>
                      <a:pPr marR="97790" algn="r">
                        <a:lnSpc>
                          <a:spcPct val="100000"/>
                        </a:lnSpc>
                        <a:spcBef>
                          <a:spcPts val="259"/>
                        </a:spcBef>
                      </a:pPr>
                      <a:r>
                        <a:rPr sz="1200" u="sng" spc="95" dirty="0">
                          <a:uFill>
                            <a:solidFill>
                              <a:srgbClr val="000000"/>
                            </a:solidFill>
                          </a:uFill>
                          <a:latin typeface="Yu Gothic UI"/>
                          <a:cs typeface="Yu Gothic UI"/>
                        </a:rPr>
                        <a:t>2,900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19" marB="0">
                    <a:solidFill>
                      <a:srgbClr val="006FE4">
                        <a:alpha val="19999"/>
                      </a:srgbClr>
                    </a:solidFill>
                  </a:tcPr>
                </a:tc>
                <a:tc>
                  <a:txBody>
                    <a:bodyPr/>
                    <a:lstStyle/>
                    <a:p>
                      <a:pPr marR="83185" algn="r">
                        <a:lnSpc>
                          <a:spcPct val="100000"/>
                        </a:lnSpc>
                        <a:spcBef>
                          <a:spcPts val="259"/>
                        </a:spcBef>
                      </a:pPr>
                      <a:r>
                        <a:rPr sz="1200" b="1" u="sng" spc="135" dirty="0">
                          <a:solidFill>
                            <a:srgbClr val="006FC0"/>
                          </a:solidFill>
                          <a:uFill>
                            <a:solidFill>
                              <a:srgbClr val="006FC0"/>
                            </a:solidFill>
                          </a:uFill>
                          <a:latin typeface="Yu Gothic UI"/>
                          <a:cs typeface="Yu Gothic UI"/>
                        </a:rPr>
                        <a:t>4,000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19" marB="0">
                    <a:solidFill>
                      <a:srgbClr val="006FE4">
                        <a:alpha val="19999"/>
                      </a:srgbClr>
                    </a:solidFill>
                  </a:tcPr>
                </a:tc>
                <a:tc>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13"/>
                  </a:ext>
                </a:extLst>
              </a:tr>
              <a:tr h="273685">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gridSpan="2">
                  <a:txBody>
                    <a:bodyPr/>
                    <a:lstStyle/>
                    <a:p>
                      <a:pPr>
                        <a:lnSpc>
                          <a:spcPct val="100000"/>
                        </a:lnSpc>
                      </a:pPr>
                      <a:endParaRPr sz="1200">
                        <a:latin typeface="Times New Roman"/>
                        <a:cs typeface="Times New Roman"/>
                      </a:endParaRPr>
                    </a:p>
                  </a:txBody>
                  <a:tcPr marL="0" marR="0" marT="0" marB="0">
                    <a:lnR w="12700">
                      <a:solidFill>
                        <a:srgbClr val="D0CECE"/>
                      </a:solidFill>
                      <a:prstDash val="solid"/>
                    </a:lnR>
                  </a:tcPr>
                </a:tc>
                <a:tc hMerge="1">
                  <a:txBody>
                    <a:bodyPr/>
                    <a:lstStyle/>
                    <a:p>
                      <a:endParaRPr/>
                    </a:p>
                  </a:txBody>
                  <a:tcPr marL="0" marR="0" marT="0" marB="0"/>
                </a:tc>
                <a:tc gridSpan="2">
                  <a:txBody>
                    <a:bodyPr/>
                    <a:lstStyle/>
                    <a:p>
                      <a:pPr marL="91440">
                        <a:lnSpc>
                          <a:spcPct val="100000"/>
                        </a:lnSpc>
                        <a:spcBef>
                          <a:spcPts val="210"/>
                        </a:spcBef>
                      </a:pPr>
                      <a:r>
                        <a:rPr sz="1200" spc="65" dirty="0">
                          <a:latin typeface="Yu Gothic UI"/>
                          <a:cs typeface="Yu Gothic UI"/>
                        </a:rPr>
                        <a:t>◻ 手術範囲が全顎にわたる場合</a:t>
                      </a:r>
                      <a:endParaRPr sz="1200">
                        <a:latin typeface="Yu Gothic UI"/>
                        <a:cs typeface="Yu Gothic UI"/>
                      </a:endParaRPr>
                    </a:p>
                  </a:txBody>
                  <a:tcPr marL="0" marR="0" marT="26670" marB="0">
                    <a:lnL w="12700">
                      <a:solidFill>
                        <a:srgbClr val="D0CECE"/>
                      </a:solidFill>
                      <a:prstDash val="solid"/>
                    </a:lnL>
                  </a:tcPr>
                </a:tc>
                <a:tc hMerge="1">
                  <a:txBody>
                    <a:bodyPr/>
                    <a:lstStyle/>
                    <a:p>
                      <a:endParaRPr/>
                    </a:p>
                  </a:txBody>
                  <a:tcPr marL="0" marR="0" marT="0" marB="0"/>
                </a:tc>
                <a:tc>
                  <a:txBody>
                    <a:bodyPr/>
                    <a:lstStyle/>
                    <a:p>
                      <a:pPr marR="98425" algn="r">
                        <a:lnSpc>
                          <a:spcPct val="100000"/>
                        </a:lnSpc>
                        <a:spcBef>
                          <a:spcPts val="260"/>
                        </a:spcBef>
                      </a:pPr>
                      <a:r>
                        <a:rPr sz="1200" u="sng" spc="95" dirty="0">
                          <a:uFill>
                            <a:solidFill>
                              <a:srgbClr val="000000"/>
                            </a:solidFill>
                          </a:uFill>
                          <a:latin typeface="Yu Gothic UI"/>
                          <a:cs typeface="Yu Gothic UI"/>
                        </a:rPr>
                        <a:t>4,180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tc>
                <a:tc>
                  <a:txBody>
                    <a:bodyPr/>
                    <a:lstStyle/>
                    <a:p>
                      <a:pPr marR="84455" algn="r">
                        <a:lnSpc>
                          <a:spcPct val="100000"/>
                        </a:lnSpc>
                        <a:spcBef>
                          <a:spcPts val="260"/>
                        </a:spcBef>
                      </a:pPr>
                      <a:r>
                        <a:rPr sz="1200" b="1" u="sng" spc="140" dirty="0">
                          <a:solidFill>
                            <a:srgbClr val="006FC0"/>
                          </a:solidFill>
                          <a:uFill>
                            <a:solidFill>
                              <a:srgbClr val="006FC0"/>
                            </a:solidFill>
                          </a:uFill>
                          <a:latin typeface="Yu Gothic UI"/>
                          <a:cs typeface="Yu Gothic UI"/>
                        </a:rPr>
                        <a:t>5,500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tc>
                <a:tc>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tcPr>
                </a:tc>
                <a:extLst>
                  <a:ext uri="{0D108BD9-81ED-4DB2-BD59-A6C34878D82A}">
                    <a16:rowId xmlns:a16="http://schemas.microsoft.com/office/drawing/2014/main" val="10014"/>
                  </a:ext>
                </a:extLst>
              </a:tr>
              <a:tr h="273685">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solidFill>
                      <a:srgbClr val="006FE4">
                        <a:alpha val="19999"/>
                      </a:srgbClr>
                    </a:solidFill>
                  </a:tcPr>
                </a:tc>
                <a:tc gridSpan="2">
                  <a:txBody>
                    <a:bodyPr/>
                    <a:lstStyle/>
                    <a:p>
                      <a:pPr marL="91440">
                        <a:lnSpc>
                          <a:spcPct val="100000"/>
                        </a:lnSpc>
                        <a:spcBef>
                          <a:spcPts val="260"/>
                        </a:spcBef>
                      </a:pPr>
                      <a:r>
                        <a:rPr sz="1200" spc="-5" dirty="0">
                          <a:latin typeface="Yu Gothic UI"/>
                          <a:cs typeface="Yu Gothic UI"/>
                        </a:rPr>
                        <a:t>顎関節脱臼非観血的整復術</a:t>
                      </a:r>
                      <a:endParaRPr sz="1200">
                        <a:latin typeface="Yu Gothic UI"/>
                        <a:cs typeface="Yu Gothic UI"/>
                      </a:endParaRPr>
                    </a:p>
                  </a:txBody>
                  <a:tcPr marL="0" marR="0" marT="33020" marB="0">
                    <a:solidFill>
                      <a:srgbClr val="006FE4">
                        <a:alpha val="19999"/>
                      </a:srgbClr>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solidFill>
                      <a:srgbClr val="006FE4">
                        <a:alpha val="19999"/>
                      </a:srgbClr>
                    </a:solidFill>
                  </a:tcPr>
                </a:tc>
                <a:tc>
                  <a:txBody>
                    <a:bodyPr/>
                    <a:lstStyle/>
                    <a:p>
                      <a:pPr>
                        <a:lnSpc>
                          <a:spcPct val="100000"/>
                        </a:lnSpc>
                      </a:pPr>
                      <a:endParaRPr sz="1200">
                        <a:latin typeface="Times New Roman"/>
                        <a:cs typeface="Times New Roman"/>
                      </a:endParaRPr>
                    </a:p>
                  </a:txBody>
                  <a:tcPr marL="0" marR="0" marT="0" marB="0">
                    <a:solidFill>
                      <a:srgbClr val="006FE4">
                        <a:alpha val="19999"/>
                      </a:srgbClr>
                    </a:solidFill>
                  </a:tcPr>
                </a:tc>
                <a:tc>
                  <a:txBody>
                    <a:bodyPr/>
                    <a:lstStyle/>
                    <a:p>
                      <a:pPr marR="98425" algn="r">
                        <a:lnSpc>
                          <a:spcPct val="100000"/>
                        </a:lnSpc>
                        <a:spcBef>
                          <a:spcPts val="260"/>
                        </a:spcBef>
                      </a:pPr>
                      <a:r>
                        <a:rPr sz="1200" u="sng" spc="85" dirty="0">
                          <a:uFill>
                            <a:solidFill>
                              <a:srgbClr val="000000"/>
                            </a:solidFill>
                          </a:uFill>
                          <a:latin typeface="Yu Gothic UI"/>
                          <a:cs typeface="Yu Gothic UI"/>
                        </a:rPr>
                        <a:t>410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a:txBody>
                    <a:bodyPr/>
                    <a:lstStyle/>
                    <a:p>
                      <a:pPr marR="84455" algn="r">
                        <a:lnSpc>
                          <a:spcPct val="100000"/>
                        </a:lnSpc>
                        <a:spcBef>
                          <a:spcPts val="260"/>
                        </a:spcBef>
                      </a:pPr>
                      <a:r>
                        <a:rPr sz="1200" b="1" u="sng" spc="145" dirty="0">
                          <a:solidFill>
                            <a:srgbClr val="006FC0"/>
                          </a:solidFill>
                          <a:uFill>
                            <a:solidFill>
                              <a:srgbClr val="006FC0"/>
                            </a:solidFill>
                          </a:uFill>
                          <a:latin typeface="Yu Gothic UI"/>
                          <a:cs typeface="Yu Gothic UI"/>
                        </a:rPr>
                        <a:t>800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a:txBody>
                    <a:bodyPr/>
                    <a:lstStyle/>
                    <a:p>
                      <a:pPr marR="21590">
                        <a:lnSpc>
                          <a:spcPct val="100000"/>
                        </a:lnSpc>
                      </a:pPr>
                      <a:endParaRPr sz="1200">
                        <a:latin typeface="Times New Roman"/>
                        <a:cs typeface="Times New Roman"/>
                      </a:endParaRPr>
                    </a:p>
                  </a:txBody>
                  <a:tcPr marL="0" marR="0" marT="0" marB="0">
                    <a:lnR w="9525">
                      <a:solidFill>
                        <a:srgbClr val="000000"/>
                      </a:solidFill>
                      <a:prstDash val="solid"/>
                    </a:lnR>
                    <a:solidFill>
                      <a:srgbClr val="006FE4">
                        <a:alpha val="19999"/>
                      </a:srgbClr>
                    </a:solidFill>
                  </a:tcPr>
                </a:tc>
                <a:extLst>
                  <a:ext uri="{0D108BD9-81ED-4DB2-BD59-A6C34878D82A}">
                    <a16:rowId xmlns:a16="http://schemas.microsoft.com/office/drawing/2014/main" val="10015"/>
                  </a:ext>
                </a:extLst>
              </a:tr>
              <a:tr h="274320">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gridSpan="4">
                  <a:txBody>
                    <a:bodyPr/>
                    <a:lstStyle/>
                    <a:p>
                      <a:pPr marL="91440">
                        <a:lnSpc>
                          <a:spcPct val="100000"/>
                        </a:lnSpc>
                        <a:spcBef>
                          <a:spcPts val="260"/>
                        </a:spcBef>
                        <a:tabLst>
                          <a:tab pos="3749675" algn="l"/>
                        </a:tabLst>
                      </a:pPr>
                      <a:r>
                        <a:rPr sz="1200" dirty="0">
                          <a:latin typeface="Yu Gothic UI"/>
                          <a:cs typeface="Yu Gothic UI"/>
                        </a:rPr>
                        <a:t>広範囲顎骨支持型装置埋入手術（１顎一連につき</a:t>
                      </a:r>
                      <a:r>
                        <a:rPr sz="1200" spc="-50" dirty="0">
                          <a:latin typeface="Yu Gothic UI"/>
                          <a:cs typeface="Yu Gothic UI"/>
                        </a:rPr>
                        <a:t>）</a:t>
                      </a:r>
                      <a:r>
                        <a:rPr sz="1200" dirty="0">
                          <a:latin typeface="Yu Gothic UI"/>
                          <a:cs typeface="Yu Gothic UI"/>
                        </a:rPr>
                        <a:t>	１</a:t>
                      </a:r>
                      <a:r>
                        <a:rPr sz="1200" spc="85" dirty="0">
                          <a:latin typeface="Yu Gothic UI"/>
                          <a:cs typeface="Yu Gothic UI"/>
                        </a:rPr>
                        <a:t> </a:t>
                      </a:r>
                      <a:r>
                        <a:rPr sz="1200" spc="190" dirty="0">
                          <a:latin typeface="Yu Gothic UI"/>
                          <a:cs typeface="Yu Gothic UI"/>
                        </a:rPr>
                        <a:t>１回法</a:t>
                      </a:r>
                      <a:r>
                        <a:rPr sz="1200" spc="150" dirty="0">
                          <a:latin typeface="Yu Gothic UI"/>
                          <a:cs typeface="Yu Gothic UI"/>
                        </a:rPr>
                        <a:t>に</a:t>
                      </a:r>
                      <a:r>
                        <a:rPr sz="1200" spc="140" dirty="0">
                          <a:latin typeface="Yu Gothic UI"/>
                          <a:cs typeface="Yu Gothic UI"/>
                        </a:rPr>
                        <a:t>よ</a:t>
                      </a:r>
                      <a:r>
                        <a:rPr sz="1200" spc="145" dirty="0">
                          <a:latin typeface="Yu Gothic UI"/>
                          <a:cs typeface="Yu Gothic UI"/>
                        </a:rPr>
                        <a:t>るも</a:t>
                      </a:r>
                      <a:r>
                        <a:rPr sz="1200" spc="105" dirty="0">
                          <a:latin typeface="Yu Gothic UI"/>
                          <a:cs typeface="Yu Gothic UI"/>
                        </a:rPr>
                        <a:t>の</a:t>
                      </a:r>
                      <a:endParaRPr sz="1200">
                        <a:latin typeface="Yu Gothic UI"/>
                        <a:cs typeface="Yu Gothic UI"/>
                      </a:endParaRPr>
                    </a:p>
                  </a:txBody>
                  <a:tcPr marL="0" marR="0" marT="3302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60"/>
                        </a:spcBef>
                      </a:pPr>
                      <a:r>
                        <a:rPr sz="1200" u="sng" spc="95" dirty="0">
                          <a:uFill>
                            <a:solidFill>
                              <a:srgbClr val="000000"/>
                            </a:solidFill>
                          </a:uFill>
                          <a:latin typeface="Yu Gothic UI"/>
                          <a:cs typeface="Yu Gothic UI"/>
                        </a:rPr>
                        <a:t>14,500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tc>
                <a:tc gridSpan="2">
                  <a:txBody>
                    <a:bodyPr/>
                    <a:lstStyle/>
                    <a:p>
                      <a:pPr marL="1077595" marR="21590">
                        <a:lnSpc>
                          <a:spcPct val="100000"/>
                        </a:lnSpc>
                        <a:spcBef>
                          <a:spcPts val="260"/>
                        </a:spcBef>
                      </a:pPr>
                      <a:r>
                        <a:rPr sz="1200" b="1" u="sng" spc="170" dirty="0">
                          <a:solidFill>
                            <a:srgbClr val="006FC0"/>
                          </a:solidFill>
                          <a:uFill>
                            <a:solidFill>
                              <a:srgbClr val="006FC0"/>
                            </a:solidFill>
                          </a:uFill>
                          <a:latin typeface="Yu Gothic UI"/>
                          <a:cs typeface="Yu Gothic UI"/>
                        </a:rPr>
                        <a:t>16,000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lnR w="9525">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16"/>
                  </a:ext>
                </a:extLst>
              </a:tr>
              <a:tr h="274320">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solidFill>
                      <a:srgbClr val="006FE4">
                        <a:alpha val="19999"/>
                      </a:srgbClr>
                    </a:solidFill>
                  </a:tcPr>
                </a:tc>
                <a:tc>
                  <a:txBody>
                    <a:bodyPr/>
                    <a:lstStyle/>
                    <a:p>
                      <a:pPr marR="250190">
                        <a:lnSpc>
                          <a:spcPct val="100000"/>
                        </a:lnSpc>
                      </a:pPr>
                      <a:endParaRPr sz="1200">
                        <a:latin typeface="Times New Roman"/>
                        <a:cs typeface="Times New Roman"/>
                      </a:endParaRPr>
                    </a:p>
                  </a:txBody>
                  <a:tcPr marL="0" marR="0" marT="0" marB="0">
                    <a:solidFill>
                      <a:srgbClr val="006FE4">
                        <a:alpha val="19999"/>
                      </a:srgbClr>
                    </a:solidFill>
                  </a:tcPr>
                </a:tc>
                <a:tc gridSpan="3">
                  <a:txBody>
                    <a:bodyPr/>
                    <a:lstStyle/>
                    <a:p>
                      <a:pPr marL="1924050">
                        <a:lnSpc>
                          <a:spcPct val="100000"/>
                        </a:lnSpc>
                        <a:spcBef>
                          <a:spcPts val="260"/>
                        </a:spcBef>
                        <a:tabLst>
                          <a:tab pos="2228850" algn="l"/>
                          <a:tab pos="3652520" algn="l"/>
                        </a:tabLst>
                      </a:pPr>
                      <a:r>
                        <a:rPr sz="1200" spc="-50" dirty="0">
                          <a:latin typeface="Yu Gothic UI"/>
                          <a:cs typeface="Yu Gothic UI"/>
                        </a:rPr>
                        <a:t>２</a:t>
                      </a:r>
                      <a:r>
                        <a:rPr sz="1200" dirty="0">
                          <a:latin typeface="Yu Gothic UI"/>
                          <a:cs typeface="Yu Gothic UI"/>
                        </a:rPr>
                        <a:t>	</a:t>
                      </a:r>
                      <a:r>
                        <a:rPr sz="1200" spc="190" dirty="0">
                          <a:latin typeface="Yu Gothic UI"/>
                          <a:cs typeface="Yu Gothic UI"/>
                        </a:rPr>
                        <a:t>２回法</a:t>
                      </a:r>
                      <a:r>
                        <a:rPr sz="1200" spc="150" dirty="0">
                          <a:latin typeface="Yu Gothic UI"/>
                          <a:cs typeface="Yu Gothic UI"/>
                        </a:rPr>
                        <a:t>に</a:t>
                      </a:r>
                      <a:r>
                        <a:rPr sz="1200" spc="140" dirty="0">
                          <a:latin typeface="Yu Gothic UI"/>
                          <a:cs typeface="Yu Gothic UI"/>
                        </a:rPr>
                        <a:t>よ</a:t>
                      </a:r>
                      <a:r>
                        <a:rPr sz="1200" spc="145" dirty="0">
                          <a:latin typeface="Yu Gothic UI"/>
                          <a:cs typeface="Yu Gothic UI"/>
                        </a:rPr>
                        <a:t>るも</a:t>
                      </a:r>
                      <a:r>
                        <a:rPr sz="1200" spc="105" dirty="0">
                          <a:latin typeface="Yu Gothic UI"/>
                          <a:cs typeface="Yu Gothic UI"/>
                        </a:rPr>
                        <a:t>の</a:t>
                      </a:r>
                      <a:r>
                        <a:rPr sz="1200" dirty="0">
                          <a:latin typeface="Yu Gothic UI"/>
                          <a:cs typeface="Yu Gothic UI"/>
                        </a:rPr>
                        <a:t>	</a:t>
                      </a:r>
                      <a:r>
                        <a:rPr sz="1200" spc="345" dirty="0">
                          <a:latin typeface="Yu Gothic UI"/>
                          <a:cs typeface="Yu Gothic UI"/>
                        </a:rPr>
                        <a:t>イ</a:t>
                      </a:r>
                      <a:r>
                        <a:rPr sz="1200" spc="90" dirty="0">
                          <a:latin typeface="Yu Gothic UI"/>
                          <a:cs typeface="Yu Gothic UI"/>
                        </a:rPr>
                        <a:t> </a:t>
                      </a:r>
                      <a:r>
                        <a:rPr sz="1200" dirty="0">
                          <a:latin typeface="Yu Gothic UI"/>
                          <a:cs typeface="Yu Gothic UI"/>
                        </a:rPr>
                        <a:t>１次手</a:t>
                      </a:r>
                      <a:r>
                        <a:rPr sz="1200" spc="-50" dirty="0">
                          <a:latin typeface="Yu Gothic UI"/>
                          <a:cs typeface="Yu Gothic UI"/>
                        </a:rPr>
                        <a:t>術</a:t>
                      </a:r>
                      <a:endParaRPr sz="1200">
                        <a:latin typeface="Yu Gothic UI"/>
                        <a:cs typeface="Yu Gothic UI"/>
                      </a:endParaRPr>
                    </a:p>
                  </a:txBody>
                  <a:tcPr marL="0" marR="0" marT="33020" marB="0">
                    <a:solidFill>
                      <a:srgbClr val="006FE4">
                        <a:alpha val="19999"/>
                      </a:srgbClr>
                    </a:solidFill>
                  </a:tcPr>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60"/>
                        </a:spcBef>
                      </a:pPr>
                      <a:r>
                        <a:rPr sz="1200" u="sng" spc="95" dirty="0">
                          <a:uFill>
                            <a:solidFill>
                              <a:srgbClr val="000000"/>
                            </a:solidFill>
                          </a:uFill>
                          <a:latin typeface="Yu Gothic UI"/>
                          <a:cs typeface="Yu Gothic UI"/>
                        </a:rPr>
                        <a:t>11,500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solidFill>
                      <a:srgbClr val="006FE4">
                        <a:alpha val="19999"/>
                      </a:srgbClr>
                    </a:solidFill>
                  </a:tcPr>
                </a:tc>
                <a:tc gridSpan="2">
                  <a:txBody>
                    <a:bodyPr/>
                    <a:lstStyle/>
                    <a:p>
                      <a:pPr marL="1077595" marR="21590">
                        <a:lnSpc>
                          <a:spcPct val="100000"/>
                        </a:lnSpc>
                        <a:spcBef>
                          <a:spcPts val="260"/>
                        </a:spcBef>
                      </a:pPr>
                      <a:r>
                        <a:rPr sz="1200" b="1" u="sng" spc="170" dirty="0">
                          <a:solidFill>
                            <a:srgbClr val="006FC0"/>
                          </a:solidFill>
                          <a:uFill>
                            <a:solidFill>
                              <a:srgbClr val="006FC0"/>
                            </a:solidFill>
                          </a:uFill>
                          <a:latin typeface="Yu Gothic UI"/>
                          <a:cs typeface="Yu Gothic UI"/>
                        </a:rPr>
                        <a:t>13,000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lnR w="9525">
                      <a:solidFill>
                        <a:srgbClr val="000000"/>
                      </a:solidFill>
                      <a:prstDash val="solid"/>
                    </a:lnR>
                    <a:solidFill>
                      <a:srgbClr val="006FE4">
                        <a:alpha val="19999"/>
                      </a:srgbClr>
                    </a:solidFill>
                  </a:tcPr>
                </a:tc>
                <a:tc hMerge="1">
                  <a:txBody>
                    <a:bodyPr/>
                    <a:lstStyle/>
                    <a:p>
                      <a:endParaRPr/>
                    </a:p>
                  </a:txBody>
                  <a:tcPr marL="0" marR="0" marT="0" marB="0"/>
                </a:tc>
                <a:extLst>
                  <a:ext uri="{0D108BD9-81ED-4DB2-BD59-A6C34878D82A}">
                    <a16:rowId xmlns:a16="http://schemas.microsoft.com/office/drawing/2014/main" val="10017"/>
                  </a:ext>
                </a:extLst>
              </a:tr>
              <a:tr h="273685">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tc>
                  <a:txBody>
                    <a:bodyPr/>
                    <a:lstStyle/>
                    <a:p>
                      <a:pPr marR="250190">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843915">
                        <a:lnSpc>
                          <a:spcPct val="100000"/>
                        </a:lnSpc>
                        <a:spcBef>
                          <a:spcPts val="260"/>
                        </a:spcBef>
                      </a:pPr>
                      <a:r>
                        <a:rPr sz="1200" dirty="0">
                          <a:latin typeface="Yu Gothic UI"/>
                          <a:cs typeface="Yu Gothic UI"/>
                        </a:rPr>
                        <a:t>◻ ２次手術</a:t>
                      </a:r>
                      <a:endParaRPr sz="1200">
                        <a:latin typeface="Yu Gothic UI"/>
                        <a:cs typeface="Yu Gothic UI"/>
                      </a:endParaRPr>
                    </a:p>
                  </a:txBody>
                  <a:tcPr marL="0" marR="0" marT="33020" marB="0"/>
                </a:tc>
                <a:tc>
                  <a:txBody>
                    <a:bodyPr/>
                    <a:lstStyle/>
                    <a:p>
                      <a:pPr marR="97790" algn="r">
                        <a:lnSpc>
                          <a:spcPct val="100000"/>
                        </a:lnSpc>
                        <a:spcBef>
                          <a:spcPts val="260"/>
                        </a:spcBef>
                      </a:pPr>
                      <a:r>
                        <a:rPr sz="1200" u="sng" spc="95" dirty="0">
                          <a:uFill>
                            <a:solidFill>
                              <a:srgbClr val="000000"/>
                            </a:solidFill>
                          </a:uFill>
                          <a:latin typeface="Yu Gothic UI"/>
                          <a:cs typeface="Yu Gothic UI"/>
                        </a:rPr>
                        <a:t>4,500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020" marB="0"/>
                </a:tc>
                <a:tc gridSpan="2">
                  <a:txBody>
                    <a:bodyPr/>
                    <a:lstStyle/>
                    <a:p>
                      <a:pPr marL="1181100" marR="21590">
                        <a:lnSpc>
                          <a:spcPct val="100000"/>
                        </a:lnSpc>
                        <a:spcBef>
                          <a:spcPts val="260"/>
                        </a:spcBef>
                      </a:pPr>
                      <a:r>
                        <a:rPr sz="1200" b="1" u="sng" spc="140" dirty="0">
                          <a:solidFill>
                            <a:srgbClr val="006FC0"/>
                          </a:solidFill>
                          <a:uFill>
                            <a:solidFill>
                              <a:srgbClr val="006FC0"/>
                            </a:solidFill>
                          </a:uFill>
                          <a:latin typeface="Yu Gothic UI"/>
                          <a:cs typeface="Yu Gothic UI"/>
                        </a:rPr>
                        <a:t>6,000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txBody>
                  <a:tcPr marL="0" marR="0" marT="33020" marB="0">
                    <a:lnR w="9525">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18"/>
                  </a:ext>
                </a:extLst>
              </a:tr>
              <a:tr h="484505">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B w="9525">
                      <a:solidFill>
                        <a:srgbClr val="000000"/>
                      </a:solidFill>
                      <a:prstDash val="solid"/>
                    </a:lnB>
                  </a:tcPr>
                </a:tc>
                <a:tc gridSpan="4">
                  <a:txBody>
                    <a:bodyPr/>
                    <a:lstStyle/>
                    <a:p>
                      <a:pPr marL="91440">
                        <a:lnSpc>
                          <a:spcPct val="100000"/>
                        </a:lnSpc>
                        <a:spcBef>
                          <a:spcPts val="265"/>
                        </a:spcBef>
                      </a:pPr>
                      <a:r>
                        <a:rPr sz="1200" dirty="0">
                          <a:latin typeface="Yu Gothic UI"/>
                          <a:cs typeface="Yu Gothic UI"/>
                        </a:rPr>
                        <a:t>広範囲顎骨支持型装置掻爬術</a:t>
                      </a:r>
                      <a:r>
                        <a:rPr sz="1200" spc="120" dirty="0">
                          <a:latin typeface="Yu Gothic UI"/>
                          <a:cs typeface="Yu Gothic UI"/>
                        </a:rPr>
                        <a:t>（１</a:t>
                      </a:r>
                      <a:r>
                        <a:rPr sz="1200" spc="95" dirty="0">
                          <a:latin typeface="Yu Gothic UI"/>
                          <a:cs typeface="Yu Gothic UI"/>
                        </a:rPr>
                        <a:t>顎につき</a:t>
                      </a:r>
                      <a:r>
                        <a:rPr sz="1200" spc="70" dirty="0">
                          <a:latin typeface="Yu Gothic UI"/>
                          <a:cs typeface="Yu Gothic UI"/>
                        </a:rPr>
                        <a:t>）</a:t>
                      </a:r>
                      <a:endParaRPr sz="1200">
                        <a:latin typeface="Yu Gothic UI"/>
                        <a:cs typeface="Yu Gothic UI"/>
                      </a:endParaRPr>
                    </a:p>
                  </a:txBody>
                  <a:tcPr marL="0" marR="0" marT="33655" marB="0">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98425" algn="r">
                        <a:lnSpc>
                          <a:spcPct val="100000"/>
                        </a:lnSpc>
                        <a:spcBef>
                          <a:spcPts val="265"/>
                        </a:spcBef>
                      </a:pPr>
                      <a:r>
                        <a:rPr sz="1200" u="sng" spc="95" dirty="0">
                          <a:uFill>
                            <a:solidFill>
                              <a:srgbClr val="000000"/>
                            </a:solidFill>
                          </a:uFill>
                          <a:latin typeface="Yu Gothic UI"/>
                          <a:cs typeface="Yu Gothic UI"/>
                        </a:rPr>
                        <a:t>1,800</a:t>
                      </a:r>
                      <a:r>
                        <a:rPr sz="1200" u="sng" spc="-50" dirty="0">
                          <a:uFill>
                            <a:solidFill>
                              <a:srgbClr val="000000"/>
                            </a:solidFill>
                          </a:uFill>
                          <a:latin typeface="Yu Gothic UI"/>
                          <a:cs typeface="Yu Gothic UI"/>
                        </a:rPr>
                        <a:t>点</a:t>
                      </a:r>
                      <a:endParaRPr sz="1200">
                        <a:latin typeface="Yu Gothic UI"/>
                        <a:cs typeface="Yu Gothic UI"/>
                      </a:endParaRPr>
                    </a:p>
                  </a:txBody>
                  <a:tcPr marL="0" marR="0" marT="33655" marB="0">
                    <a:lnB w="9525">
                      <a:solidFill>
                        <a:srgbClr val="000000"/>
                      </a:solidFill>
                      <a:prstDash val="solid"/>
                    </a:lnB>
                  </a:tcPr>
                </a:tc>
                <a:tc gridSpan="2">
                  <a:txBody>
                    <a:bodyPr/>
                    <a:lstStyle/>
                    <a:p>
                      <a:pPr marL="1181100" marR="21590">
                        <a:lnSpc>
                          <a:spcPct val="100000"/>
                        </a:lnSpc>
                        <a:spcBef>
                          <a:spcPts val="265"/>
                        </a:spcBef>
                      </a:pPr>
                      <a:r>
                        <a:rPr sz="1200" b="1" u="sng" spc="140" dirty="0">
                          <a:solidFill>
                            <a:srgbClr val="006FC0"/>
                          </a:solidFill>
                          <a:uFill>
                            <a:solidFill>
                              <a:srgbClr val="006FC0"/>
                            </a:solidFill>
                          </a:uFill>
                          <a:latin typeface="Yu Gothic UI"/>
                          <a:cs typeface="Yu Gothic UI"/>
                        </a:rPr>
                        <a:t>3,300</a:t>
                      </a:r>
                      <a:r>
                        <a:rPr sz="1200" b="1" u="sng" spc="-50" dirty="0">
                          <a:solidFill>
                            <a:srgbClr val="006FC0"/>
                          </a:solidFill>
                          <a:uFill>
                            <a:solidFill>
                              <a:srgbClr val="006FC0"/>
                            </a:solidFill>
                          </a:uFill>
                          <a:latin typeface="Yu Gothic UI"/>
                          <a:cs typeface="Yu Gothic UI"/>
                        </a:rPr>
                        <a:t>点</a:t>
                      </a:r>
                      <a:endParaRPr sz="1200">
                        <a:latin typeface="Yu Gothic UI"/>
                        <a:cs typeface="Yu Gothic UI"/>
                      </a:endParaRPr>
                    </a:p>
                    <a:p>
                      <a:pPr algn="r">
                        <a:lnSpc>
                          <a:spcPts val="1505"/>
                        </a:lnSpc>
                        <a:spcBef>
                          <a:spcPts val="509"/>
                        </a:spcBef>
                      </a:pPr>
                      <a:r>
                        <a:rPr sz="1800" b="1" spc="-25" dirty="0">
                          <a:latin typeface="Calibri"/>
                          <a:cs typeface="Calibri"/>
                        </a:rPr>
                        <a:t>90</a:t>
                      </a:r>
                      <a:endParaRPr sz="1800">
                        <a:latin typeface="Calibri"/>
                        <a:cs typeface="Calibri"/>
                      </a:endParaRPr>
                    </a:p>
                  </a:txBody>
                  <a:tcPr marL="0" marR="0" marT="33655" marB="0">
                    <a:lnR w="9525">
                      <a:solidFill>
                        <a:srgbClr val="000000"/>
                      </a:solidFill>
                      <a:prstDash val="solid"/>
                    </a:lnR>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
        <p:nvSpPr>
          <p:cNvPr id="7" name="object 7"/>
          <p:cNvSpPr/>
          <p:nvPr/>
        </p:nvSpPr>
        <p:spPr>
          <a:xfrm>
            <a:off x="166839" y="1583944"/>
            <a:ext cx="9572625" cy="0"/>
          </a:xfrm>
          <a:custGeom>
            <a:avLst/>
            <a:gdLst/>
            <a:ahLst/>
            <a:cxnLst/>
            <a:rect l="l" t="t" r="r" b="b"/>
            <a:pathLst>
              <a:path w="9572625">
                <a:moveTo>
                  <a:pt x="0" y="0"/>
                </a:moveTo>
                <a:lnTo>
                  <a:pt x="9572282" y="0"/>
                </a:lnTo>
              </a:path>
            </a:pathLst>
          </a:custGeom>
          <a:ln w="12700">
            <a:solidFill>
              <a:srgbClr val="006FE4"/>
            </a:solidFill>
          </a:ln>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2272" y="3853942"/>
            <a:ext cx="25438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3192272" y="4109973"/>
            <a:ext cx="6544945" cy="452120"/>
          </a:xfrm>
          <a:prstGeom prst="rect">
            <a:avLst/>
          </a:prstGeom>
        </p:spPr>
        <p:txBody>
          <a:bodyPr vert="horz" wrap="square" lIns="0" tIns="12065" rIns="0" bIns="0" rtlCol="0">
            <a:spAutoFit/>
          </a:bodyPr>
          <a:lstStyle/>
          <a:p>
            <a:pPr marL="12700">
              <a:lnSpc>
                <a:spcPct val="100000"/>
              </a:lnSpc>
              <a:spcBef>
                <a:spcPts val="95"/>
              </a:spcBef>
            </a:pPr>
            <a:r>
              <a:rPr sz="2800" spc="215" dirty="0"/>
              <a:t>22</a:t>
            </a:r>
            <a:r>
              <a:rPr sz="2800" spc="35" dirty="0"/>
              <a:t>．特定診療報酬算定医療機器の見直し</a:t>
            </a:r>
            <a:endParaRPr sz="2800"/>
          </a:p>
        </p:txBody>
      </p:sp>
      <p:sp>
        <p:nvSpPr>
          <p:cNvPr id="4" name="object 4"/>
          <p:cNvSpPr/>
          <p:nvPr/>
        </p:nvSpPr>
        <p:spPr>
          <a:xfrm>
            <a:off x="0" y="3791775"/>
            <a:ext cx="3095625" cy="927100"/>
          </a:xfrm>
          <a:custGeom>
            <a:avLst/>
            <a:gdLst/>
            <a:ahLst/>
            <a:cxnLst/>
            <a:rect l="l" t="t" r="r" b="b"/>
            <a:pathLst>
              <a:path w="3095625" h="927100">
                <a:moveTo>
                  <a:pt x="3095625" y="0"/>
                </a:moveTo>
                <a:lnTo>
                  <a:pt x="0" y="0"/>
                </a:lnTo>
                <a:lnTo>
                  <a:pt x="0" y="926528"/>
                </a:lnTo>
                <a:lnTo>
                  <a:pt x="3095625" y="926528"/>
                </a:lnTo>
                <a:lnTo>
                  <a:pt x="3095625"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366" y="927379"/>
            <a:ext cx="9529445" cy="3867785"/>
            <a:chOff x="188366" y="927379"/>
            <a:chExt cx="9529445" cy="3867785"/>
          </a:xfrm>
        </p:grpSpPr>
        <p:sp>
          <p:nvSpPr>
            <p:cNvPr id="3" name="object 3"/>
            <p:cNvSpPr/>
            <p:nvPr/>
          </p:nvSpPr>
          <p:spPr>
            <a:xfrm>
              <a:off x="193128" y="1034923"/>
              <a:ext cx="9519920" cy="3755390"/>
            </a:xfrm>
            <a:custGeom>
              <a:avLst/>
              <a:gdLst/>
              <a:ahLst/>
              <a:cxnLst/>
              <a:rect l="l" t="t" r="r" b="b"/>
              <a:pathLst>
                <a:path w="9519920" h="3755390">
                  <a:moveTo>
                    <a:pt x="0" y="3754881"/>
                  </a:moveTo>
                  <a:lnTo>
                    <a:pt x="9519793" y="3754881"/>
                  </a:lnTo>
                  <a:lnTo>
                    <a:pt x="9519793" y="0"/>
                  </a:lnTo>
                  <a:lnTo>
                    <a:pt x="0" y="0"/>
                  </a:lnTo>
                  <a:lnTo>
                    <a:pt x="0" y="3754881"/>
                  </a:lnTo>
                  <a:close/>
                </a:path>
              </a:pathLst>
            </a:custGeom>
            <a:ln w="9525">
              <a:solidFill>
                <a:srgbClr val="000000"/>
              </a:solidFill>
            </a:ln>
          </p:spPr>
          <p:txBody>
            <a:bodyPr wrap="square" lIns="0" tIns="0" rIns="0" bIns="0" rtlCol="0"/>
            <a:lstStyle/>
            <a:p>
              <a:endParaRPr/>
            </a:p>
          </p:txBody>
        </p:sp>
        <p:sp>
          <p:nvSpPr>
            <p:cNvPr id="4" name="object 4"/>
            <p:cNvSpPr/>
            <p:nvPr/>
          </p:nvSpPr>
          <p:spPr>
            <a:xfrm>
              <a:off x="315468" y="927379"/>
              <a:ext cx="2185670" cy="294005"/>
            </a:xfrm>
            <a:custGeom>
              <a:avLst/>
              <a:gdLst/>
              <a:ahLst/>
              <a:cxnLst/>
              <a:rect l="l" t="t" r="r" b="b"/>
              <a:pathLst>
                <a:path w="2185670" h="294005">
                  <a:moveTo>
                    <a:pt x="2185670" y="0"/>
                  </a:moveTo>
                  <a:lnTo>
                    <a:pt x="0" y="0"/>
                  </a:lnTo>
                  <a:lnTo>
                    <a:pt x="0" y="293725"/>
                  </a:lnTo>
                  <a:lnTo>
                    <a:pt x="2185670" y="293725"/>
                  </a:lnTo>
                  <a:lnTo>
                    <a:pt x="2185670" y="0"/>
                  </a:lnTo>
                  <a:close/>
                </a:path>
              </a:pathLst>
            </a:custGeom>
            <a:solidFill>
              <a:srgbClr val="CDFFDC"/>
            </a:solidFill>
          </p:spPr>
          <p:txBody>
            <a:bodyPr wrap="square" lIns="0" tIns="0" rIns="0" bIns="0" rtlCol="0"/>
            <a:lstStyle/>
            <a:p>
              <a:endParaRPr/>
            </a:p>
          </p:txBody>
        </p:sp>
      </p:grpSp>
      <p:sp>
        <p:nvSpPr>
          <p:cNvPr id="5" name="object 5"/>
          <p:cNvSpPr txBox="1"/>
          <p:nvPr/>
        </p:nvSpPr>
        <p:spPr>
          <a:xfrm>
            <a:off x="271983" y="874383"/>
            <a:ext cx="7075805" cy="619760"/>
          </a:xfrm>
          <a:prstGeom prst="rect">
            <a:avLst/>
          </a:prstGeom>
        </p:spPr>
        <p:txBody>
          <a:bodyPr vert="horz" wrap="square" lIns="0" tIns="103505" rIns="0" bIns="0" rtlCol="0">
            <a:spAutoFit/>
          </a:bodyPr>
          <a:lstStyle/>
          <a:p>
            <a:pPr marL="450850">
              <a:lnSpc>
                <a:spcPct val="100000"/>
              </a:lnSpc>
              <a:spcBef>
                <a:spcPts val="815"/>
              </a:spcBef>
            </a:pPr>
            <a:r>
              <a:rPr sz="1200" b="1" spc="80" dirty="0">
                <a:latin typeface="Yu Gothic UI"/>
                <a:cs typeface="Yu Gothic UI"/>
              </a:rPr>
              <a:t>３次元デジタル加算</a:t>
            </a:r>
            <a:endParaRPr sz="1200">
              <a:latin typeface="Yu Gothic UI"/>
              <a:cs typeface="Yu Gothic UI"/>
            </a:endParaRPr>
          </a:p>
          <a:p>
            <a:pPr marL="299085" indent="-286385">
              <a:lnSpc>
                <a:spcPct val="100000"/>
              </a:lnSpc>
              <a:spcBef>
                <a:spcPts val="840"/>
              </a:spcBef>
              <a:buFont typeface="Wingdings"/>
              <a:buChar char=""/>
              <a:tabLst>
                <a:tab pos="299085" algn="l"/>
              </a:tabLst>
            </a:pPr>
            <a:r>
              <a:rPr sz="1400" spc="130" dirty="0">
                <a:latin typeface="Yu Gothic UI"/>
                <a:cs typeface="Yu Gothic UI"/>
              </a:rPr>
              <a:t>３次元デジタル加算の新設に伴い、</a:t>
            </a:r>
            <a:r>
              <a:rPr sz="1400" b="1" u="sng" spc="85" dirty="0">
                <a:solidFill>
                  <a:srgbClr val="006FC0"/>
                </a:solidFill>
                <a:uFill>
                  <a:solidFill>
                    <a:srgbClr val="006FC0"/>
                  </a:solidFill>
                </a:uFill>
                <a:latin typeface="Yu Gothic UI"/>
                <a:cs typeface="Yu Gothic UI"/>
              </a:rPr>
              <a:t>デジタル印象採得装置のその他条件に追加</a:t>
            </a:r>
            <a:r>
              <a:rPr sz="1400" spc="330" dirty="0">
                <a:latin typeface="Yu Gothic UI"/>
                <a:cs typeface="Yu Gothic UI"/>
              </a:rPr>
              <a:t>する。</a:t>
            </a:r>
            <a:endParaRPr sz="1400">
              <a:latin typeface="Yu Gothic UI"/>
              <a:cs typeface="Yu Gothic UI"/>
            </a:endParaRPr>
          </a:p>
        </p:txBody>
      </p:sp>
      <p:sp>
        <p:nvSpPr>
          <p:cNvPr id="6" name="object 6"/>
          <p:cNvSpPr/>
          <p:nvPr/>
        </p:nvSpPr>
        <p:spPr>
          <a:xfrm>
            <a:off x="0" y="3867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7" name="object 7"/>
          <p:cNvSpPr txBox="1">
            <a:spLocks noGrp="1"/>
          </p:cNvSpPr>
          <p:nvPr>
            <p:ph type="title"/>
          </p:nvPr>
        </p:nvSpPr>
        <p:spPr>
          <a:xfrm>
            <a:off x="2044064" y="402716"/>
            <a:ext cx="5816600" cy="391160"/>
          </a:xfrm>
          <a:prstGeom prst="rect">
            <a:avLst/>
          </a:prstGeom>
        </p:spPr>
        <p:txBody>
          <a:bodyPr vert="horz" wrap="square" lIns="0" tIns="12700" rIns="0" bIns="0" rtlCol="0">
            <a:spAutoFit/>
          </a:bodyPr>
          <a:lstStyle/>
          <a:p>
            <a:pPr marL="12700">
              <a:lnSpc>
                <a:spcPct val="100000"/>
              </a:lnSpc>
              <a:spcBef>
                <a:spcPts val="100"/>
              </a:spcBef>
            </a:pPr>
            <a:r>
              <a:rPr spc="55" dirty="0"/>
              <a:t>特定診療報酬算定医療機器の定義の見直し</a:t>
            </a:r>
          </a:p>
        </p:txBody>
      </p:sp>
      <p:sp>
        <p:nvSpPr>
          <p:cNvPr id="8" name="object 8"/>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
        <p:nvSpPr>
          <p:cNvPr id="9" name="object 9"/>
          <p:cNvSpPr txBox="1"/>
          <p:nvPr/>
        </p:nvSpPr>
        <p:spPr>
          <a:xfrm>
            <a:off x="240309" y="1856143"/>
            <a:ext cx="4442460" cy="288290"/>
          </a:xfrm>
          <a:prstGeom prst="rect">
            <a:avLst/>
          </a:prstGeom>
          <a:solidFill>
            <a:srgbClr val="A9C2E7"/>
          </a:solidFill>
        </p:spPr>
        <p:txBody>
          <a:bodyPr vert="horz" wrap="square" lIns="0" tIns="28575" rIns="0" bIns="0" rtlCol="0">
            <a:spAutoFit/>
          </a:bodyPr>
          <a:lstStyle/>
          <a:p>
            <a:pPr algn="ctr">
              <a:lnSpc>
                <a:spcPct val="100000"/>
              </a:lnSpc>
              <a:spcBef>
                <a:spcPts val="225"/>
              </a:spcBef>
            </a:pPr>
            <a:r>
              <a:rPr sz="1400" b="1" spc="-25" dirty="0">
                <a:latin typeface="Yu Gothic UI"/>
                <a:cs typeface="Yu Gothic UI"/>
              </a:rPr>
              <a:t>現行</a:t>
            </a:r>
            <a:endParaRPr sz="1400">
              <a:latin typeface="Yu Gothic UI"/>
              <a:cs typeface="Yu Gothic UI"/>
            </a:endParaRPr>
          </a:p>
        </p:txBody>
      </p:sp>
      <p:sp>
        <p:nvSpPr>
          <p:cNvPr id="10" name="object 10"/>
          <p:cNvSpPr txBox="1"/>
          <p:nvPr/>
        </p:nvSpPr>
        <p:spPr>
          <a:xfrm>
            <a:off x="240309" y="2216023"/>
            <a:ext cx="4442460" cy="2331085"/>
          </a:xfrm>
          <a:prstGeom prst="rect">
            <a:avLst/>
          </a:prstGeom>
          <a:solidFill>
            <a:srgbClr val="E7EDF8"/>
          </a:solidFill>
        </p:spPr>
        <p:txBody>
          <a:bodyPr vert="horz" wrap="square" lIns="0" tIns="49530" rIns="0" bIns="0" rtlCol="0">
            <a:spAutoFit/>
          </a:bodyPr>
          <a:lstStyle/>
          <a:p>
            <a:pPr marL="91440">
              <a:lnSpc>
                <a:spcPct val="100000"/>
              </a:lnSpc>
              <a:spcBef>
                <a:spcPts val="390"/>
              </a:spcBef>
            </a:pPr>
            <a:r>
              <a:rPr sz="1200" spc="165" dirty="0">
                <a:latin typeface="Yu Gothic UI"/>
                <a:cs typeface="Yu Gothic UI"/>
              </a:rPr>
              <a:t>【デジタル印象採得装置】</a:t>
            </a:r>
            <a:endParaRPr sz="1200">
              <a:latin typeface="Yu Gothic UI"/>
              <a:cs typeface="Yu Gothic UI"/>
            </a:endParaRPr>
          </a:p>
          <a:p>
            <a:pPr marL="91440">
              <a:lnSpc>
                <a:spcPct val="100000"/>
              </a:lnSpc>
            </a:pPr>
            <a:r>
              <a:rPr sz="1200" dirty="0">
                <a:latin typeface="Yu Gothic UI"/>
                <a:cs typeface="Yu Gothic UI"/>
              </a:rPr>
              <a:t>特定診療報酬算定医療機器（Ａ２）</a:t>
            </a:r>
            <a:r>
              <a:rPr sz="1200" spc="-20" dirty="0">
                <a:latin typeface="Yu Gothic UI"/>
                <a:cs typeface="Yu Gothic UI"/>
              </a:rPr>
              <a:t>の定義</a:t>
            </a:r>
            <a:endParaRPr sz="1200">
              <a:latin typeface="Yu Gothic UI"/>
              <a:cs typeface="Yu Gothic UI"/>
            </a:endParaRPr>
          </a:p>
          <a:p>
            <a:pPr marL="91440">
              <a:lnSpc>
                <a:spcPct val="100000"/>
              </a:lnSpc>
            </a:pPr>
            <a:r>
              <a:rPr sz="1200" spc="-10" dirty="0">
                <a:latin typeface="Yu Gothic UI"/>
                <a:cs typeface="Yu Gothic UI"/>
              </a:rPr>
              <a:t>種別：機械器具</a:t>
            </a:r>
            <a:r>
              <a:rPr sz="1200" spc="120" dirty="0">
                <a:latin typeface="Yu Gothic UI"/>
                <a:cs typeface="Yu Gothic UI"/>
              </a:rPr>
              <a:t>(60</a:t>
            </a:r>
            <a:r>
              <a:rPr sz="1200" spc="130" dirty="0">
                <a:latin typeface="Yu Gothic UI"/>
                <a:cs typeface="Yu Gothic UI"/>
              </a:rPr>
              <a:t>)歯科用エンジン</a:t>
            </a:r>
            <a:endParaRPr sz="1200">
              <a:latin typeface="Yu Gothic UI"/>
              <a:cs typeface="Yu Gothic UI"/>
            </a:endParaRPr>
          </a:p>
          <a:p>
            <a:pPr marL="91440">
              <a:lnSpc>
                <a:spcPct val="100000"/>
              </a:lnSpc>
            </a:pPr>
            <a:r>
              <a:rPr sz="1200" spc="25" dirty="0">
                <a:latin typeface="Yu Gothic UI"/>
                <a:cs typeface="Yu Gothic UI"/>
              </a:rPr>
              <a:t>一般名称：デジタル印象採得装置</a:t>
            </a:r>
            <a:endParaRPr sz="1200">
              <a:latin typeface="Yu Gothic UI"/>
              <a:cs typeface="Yu Gothic UI"/>
            </a:endParaRPr>
          </a:p>
          <a:p>
            <a:pPr marL="1170305" marR="206375" indent="-1079500">
              <a:lnSpc>
                <a:spcPct val="100000"/>
              </a:lnSpc>
            </a:pPr>
            <a:r>
              <a:rPr sz="1200" spc="110" dirty="0">
                <a:latin typeface="Yu Gothic UI"/>
                <a:cs typeface="Yu Gothic UI"/>
              </a:rPr>
              <a:t>その他の条件：デジタル手法により、歯科修復物等のコン</a:t>
            </a:r>
            <a:r>
              <a:rPr sz="1200" spc="500" dirty="0">
                <a:latin typeface="Yu Gothic UI"/>
                <a:cs typeface="Yu Gothic UI"/>
              </a:rPr>
              <a:t> </a:t>
            </a:r>
            <a:r>
              <a:rPr sz="1200" spc="175" dirty="0">
                <a:latin typeface="Yu Gothic UI"/>
                <a:cs typeface="Yu Gothic UI"/>
              </a:rPr>
              <a:t>ピュータ支援設計</a:t>
            </a:r>
            <a:r>
              <a:rPr sz="1200" spc="95" dirty="0">
                <a:latin typeface="Yu Gothic UI"/>
                <a:cs typeface="Yu Gothic UI"/>
              </a:rPr>
              <a:t>(CAD</a:t>
            </a:r>
            <a:r>
              <a:rPr sz="1200" spc="220" dirty="0">
                <a:latin typeface="Yu Gothic UI"/>
                <a:cs typeface="Yu Gothic UI"/>
              </a:rPr>
              <a:t>)及びコンピュータ支</a:t>
            </a:r>
            <a:r>
              <a:rPr sz="1200" spc="15" dirty="0">
                <a:latin typeface="Yu Gothic UI"/>
                <a:cs typeface="Yu Gothic UI"/>
              </a:rPr>
              <a:t>援製造(</a:t>
            </a:r>
            <a:r>
              <a:rPr sz="1200" spc="65" dirty="0">
                <a:latin typeface="Yu Gothic UI"/>
                <a:cs typeface="Yu Gothic UI"/>
              </a:rPr>
              <a:t>CAM)</a:t>
            </a:r>
            <a:r>
              <a:rPr sz="1200" spc="120" dirty="0">
                <a:latin typeface="Yu Gothic UI"/>
                <a:cs typeface="Yu Gothic UI"/>
              </a:rPr>
              <a:t>に用いるための三次元形状デー</a:t>
            </a:r>
            <a:r>
              <a:rPr sz="1200" spc="185" dirty="0">
                <a:latin typeface="Yu Gothic UI"/>
                <a:cs typeface="Yu Gothic UI"/>
              </a:rPr>
              <a:t>タを取得するもの</a:t>
            </a:r>
            <a:endParaRPr sz="1200">
              <a:latin typeface="Yu Gothic UI"/>
              <a:cs typeface="Yu Gothic UI"/>
            </a:endParaRPr>
          </a:p>
          <a:p>
            <a:pPr marL="91440">
              <a:lnSpc>
                <a:spcPct val="100000"/>
              </a:lnSpc>
              <a:tabLst>
                <a:tab pos="2546985" algn="l"/>
              </a:tabLst>
            </a:pPr>
            <a:r>
              <a:rPr sz="1200" dirty="0">
                <a:latin typeface="Yu Gothic UI"/>
                <a:cs typeface="Yu Gothic UI"/>
              </a:rPr>
              <a:t>対応する診療報酬項目：M</a:t>
            </a:r>
            <a:r>
              <a:rPr sz="1200" spc="95" dirty="0">
                <a:latin typeface="Yu Gothic UI"/>
                <a:cs typeface="Yu Gothic UI"/>
              </a:rPr>
              <a:t>  </a:t>
            </a:r>
            <a:r>
              <a:rPr sz="1200" spc="75" dirty="0">
                <a:latin typeface="Yu Gothic UI"/>
                <a:cs typeface="Yu Gothic UI"/>
              </a:rPr>
              <a:t>003-</a:t>
            </a:r>
            <a:r>
              <a:rPr sz="1200" spc="40" dirty="0">
                <a:latin typeface="Yu Gothic UI"/>
                <a:cs typeface="Yu Gothic UI"/>
              </a:rPr>
              <a:t>4</a:t>
            </a:r>
            <a:r>
              <a:rPr sz="1200" dirty="0">
                <a:latin typeface="Yu Gothic UI"/>
                <a:cs typeface="Yu Gothic UI"/>
              </a:rPr>
              <a:t>	光学印</a:t>
            </a:r>
            <a:r>
              <a:rPr sz="1200" spc="-50" dirty="0">
                <a:latin typeface="Yu Gothic UI"/>
                <a:cs typeface="Yu Gothic UI"/>
              </a:rPr>
              <a:t>象</a:t>
            </a:r>
            <a:endParaRPr sz="1200">
              <a:latin typeface="Yu Gothic UI"/>
              <a:cs typeface="Yu Gothic UI"/>
            </a:endParaRPr>
          </a:p>
        </p:txBody>
      </p:sp>
      <p:sp>
        <p:nvSpPr>
          <p:cNvPr id="11" name="object 11"/>
          <p:cNvSpPr/>
          <p:nvPr/>
        </p:nvSpPr>
        <p:spPr>
          <a:xfrm>
            <a:off x="4773040" y="2850007"/>
            <a:ext cx="360045" cy="864235"/>
          </a:xfrm>
          <a:custGeom>
            <a:avLst/>
            <a:gdLst/>
            <a:ahLst/>
            <a:cxnLst/>
            <a:rect l="l" t="t" r="r" b="b"/>
            <a:pathLst>
              <a:path w="360045" h="864235">
                <a:moveTo>
                  <a:pt x="0" y="216026"/>
                </a:moveTo>
                <a:lnTo>
                  <a:pt x="179959" y="216026"/>
                </a:lnTo>
                <a:lnTo>
                  <a:pt x="179959" y="0"/>
                </a:lnTo>
                <a:lnTo>
                  <a:pt x="359918" y="432053"/>
                </a:lnTo>
                <a:lnTo>
                  <a:pt x="179959" y="863980"/>
                </a:lnTo>
                <a:lnTo>
                  <a:pt x="179959" y="648080"/>
                </a:lnTo>
                <a:lnTo>
                  <a:pt x="0" y="648080"/>
                </a:lnTo>
                <a:lnTo>
                  <a:pt x="0" y="216026"/>
                </a:lnTo>
                <a:close/>
              </a:path>
            </a:pathLst>
          </a:custGeom>
          <a:ln w="12699">
            <a:solidFill>
              <a:srgbClr val="000000"/>
            </a:solidFill>
          </a:ln>
        </p:spPr>
        <p:txBody>
          <a:bodyPr wrap="square" lIns="0" tIns="0" rIns="0" bIns="0" rtlCol="0"/>
          <a:lstStyle/>
          <a:p>
            <a:endParaRPr/>
          </a:p>
        </p:txBody>
      </p:sp>
      <p:sp>
        <p:nvSpPr>
          <p:cNvPr id="12" name="object 12"/>
          <p:cNvSpPr txBox="1"/>
          <p:nvPr/>
        </p:nvSpPr>
        <p:spPr>
          <a:xfrm>
            <a:off x="5195442" y="1856143"/>
            <a:ext cx="4442460" cy="288290"/>
          </a:xfrm>
          <a:prstGeom prst="rect">
            <a:avLst/>
          </a:prstGeom>
          <a:solidFill>
            <a:srgbClr val="91FFB3"/>
          </a:solidFill>
        </p:spPr>
        <p:txBody>
          <a:bodyPr vert="horz" wrap="square" lIns="0" tIns="28575" rIns="0" bIns="0" rtlCol="0">
            <a:spAutoFit/>
          </a:bodyPr>
          <a:lstStyle/>
          <a:p>
            <a:pPr marL="2540" algn="ctr">
              <a:lnSpc>
                <a:spcPct val="100000"/>
              </a:lnSpc>
              <a:spcBef>
                <a:spcPts val="225"/>
              </a:spcBef>
            </a:pPr>
            <a:r>
              <a:rPr sz="1400" b="1" spc="-20" dirty="0">
                <a:latin typeface="Yu Gothic UI"/>
                <a:cs typeface="Yu Gothic UI"/>
              </a:rPr>
              <a:t>改定後</a:t>
            </a:r>
            <a:endParaRPr sz="1400">
              <a:latin typeface="Yu Gothic UI"/>
              <a:cs typeface="Yu Gothic U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92</a:t>
            </a:r>
          </a:p>
        </p:txBody>
      </p:sp>
      <p:sp>
        <p:nvSpPr>
          <p:cNvPr id="13" name="object 13"/>
          <p:cNvSpPr txBox="1"/>
          <p:nvPr/>
        </p:nvSpPr>
        <p:spPr>
          <a:xfrm>
            <a:off x="5195442" y="2216023"/>
            <a:ext cx="4442460" cy="2331085"/>
          </a:xfrm>
          <a:prstGeom prst="rect">
            <a:avLst/>
          </a:prstGeom>
          <a:solidFill>
            <a:srgbClr val="E0FFEA"/>
          </a:solidFill>
          <a:ln w="12700">
            <a:solidFill>
              <a:srgbClr val="00AF50"/>
            </a:solidFill>
          </a:ln>
        </p:spPr>
        <p:txBody>
          <a:bodyPr vert="horz" wrap="square" lIns="0" tIns="49530" rIns="0" bIns="0" rtlCol="0">
            <a:spAutoFit/>
          </a:bodyPr>
          <a:lstStyle/>
          <a:p>
            <a:pPr marL="92075">
              <a:lnSpc>
                <a:spcPct val="100000"/>
              </a:lnSpc>
              <a:spcBef>
                <a:spcPts val="390"/>
              </a:spcBef>
            </a:pPr>
            <a:r>
              <a:rPr sz="1200" spc="165" dirty="0">
                <a:latin typeface="Yu Gothic UI"/>
                <a:cs typeface="Yu Gothic UI"/>
              </a:rPr>
              <a:t>【デジタル印象採得装置】</a:t>
            </a:r>
            <a:endParaRPr sz="1200">
              <a:latin typeface="Yu Gothic UI"/>
              <a:cs typeface="Yu Gothic UI"/>
            </a:endParaRPr>
          </a:p>
          <a:p>
            <a:pPr marL="92075">
              <a:lnSpc>
                <a:spcPct val="100000"/>
              </a:lnSpc>
            </a:pPr>
            <a:r>
              <a:rPr sz="1200" dirty="0">
                <a:latin typeface="Yu Gothic UI"/>
                <a:cs typeface="Yu Gothic UI"/>
              </a:rPr>
              <a:t>特定診療報酬算定医療機器（Ａ２）</a:t>
            </a:r>
            <a:r>
              <a:rPr sz="1200" spc="-20" dirty="0">
                <a:latin typeface="Yu Gothic UI"/>
                <a:cs typeface="Yu Gothic UI"/>
              </a:rPr>
              <a:t>の定義</a:t>
            </a:r>
            <a:endParaRPr sz="1200">
              <a:latin typeface="Yu Gothic UI"/>
              <a:cs typeface="Yu Gothic UI"/>
            </a:endParaRPr>
          </a:p>
          <a:p>
            <a:pPr marL="92075">
              <a:lnSpc>
                <a:spcPct val="100000"/>
              </a:lnSpc>
            </a:pPr>
            <a:r>
              <a:rPr sz="1200" spc="-10" dirty="0">
                <a:latin typeface="Yu Gothic UI"/>
                <a:cs typeface="Yu Gothic UI"/>
              </a:rPr>
              <a:t>種別：機械器具</a:t>
            </a:r>
            <a:r>
              <a:rPr sz="1200" spc="120" dirty="0">
                <a:latin typeface="Yu Gothic UI"/>
                <a:cs typeface="Yu Gothic UI"/>
              </a:rPr>
              <a:t>(60</a:t>
            </a:r>
            <a:r>
              <a:rPr sz="1200" spc="130" dirty="0">
                <a:latin typeface="Yu Gothic UI"/>
                <a:cs typeface="Yu Gothic UI"/>
              </a:rPr>
              <a:t>)歯科用エンジン</a:t>
            </a:r>
            <a:endParaRPr sz="1200">
              <a:latin typeface="Yu Gothic UI"/>
              <a:cs typeface="Yu Gothic UI"/>
            </a:endParaRPr>
          </a:p>
          <a:p>
            <a:pPr marL="92075">
              <a:lnSpc>
                <a:spcPct val="100000"/>
              </a:lnSpc>
            </a:pPr>
            <a:r>
              <a:rPr sz="1200" spc="25" dirty="0">
                <a:latin typeface="Yu Gothic UI"/>
                <a:cs typeface="Yu Gothic UI"/>
              </a:rPr>
              <a:t>一般名称：デジタル印象採得装置</a:t>
            </a:r>
            <a:endParaRPr sz="1200">
              <a:latin typeface="Yu Gothic UI"/>
              <a:cs typeface="Yu Gothic UI"/>
            </a:endParaRPr>
          </a:p>
          <a:p>
            <a:pPr marL="1171575" marR="206375" indent="-1079500">
              <a:lnSpc>
                <a:spcPct val="100000"/>
              </a:lnSpc>
            </a:pPr>
            <a:r>
              <a:rPr sz="1200" spc="110" dirty="0">
                <a:latin typeface="Yu Gothic UI"/>
                <a:cs typeface="Yu Gothic UI"/>
              </a:rPr>
              <a:t>その他の条件：デジタル手法により、歯科修復物等のコン</a:t>
            </a:r>
            <a:r>
              <a:rPr sz="1200" spc="150" dirty="0">
                <a:latin typeface="Yu Gothic UI"/>
                <a:cs typeface="Yu Gothic UI"/>
              </a:rPr>
              <a:t>  </a:t>
            </a:r>
            <a:r>
              <a:rPr sz="1200" spc="175" dirty="0">
                <a:latin typeface="Yu Gothic UI"/>
                <a:cs typeface="Yu Gothic UI"/>
              </a:rPr>
              <a:t>ピュータ支援設計</a:t>
            </a:r>
            <a:r>
              <a:rPr sz="1200" spc="95" dirty="0">
                <a:latin typeface="Yu Gothic UI"/>
                <a:cs typeface="Yu Gothic UI"/>
              </a:rPr>
              <a:t>(CAD</a:t>
            </a:r>
            <a:r>
              <a:rPr sz="1200" spc="220" dirty="0">
                <a:latin typeface="Yu Gothic UI"/>
                <a:cs typeface="Yu Gothic UI"/>
              </a:rPr>
              <a:t>)及びコンピュータ支</a:t>
            </a:r>
            <a:r>
              <a:rPr sz="1200" dirty="0">
                <a:latin typeface="Yu Gothic UI"/>
                <a:cs typeface="Yu Gothic UI"/>
              </a:rPr>
              <a:t>援製造</a:t>
            </a:r>
            <a:r>
              <a:rPr sz="1200" spc="60" dirty="0">
                <a:latin typeface="Yu Gothic UI"/>
                <a:cs typeface="Yu Gothic UI"/>
              </a:rPr>
              <a:t>(CAM</a:t>
            </a:r>
            <a:r>
              <a:rPr sz="1200" spc="170" dirty="0">
                <a:latin typeface="Yu Gothic UI"/>
                <a:cs typeface="Yu Gothic UI"/>
              </a:rPr>
              <a:t>)に用いるため</a:t>
            </a:r>
            <a:r>
              <a:rPr sz="1200" b="1" u="sng" spc="60" dirty="0">
                <a:solidFill>
                  <a:srgbClr val="006FC0"/>
                </a:solidFill>
                <a:uFill>
                  <a:solidFill>
                    <a:srgbClr val="006FC0"/>
                  </a:solidFill>
                </a:uFill>
                <a:latin typeface="Yu Gothic UI"/>
                <a:cs typeface="Yu Gothic UI"/>
              </a:rPr>
              <a:t>並びに歯列模型を</a:t>
            </a:r>
            <a:r>
              <a:rPr sz="1200" b="1" u="sng" spc="140" dirty="0">
                <a:solidFill>
                  <a:srgbClr val="006FC0"/>
                </a:solidFill>
                <a:uFill>
                  <a:solidFill>
                    <a:srgbClr val="006FC0"/>
                  </a:solidFill>
                </a:uFill>
                <a:latin typeface="Yu Gothic UI"/>
                <a:cs typeface="Yu Gothic UI"/>
              </a:rPr>
              <a:t>製作するため</a:t>
            </a:r>
            <a:r>
              <a:rPr sz="1200" spc="120" dirty="0">
                <a:latin typeface="Yu Gothic UI"/>
                <a:cs typeface="Yu Gothic UI"/>
              </a:rPr>
              <a:t>の三次元形状データを取得する</a:t>
            </a:r>
            <a:r>
              <a:rPr sz="1200" spc="225" dirty="0">
                <a:latin typeface="Yu Gothic UI"/>
                <a:cs typeface="Yu Gothic UI"/>
              </a:rPr>
              <a:t>もの</a:t>
            </a:r>
            <a:endParaRPr sz="1200">
              <a:latin typeface="Yu Gothic UI"/>
              <a:cs typeface="Yu Gothic UI"/>
            </a:endParaRPr>
          </a:p>
          <a:p>
            <a:pPr marL="92075">
              <a:lnSpc>
                <a:spcPct val="100000"/>
              </a:lnSpc>
              <a:tabLst>
                <a:tab pos="2547620" algn="l"/>
              </a:tabLst>
            </a:pPr>
            <a:r>
              <a:rPr sz="1200" dirty="0">
                <a:latin typeface="Yu Gothic UI"/>
                <a:cs typeface="Yu Gothic UI"/>
              </a:rPr>
              <a:t>対応する診療報酬項目：M</a:t>
            </a:r>
            <a:r>
              <a:rPr sz="1200" spc="459" dirty="0">
                <a:latin typeface="Yu Gothic UI"/>
                <a:cs typeface="Yu Gothic UI"/>
              </a:rPr>
              <a:t> </a:t>
            </a:r>
            <a:r>
              <a:rPr sz="1200" spc="75" dirty="0">
                <a:latin typeface="Yu Gothic UI"/>
                <a:cs typeface="Yu Gothic UI"/>
              </a:rPr>
              <a:t>003-</a:t>
            </a:r>
            <a:r>
              <a:rPr sz="1200" spc="40" dirty="0">
                <a:latin typeface="Yu Gothic UI"/>
                <a:cs typeface="Yu Gothic UI"/>
              </a:rPr>
              <a:t>4</a:t>
            </a:r>
            <a:r>
              <a:rPr sz="1200" dirty="0">
                <a:latin typeface="Yu Gothic UI"/>
                <a:cs typeface="Yu Gothic UI"/>
              </a:rPr>
              <a:t>	</a:t>
            </a:r>
            <a:r>
              <a:rPr sz="1200" spc="-10" dirty="0">
                <a:latin typeface="Yu Gothic UI"/>
                <a:cs typeface="Yu Gothic UI"/>
              </a:rPr>
              <a:t>光学印</a:t>
            </a:r>
            <a:r>
              <a:rPr sz="1200" spc="-50" dirty="0">
                <a:latin typeface="Yu Gothic UI"/>
                <a:cs typeface="Yu Gothic UI"/>
              </a:rPr>
              <a:t>象</a:t>
            </a:r>
            <a:endParaRPr sz="1200">
              <a:latin typeface="Yu Gothic UI"/>
              <a:cs typeface="Yu Gothic UI"/>
            </a:endParaRPr>
          </a:p>
          <a:p>
            <a:pPr marL="1759585">
              <a:lnSpc>
                <a:spcPct val="100000"/>
              </a:lnSpc>
              <a:spcBef>
                <a:spcPts val="5"/>
              </a:spcBef>
              <a:tabLst>
                <a:tab pos="2402840" algn="l"/>
              </a:tabLst>
            </a:pPr>
            <a:r>
              <a:rPr sz="1200" spc="45" dirty="0">
                <a:latin typeface="Yu Gothic UI"/>
                <a:cs typeface="Yu Gothic UI"/>
              </a:rPr>
              <a:t>Ｎ </a:t>
            </a:r>
            <a:r>
              <a:rPr sz="1200" spc="60" dirty="0">
                <a:latin typeface="Yu Gothic UI"/>
                <a:cs typeface="Yu Gothic UI"/>
              </a:rPr>
              <a:t>004</a:t>
            </a:r>
            <a:r>
              <a:rPr sz="1200" dirty="0">
                <a:latin typeface="Yu Gothic UI"/>
                <a:cs typeface="Yu Gothic UI"/>
              </a:rPr>
              <a:t>	</a:t>
            </a:r>
            <a:r>
              <a:rPr sz="1200" b="1" u="sng" spc="-15" dirty="0">
                <a:solidFill>
                  <a:srgbClr val="006FC0"/>
                </a:solidFill>
                <a:uFill>
                  <a:solidFill>
                    <a:srgbClr val="006FC0"/>
                  </a:solidFill>
                </a:uFill>
                <a:latin typeface="Yu Gothic UI"/>
                <a:cs typeface="Yu Gothic UI"/>
              </a:rPr>
              <a:t>模型調製</a:t>
            </a:r>
            <a:endParaRPr sz="1200">
              <a:latin typeface="Yu Gothic UI"/>
              <a:cs typeface="Yu Gothic UI"/>
            </a:endParaRPr>
          </a:p>
          <a:p>
            <a:pPr marL="2383155">
              <a:lnSpc>
                <a:spcPct val="100000"/>
              </a:lnSpc>
              <a:tabLst>
                <a:tab pos="2893695" algn="l"/>
              </a:tabLst>
            </a:pPr>
            <a:r>
              <a:rPr sz="1200" b="1" u="sng" spc="110" dirty="0">
                <a:solidFill>
                  <a:srgbClr val="006FC0"/>
                </a:solidFill>
                <a:uFill>
                  <a:solidFill>
                    <a:srgbClr val="006FC0"/>
                  </a:solidFill>
                </a:uFill>
                <a:latin typeface="Yu Gothic UI"/>
                <a:cs typeface="Yu Gothic UI"/>
              </a:rPr>
              <a:t> </a:t>
            </a:r>
            <a:r>
              <a:rPr sz="1200" b="1" u="sng" dirty="0">
                <a:solidFill>
                  <a:srgbClr val="006FC0"/>
                </a:solidFill>
                <a:uFill>
                  <a:solidFill>
                    <a:srgbClr val="006FC0"/>
                  </a:solidFill>
                </a:uFill>
                <a:latin typeface="Yu Gothic UI"/>
                <a:cs typeface="Yu Gothic UI"/>
              </a:rPr>
              <a:t>注</a:t>
            </a:r>
            <a:r>
              <a:rPr sz="1200" b="1" u="sng" spc="-50" dirty="0">
                <a:solidFill>
                  <a:srgbClr val="006FC0"/>
                </a:solidFill>
                <a:uFill>
                  <a:solidFill>
                    <a:srgbClr val="006FC0"/>
                  </a:solidFill>
                </a:uFill>
                <a:latin typeface="Yu Gothic UI"/>
                <a:cs typeface="Yu Gothic UI"/>
              </a:rPr>
              <a:t>４</a:t>
            </a:r>
            <a:r>
              <a:rPr sz="1200" b="1" u="sng" dirty="0">
                <a:solidFill>
                  <a:srgbClr val="006FC0"/>
                </a:solidFill>
                <a:uFill>
                  <a:solidFill>
                    <a:srgbClr val="006FC0"/>
                  </a:solidFill>
                </a:uFill>
                <a:latin typeface="Yu Gothic UI"/>
                <a:cs typeface="Yu Gothic UI"/>
              </a:rPr>
              <a:t>	</a:t>
            </a:r>
            <a:r>
              <a:rPr sz="1200" b="1" u="sng" spc="95" dirty="0">
                <a:solidFill>
                  <a:srgbClr val="006FC0"/>
                </a:solidFill>
                <a:uFill>
                  <a:solidFill>
                    <a:srgbClr val="006FC0"/>
                  </a:solidFill>
                </a:uFill>
                <a:latin typeface="Yu Gothic UI"/>
                <a:cs typeface="Yu Gothic UI"/>
              </a:rPr>
              <a:t>３次元</a:t>
            </a:r>
            <a:r>
              <a:rPr sz="1200" b="1" u="sng" spc="75" dirty="0">
                <a:solidFill>
                  <a:srgbClr val="006FC0"/>
                </a:solidFill>
                <a:uFill>
                  <a:solidFill>
                    <a:srgbClr val="006FC0"/>
                  </a:solidFill>
                </a:uFill>
                <a:latin typeface="Yu Gothic UI"/>
                <a:cs typeface="Yu Gothic UI"/>
              </a:rPr>
              <a:t>デ</a:t>
            </a:r>
            <a:r>
              <a:rPr sz="1200" b="1" u="sng" spc="80" dirty="0">
                <a:solidFill>
                  <a:srgbClr val="006FC0"/>
                </a:solidFill>
                <a:uFill>
                  <a:solidFill>
                    <a:srgbClr val="006FC0"/>
                  </a:solidFill>
                </a:uFill>
                <a:latin typeface="Yu Gothic UI"/>
                <a:cs typeface="Yu Gothic UI"/>
              </a:rPr>
              <a:t>ジ</a:t>
            </a:r>
            <a:r>
              <a:rPr sz="1200" b="1" u="sng" spc="70" dirty="0">
                <a:solidFill>
                  <a:srgbClr val="006FC0"/>
                </a:solidFill>
                <a:uFill>
                  <a:solidFill>
                    <a:srgbClr val="006FC0"/>
                  </a:solidFill>
                </a:uFill>
                <a:latin typeface="Yu Gothic UI"/>
                <a:cs typeface="Yu Gothic UI"/>
              </a:rPr>
              <a:t>タ</a:t>
            </a:r>
            <a:r>
              <a:rPr sz="1200" b="1" u="sng" spc="80" dirty="0">
                <a:solidFill>
                  <a:srgbClr val="006FC0"/>
                </a:solidFill>
                <a:uFill>
                  <a:solidFill>
                    <a:srgbClr val="006FC0"/>
                  </a:solidFill>
                </a:uFill>
                <a:latin typeface="Yu Gothic UI"/>
                <a:cs typeface="Yu Gothic UI"/>
              </a:rPr>
              <a:t>ル</a:t>
            </a:r>
            <a:r>
              <a:rPr sz="1200" b="1" u="sng" spc="95" dirty="0">
                <a:solidFill>
                  <a:srgbClr val="006FC0"/>
                </a:solidFill>
                <a:uFill>
                  <a:solidFill>
                    <a:srgbClr val="006FC0"/>
                  </a:solidFill>
                </a:uFill>
                <a:latin typeface="Yu Gothic UI"/>
                <a:cs typeface="Yu Gothic UI"/>
              </a:rPr>
              <a:t>加</a:t>
            </a:r>
            <a:r>
              <a:rPr sz="1200" b="1" u="sng" spc="45" dirty="0">
                <a:solidFill>
                  <a:srgbClr val="006FC0"/>
                </a:solidFill>
                <a:uFill>
                  <a:solidFill>
                    <a:srgbClr val="006FC0"/>
                  </a:solidFill>
                </a:uFill>
                <a:latin typeface="Yu Gothic UI"/>
                <a:cs typeface="Yu Gothic UI"/>
              </a:rPr>
              <a:t>算</a:t>
            </a:r>
            <a:endParaRPr sz="1200">
              <a:latin typeface="Yu Gothic UI"/>
              <a:cs typeface="Yu Gothic U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91775"/>
            <a:ext cx="2590800" cy="927100"/>
          </a:xfrm>
          <a:custGeom>
            <a:avLst/>
            <a:gdLst/>
            <a:ahLst/>
            <a:cxnLst/>
            <a:rect l="l" t="t" r="r" b="b"/>
            <a:pathLst>
              <a:path w="2590800" h="927100">
                <a:moveTo>
                  <a:pt x="2590800" y="0"/>
                </a:moveTo>
                <a:lnTo>
                  <a:pt x="0" y="0"/>
                </a:lnTo>
                <a:lnTo>
                  <a:pt x="0" y="926528"/>
                </a:lnTo>
                <a:lnTo>
                  <a:pt x="2590800" y="926528"/>
                </a:lnTo>
                <a:lnTo>
                  <a:pt x="2590800" y="0"/>
                </a:lnTo>
                <a:close/>
              </a:path>
            </a:pathLst>
          </a:custGeom>
          <a:solidFill>
            <a:srgbClr val="CDFFDC"/>
          </a:solidFill>
        </p:spPr>
        <p:txBody>
          <a:bodyPr wrap="square" lIns="0" tIns="0" rIns="0" bIns="0" rtlCol="0"/>
          <a:lstStyle/>
          <a:p>
            <a:endParaRPr/>
          </a:p>
        </p:txBody>
      </p:sp>
      <p:sp>
        <p:nvSpPr>
          <p:cNvPr id="3" name="object 3"/>
          <p:cNvSpPr txBox="1"/>
          <p:nvPr/>
        </p:nvSpPr>
        <p:spPr>
          <a:xfrm>
            <a:off x="2793873"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93</a:t>
            </a:r>
          </a:p>
        </p:txBody>
      </p:sp>
      <p:sp>
        <p:nvSpPr>
          <p:cNvPr id="4" name="object 4"/>
          <p:cNvSpPr txBox="1">
            <a:spLocks noGrp="1"/>
          </p:cNvSpPr>
          <p:nvPr>
            <p:ph type="title"/>
          </p:nvPr>
        </p:nvSpPr>
        <p:spPr>
          <a:xfrm>
            <a:off x="2793873" y="4173092"/>
            <a:ext cx="6901180" cy="452120"/>
          </a:xfrm>
          <a:prstGeom prst="rect">
            <a:avLst/>
          </a:prstGeom>
        </p:spPr>
        <p:txBody>
          <a:bodyPr vert="horz" wrap="square" lIns="0" tIns="12065" rIns="0" bIns="0" rtlCol="0">
            <a:spAutoFit/>
          </a:bodyPr>
          <a:lstStyle/>
          <a:p>
            <a:pPr marL="12700">
              <a:lnSpc>
                <a:spcPct val="100000"/>
              </a:lnSpc>
              <a:spcBef>
                <a:spcPts val="95"/>
              </a:spcBef>
            </a:pPr>
            <a:r>
              <a:rPr sz="2800" spc="215" dirty="0"/>
              <a:t>23</a:t>
            </a:r>
            <a:r>
              <a:rPr sz="2800" spc="50" dirty="0"/>
              <a:t>．特定保険医療材料の機能区分の見直し</a:t>
            </a:r>
            <a:endParaRPr sz="28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8366" y="906233"/>
          <a:ext cx="9752330" cy="5798820"/>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83820">
                  <a:extLst>
                    <a:ext uri="{9D8B030D-6E8A-4147-A177-3AD203B41FA5}">
                      <a16:colId xmlns:a16="http://schemas.microsoft.com/office/drawing/2014/main" val="20001"/>
                    </a:ext>
                  </a:extLst>
                </a:gridCol>
                <a:gridCol w="2139315">
                  <a:extLst>
                    <a:ext uri="{9D8B030D-6E8A-4147-A177-3AD203B41FA5}">
                      <a16:colId xmlns:a16="http://schemas.microsoft.com/office/drawing/2014/main" val="20002"/>
                    </a:ext>
                  </a:extLst>
                </a:gridCol>
                <a:gridCol w="1246505">
                  <a:extLst>
                    <a:ext uri="{9D8B030D-6E8A-4147-A177-3AD203B41FA5}">
                      <a16:colId xmlns:a16="http://schemas.microsoft.com/office/drawing/2014/main" val="20003"/>
                    </a:ext>
                  </a:extLst>
                </a:gridCol>
                <a:gridCol w="2880360">
                  <a:extLst>
                    <a:ext uri="{9D8B030D-6E8A-4147-A177-3AD203B41FA5}">
                      <a16:colId xmlns:a16="http://schemas.microsoft.com/office/drawing/2014/main" val="20004"/>
                    </a:ext>
                  </a:extLst>
                </a:gridCol>
                <a:gridCol w="2880360">
                  <a:extLst>
                    <a:ext uri="{9D8B030D-6E8A-4147-A177-3AD203B41FA5}">
                      <a16:colId xmlns:a16="http://schemas.microsoft.com/office/drawing/2014/main" val="20005"/>
                    </a:ext>
                  </a:extLst>
                </a:gridCol>
                <a:gridCol w="316229">
                  <a:extLst>
                    <a:ext uri="{9D8B030D-6E8A-4147-A177-3AD203B41FA5}">
                      <a16:colId xmlns:a16="http://schemas.microsoft.com/office/drawing/2014/main" val="20006"/>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gridSpan="2">
                  <a:txBody>
                    <a:bodyPr/>
                    <a:lstStyle/>
                    <a:p>
                      <a:pPr marR="30480">
                        <a:lnSpc>
                          <a:spcPct val="100000"/>
                        </a:lnSpc>
                      </a:pPr>
                      <a:endParaRPr sz="500">
                        <a:latin typeface="Times New Roman"/>
                        <a:cs typeface="Times New Roman"/>
                      </a:endParaRPr>
                    </a:p>
                  </a:txBody>
                  <a:tcPr marL="0" marR="0" marT="0" marB="0">
                    <a:lnB w="9525">
                      <a:solidFill>
                        <a:srgbClr val="000000"/>
                      </a:solidFill>
                      <a:prstDash val="solid"/>
                    </a:lnB>
                    <a:solidFill>
                      <a:srgbClr val="CDFFDC"/>
                    </a:solidFill>
                  </a:tcPr>
                </a:tc>
                <a:tc hMerge="1">
                  <a:txBody>
                    <a:bodyPr/>
                    <a:lstStyle/>
                    <a:p>
                      <a:endParaRPr/>
                    </a:p>
                  </a:txBody>
                  <a:tcPr marL="0" marR="0" marT="0" marB="0"/>
                </a:tc>
                <a:tc gridSpan="4">
                  <a:txBody>
                    <a:bodyPr/>
                    <a:lstStyle/>
                    <a:p>
                      <a:pPr marR="103505">
                        <a:lnSpc>
                          <a:spcPct val="100000"/>
                        </a:lnSpc>
                      </a:pPr>
                      <a:endParaRPr sz="500">
                        <a:latin typeface="Times New Roman"/>
                        <a:cs typeface="Times New Roman"/>
                      </a:endParaRPr>
                    </a:p>
                  </a:txBody>
                  <a:tcPr marL="0" marR="0" marT="0" marB="0">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055">
                <a:tc rowSpan="2">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gridSpan="2">
                  <a:txBody>
                    <a:bodyPr/>
                    <a:lstStyle/>
                    <a:p>
                      <a:pPr marL="483234" marR="30480">
                        <a:lnSpc>
                          <a:spcPts val="994"/>
                        </a:lnSpc>
                      </a:pPr>
                      <a:r>
                        <a:rPr sz="1200" b="1" dirty="0">
                          <a:latin typeface="Yu Gothic UI"/>
                          <a:cs typeface="Yu Gothic UI"/>
                        </a:rPr>
                        <a:t>合理化（人工歯</a:t>
                      </a:r>
                      <a:r>
                        <a:rPr sz="1200" b="1" spc="-50" dirty="0">
                          <a:latin typeface="Yu Gothic UI"/>
                          <a:cs typeface="Yu Gothic UI"/>
                        </a:rPr>
                        <a:t>）</a:t>
                      </a:r>
                      <a:endParaRPr sz="1200">
                        <a:latin typeface="Yu Gothic UI"/>
                        <a:cs typeface="Yu Gothic UI"/>
                      </a:endParaRPr>
                    </a:p>
                  </a:txBody>
                  <a:tcPr marL="0" marR="0" marT="0" marB="0">
                    <a:lnT w="9525">
                      <a:solidFill>
                        <a:srgbClr val="000000"/>
                      </a:solidFill>
                      <a:prstDash val="solid"/>
                    </a:lnT>
                    <a:solidFill>
                      <a:srgbClr val="CDFFDC"/>
                    </a:solidFill>
                  </a:tcPr>
                </a:tc>
                <a:tc hMerge="1">
                  <a:txBody>
                    <a:bodyPr/>
                    <a:lstStyle/>
                    <a:p>
                      <a:endParaRPr/>
                    </a:p>
                  </a:txBody>
                  <a:tcPr marL="0" marR="0" marT="0" marB="0"/>
                </a:tc>
                <a:tc gridSpan="4">
                  <a:txBody>
                    <a:bodyPr/>
                    <a:lstStyle/>
                    <a:p>
                      <a:pPr marR="103505">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12115">
                <a:tc vMerge="1">
                  <a:txBody>
                    <a:bodyPr/>
                    <a:lstStyle/>
                    <a:p>
                      <a:endParaRPr/>
                    </a:p>
                  </a:txBody>
                  <a:tcPr marL="0" marR="0" marT="0" marB="0">
                    <a:lnL w="9525">
                      <a:solidFill>
                        <a:srgbClr val="000000"/>
                      </a:solidFill>
                      <a:prstDash val="solid"/>
                    </a:lnL>
                    <a:lnT w="9525">
                      <a:solidFill>
                        <a:srgbClr val="000000"/>
                      </a:solidFill>
                      <a:prstDash val="solid"/>
                    </a:lnT>
                  </a:tcPr>
                </a:tc>
                <a:tc gridSpan="2">
                  <a:txBody>
                    <a:bodyPr/>
                    <a:lstStyle/>
                    <a:p>
                      <a:pPr marL="255270" indent="-286385">
                        <a:lnSpc>
                          <a:spcPct val="100000"/>
                        </a:lnSpc>
                        <a:spcBef>
                          <a:spcPts val="365"/>
                        </a:spcBef>
                        <a:buFont typeface="Wingdings"/>
                        <a:buChar char=""/>
                        <a:tabLst>
                          <a:tab pos="255270" algn="l"/>
                        </a:tabLst>
                      </a:pPr>
                      <a:r>
                        <a:rPr sz="1400" spc="105" dirty="0">
                          <a:latin typeface="Yu Gothic UI"/>
                          <a:cs typeface="Yu Gothic UI"/>
                        </a:rPr>
                        <a:t>診療報酬の請求において</a:t>
                      </a:r>
                      <a:endParaRPr sz="1400">
                        <a:latin typeface="Yu Gothic UI"/>
                        <a:cs typeface="Yu Gothic UI"/>
                      </a:endParaRPr>
                    </a:p>
                  </a:txBody>
                  <a:tcPr marL="0" marR="0" marT="46355" marB="0">
                    <a:lnB w="12700">
                      <a:solidFill>
                        <a:srgbClr val="BEBEBE"/>
                      </a:solidFill>
                      <a:prstDash val="solid"/>
                    </a:lnB>
                  </a:tcPr>
                </a:tc>
                <a:tc hMerge="1">
                  <a:txBody>
                    <a:bodyPr/>
                    <a:lstStyle/>
                    <a:p>
                      <a:endParaRPr/>
                    </a:p>
                  </a:txBody>
                  <a:tcPr marL="0" marR="0" marT="0" marB="0"/>
                </a:tc>
                <a:tc gridSpan="4">
                  <a:txBody>
                    <a:bodyPr/>
                    <a:lstStyle/>
                    <a:p>
                      <a:pPr marL="29845" marR="103505">
                        <a:lnSpc>
                          <a:spcPct val="100000"/>
                        </a:lnSpc>
                        <a:spcBef>
                          <a:spcPts val="365"/>
                        </a:spcBef>
                      </a:pPr>
                      <a:r>
                        <a:rPr sz="1400" spc="150" dirty="0">
                          <a:latin typeface="Yu Gothic UI"/>
                          <a:cs typeface="Yu Gothic UI"/>
                        </a:rPr>
                        <a:t>、臨床現場における使用方法を踏まえ、</a:t>
                      </a:r>
                      <a:r>
                        <a:rPr sz="1400" b="1" u="sng" spc="100" dirty="0">
                          <a:solidFill>
                            <a:srgbClr val="006FC0"/>
                          </a:solidFill>
                          <a:uFill>
                            <a:solidFill>
                              <a:srgbClr val="006FC0"/>
                            </a:solidFill>
                          </a:uFill>
                          <a:latin typeface="Yu Gothic UI"/>
                          <a:cs typeface="Yu Gothic UI"/>
                        </a:rPr>
                        <a:t>１歯あたりの償還価格に変更する</a:t>
                      </a:r>
                      <a:r>
                        <a:rPr sz="1400" spc="420" dirty="0">
                          <a:latin typeface="Yu Gothic UI"/>
                          <a:cs typeface="Yu Gothic UI"/>
                        </a:rPr>
                        <a:t>。</a:t>
                      </a:r>
                      <a:endParaRPr sz="1400">
                        <a:latin typeface="Yu Gothic UI"/>
                        <a:cs typeface="Yu Gothic UI"/>
                      </a:endParaRPr>
                    </a:p>
                  </a:txBody>
                  <a:tcPr marL="0" marR="0" marT="46355" marB="0">
                    <a:lnR w="9525">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04800">
                <a:tc rowSpan="9" gridSpan="2">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12700">
                      <a:solidFill>
                        <a:srgbClr val="BEBEBE"/>
                      </a:solidFill>
                      <a:prstDash val="solid"/>
                    </a:lnR>
                  </a:tcPr>
                </a:tc>
                <a:tc rowSpan="9"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270" algn="ctr">
                        <a:lnSpc>
                          <a:spcPct val="100000"/>
                        </a:lnSpc>
                        <a:spcBef>
                          <a:spcPts val="150"/>
                        </a:spcBef>
                      </a:pPr>
                      <a:r>
                        <a:rPr sz="1400" spc="-10" dirty="0">
                          <a:latin typeface="Yu Gothic UI"/>
                          <a:cs typeface="Yu Gothic UI"/>
                        </a:rPr>
                        <a:t>現行の機能区分</a:t>
                      </a:r>
                      <a:endParaRPr sz="1400">
                        <a:latin typeface="Yu Gothic UI"/>
                        <a:cs typeface="Yu Gothic UI"/>
                      </a:endParaRPr>
                    </a:p>
                  </a:txBody>
                  <a:tcPr marL="0" marR="0" marT="1905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A9C2E7"/>
                    </a:solidFill>
                  </a:tcPr>
                </a:tc>
                <a:tc>
                  <a:txBody>
                    <a:bodyPr/>
                    <a:lstStyle/>
                    <a:p>
                      <a:pPr marL="1270" algn="ctr">
                        <a:lnSpc>
                          <a:spcPct val="100000"/>
                        </a:lnSpc>
                        <a:spcBef>
                          <a:spcPts val="150"/>
                        </a:spcBef>
                      </a:pPr>
                      <a:r>
                        <a:rPr sz="1400" spc="-10" dirty="0">
                          <a:latin typeface="Yu Gothic UI"/>
                          <a:cs typeface="Yu Gothic UI"/>
                        </a:rPr>
                        <a:t>改定後の機能区分</a:t>
                      </a:r>
                      <a:endParaRPr sz="1400">
                        <a:latin typeface="Yu Gothic UI"/>
                        <a:cs typeface="Yu Gothic UI"/>
                      </a:endParaRPr>
                    </a:p>
                  </a:txBody>
                  <a:tcPr marL="0" marR="0" marT="1905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91FFB3"/>
                    </a:solidFill>
                  </a:tcPr>
                </a:tc>
                <a:tc rowSpan="9">
                  <a:txBody>
                    <a:bodyPr/>
                    <a:lstStyle/>
                    <a:p>
                      <a:pPr marR="103505">
                        <a:lnSpc>
                          <a:spcPct val="100000"/>
                        </a:lnSpc>
                      </a:pPr>
                      <a:endParaRPr sz="1300">
                        <a:latin typeface="Times New Roman"/>
                        <a:cs typeface="Times New Roman"/>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3"/>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35"/>
                        </a:spcBef>
                      </a:pPr>
                      <a:r>
                        <a:rPr sz="1400" spc="-5" dirty="0">
                          <a:latin typeface="Yu Gothic UI"/>
                          <a:cs typeface="Yu Gothic UI"/>
                        </a:rPr>
                        <a:t>歯冠</a:t>
                      </a:r>
                      <a:r>
                        <a:rPr sz="1350" spc="112" baseline="24691" dirty="0">
                          <a:latin typeface="Yu Gothic UI"/>
                          <a:cs typeface="Yu Gothic UI"/>
                        </a:rPr>
                        <a:t>※</a:t>
                      </a:r>
                      <a:r>
                        <a:rPr sz="1400" spc="75" dirty="0">
                          <a:latin typeface="Yu Gothic UI"/>
                          <a:cs typeface="Yu Gothic UI"/>
                        </a:rPr>
                        <a:t>027</a:t>
                      </a:r>
                      <a:r>
                        <a:rPr sz="1400" spc="15" dirty="0">
                          <a:latin typeface="Yu Gothic UI"/>
                          <a:cs typeface="Yu Gothic UI"/>
                        </a:rPr>
                        <a:t>，歯矯</a:t>
                      </a:r>
                      <a:r>
                        <a:rPr sz="1350" spc="112" baseline="24691" dirty="0">
                          <a:latin typeface="Yu Gothic UI"/>
                          <a:cs typeface="Yu Gothic UI"/>
                        </a:rPr>
                        <a:t>※</a:t>
                      </a:r>
                      <a:r>
                        <a:rPr sz="1400" spc="75" dirty="0">
                          <a:latin typeface="Yu Gothic UI"/>
                          <a:cs typeface="Yu Gothic UI"/>
                        </a:rPr>
                        <a:t>028</a:t>
                      </a:r>
                      <a:endParaRPr sz="1400">
                        <a:latin typeface="Yu Gothic UI"/>
                        <a:cs typeface="Yu Gothic UI"/>
                      </a:endParaRPr>
                    </a:p>
                    <a:p>
                      <a:pPr marL="90805">
                        <a:lnSpc>
                          <a:spcPct val="100000"/>
                        </a:lnSpc>
                        <a:spcBef>
                          <a:spcPts val="5"/>
                        </a:spcBef>
                        <a:tabLst>
                          <a:tab pos="624840" algn="l"/>
                        </a:tabLst>
                      </a:pPr>
                      <a:r>
                        <a:rPr sz="1400" dirty="0">
                          <a:latin typeface="Yu Gothic UI"/>
                          <a:cs typeface="Yu Gothic UI"/>
                        </a:rPr>
                        <a:t>陶</a:t>
                      </a:r>
                      <a:r>
                        <a:rPr sz="1400" spc="-50" dirty="0">
                          <a:latin typeface="Yu Gothic UI"/>
                          <a:cs typeface="Yu Gothic UI"/>
                        </a:rPr>
                        <a:t>歯</a:t>
                      </a:r>
                      <a:r>
                        <a:rPr sz="1400" dirty="0">
                          <a:latin typeface="Yu Gothic UI"/>
                          <a:cs typeface="Yu Gothic UI"/>
                        </a:rPr>
                        <a:t>	前歯用（真空焼成歯</a:t>
                      </a:r>
                      <a:r>
                        <a:rPr sz="1400" spc="-50" dirty="0">
                          <a:latin typeface="Yu Gothic UI"/>
                          <a:cs typeface="Yu Gothic UI"/>
                        </a:rPr>
                        <a:t>）</a:t>
                      </a:r>
                      <a:endParaRPr sz="1400">
                        <a:latin typeface="Yu Gothic UI"/>
                        <a:cs typeface="Yu Gothic UI"/>
                      </a:endParaRPr>
                    </a:p>
                  </a:txBody>
                  <a:tcPr marL="0" marR="0" marT="298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75"/>
                        </a:spcBef>
                      </a:pPr>
                      <a:r>
                        <a:rPr sz="1400" spc="20" dirty="0">
                          <a:latin typeface="Yu Gothic UI"/>
                          <a:cs typeface="Yu Gothic UI"/>
                        </a:rPr>
                        <a:t>６本１組：</a:t>
                      </a:r>
                      <a:r>
                        <a:rPr sz="1400" spc="105" dirty="0">
                          <a:latin typeface="Yu Gothic UI"/>
                          <a:cs typeface="Yu Gothic UI"/>
                        </a:rPr>
                        <a:t>1,870</a:t>
                      </a:r>
                      <a:r>
                        <a:rPr sz="1400" spc="-50" dirty="0">
                          <a:latin typeface="Yu Gothic UI"/>
                          <a:cs typeface="Yu Gothic UI"/>
                        </a:rPr>
                        <a:t>円</a:t>
                      </a:r>
                      <a:endParaRPr sz="1400">
                        <a:latin typeface="Yu Gothic UI"/>
                        <a:cs typeface="Yu Gothic UI"/>
                      </a:endParaRPr>
                    </a:p>
                  </a:txBody>
                  <a:tcPr marL="0" marR="0" marT="13652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3175" algn="ctr">
                        <a:lnSpc>
                          <a:spcPct val="100000"/>
                        </a:lnSpc>
                        <a:spcBef>
                          <a:spcPts val="1075"/>
                        </a:spcBef>
                      </a:pPr>
                      <a:r>
                        <a:rPr sz="1400" b="1" spc="50" dirty="0">
                          <a:solidFill>
                            <a:srgbClr val="006FC0"/>
                          </a:solidFill>
                          <a:latin typeface="Yu Gothic UI"/>
                          <a:cs typeface="Yu Gothic UI"/>
                        </a:rPr>
                        <a:t>１歯：</a:t>
                      </a:r>
                      <a:r>
                        <a:rPr sz="1400" b="1" spc="175" dirty="0">
                          <a:solidFill>
                            <a:srgbClr val="006FC0"/>
                          </a:solidFill>
                          <a:latin typeface="Yu Gothic UI"/>
                          <a:cs typeface="Yu Gothic UI"/>
                        </a:rPr>
                        <a:t>312</a:t>
                      </a:r>
                      <a:r>
                        <a:rPr sz="1400" b="1" spc="-50" dirty="0">
                          <a:solidFill>
                            <a:srgbClr val="006FC0"/>
                          </a:solidFill>
                          <a:latin typeface="Yu Gothic UI"/>
                          <a:cs typeface="Yu Gothic UI"/>
                        </a:rPr>
                        <a:t>円</a:t>
                      </a:r>
                      <a:endParaRPr sz="1400">
                        <a:latin typeface="Yu Gothic UI"/>
                        <a:cs typeface="Yu Gothic UI"/>
                      </a:endParaRPr>
                    </a:p>
                  </a:txBody>
                  <a:tcPr marL="0" marR="0" marT="13652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4"/>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35"/>
                        </a:spcBef>
                      </a:pPr>
                      <a:r>
                        <a:rPr sz="1400" spc="-5" dirty="0">
                          <a:latin typeface="Yu Gothic UI"/>
                          <a:cs typeface="Yu Gothic UI"/>
                        </a:rPr>
                        <a:t>歯冠</a:t>
                      </a:r>
                      <a:r>
                        <a:rPr sz="1350" spc="112" baseline="24691" dirty="0">
                          <a:latin typeface="Yu Gothic UI"/>
                          <a:cs typeface="Yu Gothic UI"/>
                        </a:rPr>
                        <a:t>※</a:t>
                      </a:r>
                      <a:r>
                        <a:rPr sz="1400" spc="75" dirty="0">
                          <a:latin typeface="Yu Gothic UI"/>
                          <a:cs typeface="Yu Gothic UI"/>
                        </a:rPr>
                        <a:t>028</a:t>
                      </a:r>
                      <a:r>
                        <a:rPr sz="1400" spc="15" dirty="0">
                          <a:latin typeface="Yu Gothic UI"/>
                          <a:cs typeface="Yu Gothic UI"/>
                        </a:rPr>
                        <a:t>，歯矯</a:t>
                      </a:r>
                      <a:r>
                        <a:rPr sz="1350" spc="112" baseline="24691" dirty="0">
                          <a:latin typeface="Yu Gothic UI"/>
                          <a:cs typeface="Yu Gothic UI"/>
                        </a:rPr>
                        <a:t>※</a:t>
                      </a:r>
                      <a:r>
                        <a:rPr sz="1400" spc="75" dirty="0">
                          <a:latin typeface="Yu Gothic UI"/>
                          <a:cs typeface="Yu Gothic UI"/>
                        </a:rPr>
                        <a:t>029</a:t>
                      </a:r>
                      <a:endParaRPr sz="1400">
                        <a:latin typeface="Yu Gothic UI"/>
                        <a:cs typeface="Yu Gothic UI"/>
                      </a:endParaRPr>
                    </a:p>
                    <a:p>
                      <a:pPr marL="90805">
                        <a:lnSpc>
                          <a:spcPct val="100000"/>
                        </a:lnSpc>
                        <a:spcBef>
                          <a:spcPts val="5"/>
                        </a:spcBef>
                        <a:tabLst>
                          <a:tab pos="624840" algn="l"/>
                        </a:tabLst>
                      </a:pPr>
                      <a:r>
                        <a:rPr sz="1400" dirty="0">
                          <a:latin typeface="Yu Gothic UI"/>
                          <a:cs typeface="Yu Gothic UI"/>
                        </a:rPr>
                        <a:t>陶</a:t>
                      </a:r>
                      <a:r>
                        <a:rPr sz="1400" spc="-50" dirty="0">
                          <a:latin typeface="Yu Gothic UI"/>
                          <a:cs typeface="Yu Gothic UI"/>
                        </a:rPr>
                        <a:t>歯</a:t>
                      </a:r>
                      <a:r>
                        <a:rPr sz="1400" dirty="0">
                          <a:latin typeface="Yu Gothic UI"/>
                          <a:cs typeface="Yu Gothic UI"/>
                        </a:rPr>
                        <a:t>	臼歯用（真空焼成歯</a:t>
                      </a:r>
                      <a:r>
                        <a:rPr sz="1400" spc="-50" dirty="0">
                          <a:latin typeface="Yu Gothic UI"/>
                          <a:cs typeface="Yu Gothic UI"/>
                        </a:rPr>
                        <a:t>）</a:t>
                      </a:r>
                      <a:endParaRPr sz="1400">
                        <a:latin typeface="Yu Gothic UI"/>
                        <a:cs typeface="Yu Gothic UI"/>
                      </a:endParaRPr>
                    </a:p>
                  </a:txBody>
                  <a:tcPr marL="0" marR="0" marT="298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20" dirty="0">
                          <a:latin typeface="Yu Gothic UI"/>
                          <a:cs typeface="Yu Gothic UI"/>
                        </a:rPr>
                        <a:t>８本１組：</a:t>
                      </a:r>
                      <a:r>
                        <a:rPr sz="1400" spc="105" dirty="0">
                          <a:latin typeface="Yu Gothic UI"/>
                          <a:cs typeface="Yu Gothic UI"/>
                        </a:rPr>
                        <a:t>1,010</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3175" algn="ctr">
                        <a:lnSpc>
                          <a:spcPct val="100000"/>
                        </a:lnSpc>
                        <a:spcBef>
                          <a:spcPts val="1080"/>
                        </a:spcBef>
                      </a:pPr>
                      <a:r>
                        <a:rPr sz="1400" b="1" spc="55" dirty="0">
                          <a:solidFill>
                            <a:srgbClr val="006FC0"/>
                          </a:solidFill>
                          <a:latin typeface="Yu Gothic UI"/>
                          <a:cs typeface="Yu Gothic UI"/>
                        </a:rPr>
                        <a:t>１歯：</a:t>
                      </a:r>
                      <a:r>
                        <a:rPr sz="1400" b="1" spc="175" dirty="0">
                          <a:solidFill>
                            <a:srgbClr val="006FC0"/>
                          </a:solidFill>
                          <a:latin typeface="Yu Gothic UI"/>
                          <a:cs typeface="Yu Gothic UI"/>
                        </a:rPr>
                        <a:t>126</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5"/>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35"/>
                        </a:spcBef>
                      </a:pPr>
                      <a:r>
                        <a:rPr sz="1400" spc="-5" dirty="0">
                          <a:latin typeface="Yu Gothic UI"/>
                          <a:cs typeface="Yu Gothic UI"/>
                        </a:rPr>
                        <a:t>歯冠</a:t>
                      </a:r>
                      <a:r>
                        <a:rPr sz="1350" spc="112" baseline="24691" dirty="0">
                          <a:latin typeface="Yu Gothic UI"/>
                          <a:cs typeface="Yu Gothic UI"/>
                        </a:rPr>
                        <a:t>※</a:t>
                      </a:r>
                      <a:r>
                        <a:rPr sz="1400" spc="75" dirty="0">
                          <a:latin typeface="Yu Gothic UI"/>
                          <a:cs typeface="Yu Gothic UI"/>
                        </a:rPr>
                        <a:t>031</a:t>
                      </a:r>
                      <a:r>
                        <a:rPr sz="1400" spc="15" dirty="0">
                          <a:latin typeface="Yu Gothic UI"/>
                          <a:cs typeface="Yu Gothic UI"/>
                        </a:rPr>
                        <a:t>，歯矯</a:t>
                      </a:r>
                      <a:r>
                        <a:rPr sz="1350" spc="112" baseline="24691" dirty="0">
                          <a:latin typeface="Yu Gothic UI"/>
                          <a:cs typeface="Yu Gothic UI"/>
                        </a:rPr>
                        <a:t>※</a:t>
                      </a:r>
                      <a:r>
                        <a:rPr sz="1400" spc="75" dirty="0">
                          <a:latin typeface="Yu Gothic UI"/>
                          <a:cs typeface="Yu Gothic UI"/>
                        </a:rPr>
                        <a:t>030</a:t>
                      </a:r>
                      <a:endParaRPr sz="1400">
                        <a:latin typeface="Yu Gothic UI"/>
                        <a:cs typeface="Yu Gothic UI"/>
                      </a:endParaRPr>
                    </a:p>
                    <a:p>
                      <a:pPr marL="90805">
                        <a:lnSpc>
                          <a:spcPct val="100000"/>
                        </a:lnSpc>
                        <a:spcBef>
                          <a:spcPts val="5"/>
                        </a:spcBef>
                        <a:tabLst>
                          <a:tab pos="979805" algn="l"/>
                        </a:tabLst>
                      </a:pPr>
                      <a:r>
                        <a:rPr sz="1400" spc="220" dirty="0">
                          <a:latin typeface="Yu Gothic UI"/>
                          <a:cs typeface="Yu Gothic UI"/>
                        </a:rPr>
                        <a:t>レ</a:t>
                      </a:r>
                      <a:r>
                        <a:rPr sz="1400" spc="250" dirty="0">
                          <a:latin typeface="Yu Gothic UI"/>
                          <a:cs typeface="Yu Gothic UI"/>
                        </a:rPr>
                        <a:t>ジ</a:t>
                      </a:r>
                      <a:r>
                        <a:rPr sz="1400" spc="229" dirty="0">
                          <a:latin typeface="Yu Gothic UI"/>
                          <a:cs typeface="Yu Gothic UI"/>
                        </a:rPr>
                        <a:t>ン</a:t>
                      </a:r>
                      <a:r>
                        <a:rPr sz="1400" spc="254" dirty="0">
                          <a:latin typeface="Yu Gothic UI"/>
                          <a:cs typeface="Yu Gothic UI"/>
                        </a:rPr>
                        <a:t>歯</a:t>
                      </a:r>
                      <a:r>
                        <a:rPr sz="1400" dirty="0">
                          <a:latin typeface="Yu Gothic UI"/>
                          <a:cs typeface="Yu Gothic UI"/>
                        </a:rPr>
                        <a:t>	前歯用（ＪＩＳ適合品</a:t>
                      </a:r>
                      <a:r>
                        <a:rPr sz="1400" spc="-50" dirty="0">
                          <a:latin typeface="Yu Gothic UI"/>
                          <a:cs typeface="Yu Gothic UI"/>
                        </a:rPr>
                        <a:t>）</a:t>
                      </a:r>
                      <a:endParaRPr sz="1400">
                        <a:latin typeface="Yu Gothic UI"/>
                        <a:cs typeface="Yu Gothic UI"/>
                      </a:endParaRPr>
                    </a:p>
                  </a:txBody>
                  <a:tcPr marL="0" marR="0" marT="298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15" dirty="0">
                          <a:latin typeface="Yu Gothic UI"/>
                          <a:cs typeface="Yu Gothic UI"/>
                        </a:rPr>
                        <a:t>６本１組：</a:t>
                      </a:r>
                      <a:r>
                        <a:rPr sz="1400" spc="90" dirty="0">
                          <a:latin typeface="Yu Gothic UI"/>
                          <a:cs typeface="Yu Gothic UI"/>
                        </a:rPr>
                        <a:t>241</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1270" algn="ctr">
                        <a:lnSpc>
                          <a:spcPct val="100000"/>
                        </a:lnSpc>
                        <a:spcBef>
                          <a:spcPts val="1080"/>
                        </a:spcBef>
                      </a:pPr>
                      <a:r>
                        <a:rPr sz="1400" b="1" spc="30" dirty="0">
                          <a:solidFill>
                            <a:srgbClr val="006FC0"/>
                          </a:solidFill>
                          <a:latin typeface="Yu Gothic UI"/>
                          <a:cs typeface="Yu Gothic UI"/>
                        </a:rPr>
                        <a:t>１歯：</a:t>
                      </a:r>
                      <a:r>
                        <a:rPr sz="1400" b="1" spc="95" dirty="0">
                          <a:solidFill>
                            <a:srgbClr val="006FC0"/>
                          </a:solidFill>
                          <a:latin typeface="Yu Gothic UI"/>
                          <a:cs typeface="Yu Gothic UI"/>
                        </a:rPr>
                        <a:t>40</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6"/>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40"/>
                        </a:spcBef>
                      </a:pPr>
                      <a:r>
                        <a:rPr sz="1400" dirty="0">
                          <a:latin typeface="Yu Gothic UI"/>
                          <a:cs typeface="Yu Gothic UI"/>
                        </a:rPr>
                        <a:t>歯冠</a:t>
                      </a:r>
                      <a:r>
                        <a:rPr sz="1350" spc="112" baseline="24691" dirty="0">
                          <a:latin typeface="Yu Gothic UI"/>
                          <a:cs typeface="Yu Gothic UI"/>
                        </a:rPr>
                        <a:t>※</a:t>
                      </a:r>
                      <a:r>
                        <a:rPr sz="1400" spc="75" dirty="0">
                          <a:latin typeface="Yu Gothic UI"/>
                          <a:cs typeface="Yu Gothic UI"/>
                        </a:rPr>
                        <a:t>032</a:t>
                      </a:r>
                      <a:r>
                        <a:rPr sz="1400" spc="20" dirty="0">
                          <a:latin typeface="Yu Gothic UI"/>
                          <a:cs typeface="Yu Gothic UI"/>
                        </a:rPr>
                        <a:t>，歯矯</a:t>
                      </a:r>
                      <a:r>
                        <a:rPr sz="1350" spc="112" baseline="24691" dirty="0">
                          <a:latin typeface="Yu Gothic UI"/>
                          <a:cs typeface="Yu Gothic UI"/>
                        </a:rPr>
                        <a:t>※</a:t>
                      </a:r>
                      <a:r>
                        <a:rPr sz="1400" spc="75" dirty="0">
                          <a:latin typeface="Yu Gothic UI"/>
                          <a:cs typeface="Yu Gothic UI"/>
                        </a:rPr>
                        <a:t>031</a:t>
                      </a:r>
                      <a:endParaRPr sz="1400">
                        <a:latin typeface="Yu Gothic UI"/>
                        <a:cs typeface="Yu Gothic UI"/>
                      </a:endParaRPr>
                    </a:p>
                    <a:p>
                      <a:pPr marL="90805">
                        <a:lnSpc>
                          <a:spcPct val="100000"/>
                        </a:lnSpc>
                        <a:tabLst>
                          <a:tab pos="979805" algn="l"/>
                        </a:tabLst>
                      </a:pPr>
                      <a:r>
                        <a:rPr sz="1400" spc="220" dirty="0">
                          <a:latin typeface="Yu Gothic UI"/>
                          <a:cs typeface="Yu Gothic UI"/>
                        </a:rPr>
                        <a:t>レ</a:t>
                      </a:r>
                      <a:r>
                        <a:rPr sz="1400" spc="250" dirty="0">
                          <a:latin typeface="Yu Gothic UI"/>
                          <a:cs typeface="Yu Gothic UI"/>
                        </a:rPr>
                        <a:t>ジ</a:t>
                      </a:r>
                      <a:r>
                        <a:rPr sz="1400" spc="229" dirty="0">
                          <a:latin typeface="Yu Gothic UI"/>
                          <a:cs typeface="Yu Gothic UI"/>
                        </a:rPr>
                        <a:t>ン</a:t>
                      </a:r>
                      <a:r>
                        <a:rPr sz="1400" spc="254" dirty="0">
                          <a:latin typeface="Yu Gothic UI"/>
                          <a:cs typeface="Yu Gothic UI"/>
                        </a:rPr>
                        <a:t>歯</a:t>
                      </a:r>
                      <a:r>
                        <a:rPr sz="1400" dirty="0">
                          <a:latin typeface="Yu Gothic UI"/>
                          <a:cs typeface="Yu Gothic UI"/>
                        </a:rPr>
                        <a:t>	臼歯用（ＪＩＳ適合品</a:t>
                      </a:r>
                      <a:r>
                        <a:rPr sz="1400" spc="-50" dirty="0">
                          <a:latin typeface="Yu Gothic UI"/>
                          <a:cs typeface="Yu Gothic UI"/>
                        </a:rPr>
                        <a:t>）</a:t>
                      </a:r>
                      <a:endParaRPr sz="1400">
                        <a:latin typeface="Yu Gothic UI"/>
                        <a:cs typeface="Yu Gothic UI"/>
                      </a:endParaRPr>
                    </a:p>
                  </a:txBody>
                  <a:tcPr marL="0" marR="0" marT="3048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15" dirty="0">
                          <a:latin typeface="Yu Gothic UI"/>
                          <a:cs typeface="Yu Gothic UI"/>
                        </a:rPr>
                        <a:t>８本１組：</a:t>
                      </a:r>
                      <a:r>
                        <a:rPr sz="1400" spc="90" dirty="0">
                          <a:latin typeface="Yu Gothic UI"/>
                          <a:cs typeface="Yu Gothic UI"/>
                        </a:rPr>
                        <a:t>235</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1270" algn="ctr">
                        <a:lnSpc>
                          <a:spcPct val="100000"/>
                        </a:lnSpc>
                        <a:spcBef>
                          <a:spcPts val="1080"/>
                        </a:spcBef>
                      </a:pPr>
                      <a:r>
                        <a:rPr sz="1400" b="1" spc="35" dirty="0">
                          <a:solidFill>
                            <a:srgbClr val="006FC0"/>
                          </a:solidFill>
                          <a:latin typeface="Yu Gothic UI"/>
                          <a:cs typeface="Yu Gothic UI"/>
                        </a:rPr>
                        <a:t>１歯：</a:t>
                      </a:r>
                      <a:r>
                        <a:rPr sz="1400" b="1" spc="105" dirty="0">
                          <a:solidFill>
                            <a:srgbClr val="006FC0"/>
                          </a:solidFill>
                          <a:latin typeface="Yu Gothic UI"/>
                          <a:cs typeface="Yu Gothic UI"/>
                        </a:rPr>
                        <a:t>29</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7"/>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40"/>
                        </a:spcBef>
                      </a:pPr>
                      <a:r>
                        <a:rPr sz="1400" dirty="0">
                          <a:latin typeface="Yu Gothic UI"/>
                          <a:cs typeface="Yu Gothic UI"/>
                        </a:rPr>
                        <a:t>歯冠</a:t>
                      </a:r>
                      <a:r>
                        <a:rPr sz="1350" spc="112" baseline="24691" dirty="0">
                          <a:latin typeface="Yu Gothic UI"/>
                          <a:cs typeface="Yu Gothic UI"/>
                        </a:rPr>
                        <a:t>※</a:t>
                      </a:r>
                      <a:r>
                        <a:rPr sz="1400" spc="75" dirty="0">
                          <a:latin typeface="Yu Gothic UI"/>
                          <a:cs typeface="Yu Gothic UI"/>
                        </a:rPr>
                        <a:t>033</a:t>
                      </a:r>
                      <a:endParaRPr sz="1400">
                        <a:latin typeface="Yu Gothic UI"/>
                        <a:cs typeface="Yu Gothic UI"/>
                      </a:endParaRPr>
                    </a:p>
                    <a:p>
                      <a:pPr marL="90805">
                        <a:lnSpc>
                          <a:spcPct val="100000"/>
                        </a:lnSpc>
                        <a:tabLst>
                          <a:tab pos="2225040" algn="l"/>
                        </a:tabLst>
                      </a:pPr>
                      <a:r>
                        <a:rPr sz="1400" spc="229" dirty="0">
                          <a:latin typeface="Yu Gothic UI"/>
                          <a:cs typeface="Yu Gothic UI"/>
                        </a:rPr>
                        <a:t>ス</a:t>
                      </a:r>
                      <a:r>
                        <a:rPr sz="1400" spc="254" dirty="0">
                          <a:latin typeface="Yu Gothic UI"/>
                          <a:cs typeface="Yu Gothic UI"/>
                        </a:rPr>
                        <a:t>ル</a:t>
                      </a:r>
                      <a:r>
                        <a:rPr sz="1400" spc="210" dirty="0">
                          <a:latin typeface="Yu Gothic UI"/>
                          <a:cs typeface="Yu Gothic UI"/>
                        </a:rPr>
                        <a:t>フ</a:t>
                      </a:r>
                      <a:r>
                        <a:rPr sz="1400" spc="204" dirty="0">
                          <a:latin typeface="Yu Gothic UI"/>
                          <a:cs typeface="Yu Gothic UI"/>
                        </a:rPr>
                        <a:t>ォ</a:t>
                      </a:r>
                      <a:r>
                        <a:rPr sz="1400" spc="229" dirty="0">
                          <a:latin typeface="Yu Gothic UI"/>
                          <a:cs typeface="Yu Gothic UI"/>
                        </a:rPr>
                        <a:t>ン</a:t>
                      </a:r>
                      <a:r>
                        <a:rPr sz="1400" spc="305" dirty="0">
                          <a:latin typeface="Yu Gothic UI"/>
                          <a:cs typeface="Yu Gothic UI"/>
                        </a:rPr>
                        <a:t>樹脂</a:t>
                      </a:r>
                      <a:r>
                        <a:rPr sz="1400" spc="220" dirty="0">
                          <a:latin typeface="Yu Gothic UI"/>
                          <a:cs typeface="Yu Gothic UI"/>
                        </a:rPr>
                        <a:t>レ</a:t>
                      </a:r>
                      <a:r>
                        <a:rPr sz="1400" spc="250" dirty="0">
                          <a:latin typeface="Yu Gothic UI"/>
                          <a:cs typeface="Yu Gothic UI"/>
                        </a:rPr>
                        <a:t>ジ</a:t>
                      </a:r>
                      <a:r>
                        <a:rPr sz="1400" spc="229" dirty="0">
                          <a:latin typeface="Yu Gothic UI"/>
                          <a:cs typeface="Yu Gothic UI"/>
                        </a:rPr>
                        <a:t>ン</a:t>
                      </a:r>
                      <a:r>
                        <a:rPr sz="1400" spc="254" dirty="0">
                          <a:latin typeface="Yu Gothic UI"/>
                          <a:cs typeface="Yu Gothic UI"/>
                        </a:rPr>
                        <a:t>歯</a:t>
                      </a:r>
                      <a:r>
                        <a:rPr sz="1400" dirty="0">
                          <a:latin typeface="Yu Gothic UI"/>
                          <a:cs typeface="Yu Gothic UI"/>
                        </a:rPr>
                        <a:t>	前歯</a:t>
                      </a:r>
                      <a:r>
                        <a:rPr sz="1400" spc="-50" dirty="0">
                          <a:latin typeface="Yu Gothic UI"/>
                          <a:cs typeface="Yu Gothic UI"/>
                        </a:rPr>
                        <a:t>用</a:t>
                      </a:r>
                      <a:endParaRPr sz="1400">
                        <a:latin typeface="Yu Gothic UI"/>
                        <a:cs typeface="Yu Gothic UI"/>
                      </a:endParaRPr>
                    </a:p>
                  </a:txBody>
                  <a:tcPr marL="0" marR="0" marT="3048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15" dirty="0">
                          <a:latin typeface="Yu Gothic UI"/>
                          <a:cs typeface="Yu Gothic UI"/>
                        </a:rPr>
                        <a:t>６本１組：</a:t>
                      </a:r>
                      <a:r>
                        <a:rPr sz="1400" spc="90" dirty="0">
                          <a:latin typeface="Yu Gothic UI"/>
                          <a:cs typeface="Yu Gothic UI"/>
                        </a:rPr>
                        <a:t>620</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3175" algn="ctr">
                        <a:lnSpc>
                          <a:spcPct val="100000"/>
                        </a:lnSpc>
                        <a:spcBef>
                          <a:spcPts val="1080"/>
                        </a:spcBef>
                      </a:pPr>
                      <a:r>
                        <a:rPr sz="1400" b="1" spc="55" dirty="0">
                          <a:solidFill>
                            <a:srgbClr val="006FC0"/>
                          </a:solidFill>
                          <a:latin typeface="Yu Gothic UI"/>
                          <a:cs typeface="Yu Gothic UI"/>
                        </a:rPr>
                        <a:t>１歯：</a:t>
                      </a:r>
                      <a:r>
                        <a:rPr sz="1400" b="1" spc="175" dirty="0">
                          <a:solidFill>
                            <a:srgbClr val="006FC0"/>
                          </a:solidFill>
                          <a:latin typeface="Yu Gothic UI"/>
                          <a:cs typeface="Yu Gothic UI"/>
                        </a:rPr>
                        <a:t>103</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8"/>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240"/>
                        </a:spcBef>
                      </a:pPr>
                      <a:r>
                        <a:rPr sz="1400" dirty="0">
                          <a:latin typeface="Yu Gothic UI"/>
                          <a:cs typeface="Yu Gothic UI"/>
                        </a:rPr>
                        <a:t>歯冠</a:t>
                      </a:r>
                      <a:r>
                        <a:rPr sz="1350" spc="112" baseline="24691" dirty="0">
                          <a:latin typeface="Yu Gothic UI"/>
                          <a:cs typeface="Yu Gothic UI"/>
                        </a:rPr>
                        <a:t>※</a:t>
                      </a:r>
                      <a:r>
                        <a:rPr sz="1400" spc="75" dirty="0">
                          <a:latin typeface="Yu Gothic UI"/>
                          <a:cs typeface="Yu Gothic UI"/>
                        </a:rPr>
                        <a:t>034</a:t>
                      </a:r>
                      <a:endParaRPr sz="1400">
                        <a:latin typeface="Yu Gothic UI"/>
                        <a:cs typeface="Yu Gothic UI"/>
                      </a:endParaRPr>
                    </a:p>
                    <a:p>
                      <a:pPr marL="90805">
                        <a:lnSpc>
                          <a:spcPct val="100000"/>
                        </a:lnSpc>
                        <a:tabLst>
                          <a:tab pos="2225040" algn="l"/>
                        </a:tabLst>
                      </a:pPr>
                      <a:r>
                        <a:rPr sz="1400" spc="229" dirty="0">
                          <a:latin typeface="Yu Gothic UI"/>
                          <a:cs typeface="Yu Gothic UI"/>
                        </a:rPr>
                        <a:t>ス</a:t>
                      </a:r>
                      <a:r>
                        <a:rPr sz="1400" spc="254" dirty="0">
                          <a:latin typeface="Yu Gothic UI"/>
                          <a:cs typeface="Yu Gothic UI"/>
                        </a:rPr>
                        <a:t>ル</a:t>
                      </a:r>
                      <a:r>
                        <a:rPr sz="1400" spc="210" dirty="0">
                          <a:latin typeface="Yu Gothic UI"/>
                          <a:cs typeface="Yu Gothic UI"/>
                        </a:rPr>
                        <a:t>フ</a:t>
                      </a:r>
                      <a:r>
                        <a:rPr sz="1400" spc="204" dirty="0">
                          <a:latin typeface="Yu Gothic UI"/>
                          <a:cs typeface="Yu Gothic UI"/>
                        </a:rPr>
                        <a:t>ォ</a:t>
                      </a:r>
                      <a:r>
                        <a:rPr sz="1400" spc="229" dirty="0">
                          <a:latin typeface="Yu Gothic UI"/>
                          <a:cs typeface="Yu Gothic UI"/>
                        </a:rPr>
                        <a:t>ン</a:t>
                      </a:r>
                      <a:r>
                        <a:rPr sz="1400" spc="305" dirty="0">
                          <a:latin typeface="Yu Gothic UI"/>
                          <a:cs typeface="Yu Gothic UI"/>
                        </a:rPr>
                        <a:t>樹脂</a:t>
                      </a:r>
                      <a:r>
                        <a:rPr sz="1400" spc="220" dirty="0">
                          <a:latin typeface="Yu Gothic UI"/>
                          <a:cs typeface="Yu Gothic UI"/>
                        </a:rPr>
                        <a:t>レ</a:t>
                      </a:r>
                      <a:r>
                        <a:rPr sz="1400" spc="250" dirty="0">
                          <a:latin typeface="Yu Gothic UI"/>
                          <a:cs typeface="Yu Gothic UI"/>
                        </a:rPr>
                        <a:t>ジ</a:t>
                      </a:r>
                      <a:r>
                        <a:rPr sz="1400" spc="229" dirty="0">
                          <a:latin typeface="Yu Gothic UI"/>
                          <a:cs typeface="Yu Gothic UI"/>
                        </a:rPr>
                        <a:t>ン</a:t>
                      </a:r>
                      <a:r>
                        <a:rPr sz="1400" spc="254" dirty="0">
                          <a:latin typeface="Yu Gothic UI"/>
                          <a:cs typeface="Yu Gothic UI"/>
                        </a:rPr>
                        <a:t>歯</a:t>
                      </a:r>
                      <a:r>
                        <a:rPr sz="1400" dirty="0">
                          <a:latin typeface="Yu Gothic UI"/>
                          <a:cs typeface="Yu Gothic UI"/>
                        </a:rPr>
                        <a:t>	臼歯</a:t>
                      </a:r>
                      <a:r>
                        <a:rPr sz="1400" spc="-50" dirty="0">
                          <a:latin typeface="Yu Gothic UI"/>
                          <a:cs typeface="Yu Gothic UI"/>
                        </a:rPr>
                        <a:t>用</a:t>
                      </a:r>
                      <a:endParaRPr sz="1400">
                        <a:latin typeface="Yu Gothic UI"/>
                        <a:cs typeface="Yu Gothic UI"/>
                      </a:endParaRPr>
                    </a:p>
                  </a:txBody>
                  <a:tcPr marL="0" marR="0" marT="3048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15" dirty="0">
                          <a:latin typeface="Yu Gothic UI"/>
                          <a:cs typeface="Yu Gothic UI"/>
                        </a:rPr>
                        <a:t>８本１組：</a:t>
                      </a:r>
                      <a:r>
                        <a:rPr sz="1400" spc="90" dirty="0">
                          <a:latin typeface="Yu Gothic UI"/>
                          <a:cs typeface="Yu Gothic UI"/>
                        </a:rPr>
                        <a:t>866</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3175" algn="ctr">
                        <a:lnSpc>
                          <a:spcPct val="100000"/>
                        </a:lnSpc>
                        <a:spcBef>
                          <a:spcPts val="1080"/>
                        </a:spcBef>
                      </a:pPr>
                      <a:r>
                        <a:rPr sz="1400" b="1" spc="55" dirty="0">
                          <a:solidFill>
                            <a:srgbClr val="006FC0"/>
                          </a:solidFill>
                          <a:latin typeface="Yu Gothic UI"/>
                          <a:cs typeface="Yu Gothic UI"/>
                        </a:rPr>
                        <a:t>１歯：</a:t>
                      </a:r>
                      <a:r>
                        <a:rPr sz="1400" b="1" spc="175" dirty="0">
                          <a:solidFill>
                            <a:srgbClr val="006FC0"/>
                          </a:solidFill>
                          <a:latin typeface="Yu Gothic UI"/>
                          <a:cs typeface="Yu Gothic UI"/>
                        </a:rPr>
                        <a:t>108</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9"/>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1080"/>
                        </a:spcBef>
                        <a:tabLst>
                          <a:tab pos="1077595" algn="l"/>
                          <a:tab pos="2322830" algn="l"/>
                        </a:tabLst>
                      </a:pPr>
                      <a:r>
                        <a:rPr sz="1400" dirty="0">
                          <a:latin typeface="Yu Gothic UI"/>
                          <a:cs typeface="Yu Gothic UI"/>
                        </a:rPr>
                        <a:t>歯冠</a:t>
                      </a:r>
                      <a:r>
                        <a:rPr sz="1350" spc="112" baseline="24691" dirty="0">
                          <a:latin typeface="Yu Gothic UI"/>
                          <a:cs typeface="Yu Gothic UI"/>
                        </a:rPr>
                        <a:t>※</a:t>
                      </a:r>
                      <a:r>
                        <a:rPr sz="1400" spc="75" dirty="0">
                          <a:latin typeface="Yu Gothic UI"/>
                          <a:cs typeface="Yu Gothic UI"/>
                        </a:rPr>
                        <a:t>035</a:t>
                      </a:r>
                      <a:r>
                        <a:rPr sz="1400" dirty="0">
                          <a:latin typeface="Yu Gothic UI"/>
                          <a:cs typeface="Yu Gothic UI"/>
                        </a:rPr>
                        <a:t>	</a:t>
                      </a:r>
                      <a:r>
                        <a:rPr sz="1400" spc="195" dirty="0">
                          <a:latin typeface="Yu Gothic UI"/>
                          <a:cs typeface="Yu Gothic UI"/>
                        </a:rPr>
                        <a:t>硬質</a:t>
                      </a:r>
                      <a:r>
                        <a:rPr sz="1400" spc="140" dirty="0">
                          <a:latin typeface="Yu Gothic UI"/>
                          <a:cs typeface="Yu Gothic UI"/>
                        </a:rPr>
                        <a:t>レ</a:t>
                      </a:r>
                      <a:r>
                        <a:rPr sz="1400" spc="155" dirty="0">
                          <a:latin typeface="Yu Gothic UI"/>
                          <a:cs typeface="Yu Gothic UI"/>
                        </a:rPr>
                        <a:t>ジ</a:t>
                      </a:r>
                      <a:r>
                        <a:rPr sz="1400" spc="145" dirty="0">
                          <a:latin typeface="Yu Gothic UI"/>
                          <a:cs typeface="Yu Gothic UI"/>
                        </a:rPr>
                        <a:t>ン歯</a:t>
                      </a:r>
                      <a:r>
                        <a:rPr sz="1400" dirty="0">
                          <a:latin typeface="Yu Gothic UI"/>
                          <a:cs typeface="Yu Gothic UI"/>
                        </a:rPr>
                        <a:t>	前歯</a:t>
                      </a:r>
                      <a:r>
                        <a:rPr sz="1400" spc="-50" dirty="0">
                          <a:latin typeface="Yu Gothic UI"/>
                          <a:cs typeface="Yu Gothic UI"/>
                        </a:rPr>
                        <a:t>用</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0"/>
                        </a:spcBef>
                      </a:pPr>
                      <a:r>
                        <a:rPr sz="1400" spc="15" dirty="0">
                          <a:latin typeface="Yu Gothic UI"/>
                          <a:cs typeface="Yu Gothic UI"/>
                        </a:rPr>
                        <a:t>６本１組：</a:t>
                      </a:r>
                      <a:r>
                        <a:rPr sz="1400" spc="90" dirty="0">
                          <a:latin typeface="Yu Gothic UI"/>
                          <a:cs typeface="Yu Gothic UI"/>
                        </a:rPr>
                        <a:t>582</a:t>
                      </a:r>
                      <a:r>
                        <a:rPr sz="1400" spc="-50" dirty="0">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1270" algn="ctr">
                        <a:lnSpc>
                          <a:spcPct val="100000"/>
                        </a:lnSpc>
                        <a:spcBef>
                          <a:spcPts val="1080"/>
                        </a:spcBef>
                      </a:pPr>
                      <a:r>
                        <a:rPr sz="1400" b="1" spc="35" dirty="0">
                          <a:solidFill>
                            <a:srgbClr val="006FC0"/>
                          </a:solidFill>
                          <a:latin typeface="Yu Gothic UI"/>
                          <a:cs typeface="Yu Gothic UI"/>
                        </a:rPr>
                        <a:t>１歯：</a:t>
                      </a:r>
                      <a:r>
                        <a:rPr sz="1400" b="1" spc="110" dirty="0">
                          <a:solidFill>
                            <a:srgbClr val="006FC0"/>
                          </a:solidFill>
                          <a:latin typeface="Yu Gothic UI"/>
                          <a:cs typeface="Yu Gothic UI"/>
                        </a:rPr>
                        <a:t>97</a:t>
                      </a:r>
                      <a:r>
                        <a:rPr sz="1400" b="1" spc="-50" dirty="0">
                          <a:solidFill>
                            <a:srgbClr val="006FC0"/>
                          </a:solidFill>
                          <a:latin typeface="Yu Gothic UI"/>
                          <a:cs typeface="Yu Gothic UI"/>
                        </a:rPr>
                        <a:t>円</a:t>
                      </a:r>
                      <a:endParaRPr sz="1400">
                        <a:latin typeface="Yu Gothic UI"/>
                        <a:cs typeface="Yu Gothic UI"/>
                      </a:endParaRPr>
                    </a:p>
                  </a:txBody>
                  <a:tcPr marL="0" marR="0" marT="13716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10"/>
                  </a:ext>
                </a:extLst>
              </a:tr>
              <a:tr h="53975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1085"/>
                        </a:spcBef>
                        <a:tabLst>
                          <a:tab pos="1077595" algn="l"/>
                          <a:tab pos="2322830" algn="l"/>
                        </a:tabLst>
                      </a:pPr>
                      <a:r>
                        <a:rPr sz="1400" dirty="0">
                          <a:latin typeface="Yu Gothic UI"/>
                          <a:cs typeface="Yu Gothic UI"/>
                        </a:rPr>
                        <a:t>歯冠</a:t>
                      </a:r>
                      <a:r>
                        <a:rPr sz="1350" spc="112" baseline="24691" dirty="0">
                          <a:latin typeface="Yu Gothic UI"/>
                          <a:cs typeface="Yu Gothic UI"/>
                        </a:rPr>
                        <a:t>※</a:t>
                      </a:r>
                      <a:r>
                        <a:rPr sz="1400" spc="75" dirty="0">
                          <a:latin typeface="Yu Gothic UI"/>
                          <a:cs typeface="Yu Gothic UI"/>
                        </a:rPr>
                        <a:t>036</a:t>
                      </a:r>
                      <a:r>
                        <a:rPr sz="1400" dirty="0">
                          <a:latin typeface="Yu Gothic UI"/>
                          <a:cs typeface="Yu Gothic UI"/>
                        </a:rPr>
                        <a:t>	</a:t>
                      </a:r>
                      <a:r>
                        <a:rPr sz="1400" spc="195" dirty="0">
                          <a:latin typeface="Yu Gothic UI"/>
                          <a:cs typeface="Yu Gothic UI"/>
                        </a:rPr>
                        <a:t>硬質</a:t>
                      </a:r>
                      <a:r>
                        <a:rPr sz="1400" spc="140" dirty="0">
                          <a:latin typeface="Yu Gothic UI"/>
                          <a:cs typeface="Yu Gothic UI"/>
                        </a:rPr>
                        <a:t>レ</a:t>
                      </a:r>
                      <a:r>
                        <a:rPr sz="1400" spc="155" dirty="0">
                          <a:latin typeface="Yu Gothic UI"/>
                          <a:cs typeface="Yu Gothic UI"/>
                        </a:rPr>
                        <a:t>ジ</a:t>
                      </a:r>
                      <a:r>
                        <a:rPr sz="1400" spc="145" dirty="0">
                          <a:latin typeface="Yu Gothic UI"/>
                          <a:cs typeface="Yu Gothic UI"/>
                        </a:rPr>
                        <a:t>ン歯</a:t>
                      </a:r>
                      <a:r>
                        <a:rPr sz="1400" dirty="0">
                          <a:latin typeface="Yu Gothic UI"/>
                          <a:cs typeface="Yu Gothic UI"/>
                        </a:rPr>
                        <a:t>	臼歯</a:t>
                      </a:r>
                      <a:r>
                        <a:rPr sz="1400" spc="-50" dirty="0">
                          <a:latin typeface="Yu Gothic UI"/>
                          <a:cs typeface="Yu Gothic UI"/>
                        </a:rPr>
                        <a:t>用</a:t>
                      </a:r>
                      <a:endParaRPr sz="1400">
                        <a:latin typeface="Yu Gothic UI"/>
                        <a:cs typeface="Yu Gothic UI"/>
                      </a:endParaRPr>
                    </a:p>
                  </a:txBody>
                  <a:tcPr marL="0" marR="0" marT="13779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1905" algn="ctr">
                        <a:lnSpc>
                          <a:spcPct val="100000"/>
                        </a:lnSpc>
                        <a:spcBef>
                          <a:spcPts val="1085"/>
                        </a:spcBef>
                      </a:pPr>
                      <a:r>
                        <a:rPr sz="1400" spc="15" dirty="0">
                          <a:latin typeface="Yu Gothic UI"/>
                          <a:cs typeface="Yu Gothic UI"/>
                        </a:rPr>
                        <a:t>８本１組：</a:t>
                      </a:r>
                      <a:r>
                        <a:rPr sz="1400" spc="90" dirty="0">
                          <a:latin typeface="Yu Gothic UI"/>
                          <a:cs typeface="Yu Gothic UI"/>
                        </a:rPr>
                        <a:t>733</a:t>
                      </a:r>
                      <a:r>
                        <a:rPr sz="1400" spc="-50" dirty="0">
                          <a:latin typeface="Yu Gothic UI"/>
                          <a:cs typeface="Yu Gothic UI"/>
                        </a:rPr>
                        <a:t>円</a:t>
                      </a:r>
                      <a:endParaRPr sz="1400">
                        <a:latin typeface="Yu Gothic UI"/>
                        <a:cs typeface="Yu Gothic UI"/>
                      </a:endParaRPr>
                    </a:p>
                  </a:txBody>
                  <a:tcPr marL="0" marR="0" marT="13779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a:txBody>
                    <a:bodyPr/>
                    <a:lstStyle/>
                    <a:p>
                      <a:pPr marL="1270" algn="ctr">
                        <a:lnSpc>
                          <a:spcPct val="100000"/>
                        </a:lnSpc>
                        <a:spcBef>
                          <a:spcPts val="1085"/>
                        </a:spcBef>
                      </a:pPr>
                      <a:r>
                        <a:rPr sz="1400" b="1" spc="35" dirty="0">
                          <a:solidFill>
                            <a:srgbClr val="006FC0"/>
                          </a:solidFill>
                          <a:latin typeface="Yu Gothic UI"/>
                          <a:cs typeface="Yu Gothic UI"/>
                        </a:rPr>
                        <a:t>１歯：</a:t>
                      </a:r>
                      <a:r>
                        <a:rPr sz="1400" b="1" spc="105" dirty="0">
                          <a:solidFill>
                            <a:srgbClr val="006FC0"/>
                          </a:solidFill>
                          <a:latin typeface="Yu Gothic UI"/>
                          <a:cs typeface="Yu Gothic UI"/>
                        </a:rPr>
                        <a:t>92</a:t>
                      </a:r>
                      <a:r>
                        <a:rPr sz="1400" b="1" spc="-50" dirty="0">
                          <a:solidFill>
                            <a:srgbClr val="006FC0"/>
                          </a:solidFill>
                          <a:latin typeface="Yu Gothic UI"/>
                          <a:cs typeface="Yu Gothic UI"/>
                        </a:rPr>
                        <a:t>円</a:t>
                      </a:r>
                      <a:endParaRPr sz="1400">
                        <a:latin typeface="Yu Gothic UI"/>
                        <a:cs typeface="Yu Gothic UI"/>
                      </a:endParaRPr>
                    </a:p>
                  </a:txBody>
                  <a:tcPr marL="0" marR="0" marT="13779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11"/>
                  </a:ext>
                </a:extLst>
              </a:tr>
              <a:tr h="470534">
                <a:tc gridSpan="7">
                  <a:txBody>
                    <a:bodyPr/>
                    <a:lstStyle/>
                    <a:p>
                      <a:pPr marL="231140" marR="103505">
                        <a:lnSpc>
                          <a:spcPct val="100000"/>
                        </a:lnSpc>
                        <a:spcBef>
                          <a:spcPts val="520"/>
                        </a:spcBef>
                        <a:tabLst>
                          <a:tab pos="510540" algn="l"/>
                        </a:tabLst>
                      </a:pPr>
                      <a:r>
                        <a:rPr sz="1100" spc="-50" dirty="0">
                          <a:latin typeface="Yu Gothic UI"/>
                          <a:cs typeface="Yu Gothic UI"/>
                        </a:rPr>
                        <a:t>※</a:t>
                      </a:r>
                      <a:r>
                        <a:rPr sz="1100" dirty="0">
                          <a:latin typeface="Yu Gothic UI"/>
                          <a:cs typeface="Yu Gothic UI"/>
                        </a:rPr>
                        <a:t>	</a:t>
                      </a:r>
                      <a:r>
                        <a:rPr sz="1100" spc="-20" dirty="0">
                          <a:latin typeface="Yu Gothic UI"/>
                          <a:cs typeface="Yu Gothic UI"/>
                        </a:rPr>
                        <a:t>歯冠：歯科点数表の第２章第１２部に規定する特定保険医療材料</a:t>
                      </a:r>
                      <a:endParaRPr sz="1100">
                        <a:latin typeface="Yu Gothic UI"/>
                        <a:cs typeface="Yu Gothic UI"/>
                      </a:endParaRPr>
                    </a:p>
                    <a:p>
                      <a:pPr marL="231140" marR="103505">
                        <a:lnSpc>
                          <a:spcPts val="869"/>
                        </a:lnSpc>
                        <a:tabLst>
                          <a:tab pos="510540" algn="l"/>
                        </a:tabLst>
                      </a:pPr>
                      <a:r>
                        <a:rPr sz="1100" spc="-50" dirty="0">
                          <a:latin typeface="Yu Gothic UI"/>
                          <a:cs typeface="Yu Gothic UI"/>
                        </a:rPr>
                        <a:t>※</a:t>
                      </a:r>
                      <a:r>
                        <a:rPr sz="1100" dirty="0">
                          <a:latin typeface="Yu Gothic UI"/>
                          <a:cs typeface="Yu Gothic UI"/>
                        </a:rPr>
                        <a:t>	</a:t>
                      </a:r>
                      <a:r>
                        <a:rPr sz="1100" spc="-15" dirty="0">
                          <a:latin typeface="Yu Gothic UI"/>
                          <a:cs typeface="Yu Gothic UI"/>
                        </a:rPr>
                        <a:t>歯矯：歯科点数表の第２章第１３部に規定する特定保険医療材料</a:t>
                      </a:r>
                      <a:endParaRPr sz="1100">
                        <a:latin typeface="Yu Gothic UI"/>
                        <a:cs typeface="Yu Gothic UI"/>
                      </a:endParaRPr>
                    </a:p>
                    <a:p>
                      <a:pPr algn="r">
                        <a:lnSpc>
                          <a:spcPts val="894"/>
                        </a:lnSpc>
                      </a:pPr>
                      <a:r>
                        <a:rPr sz="1800" b="1" spc="-25" dirty="0">
                          <a:latin typeface="Calibri"/>
                          <a:cs typeface="Calibri"/>
                        </a:rPr>
                        <a:t>94</a:t>
                      </a:r>
                      <a:endParaRPr sz="1800">
                        <a:latin typeface="Calibri"/>
                        <a:cs typeface="Calibri"/>
                      </a:endParaRPr>
                    </a:p>
                  </a:txBody>
                  <a:tcPr marL="0" marR="0" marT="6604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sp>
        <p:nvSpPr>
          <p:cNvPr id="3" name="object 3"/>
          <p:cNvSpPr/>
          <p:nvPr/>
        </p:nvSpPr>
        <p:spPr>
          <a:xfrm>
            <a:off x="0" y="28768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4" name="object 4"/>
          <p:cNvSpPr txBox="1">
            <a:spLocks noGrp="1"/>
          </p:cNvSpPr>
          <p:nvPr>
            <p:ph type="title"/>
          </p:nvPr>
        </p:nvSpPr>
        <p:spPr>
          <a:xfrm>
            <a:off x="2196464" y="303657"/>
            <a:ext cx="5517515" cy="391160"/>
          </a:xfrm>
          <a:prstGeom prst="rect">
            <a:avLst/>
          </a:prstGeom>
        </p:spPr>
        <p:txBody>
          <a:bodyPr vert="horz" wrap="square" lIns="0" tIns="12700" rIns="0" bIns="0" rtlCol="0">
            <a:spAutoFit/>
          </a:bodyPr>
          <a:lstStyle/>
          <a:p>
            <a:pPr marL="12700">
              <a:lnSpc>
                <a:spcPct val="100000"/>
              </a:lnSpc>
              <a:spcBef>
                <a:spcPts val="100"/>
              </a:spcBef>
            </a:pPr>
            <a:r>
              <a:rPr spc="50" dirty="0"/>
              <a:t>特定保険医療材料の機能区分の見直し①</a:t>
            </a:r>
          </a:p>
        </p:txBody>
      </p:sp>
      <p:sp>
        <p:nvSpPr>
          <p:cNvPr id="5" name="object 5"/>
          <p:cNvSpPr txBox="1"/>
          <p:nvPr/>
        </p:nvSpPr>
        <p:spPr>
          <a:xfrm>
            <a:off x="78739" y="6413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8752"/>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774700">
              <a:lnSpc>
                <a:spcPct val="100000"/>
              </a:lnSpc>
              <a:spcBef>
                <a:spcPts val="100"/>
              </a:spcBef>
            </a:pPr>
            <a:r>
              <a:rPr spc="50" dirty="0"/>
              <a:t>特定保険医療材料の機能区分の見直し②</a:t>
            </a:r>
          </a:p>
        </p:txBody>
      </p:sp>
      <p:sp>
        <p:nvSpPr>
          <p:cNvPr id="4" name="object 4"/>
          <p:cNvSpPr txBox="1"/>
          <p:nvPr/>
        </p:nvSpPr>
        <p:spPr>
          <a:xfrm>
            <a:off x="78739" y="8890"/>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grpSp>
        <p:nvGrpSpPr>
          <p:cNvPr id="5" name="object 5"/>
          <p:cNvGrpSpPr/>
          <p:nvPr/>
        </p:nvGrpSpPr>
        <p:grpSpPr>
          <a:xfrm>
            <a:off x="398995" y="2139060"/>
            <a:ext cx="9144635" cy="1524635"/>
            <a:chOff x="398995" y="2139060"/>
            <a:chExt cx="9144635" cy="1524635"/>
          </a:xfrm>
        </p:grpSpPr>
        <p:sp>
          <p:nvSpPr>
            <p:cNvPr id="6" name="object 6"/>
            <p:cNvSpPr/>
            <p:nvPr/>
          </p:nvSpPr>
          <p:spPr>
            <a:xfrm>
              <a:off x="398995" y="2139060"/>
              <a:ext cx="4572000" cy="1524635"/>
            </a:xfrm>
            <a:custGeom>
              <a:avLst/>
              <a:gdLst/>
              <a:ahLst/>
              <a:cxnLst/>
              <a:rect l="l" t="t" r="r" b="b"/>
              <a:pathLst>
                <a:path w="4572000" h="1524635">
                  <a:moveTo>
                    <a:pt x="4572000" y="0"/>
                  </a:moveTo>
                  <a:lnTo>
                    <a:pt x="0" y="0"/>
                  </a:lnTo>
                  <a:lnTo>
                    <a:pt x="0" y="1524634"/>
                  </a:lnTo>
                  <a:lnTo>
                    <a:pt x="4572000" y="1524634"/>
                  </a:lnTo>
                  <a:lnTo>
                    <a:pt x="4572000" y="0"/>
                  </a:lnTo>
                  <a:close/>
                </a:path>
              </a:pathLst>
            </a:custGeom>
            <a:solidFill>
              <a:srgbClr val="E0ECFF"/>
            </a:solidFill>
          </p:spPr>
          <p:txBody>
            <a:bodyPr wrap="square" lIns="0" tIns="0" rIns="0" bIns="0" rtlCol="0"/>
            <a:lstStyle/>
            <a:p>
              <a:endParaRPr/>
            </a:p>
          </p:txBody>
        </p:sp>
        <p:sp>
          <p:nvSpPr>
            <p:cNvPr id="7" name="object 7"/>
            <p:cNvSpPr/>
            <p:nvPr/>
          </p:nvSpPr>
          <p:spPr>
            <a:xfrm>
              <a:off x="4971033" y="2139060"/>
              <a:ext cx="4572000" cy="1524635"/>
            </a:xfrm>
            <a:custGeom>
              <a:avLst/>
              <a:gdLst/>
              <a:ahLst/>
              <a:cxnLst/>
              <a:rect l="l" t="t" r="r" b="b"/>
              <a:pathLst>
                <a:path w="4572000" h="1524635">
                  <a:moveTo>
                    <a:pt x="4572000" y="0"/>
                  </a:moveTo>
                  <a:lnTo>
                    <a:pt x="0" y="0"/>
                  </a:lnTo>
                  <a:lnTo>
                    <a:pt x="0" y="1524634"/>
                  </a:lnTo>
                  <a:lnTo>
                    <a:pt x="4572000" y="1524634"/>
                  </a:lnTo>
                  <a:lnTo>
                    <a:pt x="4572000" y="0"/>
                  </a:lnTo>
                  <a:close/>
                </a:path>
              </a:pathLst>
            </a:custGeom>
            <a:solidFill>
              <a:srgbClr val="CDFFDC"/>
            </a:solidFill>
          </p:spPr>
          <p:txBody>
            <a:bodyPr wrap="square" lIns="0" tIns="0" rIns="0" bIns="0" rtlCol="0"/>
            <a:lstStyle/>
            <a:p>
              <a:endParaRPr/>
            </a:p>
          </p:txBody>
        </p:sp>
        <p:sp>
          <p:nvSpPr>
            <p:cNvPr id="8" name="object 8"/>
            <p:cNvSpPr/>
            <p:nvPr/>
          </p:nvSpPr>
          <p:spPr>
            <a:xfrm>
              <a:off x="2485009" y="2519298"/>
              <a:ext cx="2731770" cy="315595"/>
            </a:xfrm>
            <a:custGeom>
              <a:avLst/>
              <a:gdLst/>
              <a:ahLst/>
              <a:cxnLst/>
              <a:rect l="l" t="t" r="r" b="b"/>
              <a:pathLst>
                <a:path w="2731770" h="315594">
                  <a:moveTo>
                    <a:pt x="2722245" y="42926"/>
                  </a:moveTo>
                  <a:lnTo>
                    <a:pt x="2693581" y="28575"/>
                  </a:lnTo>
                  <a:lnTo>
                    <a:pt x="2636520" y="0"/>
                  </a:lnTo>
                  <a:lnTo>
                    <a:pt x="2636520" y="28575"/>
                  </a:lnTo>
                  <a:lnTo>
                    <a:pt x="0" y="28575"/>
                  </a:lnTo>
                  <a:lnTo>
                    <a:pt x="0" y="57150"/>
                  </a:lnTo>
                  <a:lnTo>
                    <a:pt x="2636520" y="57150"/>
                  </a:lnTo>
                  <a:lnTo>
                    <a:pt x="2636520" y="85725"/>
                  </a:lnTo>
                  <a:lnTo>
                    <a:pt x="2693746" y="57150"/>
                  </a:lnTo>
                  <a:lnTo>
                    <a:pt x="2722245" y="42926"/>
                  </a:lnTo>
                  <a:close/>
                </a:path>
                <a:path w="2731770" h="315594">
                  <a:moveTo>
                    <a:pt x="2731770" y="272669"/>
                  </a:moveTo>
                  <a:lnTo>
                    <a:pt x="2703271" y="258445"/>
                  </a:lnTo>
                  <a:lnTo>
                    <a:pt x="2646045" y="229870"/>
                  </a:lnTo>
                  <a:lnTo>
                    <a:pt x="2646045" y="258445"/>
                  </a:lnTo>
                  <a:lnTo>
                    <a:pt x="48641" y="258445"/>
                  </a:lnTo>
                  <a:lnTo>
                    <a:pt x="48641" y="287020"/>
                  </a:lnTo>
                  <a:lnTo>
                    <a:pt x="2646045" y="287020"/>
                  </a:lnTo>
                  <a:lnTo>
                    <a:pt x="2646045" y="315595"/>
                  </a:lnTo>
                  <a:lnTo>
                    <a:pt x="2703106" y="287020"/>
                  </a:lnTo>
                  <a:lnTo>
                    <a:pt x="2731770" y="272669"/>
                  </a:lnTo>
                  <a:close/>
                </a:path>
              </a:pathLst>
            </a:custGeom>
            <a:solidFill>
              <a:srgbClr val="C00000"/>
            </a:solidFill>
          </p:spPr>
          <p:txBody>
            <a:bodyPr wrap="square" lIns="0" tIns="0" rIns="0" bIns="0" rtlCol="0"/>
            <a:lstStyle/>
            <a:p>
              <a:endParaRPr/>
            </a:p>
          </p:txBody>
        </p:sp>
        <p:sp>
          <p:nvSpPr>
            <p:cNvPr id="9" name="object 9"/>
            <p:cNvSpPr/>
            <p:nvPr/>
          </p:nvSpPr>
          <p:spPr>
            <a:xfrm>
              <a:off x="2493771" y="2570225"/>
              <a:ext cx="2723515" cy="719455"/>
            </a:xfrm>
            <a:custGeom>
              <a:avLst/>
              <a:gdLst/>
              <a:ahLst/>
              <a:cxnLst/>
              <a:rect l="l" t="t" r="r" b="b"/>
              <a:pathLst>
                <a:path w="2723515" h="719454">
                  <a:moveTo>
                    <a:pt x="2648353" y="685439"/>
                  </a:moveTo>
                  <a:lnTo>
                    <a:pt x="2639694" y="719201"/>
                  </a:lnTo>
                  <a:lnTo>
                    <a:pt x="2723006" y="701294"/>
                  </a:lnTo>
                  <a:lnTo>
                    <a:pt x="2708373" y="688594"/>
                  </a:lnTo>
                  <a:lnTo>
                    <a:pt x="2660650" y="688594"/>
                  </a:lnTo>
                  <a:lnTo>
                    <a:pt x="2648353" y="685439"/>
                  </a:lnTo>
                  <a:close/>
                </a:path>
                <a:path w="2723515" h="719454">
                  <a:moveTo>
                    <a:pt x="2649952" y="679204"/>
                  </a:moveTo>
                  <a:lnTo>
                    <a:pt x="2648353" y="685439"/>
                  </a:lnTo>
                  <a:lnTo>
                    <a:pt x="2660650" y="688594"/>
                  </a:lnTo>
                  <a:lnTo>
                    <a:pt x="2662301" y="682371"/>
                  </a:lnTo>
                  <a:lnTo>
                    <a:pt x="2649952" y="679204"/>
                  </a:lnTo>
                  <a:close/>
                </a:path>
                <a:path w="2723515" h="719454">
                  <a:moveTo>
                    <a:pt x="2658617" y="645413"/>
                  </a:moveTo>
                  <a:lnTo>
                    <a:pt x="2649952" y="679204"/>
                  </a:lnTo>
                  <a:lnTo>
                    <a:pt x="2662301" y="682371"/>
                  </a:lnTo>
                  <a:lnTo>
                    <a:pt x="2660650" y="688594"/>
                  </a:lnTo>
                  <a:lnTo>
                    <a:pt x="2708373" y="688594"/>
                  </a:lnTo>
                  <a:lnTo>
                    <a:pt x="2658617" y="645413"/>
                  </a:lnTo>
                  <a:close/>
                </a:path>
                <a:path w="2723515" h="719454">
                  <a:moveTo>
                    <a:pt x="1523" y="0"/>
                  </a:moveTo>
                  <a:lnTo>
                    <a:pt x="0" y="6096"/>
                  </a:lnTo>
                  <a:lnTo>
                    <a:pt x="2648353" y="685439"/>
                  </a:lnTo>
                  <a:lnTo>
                    <a:pt x="2649952" y="679204"/>
                  </a:lnTo>
                  <a:lnTo>
                    <a:pt x="1523" y="0"/>
                  </a:lnTo>
                  <a:close/>
                </a:path>
              </a:pathLst>
            </a:custGeom>
            <a:solidFill>
              <a:srgbClr val="FF0000"/>
            </a:solidFill>
          </p:spPr>
          <p:txBody>
            <a:bodyPr wrap="square" lIns="0" tIns="0" rIns="0" bIns="0" rtlCol="0"/>
            <a:lstStyle/>
            <a:p>
              <a:endParaRPr/>
            </a:p>
          </p:txBody>
        </p:sp>
        <p:sp>
          <p:nvSpPr>
            <p:cNvPr id="10" name="object 10"/>
            <p:cNvSpPr/>
            <p:nvPr/>
          </p:nvSpPr>
          <p:spPr>
            <a:xfrm>
              <a:off x="3266694" y="3286886"/>
              <a:ext cx="1950085" cy="287020"/>
            </a:xfrm>
            <a:custGeom>
              <a:avLst/>
              <a:gdLst/>
              <a:ahLst/>
              <a:cxnLst/>
              <a:rect l="l" t="t" r="r" b="b"/>
              <a:pathLst>
                <a:path w="1950085" h="287020">
                  <a:moveTo>
                    <a:pt x="1923135" y="70739"/>
                  </a:moveTo>
                  <a:lnTo>
                    <a:pt x="1878330" y="70739"/>
                  </a:lnTo>
                  <a:lnTo>
                    <a:pt x="1863966" y="70739"/>
                  </a:lnTo>
                  <a:lnTo>
                    <a:pt x="1863344" y="98933"/>
                  </a:lnTo>
                  <a:lnTo>
                    <a:pt x="1923135" y="70739"/>
                  </a:lnTo>
                  <a:close/>
                </a:path>
                <a:path w="1950085" h="287020">
                  <a:moveTo>
                    <a:pt x="1950085" y="244094"/>
                  </a:moveTo>
                  <a:lnTo>
                    <a:pt x="1921421" y="229743"/>
                  </a:lnTo>
                  <a:lnTo>
                    <a:pt x="1864360" y="201168"/>
                  </a:lnTo>
                  <a:lnTo>
                    <a:pt x="1864360" y="229743"/>
                  </a:lnTo>
                  <a:lnTo>
                    <a:pt x="162306" y="229743"/>
                  </a:lnTo>
                  <a:lnTo>
                    <a:pt x="162306" y="258318"/>
                  </a:lnTo>
                  <a:lnTo>
                    <a:pt x="1864360" y="258318"/>
                  </a:lnTo>
                  <a:lnTo>
                    <a:pt x="1864360" y="286893"/>
                  </a:lnTo>
                  <a:lnTo>
                    <a:pt x="1921586" y="258318"/>
                  </a:lnTo>
                  <a:lnTo>
                    <a:pt x="1950085" y="244094"/>
                  </a:lnTo>
                  <a:close/>
                </a:path>
                <a:path w="1950085" h="287020">
                  <a:moveTo>
                    <a:pt x="1950085" y="58039"/>
                  </a:moveTo>
                  <a:lnTo>
                    <a:pt x="1865249" y="13208"/>
                  </a:lnTo>
                  <a:lnTo>
                    <a:pt x="1864601" y="41846"/>
                  </a:lnTo>
                  <a:lnTo>
                    <a:pt x="749" y="0"/>
                  </a:lnTo>
                  <a:lnTo>
                    <a:pt x="0" y="28575"/>
                  </a:lnTo>
                  <a:lnTo>
                    <a:pt x="1863966" y="70421"/>
                  </a:lnTo>
                  <a:lnTo>
                    <a:pt x="1878330" y="70421"/>
                  </a:lnTo>
                  <a:lnTo>
                    <a:pt x="1923821" y="70421"/>
                  </a:lnTo>
                  <a:lnTo>
                    <a:pt x="1950085" y="58039"/>
                  </a:lnTo>
                  <a:close/>
                </a:path>
              </a:pathLst>
            </a:custGeom>
            <a:solidFill>
              <a:srgbClr val="C00000"/>
            </a:solidFill>
          </p:spPr>
          <p:txBody>
            <a:bodyPr wrap="square" lIns="0" tIns="0" rIns="0" bIns="0" rtlCol="0"/>
            <a:lstStyle/>
            <a:p>
              <a:endParaRPr/>
            </a:p>
          </p:txBody>
        </p:sp>
        <p:sp>
          <p:nvSpPr>
            <p:cNvPr id="11" name="object 11"/>
            <p:cNvSpPr/>
            <p:nvPr/>
          </p:nvSpPr>
          <p:spPr>
            <a:xfrm>
              <a:off x="2532887" y="2783966"/>
              <a:ext cx="2674620" cy="701040"/>
            </a:xfrm>
            <a:custGeom>
              <a:avLst/>
              <a:gdLst/>
              <a:ahLst/>
              <a:cxnLst/>
              <a:rect l="l" t="t" r="r" b="b"/>
              <a:pathLst>
                <a:path w="2674620" h="701039">
                  <a:moveTo>
                    <a:pt x="2599667" y="667167"/>
                  </a:moveTo>
                  <a:lnTo>
                    <a:pt x="2591054" y="701040"/>
                  </a:lnTo>
                  <a:lnTo>
                    <a:pt x="2674366" y="682879"/>
                  </a:lnTo>
                  <a:lnTo>
                    <a:pt x="2659816" y="670306"/>
                  </a:lnTo>
                  <a:lnTo>
                    <a:pt x="2612009" y="670306"/>
                  </a:lnTo>
                  <a:lnTo>
                    <a:pt x="2599667" y="667167"/>
                  </a:lnTo>
                  <a:close/>
                </a:path>
                <a:path w="2674620" h="701039">
                  <a:moveTo>
                    <a:pt x="2601246" y="660959"/>
                  </a:moveTo>
                  <a:lnTo>
                    <a:pt x="2599667" y="667167"/>
                  </a:lnTo>
                  <a:lnTo>
                    <a:pt x="2612009" y="670306"/>
                  </a:lnTo>
                  <a:lnTo>
                    <a:pt x="2613533" y="664083"/>
                  </a:lnTo>
                  <a:lnTo>
                    <a:pt x="2601246" y="660959"/>
                  </a:lnTo>
                  <a:close/>
                </a:path>
                <a:path w="2674620" h="701039">
                  <a:moveTo>
                    <a:pt x="2609850" y="627126"/>
                  </a:moveTo>
                  <a:lnTo>
                    <a:pt x="2601246" y="660959"/>
                  </a:lnTo>
                  <a:lnTo>
                    <a:pt x="2613533" y="664083"/>
                  </a:lnTo>
                  <a:lnTo>
                    <a:pt x="2612009" y="670306"/>
                  </a:lnTo>
                  <a:lnTo>
                    <a:pt x="2659816" y="670306"/>
                  </a:lnTo>
                  <a:lnTo>
                    <a:pt x="2609850" y="627126"/>
                  </a:lnTo>
                  <a:close/>
                </a:path>
                <a:path w="2674620" h="701039">
                  <a:moveTo>
                    <a:pt x="1524" y="0"/>
                  </a:moveTo>
                  <a:lnTo>
                    <a:pt x="0" y="6096"/>
                  </a:lnTo>
                  <a:lnTo>
                    <a:pt x="2599667" y="667167"/>
                  </a:lnTo>
                  <a:lnTo>
                    <a:pt x="2601246" y="660959"/>
                  </a:lnTo>
                  <a:lnTo>
                    <a:pt x="1524" y="0"/>
                  </a:lnTo>
                  <a:close/>
                </a:path>
              </a:pathLst>
            </a:custGeom>
            <a:solidFill>
              <a:srgbClr val="FF0000"/>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188366" y="781646"/>
          <a:ext cx="9926320" cy="6009640"/>
        </p:xfrm>
        <a:graphic>
          <a:graphicData uri="http://schemas.openxmlformats.org/drawingml/2006/table">
            <a:tbl>
              <a:tblPr firstRow="1" bandRow="1">
                <a:tableStyleId>{2D5ABB26-0587-4C30-8999-92F81FD0307C}</a:tableStyleId>
              </a:tblPr>
              <a:tblGrid>
                <a:gridCol w="122555">
                  <a:extLst>
                    <a:ext uri="{9D8B030D-6E8A-4147-A177-3AD203B41FA5}">
                      <a16:colId xmlns:a16="http://schemas.microsoft.com/office/drawing/2014/main" val="20000"/>
                    </a:ext>
                  </a:extLst>
                </a:gridCol>
                <a:gridCol w="83820">
                  <a:extLst>
                    <a:ext uri="{9D8B030D-6E8A-4147-A177-3AD203B41FA5}">
                      <a16:colId xmlns:a16="http://schemas.microsoft.com/office/drawing/2014/main" val="20001"/>
                    </a:ext>
                  </a:extLst>
                </a:gridCol>
                <a:gridCol w="3079115">
                  <a:extLst>
                    <a:ext uri="{9D8B030D-6E8A-4147-A177-3AD203B41FA5}">
                      <a16:colId xmlns:a16="http://schemas.microsoft.com/office/drawing/2014/main" val="20002"/>
                    </a:ext>
                  </a:extLst>
                </a:gridCol>
                <a:gridCol w="1704339">
                  <a:extLst>
                    <a:ext uri="{9D8B030D-6E8A-4147-A177-3AD203B41FA5}">
                      <a16:colId xmlns:a16="http://schemas.microsoft.com/office/drawing/2014/main" val="20003"/>
                    </a:ext>
                  </a:extLst>
                </a:gridCol>
                <a:gridCol w="4572634">
                  <a:extLst>
                    <a:ext uri="{9D8B030D-6E8A-4147-A177-3AD203B41FA5}">
                      <a16:colId xmlns:a16="http://schemas.microsoft.com/office/drawing/2014/main" val="20004"/>
                    </a:ext>
                  </a:extLst>
                </a:gridCol>
                <a:gridCol w="280670">
                  <a:extLst>
                    <a:ext uri="{9D8B030D-6E8A-4147-A177-3AD203B41FA5}">
                      <a16:colId xmlns:a16="http://schemas.microsoft.com/office/drawing/2014/main" val="20005"/>
                    </a:ext>
                  </a:extLst>
                </a:gridCol>
              </a:tblGrid>
              <a:tr h="107314">
                <a:tc>
                  <a:txBody>
                    <a:bodyPr/>
                    <a:lstStyle/>
                    <a:p>
                      <a:pPr>
                        <a:lnSpc>
                          <a:spcPct val="100000"/>
                        </a:lnSpc>
                      </a:pPr>
                      <a:endParaRPr sz="500">
                        <a:latin typeface="Times New Roman"/>
                        <a:cs typeface="Times New Roman"/>
                      </a:endParaRPr>
                    </a:p>
                  </a:txBody>
                  <a:tcPr marL="0" marR="0" marT="0" marB="0">
                    <a:lnB w="9525">
                      <a:solidFill>
                        <a:srgbClr val="000000"/>
                      </a:solidFill>
                      <a:prstDash val="solid"/>
                    </a:lnB>
                  </a:tcPr>
                </a:tc>
                <a:tc gridSpan="2">
                  <a:txBody>
                    <a:bodyPr/>
                    <a:lstStyle/>
                    <a:p>
                      <a:pPr marR="204470">
                        <a:lnSpc>
                          <a:spcPct val="100000"/>
                        </a:lnSpc>
                      </a:pPr>
                      <a:endParaRPr sz="500">
                        <a:latin typeface="Times New Roman"/>
                        <a:cs typeface="Times New Roman"/>
                      </a:endParaRPr>
                    </a:p>
                  </a:txBody>
                  <a:tcPr marL="0" marR="0" marT="0" marB="0">
                    <a:lnB w="9525">
                      <a:solidFill>
                        <a:srgbClr val="000000"/>
                      </a:solidFill>
                      <a:prstDash val="solid"/>
                    </a:lnB>
                    <a:solidFill>
                      <a:srgbClr val="CDFFDC"/>
                    </a:solidFill>
                  </a:tcPr>
                </a:tc>
                <a:tc hMerge="1">
                  <a:txBody>
                    <a:bodyPr/>
                    <a:lstStyle/>
                    <a:p>
                      <a:endParaRPr/>
                    </a:p>
                  </a:txBody>
                  <a:tcPr marL="0" marR="0" marT="0" marB="0"/>
                </a:tc>
                <a:tc gridSpan="3">
                  <a:txBody>
                    <a:bodyPr/>
                    <a:lstStyle/>
                    <a:p>
                      <a:pPr marR="103505">
                        <a:lnSpc>
                          <a:spcPct val="100000"/>
                        </a:lnSpc>
                      </a:pPr>
                      <a:endParaRPr sz="500">
                        <a:latin typeface="Times New Roman"/>
                        <a:cs typeface="Times New Roman"/>
                      </a:endParaRPr>
                    </a:p>
                  </a:txBody>
                  <a:tcPr marL="0" marR="0" marT="0" marB="0">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055">
                <a:tc rowSpan="2">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gridSpan="2">
                  <a:txBody>
                    <a:bodyPr/>
                    <a:lstStyle/>
                    <a:p>
                      <a:pPr marL="103505" marR="204470">
                        <a:lnSpc>
                          <a:spcPts val="994"/>
                        </a:lnSpc>
                      </a:pPr>
                      <a:r>
                        <a:rPr sz="1200" b="1" dirty="0">
                          <a:latin typeface="Yu Gothic UI"/>
                          <a:cs typeface="Yu Gothic UI"/>
                        </a:rPr>
                        <a:t>定義変更（歯科用合着・接着材料</a:t>
                      </a:r>
                      <a:r>
                        <a:rPr sz="1200" b="1" spc="-25" dirty="0">
                          <a:latin typeface="Yu Gothic UI"/>
                          <a:cs typeface="Yu Gothic UI"/>
                        </a:rPr>
                        <a:t>Ⅰ）①</a:t>
                      </a:r>
                      <a:endParaRPr sz="1200">
                        <a:latin typeface="Yu Gothic UI"/>
                        <a:cs typeface="Yu Gothic UI"/>
                      </a:endParaRPr>
                    </a:p>
                  </a:txBody>
                  <a:tcPr marL="0" marR="0" marT="0" marB="0">
                    <a:lnT w="9525">
                      <a:solidFill>
                        <a:srgbClr val="000000"/>
                      </a:solidFill>
                      <a:prstDash val="solid"/>
                    </a:lnT>
                    <a:solidFill>
                      <a:srgbClr val="CDFFDC"/>
                    </a:solidFill>
                  </a:tcPr>
                </a:tc>
                <a:tc hMerge="1">
                  <a:txBody>
                    <a:bodyPr/>
                    <a:lstStyle/>
                    <a:p>
                      <a:endParaRPr/>
                    </a:p>
                  </a:txBody>
                  <a:tcPr marL="0" marR="0" marT="0" marB="0"/>
                </a:tc>
                <a:tc gridSpan="3">
                  <a:txBody>
                    <a:bodyPr/>
                    <a:lstStyle/>
                    <a:p>
                      <a:pPr marR="103505">
                        <a:lnSpc>
                          <a:spcPct val="100000"/>
                        </a:lnSpc>
                      </a:pPr>
                      <a:endParaRPr sz="11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740410">
                <a:tc vMerge="1">
                  <a:txBody>
                    <a:bodyPr/>
                    <a:lstStyle/>
                    <a:p>
                      <a:endParaRPr/>
                    </a:p>
                  </a:txBody>
                  <a:tcPr marL="0" marR="0" marT="0" marB="0">
                    <a:lnL w="9525">
                      <a:solidFill>
                        <a:srgbClr val="000000"/>
                      </a:solidFill>
                      <a:prstDash val="solid"/>
                    </a:lnL>
                    <a:lnT w="9525">
                      <a:solidFill>
                        <a:srgbClr val="000000"/>
                      </a:solidFill>
                      <a:prstDash val="solid"/>
                    </a:lnT>
                  </a:tcPr>
                </a:tc>
                <a:tc gridSpan="2">
                  <a:txBody>
                    <a:bodyPr/>
                    <a:lstStyle/>
                    <a:p>
                      <a:pPr marL="255270" indent="-287020">
                        <a:lnSpc>
                          <a:spcPct val="100000"/>
                        </a:lnSpc>
                        <a:spcBef>
                          <a:spcPts val="365"/>
                        </a:spcBef>
                        <a:buFont typeface="Wingdings"/>
                        <a:buChar char=""/>
                        <a:tabLst>
                          <a:tab pos="255270" algn="l"/>
                        </a:tabLst>
                      </a:pPr>
                      <a:r>
                        <a:rPr sz="1400" spc="95" dirty="0">
                          <a:latin typeface="Yu Gothic UI"/>
                          <a:cs typeface="Yu Gothic UI"/>
                        </a:rPr>
                        <a:t>歯科用合着・接着材料Ⅰには、接</a:t>
                      </a:r>
                      <a:r>
                        <a:rPr sz="1400" spc="-50" dirty="0">
                          <a:latin typeface="Yu Gothic UI"/>
                          <a:cs typeface="Yu Gothic UI"/>
                        </a:rPr>
                        <a:t> </a:t>
                      </a:r>
                      <a:r>
                        <a:rPr sz="1400" spc="155" dirty="0">
                          <a:latin typeface="Yu Gothic UI"/>
                          <a:cs typeface="Yu Gothic UI"/>
                        </a:rPr>
                        <a:t>製品の主たる特徴を踏まえて適切に</a:t>
                      </a:r>
                      <a:r>
                        <a:rPr sz="1400" b="1" u="sng" spc="95" dirty="0">
                          <a:solidFill>
                            <a:srgbClr val="006FC0"/>
                          </a:solidFill>
                          <a:uFill>
                            <a:solidFill>
                              <a:srgbClr val="006FC0"/>
                            </a:solidFill>
                          </a:uFill>
                          <a:latin typeface="Yu Gothic UI"/>
                          <a:cs typeface="Yu Gothic UI"/>
                        </a:rPr>
                        <a:t>機能区分の考え方について整理</a:t>
                      </a:r>
                      <a:r>
                        <a:rPr sz="1400" spc="270" dirty="0">
                          <a:latin typeface="Yu Gothic UI"/>
                          <a:cs typeface="Yu Gothic UI"/>
                        </a:rPr>
                        <a:t>する</a:t>
                      </a:r>
                      <a:endParaRPr sz="1400">
                        <a:latin typeface="Yu Gothic UI"/>
                        <a:cs typeface="Yu Gothic UI"/>
                      </a:endParaRPr>
                    </a:p>
                  </a:txBody>
                  <a:tcPr marL="0" marR="0" marT="46355" marB="0">
                    <a:lnB w="12700">
                      <a:solidFill>
                        <a:srgbClr val="BEBEBE"/>
                      </a:solidFill>
                      <a:prstDash val="solid"/>
                    </a:lnB>
                  </a:tcPr>
                </a:tc>
                <a:tc hMerge="1">
                  <a:txBody>
                    <a:bodyPr/>
                    <a:lstStyle/>
                    <a:p>
                      <a:endParaRPr/>
                    </a:p>
                  </a:txBody>
                  <a:tcPr marL="0" marR="0" marT="0" marB="0"/>
                </a:tc>
                <a:tc gridSpan="3">
                  <a:txBody>
                    <a:bodyPr/>
                    <a:lstStyle/>
                    <a:p>
                      <a:pPr marL="202565" marR="191135" indent="-179705">
                        <a:lnSpc>
                          <a:spcPct val="100000"/>
                        </a:lnSpc>
                        <a:spcBef>
                          <a:spcPts val="365"/>
                        </a:spcBef>
                      </a:pPr>
                      <a:r>
                        <a:rPr sz="1400" spc="260" dirty="0">
                          <a:latin typeface="Yu Gothic UI"/>
                          <a:cs typeface="Yu Gothic UI"/>
                        </a:rPr>
                        <a:t>着性モノマーを含むレジンセメントとそれ以外のセメントがあり、それらが各</a:t>
                      </a:r>
                      <a:r>
                        <a:rPr sz="1400" spc="204" dirty="0">
                          <a:latin typeface="Yu Gothic UI"/>
                          <a:cs typeface="Yu Gothic UI"/>
                        </a:rPr>
                        <a:t>機能区分を選択できるよう、</a:t>
                      </a:r>
                      <a:r>
                        <a:rPr sz="1400" b="1" u="sng" spc="100" dirty="0">
                          <a:solidFill>
                            <a:srgbClr val="006FC0"/>
                          </a:solidFill>
                          <a:uFill>
                            <a:solidFill>
                              <a:srgbClr val="006FC0"/>
                            </a:solidFill>
                          </a:uFill>
                          <a:latin typeface="Yu Gothic UI"/>
                          <a:cs typeface="Yu Gothic UI"/>
                        </a:rPr>
                        <a:t>各製品の構造や原理に基づき定義を明確化し、</a:t>
                      </a:r>
                      <a:endParaRPr sz="1400">
                        <a:latin typeface="Yu Gothic UI"/>
                        <a:cs typeface="Yu Gothic UI"/>
                      </a:endParaRPr>
                    </a:p>
                    <a:p>
                      <a:pPr marL="154305" marR="103505">
                        <a:lnSpc>
                          <a:spcPct val="100000"/>
                        </a:lnSpc>
                      </a:pPr>
                      <a:r>
                        <a:rPr sz="1400" spc="420" dirty="0">
                          <a:latin typeface="Yu Gothic UI"/>
                          <a:cs typeface="Yu Gothic UI"/>
                        </a:rPr>
                        <a:t>。</a:t>
                      </a:r>
                      <a:endParaRPr sz="1400">
                        <a:latin typeface="Yu Gothic UI"/>
                        <a:cs typeface="Yu Gothic UI"/>
                      </a:endParaRPr>
                    </a:p>
                  </a:txBody>
                  <a:tcPr marL="0" marR="0" marT="46355" marB="0">
                    <a:lnR w="9525">
                      <a:solidFill>
                        <a:srgbClr val="000000"/>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18135">
                <a:tc rowSpan="4" gridSpan="2">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lnR w="12700">
                      <a:solidFill>
                        <a:srgbClr val="BEBEBE"/>
                      </a:solidFill>
                      <a:prstDash val="solid"/>
                    </a:lnR>
                  </a:tcPr>
                </a:tc>
                <a:tc rowSpan="4" hMerge="1">
                  <a:txBody>
                    <a:bodyPr/>
                    <a:lstStyle/>
                    <a:p>
                      <a:endParaRPr/>
                    </a:p>
                  </a:txBody>
                  <a:tcPr marL="0" marR="0" marT="0" marB="0"/>
                </a:tc>
                <a:tc gridSpan="2">
                  <a:txBody>
                    <a:bodyPr/>
                    <a:lstStyle/>
                    <a:p>
                      <a:pPr algn="ctr">
                        <a:lnSpc>
                          <a:spcPct val="100000"/>
                        </a:lnSpc>
                        <a:spcBef>
                          <a:spcPts val="530"/>
                        </a:spcBef>
                      </a:pPr>
                      <a:r>
                        <a:rPr sz="1200" spc="-10" dirty="0">
                          <a:latin typeface="Yu Gothic UI"/>
                          <a:cs typeface="Yu Gothic UI"/>
                        </a:rPr>
                        <a:t>現行の機能区分</a:t>
                      </a:r>
                      <a:endParaRPr sz="1200">
                        <a:latin typeface="Yu Gothic UI"/>
                        <a:cs typeface="Yu Gothic UI"/>
                      </a:endParaRPr>
                    </a:p>
                  </a:txBody>
                  <a:tcPr marL="0" marR="0" marT="6731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A9C2E7"/>
                    </a:solidFill>
                  </a:tcPr>
                </a:tc>
                <a:tc hMerge="1">
                  <a:txBody>
                    <a:bodyPr/>
                    <a:lstStyle/>
                    <a:p>
                      <a:endParaRPr/>
                    </a:p>
                  </a:txBody>
                  <a:tcPr marL="0" marR="0" marT="0" marB="0"/>
                </a:tc>
                <a:tc>
                  <a:txBody>
                    <a:bodyPr/>
                    <a:lstStyle/>
                    <a:p>
                      <a:pPr algn="ctr">
                        <a:lnSpc>
                          <a:spcPct val="100000"/>
                        </a:lnSpc>
                        <a:spcBef>
                          <a:spcPts val="530"/>
                        </a:spcBef>
                      </a:pPr>
                      <a:r>
                        <a:rPr sz="1200" spc="-10" dirty="0">
                          <a:latin typeface="Yu Gothic UI"/>
                          <a:cs typeface="Yu Gothic UI"/>
                        </a:rPr>
                        <a:t>改定後の機能区分</a:t>
                      </a:r>
                      <a:endParaRPr sz="1200">
                        <a:latin typeface="Yu Gothic UI"/>
                        <a:cs typeface="Yu Gothic UI"/>
                      </a:endParaRPr>
                    </a:p>
                  </a:txBody>
                  <a:tcPr marL="0" marR="0" marT="6731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91FFB3"/>
                    </a:solidFill>
                  </a:tcPr>
                </a:tc>
                <a:tc rowSpan="4">
                  <a:txBody>
                    <a:bodyPr/>
                    <a:lstStyle/>
                    <a:p>
                      <a:pPr marR="103505">
                        <a:lnSpc>
                          <a:spcPct val="100000"/>
                        </a:lnSpc>
                      </a:pPr>
                      <a:endParaRPr sz="1200">
                        <a:latin typeface="Times New Roman"/>
                        <a:cs typeface="Times New Roman"/>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3"/>
                  </a:ext>
                </a:extLst>
              </a:tr>
              <a:tr h="152400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marL="90805">
                        <a:lnSpc>
                          <a:spcPct val="100000"/>
                        </a:lnSpc>
                        <a:spcBef>
                          <a:spcPts val="530"/>
                        </a:spcBef>
                        <a:tabLst>
                          <a:tab pos="1779905" algn="l"/>
                        </a:tabLst>
                      </a:pPr>
                      <a:r>
                        <a:rPr sz="1200" dirty="0">
                          <a:latin typeface="Yu Gothic UI"/>
                          <a:cs typeface="Yu Gothic UI"/>
                        </a:rPr>
                        <a:t>歯冠</a:t>
                      </a:r>
                      <a:r>
                        <a:rPr sz="1200" spc="75" baseline="24305" dirty="0">
                          <a:latin typeface="Yu Gothic UI"/>
                          <a:cs typeface="Yu Gothic UI"/>
                        </a:rPr>
                        <a:t>※</a:t>
                      </a:r>
                      <a:r>
                        <a:rPr sz="1200" spc="50" dirty="0">
                          <a:latin typeface="Yu Gothic UI"/>
                          <a:cs typeface="Yu Gothic UI"/>
                        </a:rPr>
                        <a:t>046，</a:t>
                      </a:r>
                      <a:r>
                        <a:rPr sz="1200" dirty="0">
                          <a:latin typeface="Yu Gothic UI"/>
                          <a:cs typeface="Yu Gothic UI"/>
                        </a:rPr>
                        <a:t>歯矯</a:t>
                      </a:r>
                      <a:r>
                        <a:rPr sz="1200" spc="67" baseline="24305" dirty="0">
                          <a:latin typeface="Yu Gothic UI"/>
                          <a:cs typeface="Yu Gothic UI"/>
                        </a:rPr>
                        <a:t>※</a:t>
                      </a:r>
                      <a:r>
                        <a:rPr sz="1200" spc="45" dirty="0">
                          <a:latin typeface="Yu Gothic UI"/>
                          <a:cs typeface="Yu Gothic UI"/>
                        </a:rPr>
                        <a:t>034</a:t>
                      </a:r>
                      <a:r>
                        <a:rPr sz="1200" dirty="0">
                          <a:latin typeface="Yu Gothic UI"/>
                          <a:cs typeface="Yu Gothic UI"/>
                        </a:rPr>
                        <a:t>	</a:t>
                      </a:r>
                      <a:r>
                        <a:rPr sz="1200" spc="60" dirty="0">
                          <a:latin typeface="Yu Gothic UI"/>
                          <a:cs typeface="Yu Gothic UI"/>
                        </a:rPr>
                        <a:t>歯科用合着</a:t>
                      </a:r>
                      <a:r>
                        <a:rPr sz="1200" dirty="0">
                          <a:latin typeface="Yu Gothic UI"/>
                          <a:cs typeface="Yu Gothic UI"/>
                        </a:rPr>
                        <a:t>・</a:t>
                      </a:r>
                      <a:r>
                        <a:rPr sz="1200" spc="60" dirty="0">
                          <a:latin typeface="Yu Gothic UI"/>
                          <a:cs typeface="Yu Gothic UI"/>
                        </a:rPr>
                        <a:t>接着材料</a:t>
                      </a:r>
                      <a:r>
                        <a:rPr sz="1200" spc="-50" dirty="0">
                          <a:latin typeface="Yu Gothic UI"/>
                          <a:cs typeface="Yu Gothic UI"/>
                        </a:rPr>
                        <a:t>Ⅰ</a:t>
                      </a:r>
                      <a:endParaRPr sz="1200">
                        <a:latin typeface="Yu Gothic UI"/>
                        <a:cs typeface="Yu Gothic UI"/>
                      </a:endParaRPr>
                    </a:p>
                    <a:p>
                      <a:pPr marL="400685">
                        <a:lnSpc>
                          <a:spcPct val="100000"/>
                        </a:lnSpc>
                        <a:spcBef>
                          <a:spcPts val="459"/>
                        </a:spcBef>
                      </a:pPr>
                      <a:r>
                        <a:rPr sz="1200" spc="140" dirty="0">
                          <a:latin typeface="Yu Gothic UI"/>
                          <a:cs typeface="Yu Gothic UI"/>
                        </a:rPr>
                        <a:t>①レジン系・標準型</a:t>
                      </a:r>
                      <a:endParaRPr sz="1200">
                        <a:latin typeface="Yu Gothic UI"/>
                        <a:cs typeface="Yu Gothic UI"/>
                      </a:endParaRPr>
                    </a:p>
                    <a:p>
                      <a:pPr marL="396240">
                        <a:lnSpc>
                          <a:spcPct val="100000"/>
                        </a:lnSpc>
                        <a:spcBef>
                          <a:spcPts val="455"/>
                        </a:spcBef>
                      </a:pPr>
                      <a:r>
                        <a:rPr sz="1200" spc="105" dirty="0">
                          <a:latin typeface="Yu Gothic UI"/>
                          <a:cs typeface="Yu Gothic UI"/>
                        </a:rPr>
                        <a:t>②レジン系・自動練和型</a:t>
                      </a:r>
                      <a:endParaRPr sz="1200">
                        <a:latin typeface="Yu Gothic UI"/>
                        <a:cs typeface="Yu Gothic UI"/>
                      </a:endParaRPr>
                    </a:p>
                    <a:p>
                      <a:pPr>
                        <a:lnSpc>
                          <a:spcPct val="100000"/>
                        </a:lnSpc>
                        <a:spcBef>
                          <a:spcPts val="985"/>
                        </a:spcBef>
                      </a:pPr>
                      <a:endParaRPr sz="1200">
                        <a:latin typeface="Times New Roman"/>
                        <a:cs typeface="Times New Roman"/>
                      </a:endParaRPr>
                    </a:p>
                    <a:p>
                      <a:pPr marL="405130">
                        <a:lnSpc>
                          <a:spcPct val="100000"/>
                        </a:lnSpc>
                      </a:pPr>
                      <a:r>
                        <a:rPr sz="1200" spc="210" dirty="0">
                          <a:latin typeface="Yu Gothic UI"/>
                          <a:cs typeface="Yu Gothic UI"/>
                        </a:rPr>
                        <a:t>③グラスアイオノマー系・標準型</a:t>
                      </a:r>
                      <a:endParaRPr sz="1200">
                        <a:latin typeface="Yu Gothic UI"/>
                        <a:cs typeface="Yu Gothic UI"/>
                      </a:endParaRPr>
                    </a:p>
                    <a:p>
                      <a:pPr marL="396240">
                        <a:lnSpc>
                          <a:spcPct val="100000"/>
                        </a:lnSpc>
                        <a:spcBef>
                          <a:spcPts val="455"/>
                        </a:spcBef>
                      </a:pPr>
                      <a:r>
                        <a:rPr sz="1200" spc="185" dirty="0">
                          <a:latin typeface="Yu Gothic UI"/>
                          <a:cs typeface="Yu Gothic UI"/>
                        </a:rPr>
                        <a:t>➃グラスアイオノマー系・自動練和型</a:t>
                      </a:r>
                      <a:endParaRPr sz="1200">
                        <a:latin typeface="Yu Gothic UI"/>
                        <a:cs typeface="Yu Gothic UI"/>
                      </a:endParaRPr>
                    </a:p>
                  </a:txBody>
                  <a:tcPr marL="0" marR="0" marT="6731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hMerge="1">
                  <a:txBody>
                    <a:bodyPr/>
                    <a:lstStyle/>
                    <a:p>
                      <a:endParaRPr/>
                    </a:p>
                  </a:txBody>
                  <a:tcPr marL="0" marR="0" marT="0" marB="0"/>
                </a:tc>
                <a:tc>
                  <a:txBody>
                    <a:bodyPr/>
                    <a:lstStyle/>
                    <a:p>
                      <a:pPr marL="92075">
                        <a:lnSpc>
                          <a:spcPct val="100000"/>
                        </a:lnSpc>
                        <a:spcBef>
                          <a:spcPts val="530"/>
                        </a:spcBef>
                        <a:tabLst>
                          <a:tab pos="1829435" algn="l"/>
                        </a:tabLst>
                      </a:pPr>
                      <a:r>
                        <a:rPr sz="1200" b="1" dirty="0">
                          <a:latin typeface="Yu Gothic UI"/>
                          <a:cs typeface="Yu Gothic UI"/>
                        </a:rPr>
                        <a:t>歯冠</a:t>
                      </a:r>
                      <a:r>
                        <a:rPr sz="1200" b="1" spc="120" baseline="24305" dirty="0">
                          <a:latin typeface="Yu Gothic UI"/>
                          <a:cs typeface="Yu Gothic UI"/>
                        </a:rPr>
                        <a:t>※</a:t>
                      </a:r>
                      <a:r>
                        <a:rPr sz="1200" b="1" spc="80" dirty="0">
                          <a:latin typeface="Yu Gothic UI"/>
                          <a:cs typeface="Yu Gothic UI"/>
                        </a:rPr>
                        <a:t>046，</a:t>
                      </a:r>
                      <a:r>
                        <a:rPr sz="1200" b="1" dirty="0">
                          <a:latin typeface="Yu Gothic UI"/>
                          <a:cs typeface="Yu Gothic UI"/>
                        </a:rPr>
                        <a:t>歯矯</a:t>
                      </a:r>
                      <a:r>
                        <a:rPr sz="1200" b="1" spc="127" baseline="24305" dirty="0">
                          <a:latin typeface="Yu Gothic UI"/>
                          <a:cs typeface="Yu Gothic UI"/>
                        </a:rPr>
                        <a:t>※</a:t>
                      </a:r>
                      <a:r>
                        <a:rPr sz="1200" b="1" spc="85" dirty="0">
                          <a:latin typeface="Yu Gothic UI"/>
                          <a:cs typeface="Yu Gothic UI"/>
                        </a:rPr>
                        <a:t>034</a:t>
                      </a:r>
                      <a:r>
                        <a:rPr sz="1200" b="1" dirty="0">
                          <a:latin typeface="Yu Gothic UI"/>
                          <a:cs typeface="Yu Gothic UI"/>
                        </a:rPr>
                        <a:t>	</a:t>
                      </a:r>
                      <a:r>
                        <a:rPr sz="1200" b="1" spc="60" dirty="0">
                          <a:latin typeface="Yu Gothic UI"/>
                          <a:cs typeface="Yu Gothic UI"/>
                        </a:rPr>
                        <a:t>歯科用合着</a:t>
                      </a:r>
                      <a:r>
                        <a:rPr sz="1200" b="1" dirty="0">
                          <a:latin typeface="Yu Gothic UI"/>
                          <a:cs typeface="Yu Gothic UI"/>
                        </a:rPr>
                        <a:t>・</a:t>
                      </a:r>
                      <a:r>
                        <a:rPr sz="1200" b="1" spc="60" dirty="0">
                          <a:latin typeface="Yu Gothic UI"/>
                          <a:cs typeface="Yu Gothic UI"/>
                        </a:rPr>
                        <a:t>接着材料</a:t>
                      </a:r>
                      <a:r>
                        <a:rPr sz="1200" b="1" spc="-50" dirty="0">
                          <a:latin typeface="Yu Gothic UI"/>
                          <a:cs typeface="Yu Gothic UI"/>
                        </a:rPr>
                        <a:t>Ⅰ</a:t>
                      </a:r>
                      <a:endParaRPr sz="1200">
                        <a:latin typeface="Yu Gothic UI"/>
                        <a:cs typeface="Yu Gothic UI"/>
                      </a:endParaRPr>
                    </a:p>
                    <a:p>
                      <a:pPr marL="334010">
                        <a:lnSpc>
                          <a:spcPct val="100000"/>
                        </a:lnSpc>
                        <a:spcBef>
                          <a:spcPts val="459"/>
                        </a:spcBef>
                      </a:pPr>
                      <a:r>
                        <a:rPr sz="1200" b="1" u="sng" spc="-15" dirty="0">
                          <a:solidFill>
                            <a:srgbClr val="006FC0"/>
                          </a:solidFill>
                          <a:uFill>
                            <a:solidFill>
                              <a:srgbClr val="006FC0"/>
                            </a:solidFill>
                          </a:uFill>
                          <a:latin typeface="Yu Gothic UI"/>
                          <a:cs typeface="Yu Gothic UI"/>
                        </a:rPr>
                        <a:t>①標準型</a:t>
                      </a:r>
                      <a:endParaRPr sz="1200">
                        <a:latin typeface="Yu Gothic UI"/>
                        <a:cs typeface="Yu Gothic UI"/>
                      </a:endParaRPr>
                    </a:p>
                    <a:p>
                      <a:pPr marL="334010">
                        <a:lnSpc>
                          <a:spcPct val="100000"/>
                        </a:lnSpc>
                        <a:spcBef>
                          <a:spcPts val="455"/>
                        </a:spcBef>
                      </a:pPr>
                      <a:r>
                        <a:rPr sz="1200" b="1" u="sng" spc="-10" dirty="0">
                          <a:solidFill>
                            <a:srgbClr val="006FC0"/>
                          </a:solidFill>
                          <a:uFill>
                            <a:solidFill>
                              <a:srgbClr val="006FC0"/>
                            </a:solidFill>
                          </a:uFill>
                          <a:latin typeface="Yu Gothic UI"/>
                          <a:cs typeface="Yu Gothic UI"/>
                        </a:rPr>
                        <a:t>②自動練和型</a:t>
                      </a:r>
                      <a:endParaRPr sz="1200">
                        <a:latin typeface="Yu Gothic UI"/>
                        <a:cs typeface="Yu Gothic UI"/>
                      </a:endParaRPr>
                    </a:p>
                    <a:p>
                      <a:pPr marL="92075">
                        <a:lnSpc>
                          <a:spcPct val="100000"/>
                        </a:lnSpc>
                        <a:spcBef>
                          <a:spcPts val="465"/>
                        </a:spcBef>
                        <a:tabLst>
                          <a:tab pos="1829435" algn="l"/>
                        </a:tabLst>
                      </a:pPr>
                      <a:r>
                        <a:rPr sz="1200" b="1" spc="-10" dirty="0">
                          <a:solidFill>
                            <a:srgbClr val="006FC0"/>
                          </a:solidFill>
                          <a:latin typeface="Yu Gothic UI"/>
                          <a:cs typeface="Yu Gothic UI"/>
                        </a:rPr>
                        <a:t>歯冠</a:t>
                      </a:r>
                      <a:r>
                        <a:rPr sz="1200" b="1" spc="127" baseline="24305" dirty="0">
                          <a:solidFill>
                            <a:srgbClr val="006FC0"/>
                          </a:solidFill>
                          <a:latin typeface="Yu Gothic UI"/>
                          <a:cs typeface="Yu Gothic UI"/>
                        </a:rPr>
                        <a:t>※</a:t>
                      </a:r>
                      <a:r>
                        <a:rPr sz="1200" b="1" spc="85" dirty="0">
                          <a:solidFill>
                            <a:srgbClr val="006FC0"/>
                          </a:solidFill>
                          <a:latin typeface="Yu Gothic UI"/>
                          <a:cs typeface="Yu Gothic UI"/>
                        </a:rPr>
                        <a:t>047，</a:t>
                      </a:r>
                      <a:r>
                        <a:rPr sz="1200" b="1" spc="-10" dirty="0">
                          <a:solidFill>
                            <a:srgbClr val="006FC0"/>
                          </a:solidFill>
                          <a:latin typeface="Yu Gothic UI"/>
                          <a:cs typeface="Yu Gothic UI"/>
                        </a:rPr>
                        <a:t>歯矯</a:t>
                      </a:r>
                      <a:r>
                        <a:rPr sz="1200" b="1" spc="127" baseline="24305" dirty="0">
                          <a:solidFill>
                            <a:srgbClr val="006FC0"/>
                          </a:solidFill>
                          <a:latin typeface="Yu Gothic UI"/>
                          <a:cs typeface="Yu Gothic UI"/>
                        </a:rPr>
                        <a:t>※</a:t>
                      </a:r>
                      <a:r>
                        <a:rPr sz="1200" b="1" spc="85" dirty="0">
                          <a:solidFill>
                            <a:srgbClr val="006FC0"/>
                          </a:solidFill>
                          <a:latin typeface="Yu Gothic UI"/>
                          <a:cs typeface="Yu Gothic UI"/>
                        </a:rPr>
                        <a:t>035</a:t>
                      </a:r>
                      <a:r>
                        <a:rPr sz="1200" b="1" dirty="0">
                          <a:solidFill>
                            <a:srgbClr val="006FC0"/>
                          </a:solidFill>
                          <a:latin typeface="Yu Gothic UI"/>
                          <a:cs typeface="Yu Gothic UI"/>
                        </a:rPr>
                        <a:t>	</a:t>
                      </a:r>
                      <a:r>
                        <a:rPr sz="1200" b="1" spc="55" dirty="0">
                          <a:solidFill>
                            <a:srgbClr val="006FC0"/>
                          </a:solidFill>
                          <a:latin typeface="Yu Gothic UI"/>
                          <a:cs typeface="Yu Gothic UI"/>
                        </a:rPr>
                        <a:t>歯科用合着</a:t>
                      </a:r>
                      <a:r>
                        <a:rPr sz="1200" b="1" dirty="0">
                          <a:solidFill>
                            <a:srgbClr val="006FC0"/>
                          </a:solidFill>
                          <a:latin typeface="Yu Gothic UI"/>
                          <a:cs typeface="Yu Gothic UI"/>
                        </a:rPr>
                        <a:t>・</a:t>
                      </a:r>
                      <a:r>
                        <a:rPr sz="1200" b="1" spc="55" dirty="0">
                          <a:solidFill>
                            <a:srgbClr val="006FC0"/>
                          </a:solidFill>
                          <a:latin typeface="Yu Gothic UI"/>
                          <a:cs typeface="Yu Gothic UI"/>
                        </a:rPr>
                        <a:t>接着材</a:t>
                      </a:r>
                      <a:r>
                        <a:rPr sz="1200" b="1" spc="60" dirty="0">
                          <a:solidFill>
                            <a:srgbClr val="006FC0"/>
                          </a:solidFill>
                          <a:latin typeface="Yu Gothic UI"/>
                          <a:cs typeface="Yu Gothic UI"/>
                        </a:rPr>
                        <a:t>料</a:t>
                      </a:r>
                      <a:r>
                        <a:rPr sz="1200" b="1" spc="-50" dirty="0">
                          <a:solidFill>
                            <a:srgbClr val="006FC0"/>
                          </a:solidFill>
                          <a:latin typeface="Yu Gothic UI"/>
                          <a:cs typeface="Yu Gothic UI"/>
                        </a:rPr>
                        <a:t>Ⅱ</a:t>
                      </a:r>
                      <a:endParaRPr sz="1200">
                        <a:latin typeface="Yu Gothic UI"/>
                        <a:cs typeface="Yu Gothic UI"/>
                      </a:endParaRPr>
                    </a:p>
                    <a:p>
                      <a:pPr marL="370840">
                        <a:lnSpc>
                          <a:spcPct val="100000"/>
                        </a:lnSpc>
                        <a:spcBef>
                          <a:spcPts val="459"/>
                        </a:spcBef>
                      </a:pPr>
                      <a:r>
                        <a:rPr sz="1200" b="1" u="sng" spc="-15" dirty="0">
                          <a:solidFill>
                            <a:srgbClr val="006FC0"/>
                          </a:solidFill>
                          <a:uFill>
                            <a:solidFill>
                              <a:srgbClr val="006FC0"/>
                            </a:solidFill>
                          </a:uFill>
                          <a:latin typeface="Yu Gothic UI"/>
                          <a:cs typeface="Yu Gothic UI"/>
                        </a:rPr>
                        <a:t>①標準型</a:t>
                      </a:r>
                      <a:endParaRPr sz="1200">
                        <a:latin typeface="Yu Gothic UI"/>
                        <a:cs typeface="Yu Gothic UI"/>
                      </a:endParaRPr>
                    </a:p>
                    <a:p>
                      <a:pPr marL="370840">
                        <a:lnSpc>
                          <a:spcPct val="100000"/>
                        </a:lnSpc>
                        <a:spcBef>
                          <a:spcPts val="455"/>
                        </a:spcBef>
                      </a:pPr>
                      <a:r>
                        <a:rPr sz="1200" b="1" u="sng" spc="-10" dirty="0">
                          <a:solidFill>
                            <a:srgbClr val="006FC0"/>
                          </a:solidFill>
                          <a:uFill>
                            <a:solidFill>
                              <a:srgbClr val="006FC0"/>
                            </a:solidFill>
                          </a:uFill>
                          <a:latin typeface="Yu Gothic UI"/>
                          <a:cs typeface="Yu Gothic UI"/>
                        </a:rPr>
                        <a:t>②自動練和型</a:t>
                      </a:r>
                      <a:endParaRPr sz="1200">
                        <a:latin typeface="Yu Gothic UI"/>
                        <a:cs typeface="Yu Gothic UI"/>
                      </a:endParaRPr>
                    </a:p>
                  </a:txBody>
                  <a:tcPr marL="0" marR="0" marT="6731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4"/>
                  </a:ext>
                </a:extLst>
              </a:tr>
              <a:tr h="318135">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a:lnSpc>
                          <a:spcPct val="100000"/>
                        </a:lnSpc>
                      </a:pPr>
                      <a:endParaRPr sz="12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A9C2E7"/>
                    </a:solidFill>
                  </a:tcPr>
                </a:tc>
                <a:tc hMerge="1">
                  <a:txBody>
                    <a:bodyPr/>
                    <a:lstStyle/>
                    <a:p>
                      <a:endParaRPr/>
                    </a:p>
                  </a:txBody>
                  <a:tcPr marL="0" marR="0" marT="0" marB="0"/>
                </a:tc>
                <a:tc>
                  <a:txBody>
                    <a:bodyPr/>
                    <a:lstStyle/>
                    <a:p>
                      <a:pPr algn="ctr">
                        <a:lnSpc>
                          <a:spcPct val="100000"/>
                        </a:lnSpc>
                        <a:spcBef>
                          <a:spcPts val="535"/>
                        </a:spcBef>
                      </a:pPr>
                      <a:r>
                        <a:rPr sz="1200" spc="50" dirty="0">
                          <a:latin typeface="Yu Gothic UI"/>
                          <a:cs typeface="Yu Gothic UI"/>
                        </a:rPr>
                        <a:t>改定後の定義の考え方</a:t>
                      </a:r>
                      <a:endParaRPr sz="1200">
                        <a:latin typeface="Yu Gothic UI"/>
                        <a:cs typeface="Yu Gothic UI"/>
                      </a:endParaRPr>
                    </a:p>
                  </a:txBody>
                  <a:tcPr marL="0" marR="0" marT="6794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91FFB3"/>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5"/>
                  </a:ext>
                </a:extLst>
              </a:tr>
              <a:tr h="2407920">
                <a:tc gridSpan="2" vMerge="1">
                  <a:txBody>
                    <a:bodyPr/>
                    <a:lstStyle/>
                    <a:p>
                      <a:endParaRPr/>
                    </a:p>
                  </a:txBody>
                  <a:tcPr marL="0" marR="0" marT="0" marB="0">
                    <a:lnL w="9525">
                      <a:solidFill>
                        <a:srgbClr val="000000"/>
                      </a:solidFill>
                      <a:prstDash val="solid"/>
                    </a:lnL>
                    <a:lnR w="12700">
                      <a:solidFill>
                        <a:srgbClr val="BEBEBE"/>
                      </a:solidFill>
                      <a:prstDash val="solid"/>
                    </a:lnR>
                  </a:tcPr>
                </a:tc>
                <a:tc hMerge="1" vMerge="1">
                  <a:txBody>
                    <a:bodyPr/>
                    <a:lstStyle/>
                    <a:p>
                      <a:endParaRPr/>
                    </a:p>
                  </a:txBody>
                  <a:tcPr marL="0" marR="0" marT="0" marB="0"/>
                </a:tc>
                <a:tc gridSpan="2">
                  <a:txBody>
                    <a:bodyPr/>
                    <a:lstStyle/>
                    <a:p>
                      <a:pPr>
                        <a:lnSpc>
                          <a:spcPct val="100000"/>
                        </a:lnSpc>
                      </a:pPr>
                      <a:endParaRPr sz="12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E0ECFF"/>
                    </a:solidFill>
                  </a:tcPr>
                </a:tc>
                <a:tc hMerge="1">
                  <a:txBody>
                    <a:bodyPr/>
                    <a:lstStyle/>
                    <a:p>
                      <a:endParaRPr/>
                    </a:p>
                  </a:txBody>
                  <a:tcPr marL="0" marR="0" marT="0" marB="0"/>
                </a:tc>
                <a:tc>
                  <a:txBody>
                    <a:bodyPr/>
                    <a:lstStyle/>
                    <a:p>
                      <a:pPr>
                        <a:lnSpc>
                          <a:spcPct val="100000"/>
                        </a:lnSpc>
                        <a:spcBef>
                          <a:spcPts val="245"/>
                        </a:spcBef>
                      </a:pPr>
                      <a:endParaRPr sz="1200">
                        <a:latin typeface="Times New Roman"/>
                        <a:cs typeface="Times New Roman"/>
                      </a:endParaRPr>
                    </a:p>
                    <a:p>
                      <a:pPr marL="92075" algn="just">
                        <a:lnSpc>
                          <a:spcPct val="100000"/>
                        </a:lnSpc>
                      </a:pPr>
                      <a:r>
                        <a:rPr sz="1200" b="1" dirty="0">
                          <a:latin typeface="Yu Gothic UI"/>
                          <a:cs typeface="Yu Gothic UI"/>
                        </a:rPr>
                        <a:t>歯冠</a:t>
                      </a:r>
                      <a:r>
                        <a:rPr sz="1200" b="1" spc="120" baseline="24305" dirty="0">
                          <a:latin typeface="Yu Gothic UI"/>
                          <a:cs typeface="Yu Gothic UI"/>
                        </a:rPr>
                        <a:t>※</a:t>
                      </a:r>
                      <a:r>
                        <a:rPr sz="1200" b="1" spc="80" dirty="0">
                          <a:latin typeface="Yu Gothic UI"/>
                          <a:cs typeface="Yu Gothic UI"/>
                        </a:rPr>
                        <a:t>046</a:t>
                      </a:r>
                      <a:r>
                        <a:rPr sz="1200" b="1" spc="25" dirty="0">
                          <a:latin typeface="Yu Gothic UI"/>
                          <a:cs typeface="Yu Gothic UI"/>
                        </a:rPr>
                        <a:t>，歯矯</a:t>
                      </a:r>
                      <a:r>
                        <a:rPr sz="1200" b="1" spc="157" baseline="24305" dirty="0">
                          <a:latin typeface="Yu Gothic UI"/>
                          <a:cs typeface="Yu Gothic UI"/>
                        </a:rPr>
                        <a:t>※</a:t>
                      </a:r>
                      <a:r>
                        <a:rPr sz="1200" b="1" spc="105" dirty="0">
                          <a:latin typeface="Yu Gothic UI"/>
                          <a:cs typeface="Yu Gothic UI"/>
                        </a:rPr>
                        <a:t>034</a:t>
                      </a:r>
                      <a:r>
                        <a:rPr sz="1200" b="1" spc="35" dirty="0">
                          <a:latin typeface="Yu Gothic UI"/>
                          <a:cs typeface="Yu Gothic UI"/>
                        </a:rPr>
                        <a:t> 歯科用合着・接着材料Ⅰ</a:t>
                      </a:r>
                      <a:endParaRPr sz="1200">
                        <a:latin typeface="Yu Gothic UI"/>
                        <a:cs typeface="Yu Gothic UI"/>
                      </a:endParaRPr>
                    </a:p>
                    <a:p>
                      <a:pPr marL="262890" marR="83820" indent="-171450" algn="just">
                        <a:lnSpc>
                          <a:spcPct val="100000"/>
                        </a:lnSpc>
                        <a:spcBef>
                          <a:spcPts val="600"/>
                        </a:spcBef>
                        <a:buFont typeface="Wingdings"/>
                        <a:buChar char=""/>
                        <a:tabLst>
                          <a:tab pos="264160" algn="l"/>
                        </a:tabLst>
                      </a:pPr>
                      <a:r>
                        <a:rPr sz="1200" b="1" spc="145" dirty="0">
                          <a:solidFill>
                            <a:srgbClr val="006FC0"/>
                          </a:solidFill>
                          <a:latin typeface="Yu Gothic UI"/>
                          <a:cs typeface="Yu Gothic UI"/>
                        </a:rPr>
                        <a:t>現行の一般的名称の「歯科合着用グラスポリアルケノエート</a:t>
                      </a:r>
                      <a:r>
                        <a:rPr sz="1200" b="1" spc="155" dirty="0">
                          <a:solidFill>
                            <a:srgbClr val="006FC0"/>
                          </a:solidFill>
                          <a:latin typeface="Yu Gothic UI"/>
                          <a:cs typeface="Yu Gothic UI"/>
                        </a:rPr>
                        <a:t>系	レジンセメント」及び「医薬品含有歯科合着用グラスポリ</a:t>
                      </a:r>
                      <a:r>
                        <a:rPr sz="1200" b="1" spc="225" dirty="0">
                          <a:solidFill>
                            <a:srgbClr val="006FC0"/>
                          </a:solidFill>
                          <a:latin typeface="Yu Gothic UI"/>
                          <a:cs typeface="Yu Gothic UI"/>
                        </a:rPr>
                        <a:t>アル	ケノエート系レジンセメント」を削除</a:t>
                      </a:r>
                      <a:endParaRPr sz="1200">
                        <a:latin typeface="Yu Gothic UI"/>
                        <a:cs typeface="Yu Gothic UI"/>
                      </a:endParaRPr>
                    </a:p>
                    <a:p>
                      <a:pPr marL="262890" marR="84455" indent="-171450" algn="just">
                        <a:lnSpc>
                          <a:spcPct val="100000"/>
                        </a:lnSpc>
                        <a:spcBef>
                          <a:spcPts val="605"/>
                        </a:spcBef>
                        <a:buFont typeface="Wingdings"/>
                        <a:buChar char=""/>
                        <a:tabLst>
                          <a:tab pos="264160" algn="l"/>
                        </a:tabLst>
                      </a:pPr>
                      <a:r>
                        <a:rPr sz="1200" b="1" u="sng" spc="175" dirty="0">
                          <a:solidFill>
                            <a:srgbClr val="006FC0"/>
                          </a:solidFill>
                          <a:uFill>
                            <a:solidFill>
                              <a:srgbClr val="006FC0"/>
                            </a:solidFill>
                          </a:uFill>
                          <a:latin typeface="Yu Gothic UI"/>
                          <a:cs typeface="Yu Gothic UI"/>
                        </a:rPr>
                        <a:t>接着性モノマーを含む</a:t>
                      </a:r>
                      <a:r>
                        <a:rPr sz="1200" b="1" u="sng" dirty="0">
                          <a:solidFill>
                            <a:srgbClr val="006FC0"/>
                          </a:solidFill>
                          <a:uFill>
                            <a:solidFill>
                              <a:srgbClr val="006FC0"/>
                            </a:solidFill>
                          </a:uFill>
                          <a:latin typeface="Yu Gothic UI"/>
                          <a:cs typeface="Yu Gothic UI"/>
                        </a:rPr>
                        <a:t>MMA</a:t>
                      </a:r>
                      <a:r>
                        <a:rPr sz="1200" b="1" u="sng" spc="210" dirty="0">
                          <a:solidFill>
                            <a:srgbClr val="006FC0"/>
                          </a:solidFill>
                          <a:uFill>
                            <a:solidFill>
                              <a:srgbClr val="006FC0"/>
                            </a:solidFill>
                          </a:uFill>
                          <a:latin typeface="Yu Gothic UI"/>
                          <a:cs typeface="Yu Gothic UI"/>
                        </a:rPr>
                        <a:t>系レジンセメント又はコンポジッ</a:t>
                      </a:r>
                      <a:r>
                        <a:rPr sz="1200" b="1" u="sng" spc="155" dirty="0">
                          <a:solidFill>
                            <a:srgbClr val="006FC0"/>
                          </a:solidFill>
                          <a:uFill>
                            <a:solidFill>
                              <a:srgbClr val="006FC0"/>
                            </a:solidFill>
                          </a:uFill>
                          <a:latin typeface="Yu Gothic UI"/>
                          <a:cs typeface="Yu Gothic UI"/>
                        </a:rPr>
                        <a:t> 	</a:t>
                      </a:r>
                      <a:r>
                        <a:rPr sz="1200" b="1" u="sng" spc="250" dirty="0">
                          <a:solidFill>
                            <a:srgbClr val="006FC0"/>
                          </a:solidFill>
                          <a:uFill>
                            <a:solidFill>
                              <a:srgbClr val="006FC0"/>
                            </a:solidFill>
                          </a:uFill>
                          <a:latin typeface="Yu Gothic UI"/>
                          <a:cs typeface="Yu Gothic UI"/>
                        </a:rPr>
                        <a:t>ト系レジンセメントであること。</a:t>
                      </a:r>
                      <a:endParaRPr sz="1200">
                        <a:latin typeface="Yu Gothic UI"/>
                        <a:cs typeface="Yu Gothic UI"/>
                      </a:endParaRPr>
                    </a:p>
                    <a:p>
                      <a:pPr marL="92075" algn="just">
                        <a:lnSpc>
                          <a:spcPct val="100000"/>
                        </a:lnSpc>
                        <a:spcBef>
                          <a:spcPts val="600"/>
                        </a:spcBef>
                      </a:pPr>
                      <a:r>
                        <a:rPr sz="1200" b="1" dirty="0">
                          <a:solidFill>
                            <a:srgbClr val="006FC0"/>
                          </a:solidFill>
                          <a:latin typeface="Yu Gothic UI"/>
                          <a:cs typeface="Yu Gothic UI"/>
                        </a:rPr>
                        <a:t>歯冠</a:t>
                      </a:r>
                      <a:r>
                        <a:rPr sz="1200" b="1" spc="127" baseline="24305" dirty="0">
                          <a:solidFill>
                            <a:srgbClr val="006FC0"/>
                          </a:solidFill>
                          <a:latin typeface="Yu Gothic UI"/>
                          <a:cs typeface="Yu Gothic UI"/>
                        </a:rPr>
                        <a:t>※</a:t>
                      </a:r>
                      <a:r>
                        <a:rPr sz="1200" b="1" spc="85" dirty="0">
                          <a:solidFill>
                            <a:srgbClr val="006FC0"/>
                          </a:solidFill>
                          <a:latin typeface="Yu Gothic UI"/>
                          <a:cs typeface="Yu Gothic UI"/>
                        </a:rPr>
                        <a:t>047</a:t>
                      </a:r>
                      <a:r>
                        <a:rPr sz="1200" b="1" spc="25" dirty="0">
                          <a:solidFill>
                            <a:srgbClr val="006FC0"/>
                          </a:solidFill>
                          <a:latin typeface="Yu Gothic UI"/>
                          <a:cs typeface="Yu Gothic UI"/>
                        </a:rPr>
                        <a:t>，歯矯</a:t>
                      </a:r>
                      <a:r>
                        <a:rPr sz="1200" b="1" spc="157" baseline="24305" dirty="0">
                          <a:solidFill>
                            <a:srgbClr val="006FC0"/>
                          </a:solidFill>
                          <a:latin typeface="Yu Gothic UI"/>
                          <a:cs typeface="Yu Gothic UI"/>
                        </a:rPr>
                        <a:t>※</a:t>
                      </a:r>
                      <a:r>
                        <a:rPr sz="1200" b="1" spc="105" dirty="0">
                          <a:solidFill>
                            <a:srgbClr val="006FC0"/>
                          </a:solidFill>
                          <a:latin typeface="Yu Gothic UI"/>
                          <a:cs typeface="Yu Gothic UI"/>
                        </a:rPr>
                        <a:t>035</a:t>
                      </a:r>
                      <a:r>
                        <a:rPr sz="1200" b="1" spc="40" dirty="0">
                          <a:solidFill>
                            <a:srgbClr val="006FC0"/>
                          </a:solidFill>
                          <a:latin typeface="Yu Gothic UI"/>
                          <a:cs typeface="Yu Gothic UI"/>
                        </a:rPr>
                        <a:t> 歯科用合着・接着材料Ⅱ</a:t>
                      </a:r>
                      <a:endParaRPr sz="1200">
                        <a:latin typeface="Yu Gothic UI"/>
                        <a:cs typeface="Yu Gothic UI"/>
                      </a:endParaRPr>
                    </a:p>
                    <a:p>
                      <a:pPr marL="263525" indent="-171450" algn="just">
                        <a:lnSpc>
                          <a:spcPct val="100000"/>
                        </a:lnSpc>
                        <a:spcBef>
                          <a:spcPts val="600"/>
                        </a:spcBef>
                        <a:buFont typeface="Wingdings"/>
                        <a:buChar char=""/>
                        <a:tabLst>
                          <a:tab pos="263525" algn="l"/>
                        </a:tabLst>
                      </a:pPr>
                      <a:r>
                        <a:rPr sz="1200" spc="45" dirty="0">
                          <a:solidFill>
                            <a:srgbClr val="006FC0"/>
                          </a:solidFill>
                          <a:latin typeface="Yu Gothic UI"/>
                          <a:cs typeface="Yu Gothic UI"/>
                        </a:rPr>
                        <a:t>一般的名称は、現行の歯科用合着・接着材料Ⅰを踏襲</a:t>
                      </a:r>
                      <a:endParaRPr sz="1200">
                        <a:latin typeface="Yu Gothic UI"/>
                        <a:cs typeface="Yu Gothic UI"/>
                      </a:endParaRPr>
                    </a:p>
                    <a:p>
                      <a:pPr marL="264160" indent="-172085" algn="just">
                        <a:lnSpc>
                          <a:spcPct val="100000"/>
                        </a:lnSpc>
                        <a:buFont typeface="Wingdings"/>
                        <a:buChar char=""/>
                        <a:tabLst>
                          <a:tab pos="264160" algn="l"/>
                        </a:tabLst>
                      </a:pPr>
                      <a:r>
                        <a:rPr sz="1200" b="1" u="sng" spc="100" dirty="0">
                          <a:solidFill>
                            <a:srgbClr val="006FC0"/>
                          </a:solidFill>
                          <a:uFill>
                            <a:solidFill>
                              <a:srgbClr val="006FC0"/>
                            </a:solidFill>
                          </a:uFill>
                          <a:latin typeface="Yu Gothic UI"/>
                          <a:cs typeface="Yu Gothic UI"/>
                        </a:rPr>
                        <a:t>歯科用合着・接着材料Ⅰに該当しない、接着性レジンセメン</a:t>
                      </a:r>
                      <a:endParaRPr sz="1200">
                        <a:latin typeface="Yu Gothic UI"/>
                        <a:cs typeface="Yu Gothic UI"/>
                      </a:endParaRPr>
                    </a:p>
                    <a:p>
                      <a:pPr marL="264160">
                        <a:lnSpc>
                          <a:spcPct val="100000"/>
                        </a:lnSpc>
                      </a:pPr>
                      <a:r>
                        <a:rPr sz="1200" b="1" u="sng" spc="204" dirty="0">
                          <a:solidFill>
                            <a:srgbClr val="006FC0"/>
                          </a:solidFill>
                          <a:uFill>
                            <a:solidFill>
                              <a:srgbClr val="006FC0"/>
                            </a:solidFill>
                          </a:uFill>
                          <a:latin typeface="Yu Gothic UI"/>
                          <a:cs typeface="Yu Gothic UI"/>
                        </a:rPr>
                        <a:t>ト又は接着性グラスアイノマー系レジンセメントであること。</a:t>
                      </a:r>
                      <a:endParaRPr sz="1200">
                        <a:latin typeface="Yu Gothic UI"/>
                        <a:cs typeface="Yu Gothic UI"/>
                      </a:endParaRPr>
                    </a:p>
                  </a:txBody>
                  <a:tcPr marL="0" marR="0" marT="31115"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solidFill>
                      <a:srgbClr val="CDFFDC"/>
                    </a:solidFill>
                  </a:tcPr>
                </a:tc>
                <a:tc vMerge="1">
                  <a:txBody>
                    <a:bodyPr/>
                    <a:lstStyle/>
                    <a:p>
                      <a:endParaRPr/>
                    </a:p>
                  </a:txBody>
                  <a:tcPr marL="0" marR="0" marT="0" marB="0">
                    <a:lnL w="12700">
                      <a:solidFill>
                        <a:srgbClr val="BEBEBE"/>
                      </a:solidFill>
                      <a:prstDash val="solid"/>
                    </a:lnL>
                    <a:lnR w="9525">
                      <a:solidFill>
                        <a:srgbClr val="000000"/>
                      </a:solidFill>
                      <a:prstDash val="solid"/>
                    </a:lnR>
                  </a:tcPr>
                </a:tc>
                <a:extLst>
                  <a:ext uri="{0D108BD9-81ED-4DB2-BD59-A6C34878D82A}">
                    <a16:rowId xmlns:a16="http://schemas.microsoft.com/office/drawing/2014/main" val="10006"/>
                  </a:ext>
                </a:extLst>
              </a:tr>
              <a:tr h="407670">
                <a:tc gridSpan="6">
                  <a:txBody>
                    <a:bodyPr/>
                    <a:lstStyle/>
                    <a:p>
                      <a:pPr marL="231140" marR="103505">
                        <a:lnSpc>
                          <a:spcPts val="969"/>
                        </a:lnSpc>
                        <a:spcBef>
                          <a:spcPts val="305"/>
                        </a:spcBef>
                        <a:tabLst>
                          <a:tab pos="510540" algn="l"/>
                        </a:tabLst>
                      </a:pPr>
                      <a:r>
                        <a:rPr sz="1100" spc="-50" dirty="0">
                          <a:latin typeface="Yu Gothic UI"/>
                          <a:cs typeface="Yu Gothic UI"/>
                        </a:rPr>
                        <a:t>※</a:t>
                      </a:r>
                      <a:r>
                        <a:rPr sz="1100" dirty="0">
                          <a:latin typeface="Yu Gothic UI"/>
                          <a:cs typeface="Yu Gothic UI"/>
                        </a:rPr>
                        <a:t>	</a:t>
                      </a:r>
                      <a:r>
                        <a:rPr sz="1100" spc="-15" dirty="0">
                          <a:latin typeface="Yu Gothic UI"/>
                          <a:cs typeface="Yu Gothic UI"/>
                        </a:rPr>
                        <a:t>歯冠：歯科点数表の第２章第１２部に規定する特定保険医療材料</a:t>
                      </a:r>
                      <a:endParaRPr sz="1100">
                        <a:latin typeface="Yu Gothic UI"/>
                        <a:cs typeface="Yu Gothic UI"/>
                      </a:endParaRPr>
                    </a:p>
                    <a:p>
                      <a:pPr marL="231140">
                        <a:lnSpc>
                          <a:spcPts val="1810"/>
                        </a:lnSpc>
                        <a:tabLst>
                          <a:tab pos="510540" algn="l"/>
                          <a:tab pos="9389745" algn="l"/>
                        </a:tabLst>
                      </a:pPr>
                      <a:r>
                        <a:rPr sz="1100" spc="-50" dirty="0">
                          <a:latin typeface="Yu Gothic UI"/>
                          <a:cs typeface="Yu Gothic UI"/>
                        </a:rPr>
                        <a:t>※</a:t>
                      </a:r>
                      <a:r>
                        <a:rPr sz="1100" dirty="0">
                          <a:latin typeface="Yu Gothic UI"/>
                          <a:cs typeface="Yu Gothic UI"/>
                        </a:rPr>
                        <a:t>	歯矯：歯科点数表の第２</a:t>
                      </a:r>
                      <a:r>
                        <a:rPr sz="1100" spc="-10" dirty="0">
                          <a:latin typeface="Yu Gothic UI"/>
                          <a:cs typeface="Yu Gothic UI"/>
                        </a:rPr>
                        <a:t>章</a:t>
                      </a:r>
                      <a:r>
                        <a:rPr sz="1100" dirty="0">
                          <a:latin typeface="Yu Gothic UI"/>
                          <a:cs typeface="Yu Gothic UI"/>
                        </a:rPr>
                        <a:t>第</a:t>
                      </a:r>
                      <a:r>
                        <a:rPr sz="1100" spc="-10" dirty="0">
                          <a:latin typeface="Yu Gothic UI"/>
                          <a:cs typeface="Yu Gothic UI"/>
                        </a:rPr>
                        <a:t>１３</a:t>
                      </a:r>
                      <a:r>
                        <a:rPr sz="1100" spc="85" dirty="0">
                          <a:latin typeface="Yu Gothic UI"/>
                          <a:cs typeface="Yu Gothic UI"/>
                        </a:rPr>
                        <a:t>部</a:t>
                      </a:r>
                      <a:r>
                        <a:rPr sz="1100" spc="65" dirty="0">
                          <a:latin typeface="Yu Gothic UI"/>
                          <a:cs typeface="Yu Gothic UI"/>
                        </a:rPr>
                        <a:t>に</a:t>
                      </a:r>
                      <a:r>
                        <a:rPr sz="1100" spc="70" dirty="0">
                          <a:latin typeface="Yu Gothic UI"/>
                          <a:cs typeface="Yu Gothic UI"/>
                        </a:rPr>
                        <a:t>規</a:t>
                      </a:r>
                      <a:r>
                        <a:rPr sz="1100" spc="175" dirty="0">
                          <a:latin typeface="Yu Gothic UI"/>
                          <a:cs typeface="Yu Gothic UI"/>
                        </a:rPr>
                        <a:t>定</a:t>
                      </a:r>
                      <a:r>
                        <a:rPr sz="1100" spc="140" dirty="0">
                          <a:latin typeface="Yu Gothic UI"/>
                          <a:cs typeface="Yu Gothic UI"/>
                        </a:rPr>
                        <a:t>す</a:t>
                      </a:r>
                      <a:r>
                        <a:rPr sz="1100" spc="114" dirty="0">
                          <a:latin typeface="Yu Gothic UI"/>
                          <a:cs typeface="Yu Gothic UI"/>
                        </a:rPr>
                        <a:t>る</a:t>
                      </a:r>
                      <a:r>
                        <a:rPr sz="1100" dirty="0">
                          <a:latin typeface="Yu Gothic UI"/>
                          <a:cs typeface="Yu Gothic UI"/>
                        </a:rPr>
                        <a:t>特定</a:t>
                      </a:r>
                      <a:r>
                        <a:rPr sz="1100" spc="-15" dirty="0">
                          <a:latin typeface="Yu Gothic UI"/>
                          <a:cs typeface="Yu Gothic UI"/>
                        </a:rPr>
                        <a:t>保</a:t>
                      </a:r>
                      <a:r>
                        <a:rPr sz="1100" dirty="0">
                          <a:latin typeface="Yu Gothic UI"/>
                          <a:cs typeface="Yu Gothic UI"/>
                        </a:rPr>
                        <a:t>険医</a:t>
                      </a:r>
                      <a:r>
                        <a:rPr sz="1100" spc="-15" dirty="0">
                          <a:latin typeface="Yu Gothic UI"/>
                          <a:cs typeface="Yu Gothic UI"/>
                        </a:rPr>
                        <a:t>療</a:t>
                      </a:r>
                      <a:r>
                        <a:rPr sz="1100" dirty="0">
                          <a:latin typeface="Yu Gothic UI"/>
                          <a:cs typeface="Yu Gothic UI"/>
                        </a:rPr>
                        <a:t>材</a:t>
                      </a:r>
                      <a:r>
                        <a:rPr sz="1100" spc="-50" dirty="0">
                          <a:latin typeface="Yu Gothic UI"/>
                          <a:cs typeface="Yu Gothic UI"/>
                        </a:rPr>
                        <a:t>料</a:t>
                      </a:r>
                      <a:r>
                        <a:rPr sz="1100" dirty="0">
                          <a:latin typeface="Yu Gothic UI"/>
                          <a:cs typeface="Yu Gothic UI"/>
                        </a:rPr>
                        <a:t>	</a:t>
                      </a:r>
                      <a:r>
                        <a:rPr sz="2700" b="1" spc="-37" baseline="-4629" dirty="0">
                          <a:latin typeface="Calibri"/>
                          <a:cs typeface="Calibri"/>
                        </a:rPr>
                        <a:t>95</a:t>
                      </a:r>
                      <a:endParaRPr sz="2700" baseline="-4629">
                        <a:latin typeface="Calibri"/>
                        <a:cs typeface="Calibri"/>
                      </a:endParaRPr>
                    </a:p>
                  </a:txBody>
                  <a:tcPr marL="0" marR="0" marT="3873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13" name="object 13"/>
          <p:cNvSpPr/>
          <p:nvPr/>
        </p:nvSpPr>
        <p:spPr>
          <a:xfrm>
            <a:off x="5062473" y="3097657"/>
            <a:ext cx="3413760" cy="7620"/>
          </a:xfrm>
          <a:custGeom>
            <a:avLst/>
            <a:gdLst/>
            <a:ahLst/>
            <a:cxnLst/>
            <a:rect l="l" t="t" r="r" b="b"/>
            <a:pathLst>
              <a:path w="3413759" h="7619">
                <a:moveTo>
                  <a:pt x="3413759" y="0"/>
                </a:moveTo>
                <a:lnTo>
                  <a:pt x="0" y="0"/>
                </a:lnTo>
                <a:lnTo>
                  <a:pt x="0" y="7619"/>
                </a:lnTo>
                <a:lnTo>
                  <a:pt x="3413759" y="7619"/>
                </a:lnTo>
                <a:lnTo>
                  <a:pt x="3413759" y="0"/>
                </a:lnTo>
                <a:close/>
              </a:path>
            </a:pathLst>
          </a:custGeom>
          <a:solidFill>
            <a:srgbClr val="006FC0"/>
          </a:solidFill>
        </p:spPr>
        <p:txBody>
          <a:bodyPr wrap="square" lIns="0" tIns="0" rIns="0" bIns="0" rtlCol="0"/>
          <a:lstStyle/>
          <a:p>
            <a:endParaRPr/>
          </a:p>
        </p:txBody>
      </p:sp>
      <p:sp>
        <p:nvSpPr>
          <p:cNvPr id="14" name="object 14"/>
          <p:cNvSpPr/>
          <p:nvPr/>
        </p:nvSpPr>
        <p:spPr>
          <a:xfrm>
            <a:off x="5062473" y="5681129"/>
            <a:ext cx="3312160" cy="7620"/>
          </a:xfrm>
          <a:custGeom>
            <a:avLst/>
            <a:gdLst/>
            <a:ahLst/>
            <a:cxnLst/>
            <a:rect l="l" t="t" r="r" b="b"/>
            <a:pathLst>
              <a:path w="3312159" h="7620">
                <a:moveTo>
                  <a:pt x="3311652" y="0"/>
                </a:moveTo>
                <a:lnTo>
                  <a:pt x="0" y="0"/>
                </a:lnTo>
                <a:lnTo>
                  <a:pt x="0" y="7620"/>
                </a:lnTo>
                <a:lnTo>
                  <a:pt x="3311652" y="7620"/>
                </a:lnTo>
                <a:lnTo>
                  <a:pt x="3311652" y="0"/>
                </a:lnTo>
                <a:close/>
              </a:path>
            </a:pathLst>
          </a:custGeom>
          <a:solidFill>
            <a:srgbClr val="006FC0"/>
          </a:solid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44926" y="3917060"/>
            <a:ext cx="2540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767070"/>
                </a:solidFill>
                <a:latin typeface="Yu Gothic UI"/>
                <a:cs typeface="Yu Gothic UI"/>
              </a:rPr>
              <a:t>令和８年度診療報酬改定</a:t>
            </a:r>
            <a:endParaRPr sz="1800">
              <a:latin typeface="Yu Gothic UI"/>
              <a:cs typeface="Yu Gothic UI"/>
            </a:endParaRPr>
          </a:p>
        </p:txBody>
      </p:sp>
      <p:sp>
        <p:nvSpPr>
          <p:cNvPr id="3" name="object 3"/>
          <p:cNvSpPr txBox="1">
            <a:spLocks noGrp="1"/>
          </p:cNvSpPr>
          <p:nvPr>
            <p:ph type="title"/>
          </p:nvPr>
        </p:nvSpPr>
        <p:spPr>
          <a:xfrm>
            <a:off x="3344926" y="4173092"/>
            <a:ext cx="3347720" cy="452120"/>
          </a:xfrm>
          <a:prstGeom prst="rect">
            <a:avLst/>
          </a:prstGeom>
        </p:spPr>
        <p:txBody>
          <a:bodyPr vert="horz" wrap="square" lIns="0" tIns="12065" rIns="0" bIns="0" rtlCol="0">
            <a:spAutoFit/>
          </a:bodyPr>
          <a:lstStyle/>
          <a:p>
            <a:pPr marL="12700">
              <a:lnSpc>
                <a:spcPct val="100000"/>
              </a:lnSpc>
              <a:spcBef>
                <a:spcPts val="95"/>
              </a:spcBef>
            </a:pPr>
            <a:r>
              <a:rPr sz="2800" spc="190" dirty="0"/>
              <a:t>24</a:t>
            </a:r>
            <a:r>
              <a:rPr sz="2800" spc="125" dirty="0"/>
              <a:t>．その他改定事項</a:t>
            </a:r>
            <a:endParaRPr sz="2800"/>
          </a:p>
        </p:txBody>
      </p:sp>
      <p:sp>
        <p:nvSpPr>
          <p:cNvPr id="4" name="object 4"/>
          <p:cNvSpPr/>
          <p:nvPr/>
        </p:nvSpPr>
        <p:spPr>
          <a:xfrm>
            <a:off x="0" y="3791775"/>
            <a:ext cx="3162935" cy="927100"/>
          </a:xfrm>
          <a:custGeom>
            <a:avLst/>
            <a:gdLst/>
            <a:ahLst/>
            <a:cxnLst/>
            <a:rect l="l" t="t" r="r" b="b"/>
            <a:pathLst>
              <a:path w="3162935" h="927100">
                <a:moveTo>
                  <a:pt x="3162681" y="0"/>
                </a:moveTo>
                <a:lnTo>
                  <a:pt x="0" y="0"/>
                </a:lnTo>
                <a:lnTo>
                  <a:pt x="0" y="926528"/>
                </a:lnTo>
                <a:lnTo>
                  <a:pt x="3162681" y="926528"/>
                </a:lnTo>
                <a:lnTo>
                  <a:pt x="3162681" y="0"/>
                </a:lnTo>
                <a:close/>
              </a:path>
            </a:pathLst>
          </a:custGeom>
          <a:solidFill>
            <a:srgbClr val="CDFFDC"/>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24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31900">
              <a:lnSpc>
                <a:spcPct val="100000"/>
              </a:lnSpc>
              <a:spcBef>
                <a:spcPts val="100"/>
              </a:spcBef>
            </a:pPr>
            <a:r>
              <a:rPr spc="150" dirty="0"/>
              <a:t>その他、留意事項通知の見直し①</a:t>
            </a:r>
          </a:p>
        </p:txBody>
      </p:sp>
      <p:sp>
        <p:nvSpPr>
          <p:cNvPr id="6" name="object 6"/>
          <p:cNvSpPr txBox="1"/>
          <p:nvPr/>
        </p:nvSpPr>
        <p:spPr>
          <a:xfrm>
            <a:off x="205536" y="6566399"/>
            <a:ext cx="5753100" cy="219075"/>
          </a:xfrm>
          <a:prstGeom prst="rect">
            <a:avLst/>
          </a:prstGeom>
        </p:spPr>
        <p:txBody>
          <a:bodyPr vert="horz" wrap="square" lIns="0" tIns="21590" rIns="0" bIns="0" rtlCol="0">
            <a:spAutoFit/>
          </a:bodyPr>
          <a:lstStyle/>
          <a:p>
            <a:pPr marL="12700">
              <a:lnSpc>
                <a:spcPct val="100000"/>
              </a:lnSpc>
              <a:spcBef>
                <a:spcPts val="170"/>
              </a:spcBef>
            </a:pPr>
            <a:r>
              <a:rPr sz="1200" spc="-250" dirty="0">
                <a:latin typeface="PMingLiU"/>
                <a:cs typeface="PMingLiU"/>
              </a:rPr>
              <a:t>注：本スライドは説明会資料に掲載されていないオリジナルスライドであり、主な改正内容を掲載</a:t>
            </a:r>
            <a:endParaRPr sz="1200">
              <a:latin typeface="PMingLiU"/>
              <a:cs typeface="PMingLiU"/>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97</a:t>
            </a:r>
          </a:p>
        </p:txBody>
      </p:sp>
      <p:sp>
        <p:nvSpPr>
          <p:cNvPr id="4" name="object 4"/>
          <p:cNvSpPr txBox="1"/>
          <p:nvPr/>
        </p:nvSpPr>
        <p:spPr>
          <a:xfrm>
            <a:off x="78739" y="35432"/>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graphicFrame>
        <p:nvGraphicFramePr>
          <p:cNvPr id="5" name="object 5"/>
          <p:cNvGraphicFramePr>
            <a:graphicFrameLocks noGrp="1"/>
          </p:cNvGraphicFramePr>
          <p:nvPr/>
        </p:nvGraphicFramePr>
        <p:xfrm>
          <a:off x="120440" y="851661"/>
          <a:ext cx="9706610" cy="5591175"/>
        </p:xfrm>
        <a:graphic>
          <a:graphicData uri="http://schemas.openxmlformats.org/drawingml/2006/table">
            <a:tbl>
              <a:tblPr firstRow="1" bandRow="1">
                <a:tableStyleId>{2D5ABB26-0587-4C30-8999-92F81FD0307C}</a:tableStyleId>
              </a:tblPr>
              <a:tblGrid>
                <a:gridCol w="930275">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48387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295275">
                <a:tc>
                  <a:txBody>
                    <a:bodyPr/>
                    <a:lstStyle/>
                    <a:p>
                      <a:pPr marL="136525">
                        <a:lnSpc>
                          <a:spcPct val="100000"/>
                        </a:lnSpc>
                        <a:spcBef>
                          <a:spcPts val="415"/>
                        </a:spcBef>
                      </a:pPr>
                      <a:r>
                        <a:rPr sz="1300" spc="-30" dirty="0">
                          <a:latin typeface="PMingLiU"/>
                          <a:cs typeface="PMingLiU"/>
                        </a:rPr>
                        <a:t>区分番号</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276225">
                        <a:lnSpc>
                          <a:spcPct val="100000"/>
                        </a:lnSpc>
                        <a:spcBef>
                          <a:spcPts val="415"/>
                        </a:spcBef>
                      </a:pPr>
                      <a:r>
                        <a:rPr sz="1300" spc="-35" dirty="0">
                          <a:latin typeface="PMingLiU"/>
                          <a:cs typeface="PMingLiU"/>
                        </a:rPr>
                        <a:t>項目名</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algn="ctr">
                        <a:lnSpc>
                          <a:spcPct val="100000"/>
                        </a:lnSpc>
                        <a:spcBef>
                          <a:spcPts val="415"/>
                        </a:spcBef>
                      </a:pPr>
                      <a:r>
                        <a:rPr sz="1300" spc="-35" dirty="0">
                          <a:latin typeface="PMingLiU"/>
                          <a:cs typeface="PMingLiU"/>
                        </a:rPr>
                        <a:t>種別</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2540" algn="ctr">
                        <a:lnSpc>
                          <a:spcPct val="100000"/>
                        </a:lnSpc>
                        <a:spcBef>
                          <a:spcPts val="415"/>
                        </a:spcBef>
                      </a:pPr>
                      <a:r>
                        <a:rPr sz="1300" spc="-25" dirty="0">
                          <a:latin typeface="PMingLiU"/>
                          <a:cs typeface="PMingLiU"/>
                        </a:rPr>
                        <a:t>留意事項通知</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1270" algn="ctr">
                        <a:lnSpc>
                          <a:spcPct val="100000"/>
                        </a:lnSpc>
                        <a:spcBef>
                          <a:spcPts val="415"/>
                        </a:spcBef>
                      </a:pPr>
                      <a:r>
                        <a:rPr sz="1300" spc="-35" dirty="0">
                          <a:latin typeface="PMingLiU"/>
                          <a:cs typeface="PMingLiU"/>
                        </a:rPr>
                        <a:t>概要</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extLst>
                  <a:ext uri="{0D108BD9-81ED-4DB2-BD59-A6C34878D82A}">
                    <a16:rowId xmlns:a16="http://schemas.microsoft.com/office/drawing/2014/main" val="10000"/>
                  </a:ext>
                </a:extLst>
              </a:tr>
              <a:tr h="981075">
                <a:tc>
                  <a:txBody>
                    <a:bodyPr/>
                    <a:lstStyle/>
                    <a:p>
                      <a:pPr marL="91440">
                        <a:lnSpc>
                          <a:spcPct val="100000"/>
                        </a:lnSpc>
                        <a:spcBef>
                          <a:spcPts val="415"/>
                        </a:spcBef>
                      </a:pPr>
                      <a:r>
                        <a:rPr sz="1300" spc="114" dirty="0">
                          <a:latin typeface="PMingLiU"/>
                          <a:cs typeface="PMingLiU"/>
                        </a:rPr>
                        <a:t>A002</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15"/>
                        </a:spcBef>
                      </a:pPr>
                      <a:r>
                        <a:rPr sz="1300" spc="-35" dirty="0">
                          <a:latin typeface="PMingLiU"/>
                          <a:cs typeface="PMingLiU"/>
                        </a:rPr>
                        <a:t>再診料</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15"/>
                        </a:spcBef>
                      </a:pPr>
                      <a:r>
                        <a:rPr sz="1300" spc="-35" dirty="0">
                          <a:latin typeface="PMingLiU"/>
                          <a:cs typeface="PMingLiU"/>
                        </a:rPr>
                        <a:t>修正</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165735" indent="-329565">
                        <a:lnSpc>
                          <a:spcPct val="115399"/>
                        </a:lnSpc>
                        <a:spcBef>
                          <a:spcPts val="175"/>
                        </a:spcBef>
                      </a:pPr>
                      <a:r>
                        <a:rPr sz="1300" spc="165" dirty="0">
                          <a:latin typeface="PMingLiU"/>
                          <a:cs typeface="PMingLiU"/>
                        </a:rPr>
                        <a:t>(14</a:t>
                      </a:r>
                      <a:r>
                        <a:rPr sz="1300" spc="-130" dirty="0">
                          <a:latin typeface="PMingLiU"/>
                          <a:cs typeface="PMingLiU"/>
                        </a:rPr>
                        <a:t>) 「注９」に規定する歯科外来診療医療安全対策加算１及び歯</a:t>
                      </a:r>
                      <a:r>
                        <a:rPr sz="1300" spc="-55" dirty="0">
                          <a:latin typeface="PMingLiU"/>
                          <a:cs typeface="PMingLiU"/>
                        </a:rPr>
                        <a:t>科外来診療医療安全対策加算２は、</a:t>
                      </a:r>
                      <a:r>
                        <a:rPr sz="1300" spc="-229" dirty="0">
                          <a:latin typeface="PMingLiU"/>
                          <a:cs typeface="PMingLiU"/>
                        </a:rPr>
                        <a:t>（</a:t>
                      </a:r>
                      <a:r>
                        <a:rPr sz="1300" spc="-170" dirty="0">
                          <a:latin typeface="PMingLiU"/>
                          <a:cs typeface="PMingLiU"/>
                        </a:rPr>
                        <a:t>略）</a:t>
                      </a:r>
                      <a:r>
                        <a:rPr sz="1300" spc="-150" dirty="0">
                          <a:latin typeface="PMingLiU"/>
                          <a:cs typeface="PMingLiU"/>
                        </a:rPr>
                        <a:t>。</a:t>
                      </a:r>
                      <a:r>
                        <a:rPr sz="1300" u="sng" spc="-330" dirty="0">
                          <a:uFill>
                            <a:solidFill>
                              <a:srgbClr val="000000"/>
                            </a:solidFill>
                          </a:uFill>
                          <a:latin typeface="PMingLiU"/>
                          <a:cs typeface="PMingLiU"/>
                        </a:rPr>
                        <a:t>なお、「注８」に</a:t>
                      </a:r>
                      <a:r>
                        <a:rPr sz="1300" u="sng" spc="500" dirty="0">
                          <a:uFill>
                            <a:solidFill>
                              <a:srgbClr val="000000"/>
                            </a:solidFill>
                          </a:uFill>
                          <a:latin typeface="PMingLiU"/>
                          <a:cs typeface="PMingLiU"/>
                        </a:rPr>
                        <a:t>                          </a:t>
                      </a:r>
                      <a:r>
                        <a:rPr sz="1300" u="sng" spc="-160" dirty="0">
                          <a:uFill>
                            <a:solidFill>
                              <a:srgbClr val="000000"/>
                            </a:solidFill>
                          </a:uFill>
                          <a:latin typeface="PMingLiU"/>
                          <a:cs typeface="PMingLiU"/>
                        </a:rPr>
                        <a:t>規定する電話等による再診又は「注 </a:t>
                      </a:r>
                      <a:r>
                        <a:rPr sz="1300" u="sng" spc="180" dirty="0">
                          <a:uFill>
                            <a:solidFill>
                              <a:srgbClr val="000000"/>
                            </a:solidFill>
                          </a:uFill>
                          <a:latin typeface="PMingLiU"/>
                          <a:cs typeface="PMingLiU"/>
                        </a:rPr>
                        <a:t>13</a:t>
                      </a:r>
                      <a:r>
                        <a:rPr sz="1300" u="sng" spc="-150" dirty="0">
                          <a:uFill>
                            <a:solidFill>
                              <a:srgbClr val="000000"/>
                            </a:solidFill>
                          </a:uFill>
                          <a:latin typeface="PMingLiU"/>
                          <a:cs typeface="PMingLiU"/>
                        </a:rPr>
                        <a:t>」に規定する情報通信機</a:t>
                      </a:r>
                      <a:r>
                        <a:rPr sz="1300" u="sng" spc="-180" dirty="0">
                          <a:uFill>
                            <a:solidFill>
                              <a:srgbClr val="000000"/>
                            </a:solidFill>
                          </a:uFill>
                          <a:latin typeface="PMingLiU"/>
                          <a:cs typeface="PMingLiU"/>
                        </a:rPr>
                        <a:t>器を用いた再診の場合は、当該加算は算定できない。</a:t>
                      </a:r>
                      <a:endParaRPr sz="1300">
                        <a:latin typeface="PMingLiU"/>
                        <a:cs typeface="PMingLiU"/>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238760">
                        <a:lnSpc>
                          <a:spcPct val="115399"/>
                        </a:lnSpc>
                        <a:spcBef>
                          <a:spcPts val="175"/>
                        </a:spcBef>
                      </a:pPr>
                      <a:r>
                        <a:rPr sz="1300" spc="-145" dirty="0">
                          <a:latin typeface="PMingLiU"/>
                          <a:cs typeface="PMingLiU"/>
                        </a:rPr>
                        <a:t>電話再診では算定できない</a:t>
                      </a:r>
                      <a:r>
                        <a:rPr sz="1300" spc="-110" dirty="0">
                          <a:latin typeface="PMingLiU"/>
                          <a:cs typeface="PMingLiU"/>
                        </a:rPr>
                        <a:t>旨を明記</a:t>
                      </a:r>
                      <a:endParaRPr sz="1300">
                        <a:latin typeface="PMingLiU"/>
                        <a:cs typeface="PMingLiU"/>
                      </a:endParaRPr>
                    </a:p>
                    <a:p>
                      <a:pPr marL="92075">
                        <a:lnSpc>
                          <a:spcPct val="100000"/>
                        </a:lnSpc>
                        <a:spcBef>
                          <a:spcPts val="240"/>
                        </a:spcBef>
                      </a:pPr>
                      <a:r>
                        <a:rPr sz="1300" spc="-95" dirty="0">
                          <a:latin typeface="PMingLiU"/>
                          <a:cs typeface="PMingLiU"/>
                        </a:rPr>
                        <a:t>※外感染も同様の対応</a:t>
                      </a:r>
                      <a:endParaRPr sz="1300">
                        <a:latin typeface="PMingLiU"/>
                        <a:cs typeface="PMingLiU"/>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209675">
                <a:tc>
                  <a:txBody>
                    <a:bodyPr/>
                    <a:lstStyle/>
                    <a:p>
                      <a:pPr marL="91440">
                        <a:lnSpc>
                          <a:spcPct val="100000"/>
                        </a:lnSpc>
                        <a:spcBef>
                          <a:spcPts val="420"/>
                        </a:spcBef>
                      </a:pPr>
                      <a:r>
                        <a:rPr sz="1300" spc="135" dirty="0">
                          <a:latin typeface="PMingLiU"/>
                          <a:cs typeface="PMingLiU"/>
                        </a:rPr>
                        <a:t>D002</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20"/>
                        </a:spcBef>
                      </a:pPr>
                      <a:r>
                        <a:rPr sz="1300" spc="-30" dirty="0">
                          <a:latin typeface="PMingLiU"/>
                          <a:cs typeface="PMingLiU"/>
                        </a:rPr>
                        <a:t>歯周病検査</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35" dirty="0">
                          <a:latin typeface="PMingLiU"/>
                          <a:cs typeface="PMingLiU"/>
                        </a:rPr>
                        <a:t>新規</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69850" indent="-329565">
                        <a:lnSpc>
                          <a:spcPct val="115399"/>
                        </a:lnSpc>
                        <a:spcBef>
                          <a:spcPts val="180"/>
                        </a:spcBef>
                      </a:pPr>
                      <a:r>
                        <a:rPr sz="1300" u="sng" spc="170" dirty="0">
                          <a:uFill>
                            <a:solidFill>
                              <a:srgbClr val="000000"/>
                            </a:solidFill>
                          </a:uFill>
                          <a:latin typeface="PMingLiU"/>
                          <a:cs typeface="PMingLiU"/>
                        </a:rPr>
                        <a:t>(10</a:t>
                      </a:r>
                      <a:r>
                        <a:rPr sz="1300" u="sng" spc="130" dirty="0">
                          <a:uFill>
                            <a:solidFill>
                              <a:srgbClr val="000000"/>
                            </a:solidFill>
                          </a:uFill>
                          <a:latin typeface="PMingLiU"/>
                          <a:cs typeface="PMingLiU"/>
                        </a:rPr>
                        <a:t>) </a:t>
                      </a:r>
                      <a:r>
                        <a:rPr sz="1300" u="sng" spc="175" dirty="0">
                          <a:uFill>
                            <a:solidFill>
                              <a:srgbClr val="000000"/>
                            </a:solidFill>
                          </a:uFill>
                          <a:latin typeface="PMingLiU"/>
                          <a:cs typeface="PMingLiU"/>
                        </a:rPr>
                        <a:t>I0112</a:t>
                      </a:r>
                      <a:r>
                        <a:rPr sz="1300" u="sng" spc="-155" dirty="0">
                          <a:uFill>
                            <a:solidFill>
                              <a:srgbClr val="000000"/>
                            </a:solidFill>
                          </a:uFill>
                          <a:latin typeface="PMingLiU"/>
                          <a:cs typeface="PMingLiU"/>
                        </a:rPr>
                        <a:t>-に掲げる歯周病継続支援治療を開始した患者について、</a:t>
                      </a:r>
                      <a:r>
                        <a:rPr sz="1300" u="sng" spc="32850" dirty="0">
                          <a:uFill>
                            <a:solidFill>
                              <a:srgbClr val="000000"/>
                            </a:solidFill>
                          </a:uFill>
                          <a:latin typeface="PMingLiU"/>
                          <a:cs typeface="PMingLiU"/>
                        </a:rPr>
                        <a:t> </a:t>
                      </a:r>
                      <a:r>
                        <a:rPr sz="1300" u="sng" spc="-135" dirty="0">
                          <a:uFill>
                            <a:solidFill>
                              <a:srgbClr val="000000"/>
                            </a:solidFill>
                          </a:uFill>
                          <a:latin typeface="PMingLiU"/>
                          <a:cs typeface="PMingLiU"/>
                        </a:rPr>
                        <a:t>歯周病検査を実施した結果、</a:t>
                      </a:r>
                      <a:r>
                        <a:rPr sz="1300" u="sng" spc="165" dirty="0">
                          <a:uFill>
                            <a:solidFill>
                              <a:srgbClr val="000000"/>
                            </a:solidFill>
                          </a:uFill>
                          <a:latin typeface="PMingLiU"/>
                          <a:cs typeface="PMingLiU"/>
                        </a:rPr>
                        <a:t>I011-</a:t>
                      </a:r>
                      <a:r>
                        <a:rPr sz="1300" u="sng" spc="180" dirty="0">
                          <a:uFill>
                            <a:solidFill>
                              <a:srgbClr val="000000"/>
                            </a:solidFill>
                          </a:uFill>
                          <a:latin typeface="PMingLiU"/>
                          <a:cs typeface="PMingLiU"/>
                        </a:rPr>
                        <a:t>2</a:t>
                      </a:r>
                      <a:r>
                        <a:rPr sz="1300" u="sng" spc="-95" dirty="0">
                          <a:uFill>
                            <a:solidFill>
                              <a:srgbClr val="000000"/>
                            </a:solidFill>
                          </a:uFill>
                          <a:latin typeface="PMingLiU"/>
                          <a:cs typeface="PMingLiU"/>
                        </a:rPr>
                        <a:t>に掲げる歯周病継続支援治</a:t>
                      </a:r>
                      <a:r>
                        <a:rPr sz="1300" u="sng" spc="-80" dirty="0">
                          <a:uFill>
                            <a:solidFill>
                              <a:srgbClr val="000000"/>
                            </a:solidFill>
                          </a:uFill>
                          <a:latin typeface="PMingLiU"/>
                          <a:cs typeface="PMingLiU"/>
                        </a:rPr>
                        <a:t>療の（１）</a:t>
                      </a:r>
                      <a:r>
                        <a:rPr sz="1300" u="sng" spc="-275" dirty="0">
                          <a:uFill>
                            <a:solidFill>
                              <a:srgbClr val="000000"/>
                            </a:solidFill>
                          </a:uFill>
                          <a:latin typeface="PMingLiU"/>
                          <a:cs typeface="PMingLiU"/>
                        </a:rPr>
                        <a:t>に規定する状態に該当しなくなったことにより、別の治療</a:t>
                      </a:r>
                      <a:r>
                        <a:rPr sz="1300" u="sng" spc="-160" dirty="0">
                          <a:uFill>
                            <a:solidFill>
                              <a:srgbClr val="000000"/>
                            </a:solidFill>
                          </a:uFill>
                          <a:latin typeface="PMingLiU"/>
                          <a:cs typeface="PMingLiU"/>
                        </a:rPr>
                        <a:t>を行う必要がある場合は、その旨を診療報酬明細書の摘要欄に記</a:t>
                      </a:r>
                      <a:r>
                        <a:rPr sz="1300" u="sng" spc="-325" dirty="0">
                          <a:uFill>
                            <a:solidFill>
                              <a:srgbClr val="000000"/>
                            </a:solidFill>
                          </a:uFill>
                          <a:latin typeface="PMingLiU"/>
                          <a:cs typeface="PMingLiU"/>
                        </a:rPr>
                        <a:t>載すること。</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231775" algn="just">
                        <a:lnSpc>
                          <a:spcPct val="115399"/>
                        </a:lnSpc>
                        <a:spcBef>
                          <a:spcPts val="180"/>
                        </a:spcBef>
                      </a:pPr>
                      <a:r>
                        <a:rPr sz="1300" spc="-40" dirty="0">
                          <a:latin typeface="PMingLiU"/>
                          <a:cs typeface="PMingLiU"/>
                        </a:rPr>
                        <a:t>歯周病継続支援治療の状</a:t>
                      </a:r>
                      <a:r>
                        <a:rPr sz="1300" spc="-229" dirty="0">
                          <a:latin typeface="PMingLiU"/>
                          <a:cs typeface="PMingLiU"/>
                        </a:rPr>
                        <a:t>態に該当しなくなった場合の</a:t>
                      </a:r>
                      <a:r>
                        <a:rPr sz="1300" spc="-125" dirty="0">
                          <a:latin typeface="PMingLiU"/>
                          <a:cs typeface="PMingLiU"/>
                        </a:rPr>
                        <a:t>取扱いを明記</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52475">
                <a:tc>
                  <a:txBody>
                    <a:bodyPr/>
                    <a:lstStyle/>
                    <a:p>
                      <a:pPr marL="91440">
                        <a:lnSpc>
                          <a:spcPct val="100000"/>
                        </a:lnSpc>
                        <a:spcBef>
                          <a:spcPts val="420"/>
                        </a:spcBef>
                      </a:pPr>
                      <a:r>
                        <a:rPr sz="1300" spc="155" dirty="0">
                          <a:latin typeface="PMingLiU"/>
                          <a:cs typeface="PMingLiU"/>
                        </a:rPr>
                        <a:t>D011-</a:t>
                      </a:r>
                      <a:r>
                        <a:rPr sz="1300" spc="135" dirty="0">
                          <a:latin typeface="PMingLiU"/>
                          <a:cs typeface="PMingLiU"/>
                        </a:rPr>
                        <a:t>3</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20"/>
                        </a:spcBef>
                      </a:pPr>
                      <a:r>
                        <a:rPr sz="1300" spc="-30" dirty="0">
                          <a:latin typeface="PMingLiU"/>
                          <a:cs typeface="PMingLiU"/>
                        </a:rPr>
                        <a:t>咬合圧検査</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35" dirty="0">
                          <a:latin typeface="PMingLiU"/>
                          <a:cs typeface="PMingLiU"/>
                        </a:rPr>
                        <a:t>修正</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139065" indent="-329565">
                        <a:lnSpc>
                          <a:spcPct val="115399"/>
                        </a:lnSpc>
                        <a:spcBef>
                          <a:spcPts val="180"/>
                        </a:spcBef>
                      </a:pPr>
                      <a:r>
                        <a:rPr sz="1300" spc="-130" dirty="0">
                          <a:latin typeface="PMingLiU"/>
                          <a:cs typeface="PMingLiU"/>
                        </a:rPr>
                        <a:t>(１)咬合圧検査とは、歯科用咬合力計を用いて、咬合力</a:t>
                      </a:r>
                      <a:r>
                        <a:rPr sz="1300" u="sng" spc="-110" dirty="0">
                          <a:uFill>
                            <a:solidFill>
                              <a:srgbClr val="000000"/>
                            </a:solidFill>
                          </a:uFill>
                          <a:latin typeface="PMingLiU"/>
                          <a:cs typeface="PMingLiU"/>
                        </a:rPr>
                        <a:t>又は</a:t>
                      </a:r>
                      <a:r>
                        <a:rPr sz="1300" spc="-30" dirty="0">
                          <a:latin typeface="PMingLiU"/>
                          <a:cs typeface="PMingLiU"/>
                        </a:rPr>
                        <a:t>咬合圧</a:t>
                      </a:r>
                      <a:r>
                        <a:rPr sz="1300" spc="-204" dirty="0">
                          <a:latin typeface="PMingLiU"/>
                          <a:cs typeface="PMingLiU"/>
                        </a:rPr>
                        <a:t>の分布等を測定する検査をいう。</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32080" algn="just">
                        <a:lnSpc>
                          <a:spcPct val="115399"/>
                        </a:lnSpc>
                        <a:spcBef>
                          <a:spcPts val="180"/>
                        </a:spcBef>
                      </a:pPr>
                      <a:r>
                        <a:rPr sz="1300" spc="-95" dirty="0">
                          <a:latin typeface="PMingLiU"/>
                          <a:cs typeface="PMingLiU"/>
                        </a:rPr>
                        <a:t>咬合圧検査は、咬合力又は</a:t>
                      </a:r>
                      <a:r>
                        <a:rPr sz="1300" spc="-175" dirty="0">
                          <a:latin typeface="PMingLiU"/>
                          <a:cs typeface="PMingLiU"/>
                        </a:rPr>
                        <a:t>咬合圧のいずれかを測定する</a:t>
                      </a:r>
                      <a:r>
                        <a:rPr sz="1300" spc="-65" dirty="0">
                          <a:latin typeface="PMingLiU"/>
                          <a:cs typeface="PMingLiU"/>
                        </a:rPr>
                        <a:t>検査に修正</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352675">
                <a:tc>
                  <a:txBody>
                    <a:bodyPr/>
                    <a:lstStyle/>
                    <a:p>
                      <a:pPr marL="91440">
                        <a:lnSpc>
                          <a:spcPct val="100000"/>
                        </a:lnSpc>
                        <a:spcBef>
                          <a:spcPts val="420"/>
                        </a:spcBef>
                      </a:pPr>
                      <a:r>
                        <a:rPr sz="1300" spc="145" dirty="0">
                          <a:latin typeface="PMingLiU"/>
                          <a:cs typeface="PMingLiU"/>
                        </a:rPr>
                        <a:t>I019</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5095" algn="just">
                        <a:lnSpc>
                          <a:spcPct val="115500"/>
                        </a:lnSpc>
                        <a:spcBef>
                          <a:spcPts val="180"/>
                        </a:spcBef>
                      </a:pPr>
                      <a:r>
                        <a:rPr sz="1300" spc="-30" dirty="0">
                          <a:latin typeface="PMingLiU"/>
                          <a:cs typeface="PMingLiU"/>
                        </a:rPr>
                        <a:t>歯冠修復物</a:t>
                      </a:r>
                      <a:r>
                        <a:rPr sz="1300" spc="-70" dirty="0">
                          <a:latin typeface="PMingLiU"/>
                          <a:cs typeface="PMingLiU"/>
                        </a:rPr>
                        <a:t>又は補綴物</a:t>
                      </a:r>
                      <a:r>
                        <a:rPr sz="1300" spc="-85" dirty="0">
                          <a:latin typeface="PMingLiU"/>
                          <a:cs typeface="PMingLiU"/>
                        </a:rPr>
                        <a:t>の除去</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35" dirty="0">
                          <a:latin typeface="PMingLiU"/>
                          <a:cs typeface="PMingLiU"/>
                        </a:rPr>
                        <a:t>修正</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38735" indent="-329565">
                        <a:lnSpc>
                          <a:spcPct val="115399"/>
                        </a:lnSpc>
                        <a:spcBef>
                          <a:spcPts val="180"/>
                        </a:spcBef>
                        <a:tabLst>
                          <a:tab pos="1633855" algn="l"/>
                        </a:tabLst>
                      </a:pPr>
                      <a:r>
                        <a:rPr sz="1300" spc="95" dirty="0">
                          <a:latin typeface="PMingLiU"/>
                          <a:cs typeface="PMingLiU"/>
                        </a:rPr>
                        <a:t>(７)</a:t>
                      </a:r>
                      <a:r>
                        <a:rPr sz="1300" spc="-330" dirty="0">
                          <a:latin typeface="PMingLiU"/>
                          <a:cs typeface="PMingLiU"/>
                        </a:rPr>
                        <a:t>「</a:t>
                      </a:r>
                      <a:r>
                        <a:rPr sz="1300" spc="-340" dirty="0">
                          <a:latin typeface="PMingLiU"/>
                          <a:cs typeface="PMingLiU"/>
                        </a:rPr>
                        <a:t>２</a:t>
                      </a:r>
                      <a:r>
                        <a:rPr sz="1300" spc="500" dirty="0">
                          <a:latin typeface="PMingLiU"/>
                          <a:cs typeface="PMingLiU"/>
                        </a:rPr>
                        <a:t> </a:t>
                      </a:r>
                      <a:r>
                        <a:rPr sz="1300" spc="-20" dirty="0">
                          <a:latin typeface="PMingLiU"/>
                          <a:cs typeface="PMingLiU"/>
                        </a:rPr>
                        <a:t>困</a:t>
                      </a:r>
                      <a:r>
                        <a:rPr sz="1300" spc="-10" dirty="0">
                          <a:latin typeface="PMingLiU"/>
                          <a:cs typeface="PMingLiU"/>
                        </a:rPr>
                        <a:t>難</a:t>
                      </a:r>
                      <a:r>
                        <a:rPr sz="1300" spc="-200" dirty="0">
                          <a:latin typeface="PMingLiU"/>
                          <a:cs typeface="PMingLiU"/>
                        </a:rPr>
                        <a:t>な</a:t>
                      </a:r>
                      <a:r>
                        <a:rPr sz="1300" spc="-320" dirty="0">
                          <a:latin typeface="PMingLiU"/>
                          <a:cs typeface="PMingLiU"/>
                        </a:rPr>
                        <a:t>も</a:t>
                      </a:r>
                      <a:r>
                        <a:rPr sz="1300" spc="-455" dirty="0">
                          <a:latin typeface="PMingLiU"/>
                          <a:cs typeface="PMingLiU"/>
                        </a:rPr>
                        <a:t>の</a:t>
                      </a:r>
                      <a:r>
                        <a:rPr sz="1300" spc="-450" dirty="0">
                          <a:latin typeface="PMingLiU"/>
                          <a:cs typeface="PMingLiU"/>
                        </a:rPr>
                        <a:t>」</a:t>
                      </a:r>
                      <a:r>
                        <a:rPr sz="1300" spc="-254" dirty="0">
                          <a:latin typeface="PMingLiU"/>
                          <a:cs typeface="PMingLiU"/>
                        </a:rPr>
                        <a:t>により算定する</a:t>
                      </a:r>
                      <a:r>
                        <a:rPr sz="1300" spc="-250" dirty="0">
                          <a:latin typeface="PMingLiU"/>
                          <a:cs typeface="PMingLiU"/>
                        </a:rPr>
                        <a:t>もの</a:t>
                      </a:r>
                      <a:r>
                        <a:rPr sz="1300" spc="-200" dirty="0">
                          <a:latin typeface="PMingLiU"/>
                          <a:cs typeface="PMingLiU"/>
                        </a:rPr>
                        <a:t>は</a:t>
                      </a:r>
                      <a:r>
                        <a:rPr sz="1300" spc="-434" dirty="0">
                          <a:latin typeface="PMingLiU"/>
                          <a:cs typeface="PMingLiU"/>
                        </a:rPr>
                        <a:t>、</a:t>
                      </a:r>
                      <a:r>
                        <a:rPr sz="1300" spc="100" dirty="0">
                          <a:latin typeface="PMingLiU"/>
                          <a:cs typeface="PMingLiU"/>
                        </a:rPr>
                        <a:t>(６)</a:t>
                      </a:r>
                      <a:r>
                        <a:rPr sz="1300" spc="-190" dirty="0">
                          <a:latin typeface="PMingLiU"/>
                          <a:cs typeface="PMingLiU"/>
                        </a:rPr>
                        <a:t>の他、</a:t>
                      </a:r>
                      <a:r>
                        <a:rPr sz="1300" spc="-180" dirty="0">
                          <a:latin typeface="PMingLiU"/>
                          <a:cs typeface="PMingLiU"/>
                        </a:rPr>
                        <a:t>次</a:t>
                      </a:r>
                      <a:r>
                        <a:rPr sz="1300" spc="-290" dirty="0">
                          <a:latin typeface="PMingLiU"/>
                          <a:cs typeface="PMingLiU"/>
                        </a:rPr>
                        <a:t>の</a:t>
                      </a:r>
                      <a:r>
                        <a:rPr sz="1300" spc="-285" dirty="0">
                          <a:latin typeface="PMingLiU"/>
                          <a:cs typeface="PMingLiU"/>
                        </a:rPr>
                        <a:t>も</a:t>
                      </a:r>
                      <a:r>
                        <a:rPr sz="1300" spc="-290" dirty="0">
                          <a:latin typeface="PMingLiU"/>
                          <a:cs typeface="PMingLiU"/>
                        </a:rPr>
                        <a:t>の</a:t>
                      </a:r>
                      <a:r>
                        <a:rPr sz="1300" spc="-300" dirty="0">
                          <a:latin typeface="PMingLiU"/>
                          <a:cs typeface="PMingLiU"/>
                        </a:rPr>
                        <a:t>を</a:t>
                      </a:r>
                      <a:r>
                        <a:rPr sz="1300" spc="-250" dirty="0">
                          <a:latin typeface="PMingLiU"/>
                          <a:cs typeface="PMingLiU"/>
                        </a:rPr>
                        <a:t>い</a:t>
                      </a:r>
                      <a:r>
                        <a:rPr sz="1300" spc="-475" dirty="0">
                          <a:latin typeface="PMingLiU"/>
                          <a:cs typeface="PMingLiU"/>
                        </a:rPr>
                        <a:t>う</a:t>
                      </a:r>
                      <a:r>
                        <a:rPr sz="1300" spc="-525" dirty="0">
                          <a:latin typeface="PMingLiU"/>
                          <a:cs typeface="PMingLiU"/>
                        </a:rPr>
                        <a:t>。</a:t>
                      </a:r>
                      <a:r>
                        <a:rPr sz="1300" u="sng" spc="-550" dirty="0">
                          <a:uFill>
                            <a:solidFill>
                              <a:srgbClr val="000000"/>
                            </a:solidFill>
                          </a:uFill>
                          <a:latin typeface="PMingLiU"/>
                          <a:cs typeface="PMingLiU"/>
                        </a:rPr>
                        <a:t>リ</a:t>
                      </a:r>
                      <a:r>
                        <a:rPr sz="1300" u="sng" spc="100" dirty="0">
                          <a:uFill>
                            <a:solidFill>
                              <a:srgbClr val="000000"/>
                            </a:solidFill>
                          </a:uFill>
                          <a:latin typeface="PMingLiU"/>
                          <a:cs typeface="PMingLiU"/>
                        </a:rPr>
                        <a:t>  </a:t>
                      </a:r>
                      <a:r>
                        <a:rPr sz="1300" u="sng" spc="-335" dirty="0">
                          <a:uFill>
                            <a:solidFill>
                              <a:srgbClr val="000000"/>
                            </a:solidFill>
                          </a:uFill>
                          <a:latin typeface="PMingLiU"/>
                          <a:cs typeface="PMingLiU"/>
                        </a:rPr>
                        <a:t>エ</a:t>
                      </a:r>
                      <a:r>
                        <a:rPr sz="1300" u="sng" spc="-340" dirty="0">
                          <a:uFill>
                            <a:solidFill>
                              <a:srgbClr val="000000"/>
                            </a:solidFill>
                          </a:uFill>
                          <a:latin typeface="PMingLiU"/>
                          <a:cs typeface="PMingLiU"/>
                        </a:rPr>
                        <a:t>ン</a:t>
                      </a:r>
                      <a:r>
                        <a:rPr sz="1300" u="sng" spc="-395" dirty="0">
                          <a:uFill>
                            <a:solidFill>
                              <a:srgbClr val="000000"/>
                            </a:solidFill>
                          </a:uFill>
                          <a:latin typeface="PMingLiU"/>
                          <a:cs typeface="PMingLiU"/>
                        </a:rPr>
                        <a:t>ド</a:t>
                      </a:r>
                      <a:r>
                        <a:rPr sz="1300" u="sng" spc="-420" dirty="0">
                          <a:uFill>
                            <a:solidFill>
                              <a:srgbClr val="000000"/>
                            </a:solidFill>
                          </a:uFill>
                          <a:latin typeface="PMingLiU"/>
                          <a:cs typeface="PMingLiU"/>
                        </a:rPr>
                        <a:t>クラ</a:t>
                      </a:r>
                      <a:r>
                        <a:rPr sz="1300" u="sng" spc="-360" dirty="0">
                          <a:uFill>
                            <a:solidFill>
                              <a:srgbClr val="000000"/>
                            </a:solidFill>
                          </a:uFill>
                          <a:latin typeface="PMingLiU"/>
                          <a:cs typeface="PMingLiU"/>
                        </a:rPr>
                        <a:t>ウ</a:t>
                      </a:r>
                      <a:r>
                        <a:rPr sz="1300" u="sng" spc="-390" dirty="0">
                          <a:uFill>
                            <a:solidFill>
                              <a:srgbClr val="000000"/>
                            </a:solidFill>
                          </a:uFill>
                          <a:latin typeface="PMingLiU"/>
                          <a:cs typeface="PMingLiU"/>
                        </a:rPr>
                        <a:t>ン</a:t>
                      </a:r>
                      <a:r>
                        <a:rPr sz="1300" u="sng" dirty="0">
                          <a:uFill>
                            <a:solidFill>
                              <a:srgbClr val="000000"/>
                            </a:solidFill>
                          </a:uFill>
                          <a:latin typeface="PMingLiU"/>
                          <a:cs typeface="PMingLiU"/>
                        </a:rPr>
                        <a:t>	</a:t>
                      </a:r>
                      <a:r>
                        <a:rPr sz="1300" u="sng" spc="-100" dirty="0">
                          <a:uFill>
                            <a:solidFill>
                              <a:srgbClr val="000000"/>
                            </a:solidFill>
                          </a:uFill>
                          <a:latin typeface="PMingLiU"/>
                          <a:cs typeface="PMingLiU"/>
                        </a:rPr>
                        <a:t>の除</a:t>
                      </a:r>
                      <a:r>
                        <a:rPr sz="1300" u="sng" spc="-50" dirty="0">
                          <a:uFill>
                            <a:solidFill>
                              <a:srgbClr val="000000"/>
                            </a:solidFill>
                          </a:uFill>
                          <a:latin typeface="PMingLiU"/>
                          <a:cs typeface="PMingLiU"/>
                        </a:rPr>
                        <a:t>去</a:t>
                      </a:r>
                      <a:endParaRPr sz="1300">
                        <a:latin typeface="PMingLiU"/>
                        <a:cs typeface="PMingLiU"/>
                      </a:endParaRPr>
                    </a:p>
                    <a:p>
                      <a:pPr marL="528955" marR="97155" indent="-108585">
                        <a:lnSpc>
                          <a:spcPct val="115399"/>
                        </a:lnSpc>
                        <a:spcBef>
                          <a:spcPts val="5"/>
                        </a:spcBef>
                      </a:pPr>
                      <a:r>
                        <a:rPr sz="1300" u="sng" spc="-100" dirty="0">
                          <a:uFill>
                            <a:solidFill>
                              <a:srgbClr val="000000"/>
                            </a:solidFill>
                          </a:uFill>
                          <a:latin typeface="PMingLiU"/>
                          <a:cs typeface="PMingLiU"/>
                        </a:rPr>
                        <a:t>ヌ  他の医療機関で装着した歯冠修復物又は補綴物</a:t>
                      </a:r>
                      <a:r>
                        <a:rPr sz="1300" u="sng" spc="-20" dirty="0">
                          <a:uFill>
                            <a:solidFill>
                              <a:srgbClr val="000000"/>
                            </a:solidFill>
                          </a:uFill>
                          <a:latin typeface="PMingLiU"/>
                          <a:cs typeface="PMingLiU"/>
                        </a:rPr>
                        <a:t>（</a:t>
                      </a:r>
                      <a:r>
                        <a:rPr sz="1300" u="sng" spc="-65" dirty="0">
                          <a:uFill>
                            <a:solidFill>
                              <a:srgbClr val="000000"/>
                            </a:solidFill>
                          </a:uFill>
                          <a:latin typeface="PMingLiU"/>
                          <a:cs typeface="PMingLiU"/>
                        </a:rPr>
                        <a:t>本区分に</a:t>
                      </a:r>
                      <a:r>
                        <a:rPr sz="1300" u="sng" spc="500" dirty="0">
                          <a:uFill>
                            <a:solidFill>
                              <a:srgbClr val="000000"/>
                            </a:solidFill>
                          </a:uFill>
                          <a:latin typeface="PMingLiU"/>
                          <a:cs typeface="PMingLiU"/>
                        </a:rPr>
                        <a:t>                         </a:t>
                      </a:r>
                      <a:r>
                        <a:rPr sz="1300" u="sng" spc="-270" dirty="0">
                          <a:uFill>
                            <a:solidFill>
                              <a:srgbClr val="000000"/>
                            </a:solidFill>
                          </a:uFill>
                          <a:latin typeface="PMingLiU"/>
                          <a:cs typeface="PMingLiU"/>
                        </a:rPr>
                        <a:t>規定されているものを除く。</a:t>
                      </a:r>
                      <a:r>
                        <a:rPr sz="1300" u="sng" spc="-150" dirty="0">
                          <a:uFill>
                            <a:solidFill>
                              <a:srgbClr val="000000"/>
                            </a:solidFill>
                          </a:uFill>
                          <a:latin typeface="PMingLiU"/>
                          <a:cs typeface="PMingLiU"/>
                        </a:rPr>
                        <a:t>）</a:t>
                      </a:r>
                      <a:r>
                        <a:rPr sz="1300" u="sng" spc="-120" dirty="0">
                          <a:uFill>
                            <a:solidFill>
                              <a:srgbClr val="000000"/>
                            </a:solidFill>
                          </a:uFill>
                          <a:latin typeface="PMingLiU"/>
                          <a:cs typeface="PMingLiU"/>
                        </a:rPr>
                        <a:t>の除去</a:t>
                      </a:r>
                      <a:endParaRPr sz="1300">
                        <a:latin typeface="PMingLiU"/>
                        <a:cs typeface="PMingLiU"/>
                      </a:endParaRPr>
                    </a:p>
                    <a:p>
                      <a:pPr>
                        <a:lnSpc>
                          <a:spcPct val="100000"/>
                        </a:lnSpc>
                        <a:spcBef>
                          <a:spcPts val="305"/>
                        </a:spcBef>
                      </a:pPr>
                      <a:endParaRPr sz="1300">
                        <a:latin typeface="Times New Roman"/>
                        <a:cs typeface="Times New Roman"/>
                      </a:endParaRPr>
                    </a:p>
                    <a:p>
                      <a:pPr marL="421005" marR="92075" indent="-329565">
                        <a:lnSpc>
                          <a:spcPct val="115399"/>
                        </a:lnSpc>
                      </a:pPr>
                      <a:r>
                        <a:rPr sz="1300" spc="-280" dirty="0">
                          <a:latin typeface="PMingLiU"/>
                          <a:cs typeface="PMingLiU"/>
                        </a:rPr>
                        <a:t>(９)「３  著しく困難なもの」の「著しく困難なもの」とは、</a:t>
                      </a:r>
                      <a:r>
                        <a:rPr sz="1300" spc="140" dirty="0">
                          <a:latin typeface="PMingLiU"/>
                          <a:cs typeface="PMingLiU"/>
                        </a:rPr>
                        <a:t>M010-</a:t>
                      </a:r>
                      <a:r>
                        <a:rPr sz="1300" spc="180" dirty="0">
                          <a:latin typeface="PMingLiU"/>
                          <a:cs typeface="PMingLiU"/>
                        </a:rPr>
                        <a:t>2</a:t>
                      </a:r>
                      <a:r>
                        <a:rPr sz="1300" spc="-105" dirty="0">
                          <a:latin typeface="PMingLiU"/>
                          <a:cs typeface="PMingLiU"/>
                        </a:rPr>
                        <a:t>に掲</a:t>
                      </a:r>
                      <a:r>
                        <a:rPr sz="1300" spc="500" dirty="0">
                          <a:latin typeface="PMingLiU"/>
                          <a:cs typeface="PMingLiU"/>
                        </a:rPr>
                        <a:t> </a:t>
                      </a:r>
                      <a:r>
                        <a:rPr sz="1300" spc="-310" dirty="0">
                          <a:latin typeface="PMingLiU"/>
                          <a:cs typeface="PMingLiU"/>
                        </a:rPr>
                        <a:t>げるチタン冠、</a:t>
                      </a:r>
                      <a:r>
                        <a:rPr sz="1300" spc="135" dirty="0">
                          <a:latin typeface="PMingLiU"/>
                          <a:cs typeface="PMingLiU"/>
                        </a:rPr>
                        <a:t>M011-</a:t>
                      </a:r>
                      <a:r>
                        <a:rPr sz="1300" spc="180" dirty="0">
                          <a:latin typeface="PMingLiU"/>
                          <a:cs typeface="PMingLiU"/>
                        </a:rPr>
                        <a:t>2</a:t>
                      </a:r>
                      <a:r>
                        <a:rPr sz="1300" spc="-254" dirty="0">
                          <a:latin typeface="PMingLiU"/>
                          <a:cs typeface="PMingLiU"/>
                        </a:rPr>
                        <a:t>に掲げるレジン前装チタン冠、</a:t>
                      </a:r>
                      <a:r>
                        <a:rPr sz="1300" u="sng" spc="145" dirty="0">
                          <a:uFill>
                            <a:solidFill>
                              <a:srgbClr val="000000"/>
                            </a:solidFill>
                          </a:uFill>
                          <a:latin typeface="PMingLiU"/>
                          <a:cs typeface="PMingLiU"/>
                        </a:rPr>
                        <a:t>M017-</a:t>
                      </a:r>
                      <a:r>
                        <a:rPr sz="1300" u="sng" spc="195" dirty="0">
                          <a:uFill>
                            <a:solidFill>
                              <a:srgbClr val="000000"/>
                            </a:solidFill>
                          </a:uFill>
                          <a:latin typeface="PMingLiU"/>
                          <a:cs typeface="PMingLiU"/>
                        </a:rPr>
                        <a:t>3</a:t>
                      </a:r>
                      <a:r>
                        <a:rPr sz="1300" u="sng" spc="-170" dirty="0">
                          <a:uFill>
                            <a:solidFill>
                              <a:srgbClr val="000000"/>
                            </a:solidFill>
                          </a:uFill>
                          <a:latin typeface="PMingLiU"/>
                          <a:cs typeface="PMingLiU"/>
                        </a:rPr>
                        <a:t>に掲</a:t>
                      </a:r>
                      <a:r>
                        <a:rPr sz="1300" u="sng" spc="-360" dirty="0">
                          <a:uFill>
                            <a:solidFill>
                              <a:srgbClr val="000000"/>
                            </a:solidFill>
                          </a:uFill>
                          <a:latin typeface="PMingLiU"/>
                          <a:cs typeface="PMingLiU"/>
                        </a:rPr>
                        <a:t>げるチタンブリッジ</a:t>
                      </a:r>
                      <a:r>
                        <a:rPr sz="1300" spc="-320" dirty="0">
                          <a:latin typeface="PMingLiU"/>
                          <a:cs typeface="PMingLiU"/>
                        </a:rPr>
                        <a:t>若しくは</a:t>
                      </a:r>
                      <a:r>
                        <a:rPr sz="1300" u="sng" spc="135" dirty="0">
                          <a:uFill>
                            <a:solidFill>
                              <a:srgbClr val="000000"/>
                            </a:solidFill>
                          </a:uFill>
                          <a:latin typeface="PMingLiU"/>
                          <a:cs typeface="PMingLiU"/>
                        </a:rPr>
                        <a:t>M002</a:t>
                      </a:r>
                      <a:r>
                        <a:rPr sz="1300" u="sng" spc="-229" dirty="0">
                          <a:uFill>
                            <a:solidFill>
                              <a:srgbClr val="000000"/>
                            </a:solidFill>
                          </a:uFill>
                          <a:latin typeface="PMingLiU"/>
                          <a:cs typeface="PMingLiU"/>
                        </a:rPr>
                        <a:t>に掲げる</a:t>
                      </a:r>
                      <a:r>
                        <a:rPr sz="1300" spc="-195" dirty="0">
                          <a:latin typeface="PMingLiU"/>
                          <a:cs typeface="PMingLiU"/>
                        </a:rPr>
                        <a:t>メタルコア又は支台築造用</a:t>
                      </a:r>
                      <a:r>
                        <a:rPr sz="1300" spc="-305" dirty="0">
                          <a:latin typeface="PMingLiU"/>
                          <a:cs typeface="PMingLiU"/>
                        </a:rPr>
                        <a:t>レジンを含むファイバーポスト</a:t>
                      </a:r>
                      <a:r>
                        <a:rPr sz="1300" strike="dblStrike" spc="-195" dirty="0">
                          <a:latin typeface="PMingLiU"/>
                          <a:cs typeface="PMingLiU"/>
                        </a:rPr>
                        <a:t>であって歯根の長さの３分の１以上の</a:t>
                      </a:r>
                      <a:r>
                        <a:rPr sz="1300" strike="dblStrike" spc="-275" dirty="0">
                          <a:latin typeface="PMingLiU"/>
                          <a:cs typeface="PMingLiU"/>
                        </a:rPr>
                        <a:t>ポストを有するもの</a:t>
                      </a:r>
                      <a:r>
                        <a:rPr sz="1300" strike="noStrike" spc="-395" dirty="0">
                          <a:latin typeface="PMingLiU"/>
                          <a:cs typeface="PMingLiU"/>
                        </a:rPr>
                        <a:t>をいう。</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13664">
                        <a:lnSpc>
                          <a:spcPct val="115399"/>
                        </a:lnSpc>
                        <a:spcBef>
                          <a:spcPts val="180"/>
                        </a:spcBef>
                      </a:pPr>
                      <a:r>
                        <a:rPr sz="1300" spc="-275" dirty="0">
                          <a:latin typeface="PMingLiU"/>
                          <a:cs typeface="PMingLiU"/>
                        </a:rPr>
                        <a:t>除去に、エンドクラウンや他院</a:t>
                      </a:r>
                      <a:r>
                        <a:rPr sz="1300" spc="-160" dirty="0">
                          <a:latin typeface="PMingLiU"/>
                          <a:cs typeface="PMingLiU"/>
                        </a:rPr>
                        <a:t>で装着された本区分に記載さ</a:t>
                      </a:r>
                      <a:r>
                        <a:rPr sz="1300" spc="-140" dirty="0">
                          <a:latin typeface="PMingLiU"/>
                          <a:cs typeface="PMingLiU"/>
                        </a:rPr>
                        <a:t>れていない歯冠修復物又は</a:t>
                      </a:r>
                      <a:r>
                        <a:rPr sz="1300" spc="-85" dirty="0">
                          <a:latin typeface="PMingLiU"/>
                          <a:cs typeface="PMingLiU"/>
                        </a:rPr>
                        <a:t>補綴物を追加</a:t>
                      </a:r>
                      <a:endParaRPr sz="1300">
                        <a:latin typeface="PMingLiU"/>
                        <a:cs typeface="PMingLiU"/>
                      </a:endParaRPr>
                    </a:p>
                    <a:p>
                      <a:pPr>
                        <a:lnSpc>
                          <a:spcPct val="100000"/>
                        </a:lnSpc>
                        <a:spcBef>
                          <a:spcPts val="305"/>
                        </a:spcBef>
                      </a:pPr>
                      <a:endParaRPr sz="1300">
                        <a:latin typeface="Times New Roman"/>
                        <a:cs typeface="Times New Roman"/>
                      </a:endParaRPr>
                    </a:p>
                    <a:p>
                      <a:pPr marL="92075" marR="141605" algn="just">
                        <a:lnSpc>
                          <a:spcPct val="115399"/>
                        </a:lnSpc>
                      </a:pPr>
                      <a:r>
                        <a:rPr sz="1300" spc="-345" dirty="0">
                          <a:latin typeface="PMingLiU"/>
                          <a:cs typeface="PMingLiU"/>
                        </a:rPr>
                        <a:t>メタルコア及びファイバーポスト</a:t>
                      </a:r>
                      <a:r>
                        <a:rPr sz="1300" spc="-265" dirty="0">
                          <a:latin typeface="PMingLiU"/>
                          <a:cs typeface="PMingLiU"/>
                        </a:rPr>
                        <a:t>はポストの長さに関わらず、著</a:t>
                      </a:r>
                      <a:r>
                        <a:rPr sz="1300" spc="-204" dirty="0">
                          <a:latin typeface="PMingLiU"/>
                          <a:cs typeface="PMingLiU"/>
                        </a:rPr>
                        <a:t>しく困難で算定する取扱いに</a:t>
                      </a:r>
                      <a:r>
                        <a:rPr sz="1300" spc="-105" dirty="0">
                          <a:latin typeface="PMingLiU"/>
                          <a:cs typeface="PMingLiU"/>
                        </a:rPr>
                        <a:t>見直し</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2440"/>
            <a:ext cx="9906000" cy="478790"/>
          </a:xfrm>
          <a:custGeom>
            <a:avLst/>
            <a:gdLst/>
            <a:ahLst/>
            <a:cxnLst/>
            <a:rect l="l" t="t" r="r" b="b"/>
            <a:pathLst>
              <a:path w="9906000" h="478790">
                <a:moveTo>
                  <a:pt x="9906000" y="0"/>
                </a:moveTo>
                <a:lnTo>
                  <a:pt x="0" y="0"/>
                </a:lnTo>
                <a:lnTo>
                  <a:pt x="0" y="478383"/>
                </a:lnTo>
                <a:lnTo>
                  <a:pt x="9906000" y="478383"/>
                </a:lnTo>
                <a:lnTo>
                  <a:pt x="9906000" y="0"/>
                </a:lnTo>
                <a:close/>
              </a:path>
            </a:pathLst>
          </a:custGeom>
          <a:solidFill>
            <a:srgbClr val="CDFFD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31900">
              <a:lnSpc>
                <a:spcPct val="100000"/>
              </a:lnSpc>
              <a:spcBef>
                <a:spcPts val="100"/>
              </a:spcBef>
            </a:pPr>
            <a:r>
              <a:rPr spc="150" dirty="0"/>
              <a:t>その他、留意事項通知の見直し②</a:t>
            </a:r>
          </a:p>
        </p:txBody>
      </p:sp>
      <p:sp>
        <p:nvSpPr>
          <p:cNvPr id="6" name="object 6"/>
          <p:cNvSpPr txBox="1"/>
          <p:nvPr/>
        </p:nvSpPr>
        <p:spPr>
          <a:xfrm>
            <a:off x="205536" y="6566399"/>
            <a:ext cx="5753100" cy="219075"/>
          </a:xfrm>
          <a:prstGeom prst="rect">
            <a:avLst/>
          </a:prstGeom>
        </p:spPr>
        <p:txBody>
          <a:bodyPr vert="horz" wrap="square" lIns="0" tIns="21590" rIns="0" bIns="0" rtlCol="0">
            <a:spAutoFit/>
          </a:bodyPr>
          <a:lstStyle/>
          <a:p>
            <a:pPr marL="12700">
              <a:lnSpc>
                <a:spcPct val="100000"/>
              </a:lnSpc>
              <a:spcBef>
                <a:spcPts val="170"/>
              </a:spcBef>
            </a:pPr>
            <a:r>
              <a:rPr sz="1200" spc="-250" dirty="0">
                <a:latin typeface="PMingLiU"/>
                <a:cs typeface="PMingLiU"/>
              </a:rPr>
              <a:t>注：本スライドは説明会資料に掲載されていないオリジナルスライドであり、主な改正内容を掲載</a:t>
            </a:r>
            <a:endParaRPr sz="1200">
              <a:latin typeface="PMingLiU"/>
              <a:cs typeface="PMingLiU"/>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r>
              <a:rPr spc="-25" dirty="0"/>
              <a:t>98</a:t>
            </a:r>
          </a:p>
        </p:txBody>
      </p:sp>
      <p:sp>
        <p:nvSpPr>
          <p:cNvPr id="4" name="object 4"/>
          <p:cNvSpPr txBox="1"/>
          <p:nvPr/>
        </p:nvSpPr>
        <p:spPr>
          <a:xfrm>
            <a:off x="78739" y="35432"/>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Yu Gothic UI"/>
                <a:cs typeface="Yu Gothic UI"/>
              </a:rPr>
              <a:t>令和８年度診療報酬改定</a:t>
            </a:r>
            <a:endParaRPr sz="1200">
              <a:latin typeface="Yu Gothic UI"/>
              <a:cs typeface="Yu Gothic UI"/>
            </a:endParaRPr>
          </a:p>
        </p:txBody>
      </p:sp>
      <p:graphicFrame>
        <p:nvGraphicFramePr>
          <p:cNvPr id="5" name="object 5"/>
          <p:cNvGraphicFramePr>
            <a:graphicFrameLocks noGrp="1"/>
          </p:cNvGraphicFramePr>
          <p:nvPr/>
        </p:nvGraphicFramePr>
        <p:xfrm>
          <a:off x="120440" y="851661"/>
          <a:ext cx="9706610" cy="4905375"/>
        </p:xfrm>
        <a:graphic>
          <a:graphicData uri="http://schemas.openxmlformats.org/drawingml/2006/table">
            <a:tbl>
              <a:tblPr firstRow="1" bandRow="1">
                <a:tableStyleId>{2D5ABB26-0587-4C30-8999-92F81FD0307C}</a:tableStyleId>
              </a:tblPr>
              <a:tblGrid>
                <a:gridCol w="854075">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48387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295275">
                <a:tc>
                  <a:txBody>
                    <a:bodyPr/>
                    <a:lstStyle/>
                    <a:p>
                      <a:pPr marL="97790">
                        <a:lnSpc>
                          <a:spcPct val="100000"/>
                        </a:lnSpc>
                        <a:spcBef>
                          <a:spcPts val="415"/>
                        </a:spcBef>
                      </a:pPr>
                      <a:r>
                        <a:rPr sz="1300" spc="-30" dirty="0">
                          <a:latin typeface="PMingLiU"/>
                          <a:cs typeface="PMingLiU"/>
                        </a:rPr>
                        <a:t>区分番号</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314325">
                        <a:lnSpc>
                          <a:spcPct val="100000"/>
                        </a:lnSpc>
                        <a:spcBef>
                          <a:spcPts val="415"/>
                        </a:spcBef>
                      </a:pPr>
                      <a:r>
                        <a:rPr sz="1300" spc="-35" dirty="0">
                          <a:latin typeface="PMingLiU"/>
                          <a:cs typeface="PMingLiU"/>
                        </a:rPr>
                        <a:t>項目名</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algn="ctr">
                        <a:lnSpc>
                          <a:spcPct val="100000"/>
                        </a:lnSpc>
                        <a:spcBef>
                          <a:spcPts val="415"/>
                        </a:spcBef>
                      </a:pPr>
                      <a:r>
                        <a:rPr sz="1300" spc="-35" dirty="0">
                          <a:latin typeface="PMingLiU"/>
                          <a:cs typeface="PMingLiU"/>
                        </a:rPr>
                        <a:t>種別</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2540" algn="ctr">
                        <a:lnSpc>
                          <a:spcPct val="100000"/>
                        </a:lnSpc>
                        <a:spcBef>
                          <a:spcPts val="415"/>
                        </a:spcBef>
                      </a:pPr>
                      <a:r>
                        <a:rPr sz="1300" spc="-25" dirty="0">
                          <a:latin typeface="PMingLiU"/>
                          <a:cs typeface="PMingLiU"/>
                        </a:rPr>
                        <a:t>留意事項通知</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tc>
                  <a:txBody>
                    <a:bodyPr/>
                    <a:lstStyle/>
                    <a:p>
                      <a:pPr marL="1270" algn="ctr">
                        <a:lnSpc>
                          <a:spcPct val="100000"/>
                        </a:lnSpc>
                        <a:spcBef>
                          <a:spcPts val="415"/>
                        </a:spcBef>
                      </a:pPr>
                      <a:r>
                        <a:rPr sz="1300" spc="-35" dirty="0">
                          <a:latin typeface="PMingLiU"/>
                          <a:cs typeface="PMingLiU"/>
                        </a:rPr>
                        <a:t>概要</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DFFDC"/>
                    </a:solidFill>
                  </a:tcPr>
                </a:tc>
                <a:extLst>
                  <a:ext uri="{0D108BD9-81ED-4DB2-BD59-A6C34878D82A}">
                    <a16:rowId xmlns:a16="http://schemas.microsoft.com/office/drawing/2014/main" val="10000"/>
                  </a:ext>
                </a:extLst>
              </a:tr>
              <a:tr h="752475">
                <a:tc>
                  <a:txBody>
                    <a:bodyPr/>
                    <a:lstStyle/>
                    <a:p>
                      <a:pPr marL="91440">
                        <a:lnSpc>
                          <a:spcPct val="100000"/>
                        </a:lnSpc>
                        <a:spcBef>
                          <a:spcPts val="415"/>
                        </a:spcBef>
                      </a:pPr>
                      <a:r>
                        <a:rPr sz="1300" spc="140" dirty="0">
                          <a:latin typeface="PMingLiU"/>
                          <a:cs typeface="PMingLiU"/>
                        </a:rPr>
                        <a:t>J082</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92710">
                        <a:lnSpc>
                          <a:spcPct val="115399"/>
                        </a:lnSpc>
                        <a:spcBef>
                          <a:spcPts val="175"/>
                        </a:spcBef>
                      </a:pPr>
                      <a:r>
                        <a:rPr sz="1300" spc="-280" dirty="0">
                          <a:latin typeface="PMingLiU"/>
                          <a:cs typeface="PMingLiU"/>
                        </a:rPr>
                        <a:t>歯科インプラン</a:t>
                      </a:r>
                      <a:r>
                        <a:rPr sz="1300" spc="-125" dirty="0">
                          <a:latin typeface="PMingLiU"/>
                          <a:cs typeface="PMingLiU"/>
                        </a:rPr>
                        <a:t>ト摘出術</a:t>
                      </a:r>
                      <a:endParaRPr sz="1300">
                        <a:latin typeface="PMingLiU"/>
                        <a:cs typeface="PMingLiU"/>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15"/>
                        </a:spcBef>
                      </a:pPr>
                      <a:r>
                        <a:rPr sz="1300" spc="-35" dirty="0">
                          <a:latin typeface="PMingLiU"/>
                          <a:cs typeface="PMingLiU"/>
                        </a:rPr>
                        <a:t>新規</a:t>
                      </a:r>
                      <a:endParaRPr sz="1300">
                        <a:latin typeface="PMingLiU"/>
                        <a:cs typeface="PMingLiU"/>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1150" marR="142875" indent="-219710">
                        <a:lnSpc>
                          <a:spcPct val="115399"/>
                        </a:lnSpc>
                        <a:spcBef>
                          <a:spcPts val="175"/>
                        </a:spcBef>
                      </a:pPr>
                      <a:r>
                        <a:rPr sz="1300" u="sng" spc="-195" dirty="0">
                          <a:uFill>
                            <a:solidFill>
                              <a:srgbClr val="000000"/>
                            </a:solidFill>
                          </a:uFill>
                          <a:latin typeface="PMingLiU"/>
                          <a:cs typeface="PMingLiU"/>
                        </a:rPr>
                        <a:t>(３)当該手術を行うに当たり、検査を行った場合は、</a:t>
                      </a:r>
                      <a:r>
                        <a:rPr sz="1300" u="sng" spc="165" dirty="0">
                          <a:uFill>
                            <a:solidFill>
                              <a:srgbClr val="000000"/>
                            </a:solidFill>
                          </a:uFill>
                          <a:latin typeface="PMingLiU"/>
                          <a:cs typeface="PMingLiU"/>
                        </a:rPr>
                        <a:t>D002-</a:t>
                      </a:r>
                      <a:r>
                        <a:rPr sz="1300" u="sng" spc="195" dirty="0">
                          <a:uFill>
                            <a:solidFill>
                              <a:srgbClr val="000000"/>
                            </a:solidFill>
                          </a:uFill>
                          <a:latin typeface="PMingLiU"/>
                          <a:cs typeface="PMingLiU"/>
                        </a:rPr>
                        <a:t>5</a:t>
                      </a:r>
                      <a:r>
                        <a:rPr sz="1300" u="sng" spc="-240" dirty="0">
                          <a:uFill>
                            <a:solidFill>
                              <a:srgbClr val="000000"/>
                            </a:solidFill>
                          </a:uFill>
                          <a:latin typeface="PMingLiU"/>
                          <a:cs typeface="PMingLiU"/>
                        </a:rPr>
                        <a:t>に掲げる</a:t>
                      </a:r>
                      <a:r>
                        <a:rPr sz="1300" u="sng" spc="500" dirty="0">
                          <a:uFill>
                            <a:solidFill>
                              <a:srgbClr val="000000"/>
                            </a:solidFill>
                          </a:uFill>
                          <a:latin typeface="PMingLiU"/>
                          <a:cs typeface="PMingLiU"/>
                        </a:rPr>
                        <a:t>                           </a:t>
                      </a:r>
                      <a:r>
                        <a:rPr sz="1300" u="sng" spc="-160" dirty="0">
                          <a:uFill>
                            <a:solidFill>
                              <a:srgbClr val="000000"/>
                            </a:solidFill>
                          </a:uFill>
                          <a:latin typeface="PMingLiU"/>
                          <a:cs typeface="PMingLiU"/>
                        </a:rPr>
                        <a:t>歯周病部分的再評価検査により算定する。なお、当該検査を行っ</a:t>
                      </a:r>
                      <a:r>
                        <a:rPr sz="1300" u="sng" spc="-200" dirty="0">
                          <a:uFill>
                            <a:solidFill>
                              <a:srgbClr val="000000"/>
                            </a:solidFill>
                          </a:uFill>
                          <a:latin typeface="PMingLiU"/>
                          <a:cs typeface="PMingLiU"/>
                        </a:rPr>
                        <a:t>た場合は、診療報酬明細書の摘要欄にその旨を記載すること。</a:t>
                      </a:r>
                      <a:endParaRPr sz="1300">
                        <a:latin typeface="PMingLiU"/>
                        <a:cs typeface="PMingLiU"/>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5410" algn="just">
                        <a:lnSpc>
                          <a:spcPct val="115399"/>
                        </a:lnSpc>
                        <a:spcBef>
                          <a:spcPts val="175"/>
                        </a:spcBef>
                      </a:pPr>
                      <a:r>
                        <a:rPr sz="1300" spc="-245" dirty="0">
                          <a:latin typeface="PMingLiU"/>
                          <a:cs typeface="PMingLiU"/>
                        </a:rPr>
                        <a:t>歯科インプラント摘出前のイン</a:t>
                      </a:r>
                      <a:r>
                        <a:rPr sz="1300" spc="-165" dirty="0">
                          <a:latin typeface="PMingLiU"/>
                          <a:cs typeface="PMingLiU"/>
                        </a:rPr>
                        <a:t>プラント周囲歯周組織の検査</a:t>
                      </a:r>
                      <a:r>
                        <a:rPr sz="1300" spc="-140" dirty="0">
                          <a:latin typeface="PMingLiU"/>
                          <a:cs typeface="PMingLiU"/>
                        </a:rPr>
                        <a:t>の取扱いを明記</a:t>
                      </a:r>
                      <a:endParaRPr sz="1300">
                        <a:latin typeface="PMingLiU"/>
                        <a:cs typeface="PMingLiU"/>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209675">
                <a:tc>
                  <a:txBody>
                    <a:bodyPr/>
                    <a:lstStyle/>
                    <a:p>
                      <a:pPr marL="91440">
                        <a:lnSpc>
                          <a:spcPct val="100000"/>
                        </a:lnSpc>
                        <a:spcBef>
                          <a:spcPts val="420"/>
                        </a:spcBef>
                      </a:pPr>
                      <a:r>
                        <a:rPr sz="1300" spc="-50" dirty="0">
                          <a:latin typeface="PMingLiU"/>
                          <a:cs typeface="PMingLiU"/>
                        </a:rPr>
                        <a:t>M</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20"/>
                        </a:spcBef>
                      </a:pPr>
                      <a:r>
                        <a:rPr sz="1300" spc="-35" dirty="0">
                          <a:latin typeface="PMingLiU"/>
                          <a:cs typeface="PMingLiU"/>
                        </a:rPr>
                        <a:t>通則</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35" dirty="0">
                          <a:latin typeface="PMingLiU"/>
                          <a:cs typeface="PMingLiU"/>
                        </a:rPr>
                        <a:t>修正</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1150" marR="108585" indent="-219710">
                        <a:lnSpc>
                          <a:spcPct val="115399"/>
                        </a:lnSpc>
                        <a:spcBef>
                          <a:spcPts val="180"/>
                        </a:spcBef>
                      </a:pPr>
                      <a:r>
                        <a:rPr sz="1300" spc="185" dirty="0">
                          <a:latin typeface="PMingLiU"/>
                          <a:cs typeface="PMingLiU"/>
                        </a:rPr>
                        <a:t>22</a:t>
                      </a:r>
                      <a:r>
                        <a:rPr sz="1300" spc="-80" dirty="0">
                          <a:latin typeface="PMingLiU"/>
                          <a:cs typeface="PMingLiU"/>
                        </a:rPr>
                        <a:t> 麻酔の部に規定する</a:t>
                      </a:r>
                      <a:r>
                        <a:rPr sz="1300" spc="130" dirty="0">
                          <a:latin typeface="PMingLiU"/>
                          <a:cs typeface="PMingLiU"/>
                        </a:rPr>
                        <a:t>K001</a:t>
                      </a:r>
                      <a:r>
                        <a:rPr sz="1300" spc="-145" dirty="0">
                          <a:latin typeface="PMingLiU"/>
                          <a:cs typeface="PMingLiU"/>
                        </a:rPr>
                        <a:t>に掲げる浸潤麻酔は、所定点数に含ま</a:t>
                      </a:r>
                      <a:r>
                        <a:rPr sz="1300" spc="-195" dirty="0">
                          <a:latin typeface="PMingLiU"/>
                          <a:cs typeface="PMingLiU"/>
                        </a:rPr>
                        <a:t>れ別に算定できない。</a:t>
                      </a:r>
                      <a:r>
                        <a:rPr sz="1300" spc="-254" dirty="0">
                          <a:latin typeface="PMingLiU"/>
                          <a:cs typeface="PMingLiU"/>
                        </a:rPr>
                        <a:t>（</a:t>
                      </a:r>
                      <a:r>
                        <a:rPr sz="1300" spc="-20" dirty="0">
                          <a:latin typeface="PMingLiU"/>
                          <a:cs typeface="PMingLiU"/>
                        </a:rPr>
                        <a:t>略</a:t>
                      </a:r>
                      <a:r>
                        <a:rPr sz="1300" spc="-40" dirty="0">
                          <a:latin typeface="PMingLiU"/>
                          <a:cs typeface="PMingLiU"/>
                        </a:rPr>
                        <a:t>）</a:t>
                      </a:r>
                      <a:r>
                        <a:rPr sz="1300" u="sng" spc="-360" dirty="0">
                          <a:uFill>
                            <a:solidFill>
                              <a:srgbClr val="000000"/>
                            </a:solidFill>
                          </a:uFill>
                          <a:latin typeface="PMingLiU"/>
                          <a:cs typeface="PMingLiU"/>
                        </a:rPr>
                        <a:t>また、</a:t>
                      </a:r>
                      <a:r>
                        <a:rPr sz="1300" u="sng" spc="140" dirty="0">
                          <a:uFill>
                            <a:solidFill>
                              <a:srgbClr val="000000"/>
                            </a:solidFill>
                          </a:uFill>
                          <a:latin typeface="PMingLiU"/>
                          <a:cs typeface="PMingLiU"/>
                        </a:rPr>
                        <a:t>M001</a:t>
                      </a:r>
                      <a:r>
                        <a:rPr sz="1300" u="sng" spc="-110" dirty="0">
                          <a:uFill>
                            <a:solidFill>
                              <a:srgbClr val="000000"/>
                            </a:solidFill>
                          </a:uFill>
                          <a:latin typeface="PMingLiU"/>
                          <a:cs typeface="PMingLiU"/>
                        </a:rPr>
                        <a:t>に掲げる歯冠形成及び</a:t>
                      </a:r>
                      <a:r>
                        <a:rPr sz="1300" spc="-50" dirty="0">
                          <a:latin typeface="PMingLiU"/>
                          <a:cs typeface="PMingLiU"/>
                        </a:rPr>
                        <a:t> </a:t>
                      </a:r>
                      <a:r>
                        <a:rPr sz="1300" u="sng" spc="135" dirty="0">
                          <a:uFill>
                            <a:solidFill>
                              <a:srgbClr val="000000"/>
                            </a:solidFill>
                          </a:uFill>
                          <a:latin typeface="PMingLiU"/>
                          <a:cs typeface="PMingLiU"/>
                        </a:rPr>
                        <a:t>M001-</a:t>
                      </a:r>
                      <a:r>
                        <a:rPr sz="1300" u="sng" spc="180" dirty="0">
                          <a:uFill>
                            <a:solidFill>
                              <a:srgbClr val="000000"/>
                            </a:solidFill>
                          </a:uFill>
                          <a:latin typeface="PMingLiU"/>
                          <a:cs typeface="PMingLiU"/>
                        </a:rPr>
                        <a:t>3</a:t>
                      </a:r>
                      <a:r>
                        <a:rPr sz="1300" u="sng" spc="-195" dirty="0">
                          <a:uFill>
                            <a:solidFill>
                              <a:srgbClr val="000000"/>
                            </a:solidFill>
                          </a:uFill>
                          <a:latin typeface="PMingLiU"/>
                          <a:cs typeface="PMingLiU"/>
                        </a:rPr>
                        <a:t>に掲げるインレー修復形成の完了後、完了した日とは別の</a:t>
                      </a:r>
                      <a:r>
                        <a:rPr sz="1300" u="sng" spc="500" dirty="0">
                          <a:uFill>
                            <a:solidFill>
                              <a:srgbClr val="000000"/>
                            </a:solidFill>
                          </a:uFill>
                          <a:latin typeface="PMingLiU"/>
                          <a:cs typeface="PMingLiU"/>
                        </a:rPr>
                        <a:t>                           </a:t>
                      </a:r>
                      <a:r>
                        <a:rPr sz="1300" u="sng" spc="-185" dirty="0">
                          <a:uFill>
                            <a:solidFill>
                              <a:srgbClr val="000000"/>
                            </a:solidFill>
                          </a:uFill>
                          <a:latin typeface="PMingLiU"/>
                          <a:cs typeface="PMingLiU"/>
                        </a:rPr>
                        <a:t>日に当該歯に行われる麻酔は、「通則</a:t>
                      </a:r>
                      <a:r>
                        <a:rPr sz="1300" u="sng" spc="190" dirty="0">
                          <a:uFill>
                            <a:solidFill>
                              <a:srgbClr val="000000"/>
                            </a:solidFill>
                          </a:uFill>
                          <a:latin typeface="PMingLiU"/>
                          <a:cs typeface="PMingLiU"/>
                        </a:rPr>
                        <a:t>10</a:t>
                      </a:r>
                      <a:r>
                        <a:rPr sz="1300" u="sng" spc="-260" dirty="0">
                          <a:uFill>
                            <a:solidFill>
                              <a:srgbClr val="000000"/>
                            </a:solidFill>
                          </a:uFill>
                          <a:latin typeface="PMingLiU"/>
                          <a:cs typeface="PMingLiU"/>
                        </a:rPr>
                        <a:t>」の規定に関わらず、別に</a:t>
                      </a:r>
                      <a:r>
                        <a:rPr sz="1300" u="sng" spc="-215" dirty="0">
                          <a:uFill>
                            <a:solidFill>
                              <a:srgbClr val="000000"/>
                            </a:solidFill>
                          </a:uFill>
                          <a:latin typeface="PMingLiU"/>
                          <a:cs typeface="PMingLiU"/>
                        </a:rPr>
                        <a:t>算定する。</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73355" algn="just">
                        <a:lnSpc>
                          <a:spcPct val="115399"/>
                        </a:lnSpc>
                        <a:spcBef>
                          <a:spcPts val="180"/>
                        </a:spcBef>
                      </a:pPr>
                      <a:r>
                        <a:rPr sz="1300" spc="-30" dirty="0">
                          <a:latin typeface="PMingLiU"/>
                          <a:cs typeface="PMingLiU"/>
                        </a:rPr>
                        <a:t>M</a:t>
                      </a:r>
                      <a:r>
                        <a:rPr sz="1300" spc="-85" dirty="0">
                          <a:latin typeface="PMingLiU"/>
                          <a:cs typeface="PMingLiU"/>
                        </a:rPr>
                        <a:t>の部の歯冠形成及び修形</a:t>
                      </a:r>
                      <a:r>
                        <a:rPr sz="1300" spc="-114" dirty="0">
                          <a:latin typeface="PMingLiU"/>
                          <a:cs typeface="PMingLiU"/>
                        </a:rPr>
                        <a:t>後の浸潤麻酔の取扱いを明</a:t>
                      </a:r>
                      <a:r>
                        <a:rPr sz="1300" spc="-35" dirty="0">
                          <a:latin typeface="PMingLiU"/>
                          <a:cs typeface="PMingLiU"/>
                        </a:rPr>
                        <a:t>確化</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09675">
                <a:tc>
                  <a:txBody>
                    <a:bodyPr/>
                    <a:lstStyle/>
                    <a:p>
                      <a:pPr marL="91440">
                        <a:lnSpc>
                          <a:spcPct val="100000"/>
                        </a:lnSpc>
                        <a:spcBef>
                          <a:spcPts val="420"/>
                        </a:spcBef>
                      </a:pPr>
                      <a:r>
                        <a:rPr sz="1300" spc="114" dirty="0">
                          <a:latin typeface="PMingLiU"/>
                          <a:cs typeface="PMingLiU"/>
                        </a:rPr>
                        <a:t>Ｍ029</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20"/>
                        </a:spcBef>
                      </a:pPr>
                      <a:r>
                        <a:rPr sz="1300" spc="-30" dirty="0">
                          <a:latin typeface="PMingLiU"/>
                          <a:cs typeface="PMingLiU"/>
                        </a:rPr>
                        <a:t>有床義歯修</a:t>
                      </a:r>
                      <a:endParaRPr sz="1300">
                        <a:latin typeface="PMingLiU"/>
                        <a:cs typeface="PMingLiU"/>
                      </a:endParaRPr>
                    </a:p>
                    <a:p>
                      <a:pPr marL="91440">
                        <a:lnSpc>
                          <a:spcPct val="100000"/>
                        </a:lnSpc>
                        <a:spcBef>
                          <a:spcPts val="240"/>
                        </a:spcBef>
                      </a:pPr>
                      <a:r>
                        <a:rPr sz="1300" spc="-50" dirty="0">
                          <a:latin typeface="PMingLiU"/>
                          <a:cs typeface="PMingLiU"/>
                        </a:rPr>
                        <a:t>理</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40" dirty="0">
                          <a:latin typeface="PMingLiU"/>
                          <a:cs typeface="PMingLiU"/>
                        </a:rPr>
                        <a:t>修正</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1150" marR="119380" indent="-219710" algn="just">
                        <a:lnSpc>
                          <a:spcPct val="115399"/>
                        </a:lnSpc>
                        <a:spcBef>
                          <a:spcPts val="180"/>
                        </a:spcBef>
                      </a:pPr>
                      <a:r>
                        <a:rPr sz="1300" spc="90" dirty="0">
                          <a:latin typeface="PMingLiU"/>
                          <a:cs typeface="PMingLiU"/>
                        </a:rPr>
                        <a:t>(４)</a:t>
                      </a:r>
                      <a:r>
                        <a:rPr sz="1300" strike="dblStrike" spc="-140" dirty="0">
                          <a:latin typeface="PMingLiU"/>
                          <a:cs typeface="PMingLiU"/>
                        </a:rPr>
                        <a:t>総義歯又は９歯以上の局部義歯において、</a:t>
                      </a:r>
                      <a:r>
                        <a:rPr sz="1300" strike="noStrike" spc="-120" dirty="0">
                          <a:latin typeface="PMingLiU"/>
                          <a:cs typeface="PMingLiU"/>
                        </a:rPr>
                        <a:t>咬合高径を調整する</a:t>
                      </a:r>
                      <a:r>
                        <a:rPr sz="1300" strike="noStrike" spc="-180" dirty="0">
                          <a:latin typeface="PMingLiU"/>
                          <a:cs typeface="PMingLiU"/>
                        </a:rPr>
                        <a:t>目的で人工歯の咬合面にレジンを添加し咬合の再形成を行った場</a:t>
                      </a:r>
                      <a:r>
                        <a:rPr sz="1300" strike="noStrike" spc="-125" dirty="0">
                          <a:latin typeface="PMingLiU"/>
                          <a:cs typeface="PMingLiU"/>
                        </a:rPr>
                        <a:t>合又は当該義歯の床縁形態を修正する目的で当該義歯の床縁全</a:t>
                      </a:r>
                      <a:r>
                        <a:rPr sz="1300" strike="noStrike" spc="-200" dirty="0">
                          <a:latin typeface="PMingLiU"/>
                          <a:cs typeface="PMingLiU"/>
                        </a:rPr>
                        <a:t>周にわたりレジンを追加し床延長する場合は、１回に限り所定点数</a:t>
                      </a:r>
                      <a:r>
                        <a:rPr sz="1300" strike="noStrike" spc="-285" dirty="0">
                          <a:latin typeface="PMingLiU"/>
                          <a:cs typeface="PMingLiU"/>
                        </a:rPr>
                        <a:t>により算定する。</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82880" algn="just">
                        <a:lnSpc>
                          <a:spcPct val="115399"/>
                        </a:lnSpc>
                        <a:spcBef>
                          <a:spcPts val="180"/>
                        </a:spcBef>
                      </a:pPr>
                      <a:r>
                        <a:rPr sz="1300" spc="-114" dirty="0">
                          <a:latin typeface="PMingLiU"/>
                          <a:cs typeface="PMingLiU"/>
                        </a:rPr>
                        <a:t>人工歯の咬合面レジン添加</a:t>
                      </a:r>
                      <a:r>
                        <a:rPr sz="1300" spc="-105" dirty="0">
                          <a:latin typeface="PMingLiU"/>
                          <a:cs typeface="PMingLiU"/>
                        </a:rPr>
                        <a:t>又は床縁携帯の修正時のレ</a:t>
                      </a:r>
                      <a:r>
                        <a:rPr sz="1300" spc="-150" dirty="0">
                          <a:latin typeface="PMingLiU"/>
                          <a:cs typeface="PMingLiU"/>
                        </a:rPr>
                        <a:t>ジン追加の対象の見直し</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438275">
                <a:tc>
                  <a:txBody>
                    <a:bodyPr/>
                    <a:lstStyle/>
                    <a:p>
                      <a:pPr marL="91440">
                        <a:lnSpc>
                          <a:spcPct val="100000"/>
                        </a:lnSpc>
                        <a:spcBef>
                          <a:spcPts val="420"/>
                        </a:spcBef>
                      </a:pPr>
                      <a:r>
                        <a:rPr sz="1300" spc="155" dirty="0">
                          <a:latin typeface="PMingLiU"/>
                          <a:cs typeface="PMingLiU"/>
                        </a:rPr>
                        <a:t>N008-</a:t>
                      </a:r>
                      <a:r>
                        <a:rPr sz="1300" spc="135" dirty="0">
                          <a:latin typeface="PMingLiU"/>
                          <a:cs typeface="PMingLiU"/>
                        </a:rPr>
                        <a:t>2</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420"/>
                        </a:spcBef>
                      </a:pPr>
                      <a:r>
                        <a:rPr sz="1300" spc="-35" dirty="0">
                          <a:latin typeface="PMingLiU"/>
                          <a:cs typeface="PMingLiU"/>
                        </a:rPr>
                        <a:t>植立</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0"/>
                        </a:spcBef>
                      </a:pPr>
                      <a:r>
                        <a:rPr sz="1300" spc="-35" dirty="0">
                          <a:latin typeface="PMingLiU"/>
                          <a:cs typeface="PMingLiU"/>
                        </a:rPr>
                        <a:t>修正</a:t>
                      </a:r>
                      <a:endParaRPr sz="1300">
                        <a:latin typeface="PMingLiU"/>
                        <a:cs typeface="PMingLiU"/>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3825" indent="109220">
                        <a:lnSpc>
                          <a:spcPct val="115399"/>
                        </a:lnSpc>
                        <a:spcBef>
                          <a:spcPts val="180"/>
                        </a:spcBef>
                      </a:pPr>
                      <a:r>
                        <a:rPr sz="1300" spc="-175" dirty="0">
                          <a:latin typeface="PMingLiU"/>
                          <a:cs typeface="PMingLiU"/>
                        </a:rPr>
                        <a:t>植立は、</a:t>
                      </a:r>
                      <a:r>
                        <a:rPr sz="1300" spc="155" dirty="0">
                          <a:latin typeface="PMingLiU"/>
                          <a:cs typeface="PMingLiU"/>
                        </a:rPr>
                        <a:t>N000</a:t>
                      </a:r>
                      <a:r>
                        <a:rPr sz="1300" spc="-105" dirty="0">
                          <a:latin typeface="PMingLiU"/>
                          <a:cs typeface="PMingLiU"/>
                        </a:rPr>
                        <a:t>に掲げる歯科矯正診断料又は</a:t>
                      </a:r>
                      <a:r>
                        <a:rPr sz="1300" spc="160" dirty="0">
                          <a:latin typeface="PMingLiU"/>
                          <a:cs typeface="PMingLiU"/>
                        </a:rPr>
                        <a:t>N001</a:t>
                      </a:r>
                      <a:r>
                        <a:rPr sz="1300" spc="-135" dirty="0">
                          <a:latin typeface="PMingLiU"/>
                          <a:cs typeface="PMingLiU"/>
                        </a:rPr>
                        <a:t>に掲げる顎口腔</a:t>
                      </a:r>
                      <a:r>
                        <a:rPr sz="1300" spc="-240" dirty="0">
                          <a:latin typeface="PMingLiU"/>
                          <a:cs typeface="PMingLiU"/>
                        </a:rPr>
                        <a:t>機能診断料を算定した患者であって、歯科矯正用アンカースクリューを歯</a:t>
                      </a:r>
                      <a:r>
                        <a:rPr sz="1300" spc="-165" dirty="0">
                          <a:latin typeface="PMingLiU"/>
                          <a:cs typeface="PMingLiU"/>
                        </a:rPr>
                        <a:t>槽部又は口蓋に植立し、当該装置を固定源として、歯科矯正治療を実</a:t>
                      </a:r>
                      <a:r>
                        <a:rPr sz="1300" spc="-180" dirty="0">
                          <a:latin typeface="PMingLiU"/>
                          <a:cs typeface="PMingLiU"/>
                        </a:rPr>
                        <a:t>施した場合に算定する。</a:t>
                      </a:r>
                      <a:r>
                        <a:rPr sz="1300" u="sng" spc="-180" dirty="0">
                          <a:uFill>
                            <a:solidFill>
                              <a:srgbClr val="000000"/>
                            </a:solidFill>
                          </a:uFill>
                          <a:latin typeface="PMingLiU"/>
                          <a:cs typeface="PMingLiU"/>
                        </a:rPr>
                        <a:t>この場合において、浸潤麻酔の下に歯科</a:t>
                      </a:r>
                      <a:r>
                        <a:rPr sz="1300" u="sng" spc="-30" dirty="0">
                          <a:uFill>
                            <a:solidFill>
                              <a:srgbClr val="000000"/>
                            </a:solidFill>
                          </a:uFill>
                          <a:latin typeface="PMingLiU"/>
                          <a:cs typeface="PMingLiU"/>
                        </a:rPr>
                        <a:t>                                                                                                                    </a:t>
                      </a:r>
                      <a:r>
                        <a:rPr sz="1300" u="sng" spc="-265" dirty="0">
                          <a:uFill>
                            <a:solidFill>
                              <a:srgbClr val="000000"/>
                            </a:solidFill>
                          </a:uFill>
                          <a:latin typeface="PMingLiU"/>
                          <a:cs typeface="PMingLiU"/>
                        </a:rPr>
                        <a:t>矯正用アンカースクリューを植立した場合は、</a:t>
                      </a:r>
                      <a:r>
                        <a:rPr sz="1300" u="sng" spc="135" dirty="0">
                          <a:uFill>
                            <a:solidFill>
                              <a:srgbClr val="000000"/>
                            </a:solidFill>
                          </a:uFill>
                          <a:latin typeface="PMingLiU"/>
                          <a:cs typeface="PMingLiU"/>
                        </a:rPr>
                        <a:t>K001</a:t>
                      </a:r>
                      <a:r>
                        <a:rPr sz="1300" u="sng" spc="-120" dirty="0">
                          <a:uFill>
                            <a:solidFill>
                              <a:srgbClr val="000000"/>
                            </a:solidFill>
                          </a:uFill>
                          <a:latin typeface="PMingLiU"/>
                          <a:cs typeface="PMingLiU"/>
                        </a:rPr>
                        <a:t>に掲げる浸潤麻酔料</a:t>
                      </a:r>
                      <a:r>
                        <a:rPr sz="1300" u="sng" spc="-160" dirty="0">
                          <a:uFill>
                            <a:solidFill>
                              <a:srgbClr val="000000"/>
                            </a:solidFill>
                          </a:uFill>
                          <a:latin typeface="PMingLiU"/>
                          <a:cs typeface="PMingLiU"/>
                        </a:rPr>
                        <a:t>及び使用麻酔薬剤料のそれぞれを算定する。</a:t>
                      </a:r>
                      <a:r>
                        <a:rPr sz="1300" spc="-15" dirty="0">
                          <a:latin typeface="PMingLiU"/>
                          <a:cs typeface="PMingLiU"/>
                        </a:rPr>
                        <a:t>（略）</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49225">
                        <a:lnSpc>
                          <a:spcPct val="115599"/>
                        </a:lnSpc>
                        <a:spcBef>
                          <a:spcPts val="180"/>
                        </a:spcBef>
                      </a:pPr>
                      <a:r>
                        <a:rPr sz="1300" spc="-70" dirty="0">
                          <a:latin typeface="PMingLiU"/>
                          <a:cs typeface="PMingLiU"/>
                        </a:rPr>
                        <a:t>植立時の浸潤麻酔の取扱い</a:t>
                      </a:r>
                      <a:r>
                        <a:rPr sz="1300" spc="-110" dirty="0">
                          <a:latin typeface="PMingLiU"/>
                          <a:cs typeface="PMingLiU"/>
                        </a:rPr>
                        <a:t>を明確化</a:t>
                      </a:r>
                      <a:endParaRPr sz="1300">
                        <a:latin typeface="PMingLiU"/>
                        <a:cs typeface="PMingLiU"/>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13478</Words>
  <Application>Microsoft Office PowerPoint</Application>
  <PresentationFormat>A4 210 x 297 mm</PresentationFormat>
  <Paragraphs>2535</Paragraphs>
  <Slides>114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114</vt:i4>
      </vt:variant>
    </vt:vector>
  </HeadingPairs>
  <TitlesOfParts>
    <vt:vector size="127" baseType="lpstr">
      <vt:lpstr>Microsoft JhengHei</vt:lpstr>
      <vt:lpstr>Microsoft YaHei UI</vt:lpstr>
      <vt:lpstr>MS PGothic</vt:lpstr>
      <vt:lpstr>MS Gothic</vt:lpstr>
      <vt:lpstr>PMingLiU</vt:lpstr>
      <vt:lpstr>Yu Gothic UI</vt:lpstr>
      <vt:lpstr>Yu Gothic</vt:lpstr>
      <vt:lpstr>Arial</vt:lpstr>
      <vt:lpstr>Calibri</vt:lpstr>
      <vt:lpstr>Segoe UI</vt:lpstr>
      <vt:lpstr>Times New Roman</vt:lpstr>
      <vt:lpstr>Wingdings</vt:lpstr>
      <vt:lpstr>Office Theme</vt:lpstr>
      <vt:lpstr>令和８年度診療報酬改定の概要 【歯科】</vt:lpstr>
      <vt:lpstr>令和８ 年度診療報酬改定の基本方針の概要</vt:lpstr>
      <vt:lpstr>令和８年度診療報酬改定について（令和７年12月24日大臣折衝事項）</vt:lpstr>
      <vt:lpstr>令和８年度歯科診療報酬改定の主なポイント(歯科)</vt:lpstr>
      <vt:lpstr>歯科診療報酬改定の概要</vt:lpstr>
      <vt:lpstr>１．物件費の高騰を踏まえた対応</vt:lpstr>
      <vt:lpstr>PowerPoint プレゼンテーション</vt:lpstr>
      <vt:lpstr>物件費の高騰を踏まえた対応</vt:lpstr>
      <vt:lpstr>2．賃上げに向けた評価の見直し</vt:lpstr>
      <vt:lpstr>令和８年度改定における賃上げに係る評価のイメージ【歯科外来・在宅】</vt:lpstr>
      <vt:lpstr>ベースアップ評価料に関する主な変更点①（内容）</vt:lpstr>
      <vt:lpstr>賃上げに向けた評価の見直し①</vt:lpstr>
      <vt:lpstr>賃上げに向けた評価の見直し②</vt:lpstr>
      <vt:lpstr>賃上げに向けた評価の見直し③</vt:lpstr>
      <vt:lpstr>ベースアップ評価料に関する主な変更点②（手続き）</vt:lpstr>
      <vt:lpstr>ベースアップ評価料に関する手続きの概要</vt:lpstr>
      <vt:lpstr>３．医療機関等における事務等の簡素化・効❹化</vt:lpstr>
      <vt:lpstr>医療機関等における事務等の簡素化・効❹化</vt:lpstr>
      <vt:lpstr>4．歯科巡回診療に係る適切な推進</vt:lpstr>
      <vt:lpstr>歯科巡回診療に係る適切な推進</vt:lpstr>
      <vt:lpstr>５．入院患者の口腔管理における医科歯科連携の推進</vt:lpstr>
      <vt:lpstr>入院患者の口腔管理における医科歯科連携の推進</vt:lpstr>
      <vt:lpstr>６．歯科疾患管理料、小児口腔機能管理料及び口腔機能管理料の要件並びに評価の見直し</vt:lpstr>
      <vt:lpstr>歯科疾患管理料、小児口腔機能管理料及び口腔機能管理料の要件並びに評価の見直し</vt:lpstr>
      <vt:lpstr>歯科疾患管理料、小児口腔機能管理料及び口腔機能管理料の要件並びに評価の見直し</vt:lpstr>
      <vt:lpstr>7．継続的・効果的な歯周病治療の推進</vt:lpstr>
      <vt:lpstr>継続的・効果的な歯周病治療の推進①</vt:lpstr>
      <vt:lpstr>継続的・効果的な歯周病治療の推進②</vt:lpstr>
      <vt:lpstr>8．質の高い在宅歯科医療の提供の推進</vt:lpstr>
      <vt:lpstr>質の高い在宅歯科医療の提供の推進①</vt:lpstr>
      <vt:lpstr>質の高い在宅歯科医療の提供の推進②</vt:lpstr>
      <vt:lpstr>質の高い在宅歯科医療の提供の推進③</vt:lpstr>
      <vt:lpstr>質の高い在宅歯科医療の提供の推進➃</vt:lpstr>
      <vt:lpstr>質の高い在宅歯科医療の提供の推進⑤</vt:lpstr>
      <vt:lpstr>質の高い在宅歯科医療の提供の推進⑥</vt:lpstr>
      <vt:lpstr>9．健康診断等の受診後における初再診料等の算定方法の明確化</vt:lpstr>
      <vt:lpstr>健康診断等の受診後における初再診料等の算定方法の明確化</vt:lpstr>
      <vt:lpstr>10．医療DX推進体制整備加算等の見直し</vt:lpstr>
      <vt:lpstr>電子的診療情報連携体制整備加算の新設①</vt:lpstr>
      <vt:lpstr>電子的診療情報連携体制整備加算の新設②</vt:lpstr>
      <vt:lpstr>11．障害者歯科治療における歯科医学的管理の新たな評価</vt:lpstr>
      <vt:lpstr>障害者歯科治療における歯科医学的管理の新たな評価</vt:lpstr>
      <vt:lpstr>12．有床義歯管理の評価体系の見直し</vt:lpstr>
      <vt:lpstr>有床義歯管理の評価体系の見直し</vt:lpstr>
      <vt:lpstr>13．小児の咬合機能獲得に向けた対応の充実</vt:lpstr>
      <vt:lpstr>小児の咬合機能獲得に向けた対応の充実</vt:lpstr>
      <vt:lpstr>14．歯科矯正に係る患者の対象等の見直し</vt:lpstr>
      <vt:lpstr>歯科矯正に係る患者の対象等の見直し</vt:lpstr>
      <vt:lpstr>15．周術期及び回復期等の口腔機能管理の推進</vt:lpstr>
      <vt:lpstr>周術期及び回復期等の口腔機能管理の推進</vt:lpstr>
      <vt:lpstr>16．歯科衛生士による口腔機能に関する実地指導の推進</vt:lpstr>
      <vt:lpstr>歯科衛生士による口腔機能に関する実地指導の推進</vt:lpstr>
      <vt:lpstr>17．歯科医師と歯科技工士の連携の推進</vt:lpstr>
      <vt:lpstr>歯科医師と歯科技工士の連携の推進</vt:lpstr>
      <vt:lpstr>18．歯科治療のデジタル化等の推進</vt:lpstr>
      <vt:lpstr>歯科治療のデジタル化等の推進①</vt:lpstr>
      <vt:lpstr>歯科治療のデジタル化等の推進②</vt:lpstr>
      <vt:lpstr>歯科治療のデジタル化等の推進③</vt:lpstr>
      <vt:lpstr>19．有床義歯の新たな製作法に係る評価の新設</vt:lpstr>
      <vt:lpstr>有床義歯の新たな製作法に係る評価の新設</vt:lpstr>
      <vt:lpstr>20．歯科診療の実態に応じた評価の見直し</vt:lpstr>
      <vt:lpstr>20-1 歯科点数表で解釈が示されていない項目の明確化</vt:lpstr>
      <vt:lpstr>歯科点数表で解釈が示されていない項目の明確化①</vt:lpstr>
      <vt:lpstr>歯科点数表で解釈が示されていない項目の明確化②</vt:lpstr>
      <vt:lpstr>PowerPoint プレゼンテーション</vt:lpstr>
      <vt:lpstr>内容が類似する項目の整理</vt:lpstr>
      <vt:lpstr>複数年にわたり算定実績がない項目の整理</vt:lpstr>
      <vt:lpstr>20-3 算定告示と算定要件が一致していない</vt:lpstr>
      <vt:lpstr>算定告示と算定要件が一致していない項目の整理①</vt:lpstr>
      <vt:lpstr>算定告示と算定要件が一致していない項目の整理②</vt:lpstr>
      <vt:lpstr>20-4 麻酔薬剤料が算定できない項目の整理</vt:lpstr>
      <vt:lpstr>麻酔薬剤料が算定できない項目の整理</vt:lpstr>
      <vt:lpstr>20-5 施設基準の一部撤廃や定例報告の廃止等</vt:lpstr>
      <vt:lpstr>施設基準の一部撤廃や定例報告の廃止等</vt:lpstr>
      <vt:lpstr>20-6 情報連携に係る評価の併算定できる項目の見直し</vt:lpstr>
      <vt:lpstr>情報連携に係る評価の併算定できる項目の見直し</vt:lpstr>
      <vt:lpstr>21．歯科固有の技術の評価の見直し</vt:lpstr>
      <vt:lpstr>PowerPoint プレゼンテーション</vt:lpstr>
      <vt:lpstr>模型調製における光学印象及びデジタル模型</vt:lpstr>
      <vt:lpstr>PowerPoint プレゼンテーション</vt:lpstr>
      <vt:lpstr>PowerPoint プレゼンテーション</vt:lpstr>
      <vt:lpstr>PowerPoint プレゼンテーション</vt:lpstr>
      <vt:lpstr>歯科麻酔管理料</vt:lpstr>
      <vt:lpstr>歯科麻酔に関する評価の新設</vt:lpstr>
      <vt:lpstr>歯科口腔リハビリテーション料２</vt:lpstr>
      <vt:lpstr>ブリッジ関連</vt:lpstr>
      <vt:lpstr>PowerPoint プレゼンテーション</vt:lpstr>
      <vt:lpstr>PowerPoint プレゼンテーション</vt:lpstr>
      <vt:lpstr>歯科固有の技術の見直し</vt:lpstr>
      <vt:lpstr>21-３ 臨床現場の実態等を踏まえた評価の見直し</vt:lpstr>
      <vt:lpstr>個別の評価の見直し</vt:lpstr>
      <vt:lpstr>22．特定診療報酬算定医療機器の見直し</vt:lpstr>
      <vt:lpstr>特定診療報酬算定医療機器の定義の見直し</vt:lpstr>
      <vt:lpstr>23．特定保険医療材料の機能区分の見直し</vt:lpstr>
      <vt:lpstr>特定保険医療材料の機能区分の見直し①</vt:lpstr>
      <vt:lpstr>特定保険医療材料の機能区分の見直し②</vt:lpstr>
      <vt:lpstr>24．その他改定事項</vt:lpstr>
      <vt:lpstr>その他、留意事項通知の見直し①</vt:lpstr>
      <vt:lpstr>その他、留意事項通知の見直し②</vt:lpstr>
      <vt:lpstr>リハビリテーション・栄養管理・口腔管理の一体的取組の全体像</vt:lpstr>
      <vt:lpstr>PowerPoint プレゼンテーション</vt:lpstr>
      <vt:lpstr>歯科医療機関との連携の推進</vt:lpstr>
      <vt:lpstr>処方箋料の見直し</vt:lpstr>
      <vt:lpstr>医薬品の安定供給に資する体制に係る評価の新設</vt:lpstr>
      <vt:lpstr>調剤関連</vt:lpstr>
      <vt:lpstr>25．答申書附帯意見</vt:lpstr>
      <vt:lpstr>答申書附帯意見（歯科分抜粋）</vt:lpstr>
      <vt:lpstr>26．地方厚生局への届出と報告</vt:lpstr>
      <vt:lpstr>施設基準の届出について（新規）</vt:lpstr>
      <vt:lpstr>保険医療機関等電子申請・届出等システム 施設基準等届出のオンライン申請</vt:lpstr>
      <vt:lpstr>保険医療機関等電子申請・届出等システム</vt:lpstr>
      <vt:lpstr>保険医療機関等電子申請・届出等システム</vt:lpstr>
      <vt:lpstr>保険医療機関等電子申請・届出等システム 施設基準等届出のオンライン申請</vt:lpstr>
      <vt:lpstr>お願い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令和8年度歯科診療報酬改定の主なポイント</dc:title>
  <dc:creator>田上真理子</dc:creator>
  <cp:lastModifiedBy>潤二郎 古田</cp:lastModifiedBy>
  <cp:revision>1</cp:revision>
  <dcterms:created xsi:type="dcterms:W3CDTF">2026-03-14T16:06:36Z</dcterms:created>
  <dcterms:modified xsi:type="dcterms:W3CDTF">2026-03-14T16:58:48Z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2026-03-10T00:00:00Z</vt:filetime>
  </property>
  <property fmtid="{D5CDD505-2E9C-101B-9397-08002B2CF9AE}" pid="3" name="Creator">
    <vt:lpwstr>Microsoft® PowerPoint® for Microsoft 365</vt:lpwstr>
  </property>
  <property fmtid="{D5CDD505-2E9C-101B-9397-08002B2CF9AE}" pid="4" name="LastSaved">
    <vt:filetime>2026-03-14T00:00:00Z</vt:filetime>
  </property>
  <property fmtid="{D5CDD505-2E9C-101B-9397-08002B2CF9AE}" pid="5" name="Producer">
    <vt:lpwstr>3-Heights(TM) PDF Security Shell 4.8.25.2 (http://www.pdf-tools.com)</vt:lpwstr>
  </property>
</Properties>
</file>